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0104100" cy="11309350"/>
  <p:notesSz cx="20104100" cy="113093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hwf41WJx1c16ZccajVW5kBIfs4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47" autoAdjust="0"/>
  </p:normalViewPr>
  <p:slideViewPr>
    <p:cSldViewPr snapToGrid="0">
      <p:cViewPr varScale="1">
        <p:scale>
          <a:sx n="27" d="100"/>
          <a:sy n="27" d="100"/>
        </p:scale>
        <p:origin x="1508" y="3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5667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4;n"/>
          <p:cNvSpPr txBox="1">
            <a:spLocks noGrp="1"/>
          </p:cNvSpPr>
          <p:nvPr>
            <p:ph type="dt" idx="10"/>
          </p:nvPr>
        </p:nvSpPr>
        <p:spPr>
          <a:xfrm>
            <a:off x="11387138" y="0"/>
            <a:ext cx="8712200" cy="56673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 name="Google Shape;5;n"/>
          <p:cNvSpPr>
            <a:spLocks noGrp="1" noRot="1" noChangeAspect="1"/>
          </p:cNvSpPr>
          <p:nvPr>
            <p:ph type="sldImg" idx="3"/>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742613"/>
            <a:ext cx="8712200" cy="566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n"/>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t>‹#›</a:t>
            </a:fld>
            <a:endParaRPr sz="120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ligiouseducationcouncil.org.uk/rec/wp-content/uploads/2017/05/Final-Report-of-the-Commission-on-RE.pdf" TargetMode="External"/><Relationship Id="rId7" Type="http://schemas.openxmlformats.org/officeDocument/2006/relationships/hyperlink" Target="https://religiouseducationcouncil.org.uk/rec/wp-content/uploads/2023/09/National-Content-Standard-for-Religious-Education-for-England.pdf"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religiouseducationcouncil.org.uk/rec/wp-content/uploads/2024/04/24-25698-REC-Handbook-A4-DIGITAL-PAGES.pdf" TargetMode="External"/><Relationship Id="rId5" Type="http://schemas.openxmlformats.org/officeDocument/2006/relationships/hyperlink" Target="https://religiouseducationcouncil.org.uk/rec/wp-content/uploads/2021/01/REC-Worldview-Report-A4-v2.pdf" TargetMode="External"/><Relationship Id="rId4" Type="http://schemas.openxmlformats.org/officeDocument/2006/relationships/hyperlink" Target="https://www.tandfonline.com/doi/pdf/10.1080/01416200.2020.1826404?casa_token=uIL3wlkT03EAAAAA:rJxrn4h77C9BQS0bbh9Qi4Wa-2X0w0VG6LoKNQS5WDx9bXIiZ1krGtJ6i5lSG4y_TRyFIAqyjf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0" u="none" strike="noStrike" dirty="0">
                <a:solidFill>
                  <a:srgbClr val="000000"/>
                </a:solidFill>
                <a:latin typeface="Calibri"/>
                <a:ea typeface="Calibri"/>
                <a:cs typeface="Calibri"/>
                <a:sym typeface="Calibri"/>
              </a:rPr>
              <a:t>This session can be delivered in 90 mins and can be taught as a stand-alone session for curriculum writers, Heads of RE, RE leads, etc. Alternatively, it can be part of the broader training pack for secondary school teachers.</a:t>
            </a:r>
          </a:p>
          <a:p>
            <a:pPr marL="0" lvl="0" indent="0" algn="l" rtl="0">
              <a:spcBef>
                <a:spcPts val="0"/>
              </a:spcBef>
              <a:spcAft>
                <a:spcPts val="0"/>
              </a:spcAft>
              <a:buNone/>
            </a:pPr>
            <a:endParaRPr lang="en-GB" b="0" i="0" u="none" strike="noStrike" dirty="0">
              <a:solidFill>
                <a:srgbClr val="00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Before delivering the training, we recommend that trainers </a:t>
            </a:r>
            <a:r>
              <a:rPr lang="en-GB" b="1" dirty="0"/>
              <a:t>print this slide deck using the “notes pages” option </a:t>
            </a:r>
            <a:r>
              <a:rPr lang="en-GB" dirty="0"/>
              <a:t>(&gt; click on “print” and in “settings” change from “full page slides” to “notes pages”). This will enable you to see all the trainer’s guidance under each slide, which will be useful to help you deliver the training. </a:t>
            </a:r>
            <a:r>
              <a:rPr lang="en-GB"/>
              <a:t>We also recommend that trainers get familiar with the training package and guidance notes prior to the training, as the aim is not for the trainer to read the guidance notes to the teachers – instead they have been added to this training to help you prepare what to say for each slide.</a:t>
            </a:r>
            <a:endParaRPr lang="en-GB" b="0"/>
          </a:p>
          <a:p>
            <a:pPr marL="0" lvl="0" indent="0" algn="l" rtl="0">
              <a:spcBef>
                <a:spcPts val="0"/>
              </a:spcBef>
              <a:spcAft>
                <a:spcPts val="0"/>
              </a:spcAft>
              <a:buNone/>
            </a:pPr>
            <a:endParaRPr lang="en-GB" b="0" i="0" u="none" strike="noStrike" dirty="0">
              <a:solidFill>
                <a:srgbClr val="000000"/>
              </a:solidFill>
              <a:latin typeface="Calibri"/>
              <a:ea typeface="Calibri"/>
              <a:cs typeface="Calibri"/>
              <a:sym typeface="Calibri"/>
            </a:endParaRPr>
          </a:p>
          <a:p>
            <a:pPr marL="0" lvl="0" indent="0" algn="l" rtl="0">
              <a:spcBef>
                <a:spcPts val="0"/>
              </a:spcBef>
              <a:spcAft>
                <a:spcPts val="0"/>
              </a:spcAft>
              <a:buNone/>
            </a:pPr>
            <a:endParaRPr lang="en-GB" b="0" i="0" u="none" strike="noStrike" dirty="0">
              <a:solidFill>
                <a:srgbClr val="000000"/>
              </a:solidFill>
              <a:latin typeface="Calibri"/>
              <a:cs typeface="Calibri"/>
              <a:sym typeface="Calibri"/>
            </a:endParaRPr>
          </a:p>
          <a:p>
            <a:pPr marL="0" lvl="0" indent="0" algn="l" rtl="0">
              <a:spcBef>
                <a:spcPts val="0"/>
              </a:spcBef>
              <a:spcAft>
                <a:spcPts val="0"/>
              </a:spcAft>
              <a:buNone/>
            </a:pPr>
            <a:endParaRPr lang="en-GB" dirty="0"/>
          </a:p>
        </p:txBody>
      </p:sp>
      <p:sp>
        <p:nvSpPr>
          <p:cNvPr id="53" name="Google Shape;53;p1: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dirty="0"/>
              <a:t>Look at the latest census’ results. You can find some useful charts/figures/maps here to show teachers:</a:t>
            </a:r>
            <a:endParaRPr dirty="0"/>
          </a:p>
          <a:p>
            <a:pPr marL="171450" lvl="0" indent="-171450" algn="l" rtl="0">
              <a:spcBef>
                <a:spcPts val="0"/>
              </a:spcBef>
              <a:spcAft>
                <a:spcPts val="0"/>
              </a:spcAft>
              <a:buClr>
                <a:schemeClr val="dk1"/>
              </a:buClr>
              <a:buSzPts val="1200"/>
              <a:buFont typeface="Calibri"/>
              <a:buChar char="-"/>
            </a:pPr>
            <a:r>
              <a:rPr lang="en-GB" dirty="0"/>
              <a:t>https://www.bbc.co.uk/news/uk-63792408 (almost 4 in 10 have no religion)</a:t>
            </a:r>
            <a:endParaRPr dirty="0"/>
          </a:p>
          <a:p>
            <a:pPr marL="171450" marR="0" lvl="0" indent="-171450" algn="l" rtl="0">
              <a:lnSpc>
                <a:spcPct val="100000"/>
              </a:lnSpc>
              <a:spcBef>
                <a:spcPts val="0"/>
              </a:spcBef>
              <a:spcAft>
                <a:spcPts val="0"/>
              </a:spcAft>
              <a:buClr>
                <a:schemeClr val="dk1"/>
              </a:buClr>
              <a:buSzPts val="1200"/>
              <a:buFont typeface="Calibri"/>
              <a:buChar char="-"/>
            </a:pPr>
            <a:r>
              <a:rPr lang="en-GB" dirty="0"/>
              <a:t>https://www.ons.gov.uk/peoplepopulationandcommunity/culturalidentity/religion/bulletins/religionenglandandwales/census2021 for figures, tables, and maps.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Maps might be useful to show how the picture looks different from one area to another, with for example 24.1% identifying as nonreligious in Birmingham vs. 44.5% in Chesterfield. We encourage trainers and teachers to consider their own localities. It is important to bring back the local context in RS classes too.</a:t>
            </a:r>
            <a:endParaRPr dirty="0"/>
          </a:p>
          <a:p>
            <a:pPr marL="171450" lvl="0" indent="-95250" algn="l" rtl="0">
              <a:spcBef>
                <a:spcPts val="0"/>
              </a:spcBef>
              <a:spcAft>
                <a:spcPts val="0"/>
              </a:spcAft>
              <a:buClr>
                <a:schemeClr val="dk1"/>
              </a:buClr>
              <a:buSzPts val="1200"/>
              <a:buFont typeface="Calibri"/>
              <a:buNone/>
            </a:pPr>
            <a:endParaRPr dirty="0"/>
          </a:p>
          <a:p>
            <a:pPr marL="171450" lvl="0" indent="-9525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GB" b="1" dirty="0"/>
              <a:t>Activity: </a:t>
            </a:r>
            <a:endParaRPr b="1"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GB" dirty="0"/>
              <a:t>Looking at the tables/figures of religion in the 2021 census, what are your conclusions? What do the figures seem to suggest? The religious and nonreligious make-up of the UK is changing and the way we teach RS needs to change to better reflect lived experiences. It may be worth noting here what Professor Linda Woodhead said at the Religion Media Centre briefing after the census results came out - that the religious part of the pie may be decreasing, but the ‘flavour’ within the religious part is increasing (source: https://religionmediacentre.org.uk/rmc-briefings/briefing-impact-of-census-results-on-religion-and-belief-2/)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GB" dirty="0"/>
              <a:t>What are the missing stories?</a:t>
            </a:r>
            <a:endParaRPr dirty="0"/>
          </a:p>
          <a:p>
            <a:pPr marL="171450" lvl="0" indent="-171450" algn="l" rtl="0">
              <a:spcBef>
                <a:spcPts val="0"/>
              </a:spcBef>
              <a:spcAft>
                <a:spcPts val="0"/>
              </a:spcAft>
              <a:buClr>
                <a:schemeClr val="dk1"/>
              </a:buClr>
              <a:buSzPts val="1200"/>
              <a:buFont typeface="Calibri"/>
              <a:buChar char="-"/>
            </a:pPr>
            <a:r>
              <a:rPr lang="en-GB" dirty="0"/>
              <a:t>None of the categories do justice to the diversity within each category (looking at Christianity, it shows a decline, as experienced by the Church of England and the Roman Catholic church, but it doesn’t show that other Christian denominations are on the rise).</a:t>
            </a:r>
            <a:endParaRPr dirty="0"/>
          </a:p>
          <a:p>
            <a:pPr marL="171450" lvl="0" indent="-171450" algn="l" rtl="0">
              <a:spcBef>
                <a:spcPts val="0"/>
              </a:spcBef>
              <a:spcAft>
                <a:spcPts val="0"/>
              </a:spcAft>
              <a:buClr>
                <a:schemeClr val="dk1"/>
              </a:buClr>
              <a:buSzPts val="1200"/>
              <a:buFont typeface="Calibri"/>
              <a:buChar char="-"/>
            </a:pPr>
            <a:r>
              <a:rPr lang="en-GB" dirty="0"/>
              <a:t>It fails to capture the diversity within each category/subcategory (the ‘nones’ [name given to those who identify as nonreligious] are a very diverse group – some reject religion, others may be agnostic, some may actually pray, believe in God/Jesus/or a divine power, etc. So, to what extent can we really talk about a decline in religiosity vs. changes in attitudes?)</a:t>
            </a:r>
            <a:endParaRPr dirty="0"/>
          </a:p>
          <a:p>
            <a:pPr marL="171450" lvl="0" indent="-171450" algn="l" rtl="0">
              <a:spcBef>
                <a:spcPts val="0"/>
              </a:spcBef>
              <a:spcAft>
                <a:spcPts val="0"/>
              </a:spcAft>
              <a:buClr>
                <a:schemeClr val="dk1"/>
              </a:buClr>
              <a:buSzPts val="1200"/>
              <a:buFont typeface="Calibri"/>
              <a:buChar char="-"/>
            </a:pPr>
            <a:r>
              <a:rPr lang="en-GB" dirty="0"/>
              <a:t>It fails to capture that some may identify as Christian though they do not believe in God/Jesus and do not attend mass, but they are attached to the national cultural heritage)</a:t>
            </a:r>
            <a:endParaRPr dirty="0"/>
          </a:p>
          <a:p>
            <a:pPr marL="0" lvl="0" indent="0" algn="l" rtl="0">
              <a:spcBef>
                <a:spcPts val="0"/>
              </a:spcBef>
              <a:spcAft>
                <a:spcPts val="0"/>
              </a:spcAft>
              <a:buNone/>
            </a:pPr>
            <a:br>
              <a:rPr lang="en-GB" dirty="0"/>
            </a:br>
            <a:endParaRPr dirty="0"/>
          </a:p>
        </p:txBody>
      </p:sp>
      <p:sp>
        <p:nvSpPr>
          <p:cNvPr id="138" name="Google Shape;13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1: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Feel free to use/adapt one the activities below:</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Activity 1:</a:t>
            </a:r>
          </a:p>
          <a:p>
            <a:pPr marL="0" lvl="0" indent="0" algn="l" rtl="0">
              <a:spcBef>
                <a:spcPts val="0"/>
              </a:spcBef>
              <a:spcAft>
                <a:spcPts val="0"/>
              </a:spcAft>
              <a:buNone/>
            </a:pPr>
            <a:r>
              <a:rPr lang="en-GB" dirty="0"/>
              <a:t>Look at your RE scheme of work / curriculum. To what extent is it informed by a ‘Religion and Worldviews’? Where are the gaps? How will you address them? Write down an action plan, with a timeline.</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Activity 2: </a:t>
            </a:r>
          </a:p>
          <a:p>
            <a:pPr marL="0" lvl="0" indent="0" algn="l" rtl="0">
              <a:spcBef>
                <a:spcPts val="0"/>
              </a:spcBef>
              <a:spcAft>
                <a:spcPts val="0"/>
              </a:spcAft>
              <a:buNone/>
            </a:pPr>
            <a:r>
              <a:rPr lang="en-GB" dirty="0"/>
              <a:t>Can you – together with colleagues or regional RE leads – come up with classroom examples or what RS look like when informed by a R&amp;W approach? Can you use existing curriculum examples that have been tweaked to become “R&amp;W-compliant”? For example, were you doing a Census activity with the students, which you can adapt to adopt a R&amp;W approach, and share with colleagues to help demystify what a R&amp;W approach is?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Activity 3:</a:t>
            </a:r>
          </a:p>
          <a:p>
            <a:pPr marL="0" lvl="0" indent="0" algn="l" rtl="0">
              <a:spcBef>
                <a:spcPts val="0"/>
              </a:spcBef>
              <a:spcAft>
                <a:spcPts val="0"/>
              </a:spcAft>
              <a:buNone/>
            </a:pPr>
            <a:r>
              <a:rPr lang="en-GB" dirty="0"/>
              <a:t>What do you think the main opportunities / barriers lie within your own setting, when it comes to adopting a R&amp;W approach in the classroom? How will you make the most of the opportunities that present themselves? How will you tackle barriers? Write down an action plan, with a timeline.</a:t>
            </a:r>
            <a:endParaRPr dirty="0"/>
          </a:p>
        </p:txBody>
      </p:sp>
      <p:sp>
        <p:nvSpPr>
          <p:cNvPr id="145" name="Google Shape;145;p11: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For feedback and comments about these resources, please scan the QR code or copy/paste this URL into your browser: https://forms.office.com/e/iLKDeRHMYL</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To contact the lead author, please email Celine.Benoit@nottingham.ac.uk </a:t>
            </a:r>
          </a:p>
          <a:p>
            <a:pPr marL="0" lvl="0" indent="0" algn="l" rtl="0">
              <a:spcBef>
                <a:spcPts val="0"/>
              </a:spcBef>
              <a:spcAft>
                <a:spcPts val="0"/>
              </a:spcAft>
              <a:buNone/>
            </a:pPr>
            <a:endParaRPr dirty="0"/>
          </a:p>
        </p:txBody>
      </p:sp>
      <p:sp>
        <p:nvSpPr>
          <p:cNvPr id="154" name="Google Shape;154;p1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0" u="none" strike="noStrike" dirty="0">
                <a:solidFill>
                  <a:srgbClr val="000000"/>
                </a:solidFill>
                <a:latin typeface="Calibri"/>
                <a:ea typeface="Calibri"/>
                <a:cs typeface="Calibri"/>
                <a:sym typeface="Calibri"/>
              </a:rPr>
              <a:t>This section is to be delivered to curriculum designers (e.g. RS leads; heads of department). It might be that you are within a MAT Trust and need to disseminate information across different schools, or that you are an RE Hub Lead. </a:t>
            </a:r>
            <a:endParaRPr lang="en-GB" b="0" dirty="0"/>
          </a:p>
          <a:p>
            <a:pPr marL="0" lvl="0" indent="0" algn="l" rtl="0">
              <a:spcBef>
                <a:spcPts val="800"/>
              </a:spcBef>
              <a:spcAft>
                <a:spcPts val="0"/>
              </a:spcAft>
              <a:buNone/>
            </a:pPr>
            <a:r>
              <a:rPr lang="en-GB" b="0" i="0" u="none" strike="noStrike" dirty="0">
                <a:solidFill>
                  <a:srgbClr val="000000"/>
                </a:solidFill>
                <a:latin typeface="Calibri"/>
                <a:ea typeface="Calibri"/>
                <a:cs typeface="Calibri"/>
                <a:sym typeface="Calibri"/>
              </a:rPr>
              <a:t>While this section has not been specifically designed to be delivered to teachers who are not involved in curriculum design, it can be easily be adapted should the videos be useful to teachers in your own school context.</a:t>
            </a:r>
            <a:endParaRPr lang="en-GB" b="0" dirty="0"/>
          </a:p>
          <a:p>
            <a:pPr marL="0" lvl="0" indent="0" algn="l" rtl="0">
              <a:spcBef>
                <a:spcPts val="800"/>
              </a:spcBef>
              <a:spcAft>
                <a:spcPts val="0"/>
              </a:spcAft>
              <a:buNone/>
            </a:pPr>
            <a:br>
              <a:rPr lang="en-GB" b="0" i="0" u="none" strike="noStrike" dirty="0">
                <a:solidFill>
                  <a:srgbClr val="000000"/>
                </a:solidFill>
                <a:latin typeface="Calibri"/>
                <a:ea typeface="Calibri"/>
                <a:cs typeface="Calibri"/>
                <a:sym typeface="Calibri"/>
              </a:rPr>
            </a:br>
            <a:r>
              <a:rPr lang="en-GB" b="1" i="0" u="sng" dirty="0">
                <a:solidFill>
                  <a:srgbClr val="000000"/>
                </a:solidFill>
                <a:latin typeface="Calibri"/>
                <a:ea typeface="Calibri"/>
                <a:cs typeface="Calibri"/>
                <a:sym typeface="Calibri"/>
              </a:rPr>
              <a:t>Aims:</a:t>
            </a:r>
            <a:endParaRPr b="0" dirty="0"/>
          </a:p>
          <a:p>
            <a:pPr marL="0" lvl="0" indent="-76200" algn="l" rtl="0">
              <a:spcBef>
                <a:spcPts val="800"/>
              </a:spcBef>
              <a:spcAft>
                <a:spcPts val="0"/>
              </a:spcAft>
              <a:buClr>
                <a:srgbClr val="000000"/>
              </a:buClr>
              <a:buSzPts val="1200"/>
              <a:buFont typeface="Arial"/>
              <a:buChar char="•"/>
            </a:pPr>
            <a:r>
              <a:rPr lang="en-GB" b="0" i="0" u="none" strike="noStrike" dirty="0">
                <a:solidFill>
                  <a:srgbClr val="000000"/>
                </a:solidFill>
                <a:latin typeface="Calibri"/>
                <a:ea typeface="Calibri"/>
                <a:cs typeface="Calibri"/>
                <a:sym typeface="Calibri"/>
              </a:rPr>
              <a:t>To equip RS leads to answer questions about the R&amp;W approach </a:t>
            </a:r>
            <a:endParaRPr b="0" i="0" u="none" strike="noStrike" dirty="0">
              <a:solidFill>
                <a:srgbClr val="000000"/>
              </a:solidFill>
              <a:latin typeface="Arial"/>
              <a:ea typeface="Arial"/>
              <a:cs typeface="Arial"/>
              <a:sym typeface="Arial"/>
            </a:endParaRPr>
          </a:p>
          <a:p>
            <a:pPr marL="0" lvl="0" indent="-76200" algn="l" rtl="0">
              <a:spcBef>
                <a:spcPts val="0"/>
              </a:spcBef>
              <a:spcAft>
                <a:spcPts val="0"/>
              </a:spcAft>
              <a:buClr>
                <a:srgbClr val="000000"/>
              </a:buClr>
              <a:buSzPts val="1200"/>
              <a:buFont typeface="Arial"/>
              <a:buChar char="•"/>
            </a:pPr>
            <a:r>
              <a:rPr lang="en-GB" b="0" i="0" u="none" strike="noStrike" dirty="0">
                <a:solidFill>
                  <a:srgbClr val="000000"/>
                </a:solidFill>
                <a:latin typeface="Calibri"/>
                <a:ea typeface="Calibri"/>
                <a:cs typeface="Calibri"/>
                <a:sym typeface="Calibri"/>
              </a:rPr>
              <a:t>To equip RS leads to respond to criticisms and help address possible anxieties regarding the R&amp;W approach</a:t>
            </a:r>
            <a:endParaRPr b="0" i="0" u="none" strike="noStrike" dirty="0">
              <a:solidFill>
                <a:srgbClr val="000000"/>
              </a:solidFill>
              <a:latin typeface="Arial"/>
              <a:ea typeface="Arial"/>
              <a:cs typeface="Arial"/>
              <a:sym typeface="Arial"/>
            </a:endParaRPr>
          </a:p>
          <a:p>
            <a:pPr marL="0" lvl="0" indent="0" algn="l" rtl="0">
              <a:spcBef>
                <a:spcPts val="800"/>
              </a:spcBef>
              <a:spcAft>
                <a:spcPts val="0"/>
              </a:spcAft>
              <a:buNone/>
            </a:pPr>
            <a:br>
              <a:rPr lang="en-GB" b="0" i="0" u="none" strike="noStrike" dirty="0">
                <a:solidFill>
                  <a:srgbClr val="000000"/>
                </a:solidFill>
                <a:latin typeface="Calibri"/>
                <a:ea typeface="Calibri"/>
                <a:cs typeface="Calibri"/>
                <a:sym typeface="Calibri"/>
              </a:rPr>
            </a:br>
            <a:r>
              <a:rPr lang="en-GB" b="1" i="0" u="sng" dirty="0">
                <a:solidFill>
                  <a:srgbClr val="000000"/>
                </a:solidFill>
                <a:latin typeface="Calibri"/>
                <a:ea typeface="Calibri"/>
                <a:cs typeface="Calibri"/>
                <a:sym typeface="Calibri"/>
              </a:rPr>
              <a:t>Preparation and Equipment:</a:t>
            </a:r>
            <a:endParaRPr b="0" dirty="0"/>
          </a:p>
          <a:p>
            <a:pPr marL="0" lvl="0" indent="-76200" algn="l" rtl="0">
              <a:spcBef>
                <a:spcPts val="800"/>
              </a:spcBef>
              <a:spcAft>
                <a:spcPts val="0"/>
              </a:spcAft>
              <a:buClr>
                <a:srgbClr val="000000"/>
              </a:buClr>
              <a:buSzPts val="1200"/>
              <a:buFont typeface="Arial"/>
              <a:buChar char="•"/>
            </a:pPr>
            <a:r>
              <a:rPr lang="en-GB" b="0" i="0" u="none" strike="noStrike" dirty="0">
                <a:solidFill>
                  <a:srgbClr val="000000"/>
                </a:solidFill>
                <a:latin typeface="Calibri"/>
                <a:ea typeface="Calibri"/>
                <a:cs typeface="Calibri"/>
                <a:sym typeface="Calibri"/>
              </a:rPr>
              <a:t>Flip chart paper, flip chart paper pen, </a:t>
            </a:r>
            <a:r>
              <a:rPr lang="en-GB" b="0" i="0" u="none" strike="noStrike" dirty="0" err="1">
                <a:solidFill>
                  <a:srgbClr val="000000"/>
                </a:solidFill>
                <a:latin typeface="Calibri"/>
                <a:ea typeface="Calibri"/>
                <a:cs typeface="Calibri"/>
                <a:sym typeface="Calibri"/>
              </a:rPr>
              <a:t>post-its</a:t>
            </a:r>
            <a:r>
              <a:rPr lang="en-GB" b="0" i="0" u="none" strike="noStrike" dirty="0">
                <a:solidFill>
                  <a:srgbClr val="000000"/>
                </a:solidFill>
                <a:latin typeface="Calibri"/>
                <a:ea typeface="Calibri"/>
                <a:cs typeface="Calibri"/>
                <a:sym typeface="Calibri"/>
              </a:rPr>
              <a:t> and pens</a:t>
            </a:r>
            <a:endParaRPr b="0" i="0" u="none" strike="noStrike"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
        <p:nvSpPr>
          <p:cNvPr id="67" name="Google Shape;67;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3: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[Feel free to skip this slide if you already covered it in Session 1 recently. Alternatively, feel free to keep it as a reminder if useful].</a:t>
            </a:r>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r>
              <a:rPr lang="en-GB" dirty="0"/>
              <a:t>Why the phrase “religion and worldviews”?</a:t>
            </a:r>
          </a:p>
          <a:p>
            <a:pPr marL="0" lvl="0" indent="0" algn="l" rtl="0">
              <a:lnSpc>
                <a:spcPct val="100000"/>
              </a:lnSpc>
              <a:spcBef>
                <a:spcPts val="0"/>
              </a:spcBef>
              <a:spcAft>
                <a:spcPts val="0"/>
              </a:spcAft>
              <a:buClr>
                <a:schemeClr val="dk1"/>
              </a:buClr>
              <a:buSzPts val="1200"/>
              <a:buFont typeface="Calibri"/>
              <a:buNone/>
            </a:pPr>
            <a:r>
              <a:rPr lang="en-GB" dirty="0"/>
              <a:t>Use this slide to provide some context to colleagues.</a:t>
            </a:r>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r>
              <a:rPr lang="en-GB" dirty="0"/>
              <a:t>Explain to colleagues that the concept of Religion and Worldviews (R&amp;W) was first introduced in 2018 in the </a:t>
            </a:r>
            <a:r>
              <a:rPr lang="en-GB" dirty="0" err="1"/>
              <a:t>CoRE</a:t>
            </a:r>
            <a:r>
              <a:rPr lang="en-GB" dirty="0"/>
              <a:t> report (Commission on Religious Education). Trainers and teachers do </a:t>
            </a:r>
            <a:r>
              <a:rPr lang="en-GB" u="sng" dirty="0"/>
              <a:t>not</a:t>
            </a:r>
            <a:r>
              <a:rPr lang="en-GB" dirty="0"/>
              <a:t> need to read the report to understand a R&amp;W approach - this is only shared by way of context (though if this is something you and/or colleagues are interested in, the document can be accessed either by clicking on the photo on the slide, or by copying/pasting this link: </a:t>
            </a:r>
            <a:r>
              <a:rPr lang="en-GB" u="sng" dirty="0">
                <a:solidFill>
                  <a:schemeClr val="hlink"/>
                </a:solidFill>
                <a:hlinkClick r:id="rId3"/>
              </a:rPr>
              <a:t>https://religiouseducationcouncil.org.uk/rec/wp-content/uploads/2017/05/Final-Report-of-the-Commission-on-RE.pdf</a:t>
            </a:r>
            <a:r>
              <a:rPr lang="en-GB" dirty="0"/>
              <a:t>).</a:t>
            </a:r>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r>
              <a:rPr lang="en-GB" dirty="0"/>
              <a:t>You can summarise the main takeaways from the </a:t>
            </a:r>
            <a:r>
              <a:rPr lang="en-GB" dirty="0" err="1"/>
              <a:t>CoRE</a:t>
            </a:r>
            <a:r>
              <a:rPr lang="en-GB" dirty="0"/>
              <a:t> report that are relevant for this training, which are that:</a:t>
            </a:r>
          </a:p>
          <a:p>
            <a:pPr marL="0" lvl="0" indent="0" algn="l" rtl="0">
              <a:lnSpc>
                <a:spcPct val="100000"/>
              </a:lnSpc>
              <a:spcBef>
                <a:spcPts val="0"/>
              </a:spcBef>
              <a:spcAft>
                <a:spcPts val="0"/>
              </a:spcAft>
              <a:buClr>
                <a:schemeClr val="dk1"/>
              </a:buClr>
              <a:buSzPts val="1200"/>
              <a:buFont typeface="Calibri"/>
              <a:buNone/>
            </a:pPr>
            <a:endParaRPr lang="en-GB" dirty="0"/>
          </a:p>
          <a:p>
            <a:pPr marL="228600" lvl="0" indent="-228600" algn="l" rtl="0">
              <a:lnSpc>
                <a:spcPct val="100000"/>
              </a:lnSpc>
              <a:spcBef>
                <a:spcPts val="0"/>
              </a:spcBef>
              <a:spcAft>
                <a:spcPts val="0"/>
              </a:spcAft>
              <a:buClr>
                <a:schemeClr val="dk1"/>
              </a:buClr>
              <a:buSzPts val="1200"/>
              <a:buFont typeface="+mj-lt"/>
              <a:buAutoNum type="arabicPeriod"/>
            </a:pPr>
            <a:r>
              <a:rPr lang="en-GB" dirty="0"/>
              <a:t>RE is an important subject, that can equip students with the tools to navigate an increasingly diverse world.</a:t>
            </a:r>
          </a:p>
          <a:p>
            <a:pPr marL="228600" lvl="0" indent="-228600" algn="l" rtl="0">
              <a:lnSpc>
                <a:spcPct val="100000"/>
              </a:lnSpc>
              <a:spcBef>
                <a:spcPts val="0"/>
              </a:spcBef>
              <a:spcAft>
                <a:spcPts val="0"/>
              </a:spcAft>
              <a:buClr>
                <a:schemeClr val="dk1"/>
              </a:buClr>
              <a:buSzPts val="1200"/>
              <a:buFont typeface="+mj-lt"/>
              <a:buAutoNum type="arabicPeriod"/>
            </a:pPr>
            <a:endParaRPr lang="en-GB" dirty="0"/>
          </a:p>
          <a:p>
            <a:pPr marL="228600" lvl="0" indent="-228600" algn="l" rtl="0">
              <a:lnSpc>
                <a:spcPct val="100000"/>
              </a:lnSpc>
              <a:spcBef>
                <a:spcPts val="0"/>
              </a:spcBef>
              <a:spcAft>
                <a:spcPts val="0"/>
              </a:spcAft>
              <a:buClr>
                <a:schemeClr val="dk1"/>
              </a:buClr>
              <a:buSzPts val="1200"/>
              <a:buFont typeface="+mj-lt"/>
              <a:buAutoNum type="arabicPeriod"/>
            </a:pPr>
            <a:r>
              <a:rPr lang="en-GB" dirty="0"/>
              <a:t>RE can provide students the opportunity to reflect on their own worldviews (e.g., by being able to understand how they may or may not relate to religion and nonreligious traditions). </a:t>
            </a:r>
            <a:br>
              <a:rPr lang="en-GB" dirty="0"/>
            </a:br>
            <a:r>
              <a:rPr lang="en-GB" dirty="0"/>
              <a:t>Ruth Flanagan (</a:t>
            </a:r>
            <a:r>
              <a:rPr lang="en-GB" u="sng" dirty="0">
                <a:solidFill>
                  <a:schemeClr val="hlink"/>
                </a:solidFill>
                <a:hlinkClick r:id="rId4"/>
              </a:rPr>
              <a:t>2021</a:t>
            </a:r>
            <a:r>
              <a:rPr lang="en-GB" dirty="0"/>
              <a:t>) calls this ‘worldview consciousness’ – this is up to the trainer to decide whether to introduce that concept, or not.</a:t>
            </a:r>
          </a:p>
          <a:p>
            <a:pPr marL="228600" lvl="0" indent="-228600" algn="l" rtl="0">
              <a:lnSpc>
                <a:spcPct val="100000"/>
              </a:lnSpc>
              <a:spcBef>
                <a:spcPts val="0"/>
              </a:spcBef>
              <a:spcAft>
                <a:spcPts val="0"/>
              </a:spcAft>
              <a:buClr>
                <a:schemeClr val="dk1"/>
              </a:buClr>
              <a:buSzPts val="1200"/>
              <a:buFont typeface="+mj-lt"/>
              <a:buAutoNum type="arabicPeriod"/>
            </a:pPr>
            <a:endParaRPr lang="en-GB" dirty="0"/>
          </a:p>
          <a:p>
            <a:pPr marL="228600" lvl="0" indent="-228600" algn="l" rtl="0">
              <a:lnSpc>
                <a:spcPct val="100000"/>
              </a:lnSpc>
              <a:spcBef>
                <a:spcPts val="0"/>
              </a:spcBef>
              <a:spcAft>
                <a:spcPts val="0"/>
              </a:spcAft>
              <a:buClr>
                <a:schemeClr val="dk1"/>
              </a:buClr>
              <a:buSzPts val="1200"/>
              <a:buFont typeface="+mj-lt"/>
              <a:buAutoNum type="arabicPeriod"/>
            </a:pPr>
            <a:r>
              <a:rPr lang="en-GB" dirty="0"/>
              <a:t>Good quality RE is needed, and a R&amp;W approach can enable teachers to move away from traditional RE in which we may have had a tendency to represent “world religions” as if they could all be contained in neat boxes. This “new” approach aims to be more inclusive and representative of the diversity within and between religious and nonreligious traditions.</a:t>
            </a:r>
          </a:p>
          <a:p>
            <a:pPr marL="228600" lvl="0" indent="-228600" algn="l" rtl="0">
              <a:lnSpc>
                <a:spcPct val="100000"/>
              </a:lnSpc>
              <a:spcBef>
                <a:spcPts val="0"/>
              </a:spcBef>
              <a:spcAft>
                <a:spcPts val="0"/>
              </a:spcAft>
              <a:buClr>
                <a:schemeClr val="dk1"/>
              </a:buClr>
              <a:buSzPts val="1200"/>
              <a:buFont typeface="+mj-lt"/>
              <a:buAutoNum type="arabicPeriod"/>
            </a:pPr>
            <a:endParaRPr lang="en-GB" dirty="0"/>
          </a:p>
          <a:p>
            <a:pPr marL="228600" lvl="0" indent="-228600" algn="l" rtl="0">
              <a:lnSpc>
                <a:spcPct val="100000"/>
              </a:lnSpc>
              <a:spcBef>
                <a:spcPts val="0"/>
              </a:spcBef>
              <a:spcAft>
                <a:spcPts val="0"/>
              </a:spcAft>
              <a:buSzPts val="1400"/>
              <a:buFont typeface="+mj-lt"/>
              <a:buAutoNum type="arabicPeriod"/>
            </a:pPr>
            <a:r>
              <a:rPr lang="en-GB" dirty="0"/>
              <a:t>The recommendation to rename RE ‘Religion &amp; </a:t>
            </a:r>
            <a:r>
              <a:rPr lang="en-GB" dirty="0" err="1"/>
              <a:t>Worldviews’</a:t>
            </a:r>
            <a:r>
              <a:rPr lang="en-GB" dirty="0"/>
              <a:t> does not stand anymore. While this was one of the recommendations back in 2018, there has been significant change on this topic, and it is up to schools to choose what to call their subject, RE remaining a preferred option in most primary schools. This point can either be ignored altogether during the training, or acknowledged if you feel that colleagues may be aware of such proposals.</a:t>
            </a:r>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r>
              <a:rPr lang="en-GB" dirty="0"/>
              <a:t>Again, only by way of context, you may wish to explain that following the </a:t>
            </a:r>
            <a:r>
              <a:rPr lang="en-GB" dirty="0" err="1"/>
              <a:t>CoRE</a:t>
            </a:r>
            <a:r>
              <a:rPr lang="en-GB" dirty="0"/>
              <a:t> report, the Religious Education Council for England and Wales (also called the REC or RE Council) commissioned 3 university academics to look into the concept of “worldview” – as this sparked a lot of discussion at the time. The reason you may want to mention this document is because it will be referenced by the speakers in the videos in this training later, since the speakers in the videos also are the authors of this report. There is no expectation to engage with the report. However, should anyone want to access it, the report is entitled “Worldviews: A Multidisciplinary Report”, and can be accessed by clicking on the picture on the slide, or copying/pasting this link: </a:t>
            </a:r>
            <a:r>
              <a:rPr lang="en-GB" u="sng" dirty="0">
                <a:solidFill>
                  <a:schemeClr val="hlink"/>
                </a:solidFill>
                <a:hlinkClick r:id="rId5"/>
              </a:rPr>
              <a:t>https://religiouseducationcouncil.org.uk/rec/wp-content/uploads/2021/01/REC-Worldview-Report-A4-v2.pdf</a:t>
            </a:r>
            <a:endParaRPr lang="en-GB" dirty="0"/>
          </a:p>
          <a:p>
            <a:pPr marL="0" lvl="0" indent="0" algn="l" rtl="0">
              <a:lnSpc>
                <a:spcPct val="100000"/>
              </a:lnSpc>
              <a:spcBef>
                <a:spcPts val="0"/>
              </a:spcBef>
              <a:spcAft>
                <a:spcPts val="0"/>
              </a:spcAft>
              <a:buClr>
                <a:schemeClr val="dk1"/>
              </a:buClr>
              <a:buSzPts val="1200"/>
              <a:buFont typeface="Calibri"/>
              <a:buNone/>
            </a:pPr>
            <a:r>
              <a:rPr lang="en-GB" dirty="0"/>
              <a:t>The authors (Céline Benoit, Tim Hutchings and Rachael </a:t>
            </a:r>
            <a:r>
              <a:rPr lang="en-GB" dirty="0" err="1"/>
              <a:t>Shillitoe</a:t>
            </a:r>
            <a:r>
              <a:rPr lang="en-GB" dirty="0"/>
              <a:t>) are the speakers in the videos that will be used in this training.  </a:t>
            </a:r>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r>
              <a:rPr lang="en-GB" dirty="0"/>
              <a:t>At this point, you may want to inform teachers that there may be more relevant resources that are available to them - as indicated on their Teacher Handout - which include: </a:t>
            </a:r>
          </a:p>
          <a:p>
            <a:pPr marL="457200" lvl="0" indent="-304800" algn="l" rtl="0">
              <a:lnSpc>
                <a:spcPct val="107916"/>
              </a:lnSpc>
              <a:spcBef>
                <a:spcPts val="0"/>
              </a:spcBef>
              <a:spcAft>
                <a:spcPts val="0"/>
              </a:spcAft>
              <a:buClr>
                <a:schemeClr val="dk1"/>
              </a:buClr>
              <a:buSzPts val="1200"/>
              <a:buFont typeface="Calibri"/>
              <a:buChar char="-"/>
            </a:pPr>
            <a:r>
              <a:rPr lang="en-GB" u="sng" dirty="0">
                <a:solidFill>
                  <a:srgbClr val="1155CC"/>
                </a:solidFill>
                <a:hlinkClick r:id="rId6">
                  <a:extLst>
                    <a:ext uri="{A12FA001-AC4F-418D-AE19-62706E023703}">
                      <ahyp:hlinkClr xmlns:ahyp="http://schemas.microsoft.com/office/drawing/2018/hyperlinkcolor" val="tx"/>
                    </a:ext>
                  </a:extLst>
                </a:hlinkClick>
              </a:rPr>
              <a:t>The Handbook for Curriculum Writers</a:t>
            </a:r>
            <a:r>
              <a:rPr lang="en-GB" dirty="0"/>
              <a:t> (pictured here)</a:t>
            </a:r>
          </a:p>
          <a:p>
            <a:pPr marL="457200" lvl="0" indent="-304800" algn="l" rtl="0">
              <a:lnSpc>
                <a:spcPct val="107916"/>
              </a:lnSpc>
              <a:spcBef>
                <a:spcPts val="0"/>
              </a:spcBef>
              <a:spcAft>
                <a:spcPts val="0"/>
              </a:spcAft>
              <a:buClr>
                <a:schemeClr val="dk1"/>
              </a:buClr>
              <a:buSzPts val="1200"/>
              <a:buFont typeface="Calibri"/>
              <a:buChar char="-"/>
            </a:pPr>
            <a:r>
              <a:rPr lang="en-GB" u="sng" dirty="0">
                <a:solidFill>
                  <a:srgbClr val="1155CC"/>
                </a:solidFill>
                <a:hlinkClick r:id="rId7">
                  <a:extLst>
                    <a:ext uri="{A12FA001-AC4F-418D-AE19-62706E023703}">
                      <ahyp:hlinkClr xmlns:ahyp="http://schemas.microsoft.com/office/drawing/2018/hyperlinkcolor" val="tx"/>
                    </a:ext>
                  </a:extLst>
                </a:hlinkClick>
              </a:rPr>
              <a:t>The (draft) National Content Standard for Religious Education in England</a:t>
            </a:r>
            <a:r>
              <a:rPr lang="en-GB" dirty="0"/>
              <a:t> pp. 6-11 (NB: only refer to this document if based in England).</a:t>
            </a:r>
          </a:p>
          <a:p>
            <a:pPr marL="0" lvl="0" indent="0" algn="l" rtl="0">
              <a:spcBef>
                <a:spcPts val="800"/>
              </a:spcBef>
              <a:spcAft>
                <a:spcPts val="0"/>
              </a:spcAft>
              <a:buClr>
                <a:schemeClr val="dk1"/>
              </a:buClr>
              <a:buSzPts val="1200"/>
              <a:buFont typeface="Calibri"/>
              <a:buNone/>
            </a:pPr>
            <a:endParaRPr lang="en-GB" dirty="0"/>
          </a:p>
          <a:p>
            <a:pPr marL="0" lvl="0" indent="0" algn="l" rtl="0">
              <a:spcBef>
                <a:spcPts val="800"/>
              </a:spcBef>
              <a:spcAft>
                <a:spcPts val="0"/>
              </a:spcAft>
              <a:buClr>
                <a:schemeClr val="dk1"/>
              </a:buClr>
              <a:buSzPts val="1200"/>
              <a:buFont typeface="Calibri"/>
              <a:buNone/>
            </a:pPr>
            <a:endParaRPr dirty="0"/>
          </a:p>
        </p:txBody>
      </p:sp>
      <p:sp>
        <p:nvSpPr>
          <p:cNvPr id="85" name="Google Shape;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0" u="none" strike="noStrike" dirty="0">
                <a:solidFill>
                  <a:srgbClr val="000000"/>
                </a:solidFill>
                <a:latin typeface="Calibri"/>
                <a:ea typeface="Calibri"/>
                <a:cs typeface="Calibri"/>
                <a:sym typeface="Calibri"/>
              </a:rPr>
              <a:t>Ask colleagues to think about the reasons why teachers might resist adopting a religion and worldviews approach. There is no need at this stage to investigate how they would respond to teachers’ anxieties at this stage. </a:t>
            </a:r>
            <a:endParaRPr b="0" dirty="0"/>
          </a:p>
          <a:p>
            <a:pPr marL="914400" lvl="0" indent="0" algn="l" rtl="0">
              <a:spcBef>
                <a:spcPts val="800"/>
              </a:spcBef>
              <a:spcAft>
                <a:spcPts val="0"/>
              </a:spcAft>
              <a:buNone/>
            </a:pPr>
            <a:br>
              <a:rPr lang="en-GB" b="0" dirty="0"/>
            </a:br>
            <a:r>
              <a:rPr lang="en-GB" b="0" i="0" u="none" strike="noStrike" dirty="0">
                <a:solidFill>
                  <a:srgbClr val="000000"/>
                </a:solidFill>
                <a:latin typeface="Calibri"/>
                <a:ea typeface="Calibri"/>
                <a:cs typeface="Calibri"/>
                <a:sym typeface="Calibri"/>
              </a:rPr>
              <a:t>10 mins, ask teachers to write answers down on flipchart papers, and then to go and compare what other groups have written down.</a:t>
            </a:r>
            <a:endParaRPr b="0" dirty="0"/>
          </a:p>
          <a:p>
            <a:pPr marL="0" lvl="0" indent="0" algn="l" rtl="0">
              <a:spcBef>
                <a:spcPts val="0"/>
              </a:spcBef>
              <a:spcAft>
                <a:spcPts val="0"/>
              </a:spcAft>
              <a:buNone/>
            </a:pPr>
            <a:br>
              <a:rPr lang="en-GB" dirty="0"/>
            </a:br>
            <a:endParaRPr dirty="0"/>
          </a:p>
        </p:txBody>
      </p:sp>
      <p:sp>
        <p:nvSpPr>
          <p:cNvPr id="95" name="Google Shape;95;p5: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0" u="none" strike="noStrike" dirty="0">
                <a:solidFill>
                  <a:srgbClr val="000000"/>
                </a:solidFill>
                <a:latin typeface="Calibri"/>
                <a:ea typeface="Calibri"/>
                <a:cs typeface="Calibri"/>
                <a:sym typeface="Calibri"/>
              </a:rPr>
              <a:t>After the video, break out into small groups and reflect on solutions to concerns about the R&amp;W approach and what they could do to support their colleagues. Feel free to use/adapt the following  questions to prompt discussion:</a:t>
            </a:r>
          </a:p>
          <a:p>
            <a:pPr marL="0" lvl="0" indent="0" algn="l" rtl="0">
              <a:spcBef>
                <a:spcPts val="0"/>
              </a:spcBef>
              <a:spcAft>
                <a:spcPts val="0"/>
              </a:spcAft>
              <a:buNone/>
            </a:pPr>
            <a:endParaRPr b="0" dirty="0"/>
          </a:p>
          <a:p>
            <a:pPr marL="171450" lvl="0" indent="-171450" algn="l" rtl="0">
              <a:spcBef>
                <a:spcPts val="800"/>
              </a:spcBef>
              <a:spcAft>
                <a:spcPts val="0"/>
              </a:spcAft>
              <a:buClr>
                <a:schemeClr val="dk1"/>
              </a:buClr>
              <a:buSzPts val="1200"/>
              <a:buFont typeface="Arial" panose="020B0604020202020204" pitchFamily="34" charset="0"/>
              <a:buChar char="•"/>
            </a:pPr>
            <a:r>
              <a:rPr lang="en-GB" b="0" i="0" u="none" strike="noStrike" dirty="0">
                <a:solidFill>
                  <a:srgbClr val="000000"/>
                </a:solidFill>
                <a:latin typeface="Calibri"/>
                <a:ea typeface="Calibri"/>
                <a:cs typeface="Calibri"/>
                <a:sym typeface="Calibri"/>
              </a:rPr>
              <a:t>What would you say to a colleague who says they do not want to adopt a R&amp;W approach because they have no space for further content?</a:t>
            </a:r>
            <a:endParaRPr lang="en-GB" b="0" i="0" u="none" strike="noStrike" dirty="0">
              <a:solidFill>
                <a:srgbClr val="000000"/>
              </a:solidFill>
              <a:latin typeface="Arial"/>
              <a:ea typeface="Calibri"/>
              <a:cs typeface="Arial"/>
              <a:sym typeface="Arial"/>
            </a:endParaRPr>
          </a:p>
          <a:p>
            <a:pPr marL="457200" lvl="1" indent="0" algn="l" rtl="0">
              <a:spcBef>
                <a:spcPts val="800"/>
              </a:spcBef>
              <a:spcAft>
                <a:spcPts val="0"/>
              </a:spcAft>
              <a:buClr>
                <a:schemeClr val="dk1"/>
              </a:buClr>
              <a:buSzPts val="1200"/>
              <a:buFont typeface="Arial" panose="020B0604020202020204" pitchFamily="34" charset="0"/>
              <a:buNone/>
            </a:pPr>
            <a:r>
              <a:rPr lang="en-GB" b="0" i="0" u="none" strike="noStrike" dirty="0">
                <a:solidFill>
                  <a:srgbClr val="000000"/>
                </a:solidFill>
                <a:latin typeface="Calibri"/>
                <a:ea typeface="Calibri"/>
                <a:cs typeface="Calibri"/>
                <a:sym typeface="Calibri"/>
              </a:rPr>
              <a:t>10 mins, ask teachers to write answers down on flipchart papers, and then to go and compare what other groups have written down.</a:t>
            </a:r>
          </a:p>
          <a:p>
            <a:pPr marL="457200" lvl="1" indent="0" algn="l" rtl="0">
              <a:spcBef>
                <a:spcPts val="800"/>
              </a:spcBef>
              <a:spcAft>
                <a:spcPts val="0"/>
              </a:spcAft>
              <a:buClr>
                <a:schemeClr val="dk1"/>
              </a:buClr>
              <a:buSzPts val="1200"/>
              <a:buFont typeface="Arial" panose="020B0604020202020204" pitchFamily="34" charset="0"/>
              <a:buNone/>
            </a:pPr>
            <a:endParaRPr b="0" dirty="0"/>
          </a:p>
          <a:p>
            <a:pPr marL="171450" lvl="0" indent="-171450" algn="l" rtl="0">
              <a:spcBef>
                <a:spcPts val="800"/>
              </a:spcBef>
              <a:spcAft>
                <a:spcPts val="0"/>
              </a:spcAft>
              <a:buClr>
                <a:schemeClr val="dk1"/>
              </a:buClr>
              <a:buSzPts val="1200"/>
              <a:buFont typeface="Arial" panose="020B0604020202020204" pitchFamily="34" charset="0"/>
              <a:buChar char="•"/>
            </a:pPr>
            <a:r>
              <a:rPr lang="en-GB" b="0" i="0" u="none" strike="noStrike" dirty="0">
                <a:solidFill>
                  <a:srgbClr val="000000"/>
                </a:solidFill>
                <a:latin typeface="Calibri"/>
                <a:ea typeface="Calibri"/>
                <a:cs typeface="Calibri"/>
                <a:sym typeface="Calibri"/>
              </a:rPr>
              <a:t>What would you say to a colleague who says that they do not want to adopt a R&amp;W approach because they are concerned about diluting the religious focused content from the RS curriculum, or that RS is being reduced to personal opinions?</a:t>
            </a:r>
          </a:p>
          <a:p>
            <a:pPr marL="457200" lvl="1" indent="0" algn="l" rtl="0">
              <a:spcBef>
                <a:spcPts val="800"/>
              </a:spcBef>
              <a:spcAft>
                <a:spcPts val="0"/>
              </a:spcAft>
              <a:buClr>
                <a:schemeClr val="dk1"/>
              </a:buClr>
              <a:buSzPts val="1200"/>
              <a:buFont typeface="Arial" panose="020B0604020202020204" pitchFamily="34" charset="0"/>
              <a:buNone/>
            </a:pPr>
            <a:r>
              <a:rPr lang="en-GB" b="0" i="0" u="none" strike="noStrike" dirty="0">
                <a:solidFill>
                  <a:srgbClr val="000000"/>
                </a:solidFill>
                <a:latin typeface="Arial"/>
                <a:ea typeface="Calibri"/>
                <a:cs typeface="Arial"/>
                <a:sym typeface="Arial"/>
              </a:rPr>
              <a:t>10 </a:t>
            </a:r>
            <a:r>
              <a:rPr lang="en-GB" b="0" i="0" u="none" strike="noStrike" dirty="0">
                <a:solidFill>
                  <a:srgbClr val="000000"/>
                </a:solidFill>
                <a:latin typeface="Calibri"/>
                <a:ea typeface="Calibri"/>
                <a:cs typeface="Calibri"/>
                <a:sym typeface="Calibri"/>
              </a:rPr>
              <a:t>mins, ask teachers to write answers down on flipchart papers, and then to go and compare what other groups have written down.</a:t>
            </a:r>
            <a:br>
              <a:rPr lang="en-GB" dirty="0"/>
            </a:br>
            <a:endParaRPr dirty="0"/>
          </a:p>
        </p:txBody>
      </p:sp>
      <p:sp>
        <p:nvSpPr>
          <p:cNvPr id="104" name="Google Shape;10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SzPts val="12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0" u="none" strike="noStrike" dirty="0">
                <a:solidFill>
                  <a:srgbClr val="000000"/>
                </a:solidFill>
                <a:latin typeface="Calibri"/>
                <a:ea typeface="Calibri"/>
                <a:cs typeface="Calibri"/>
                <a:sym typeface="Calibri"/>
              </a:rPr>
              <a:t>After the video, break out into small groups and reflect on solutions to concerns about the R&amp;W approach and what they could do to support their colleagues. Feel free to use/adapt the following  questions to prompt discussion:</a:t>
            </a:r>
          </a:p>
          <a:p>
            <a:pPr marL="0" lvl="0" indent="0" algn="l" rtl="0">
              <a:spcBef>
                <a:spcPts val="0"/>
              </a:spcBef>
              <a:spcAft>
                <a:spcPts val="0"/>
              </a:spcAft>
              <a:buNone/>
            </a:pPr>
            <a:endParaRPr b="0" dirty="0"/>
          </a:p>
          <a:p>
            <a:pPr marL="171450" lvl="0" indent="-171450" algn="l" rtl="0">
              <a:spcBef>
                <a:spcPts val="0"/>
              </a:spcBef>
              <a:spcAft>
                <a:spcPts val="0"/>
              </a:spcAft>
              <a:buClr>
                <a:schemeClr val="dk1"/>
              </a:buClr>
              <a:buSzPts val="1200"/>
              <a:buFont typeface="Arial" panose="020B0604020202020204" pitchFamily="34" charset="0"/>
              <a:buChar char="•"/>
            </a:pPr>
            <a:r>
              <a:rPr lang="en-GB" b="0" i="0" u="none" strike="noStrike" dirty="0">
                <a:solidFill>
                  <a:srgbClr val="000000"/>
                </a:solidFill>
                <a:latin typeface="Calibri"/>
                <a:ea typeface="Calibri"/>
                <a:cs typeface="Calibri"/>
                <a:sym typeface="Calibri"/>
              </a:rPr>
              <a:t>What would you say to a colleague who says they do not want to adopt a R&amp;W approach because they do not think the subject should be reduced to Sociology (or any discipline other than Theology)</a:t>
            </a:r>
            <a:endParaRPr b="0" i="0" u="none" strike="noStrike" dirty="0">
              <a:solidFill>
                <a:srgbClr val="000000"/>
              </a:solidFill>
              <a:latin typeface="Arial"/>
              <a:ea typeface="Arial"/>
              <a:cs typeface="Arial"/>
              <a:sym typeface="Arial"/>
            </a:endParaRPr>
          </a:p>
          <a:p>
            <a:pPr marL="914400" lvl="0" indent="0" algn="l" rtl="0">
              <a:spcBef>
                <a:spcPts val="800"/>
              </a:spcBef>
              <a:spcAft>
                <a:spcPts val="0"/>
              </a:spcAft>
              <a:buFont typeface="Arial" panose="020B0604020202020204" pitchFamily="34" charset="0"/>
              <a:buNone/>
            </a:pPr>
            <a:r>
              <a:rPr lang="en-GB" b="0" i="0" u="none" strike="noStrike" dirty="0">
                <a:solidFill>
                  <a:srgbClr val="000000"/>
                </a:solidFill>
                <a:latin typeface="Calibri"/>
                <a:ea typeface="Calibri"/>
                <a:cs typeface="Calibri"/>
                <a:sym typeface="Calibri"/>
              </a:rPr>
              <a:t>10 mins, ask teachers to write answers down on flipchart papers, and then to go and compare what other groups have written down.</a:t>
            </a:r>
          </a:p>
          <a:p>
            <a:pPr marL="914400" lvl="0" indent="0" algn="l" rtl="0">
              <a:spcBef>
                <a:spcPts val="800"/>
              </a:spcBef>
              <a:spcAft>
                <a:spcPts val="0"/>
              </a:spcAft>
              <a:buFont typeface="Arial" panose="020B0604020202020204" pitchFamily="34" charset="0"/>
              <a:buNone/>
            </a:pPr>
            <a:endParaRPr b="0" dirty="0"/>
          </a:p>
          <a:p>
            <a:pPr marL="171450" lvl="0" indent="-171450" algn="l" rtl="0">
              <a:spcBef>
                <a:spcPts val="800"/>
              </a:spcBef>
              <a:spcAft>
                <a:spcPts val="0"/>
              </a:spcAft>
              <a:buClr>
                <a:schemeClr val="dk1"/>
              </a:buClr>
              <a:buSzPts val="2800"/>
              <a:buFont typeface="Arial" panose="020B0604020202020204" pitchFamily="34" charset="0"/>
              <a:buChar char="•"/>
            </a:pPr>
            <a:r>
              <a:rPr lang="en-GB" b="0" i="0" u="none" strike="noStrike" dirty="0">
                <a:solidFill>
                  <a:srgbClr val="000000"/>
                </a:solidFill>
                <a:latin typeface="Calibri"/>
                <a:ea typeface="Calibri"/>
                <a:cs typeface="Calibri"/>
                <a:sym typeface="Calibri"/>
              </a:rPr>
              <a:t>What would you say to a colleague who says they do not want to adopt a R&amp;W approach because it is not academically rigorous?</a:t>
            </a:r>
            <a:endParaRPr b="0" i="0" u="none" strike="noStrike" dirty="0">
              <a:solidFill>
                <a:srgbClr val="000000"/>
              </a:solidFill>
              <a:latin typeface="Arial"/>
              <a:ea typeface="Arial"/>
              <a:cs typeface="Arial"/>
              <a:sym typeface="Arial"/>
            </a:endParaRPr>
          </a:p>
          <a:p>
            <a:pPr marL="914400" lvl="0" indent="0" algn="l" rtl="0">
              <a:spcBef>
                <a:spcPts val="800"/>
              </a:spcBef>
              <a:spcAft>
                <a:spcPts val="0"/>
              </a:spcAft>
              <a:buFont typeface="Arial" panose="020B0604020202020204" pitchFamily="34" charset="0"/>
              <a:buNone/>
            </a:pPr>
            <a:r>
              <a:rPr lang="en-GB" b="0" i="0" u="none" strike="noStrike" dirty="0">
                <a:solidFill>
                  <a:srgbClr val="000000"/>
                </a:solidFill>
                <a:latin typeface="Calibri"/>
                <a:ea typeface="Calibri"/>
                <a:cs typeface="Calibri"/>
                <a:sym typeface="Calibri"/>
              </a:rPr>
              <a:t>10 mins, ask teachers to write answers down on flipchart papers, and then to go and compare what other groups have written down.</a:t>
            </a:r>
          </a:p>
          <a:p>
            <a:pPr marL="1085850" lvl="0" indent="-171450" algn="l" rtl="0">
              <a:spcBef>
                <a:spcPts val="800"/>
              </a:spcBef>
              <a:spcAft>
                <a:spcPts val="0"/>
              </a:spcAft>
              <a:buFont typeface="Arial" panose="020B0604020202020204" pitchFamily="34" charset="0"/>
              <a:buChar char="•"/>
            </a:pPr>
            <a:endParaRPr b="0" dirty="0"/>
          </a:p>
          <a:p>
            <a:pPr marL="171450" lvl="0" indent="-171450" algn="l" rtl="0">
              <a:spcBef>
                <a:spcPts val="800"/>
              </a:spcBef>
              <a:spcAft>
                <a:spcPts val="0"/>
              </a:spcAft>
              <a:buClr>
                <a:schemeClr val="dk1"/>
              </a:buClr>
              <a:buSzPts val="2800"/>
              <a:buFont typeface="Arial" panose="020B0604020202020204" pitchFamily="34" charset="0"/>
              <a:buChar char="•"/>
            </a:pPr>
            <a:r>
              <a:rPr lang="en-GB" b="0" i="0" u="none" strike="noStrike" dirty="0">
                <a:solidFill>
                  <a:srgbClr val="000000"/>
                </a:solidFill>
                <a:latin typeface="Calibri"/>
                <a:ea typeface="Calibri"/>
                <a:cs typeface="Calibri"/>
                <a:sym typeface="Calibri"/>
              </a:rPr>
              <a:t>What would you say to a colleague who says they already adopt a R&amp;W approach because they teach non-religious traditions?</a:t>
            </a:r>
            <a:endParaRPr b="0" i="0" u="none" strike="noStrike" dirty="0">
              <a:solidFill>
                <a:srgbClr val="000000"/>
              </a:solidFill>
              <a:latin typeface="Arial"/>
              <a:ea typeface="Arial"/>
              <a:cs typeface="Arial"/>
              <a:sym typeface="Arial"/>
            </a:endParaRPr>
          </a:p>
          <a:p>
            <a:pPr marL="914400" lvl="0" indent="0" algn="l" rtl="0">
              <a:spcBef>
                <a:spcPts val="800"/>
              </a:spcBef>
              <a:spcAft>
                <a:spcPts val="0"/>
              </a:spcAft>
              <a:buFont typeface="Arial" panose="020B0604020202020204" pitchFamily="34" charset="0"/>
              <a:buNone/>
            </a:pPr>
            <a:r>
              <a:rPr lang="en-GB" b="0" i="0" u="none" strike="noStrike" dirty="0">
                <a:solidFill>
                  <a:srgbClr val="000000"/>
                </a:solidFill>
                <a:latin typeface="Calibri"/>
                <a:ea typeface="Calibri"/>
                <a:cs typeface="Calibri"/>
                <a:sym typeface="Calibri"/>
              </a:rPr>
              <a:t>10 mins, ask teachers to write answers down on flipchart papers, and then to go and compare what other groups have written down.</a:t>
            </a:r>
          </a:p>
          <a:p>
            <a:pPr marL="914400" lvl="0" indent="0" algn="l" rtl="0">
              <a:spcBef>
                <a:spcPts val="800"/>
              </a:spcBef>
              <a:spcAft>
                <a:spcPts val="0"/>
              </a:spcAft>
              <a:buFont typeface="Arial" panose="020B0604020202020204" pitchFamily="34" charset="0"/>
              <a:buNone/>
            </a:pPr>
            <a:endParaRPr lang="en-GB" b="0" dirty="0"/>
          </a:p>
          <a:p>
            <a:pPr marL="171450" lvl="0" indent="-171450" algn="l" rtl="0">
              <a:spcBef>
                <a:spcPts val="800"/>
              </a:spcBef>
              <a:spcAft>
                <a:spcPts val="0"/>
              </a:spcAft>
              <a:buClr>
                <a:schemeClr val="dk1"/>
              </a:buClr>
              <a:buSzPts val="2800"/>
              <a:buFont typeface="Arial" panose="020B0604020202020204" pitchFamily="34" charset="0"/>
              <a:buChar char="•"/>
            </a:pPr>
            <a:r>
              <a:rPr lang="en-GB" b="0" i="0" u="none" strike="noStrike" dirty="0">
                <a:solidFill>
                  <a:srgbClr val="000000"/>
                </a:solidFill>
                <a:latin typeface="Calibri"/>
                <a:ea typeface="Calibri"/>
                <a:cs typeface="Calibri"/>
                <a:sym typeface="Calibri"/>
              </a:rPr>
              <a:t>What would you say to a colleague who says they already adopt a R&amp;W approach because they teach personal worldviews?</a:t>
            </a:r>
            <a:endParaRPr lang="en-GB" b="0" i="0" u="none" strike="noStrike" dirty="0">
              <a:solidFill>
                <a:srgbClr val="000000"/>
              </a:solidFill>
              <a:latin typeface="Arial"/>
              <a:ea typeface="Arial"/>
              <a:cs typeface="Arial"/>
              <a:sym typeface="Arial"/>
            </a:endParaRPr>
          </a:p>
          <a:p>
            <a:pPr marL="914400" lvl="0" indent="0" algn="l" rtl="0">
              <a:spcBef>
                <a:spcPts val="800"/>
              </a:spcBef>
              <a:spcAft>
                <a:spcPts val="0"/>
              </a:spcAft>
              <a:buFont typeface="Arial" panose="020B0604020202020204" pitchFamily="34" charset="0"/>
              <a:buNone/>
            </a:pPr>
            <a:r>
              <a:rPr lang="en-GB" b="0" i="0" u="none" strike="noStrike" dirty="0">
                <a:solidFill>
                  <a:srgbClr val="000000"/>
                </a:solidFill>
                <a:latin typeface="Calibri"/>
                <a:ea typeface="Calibri"/>
                <a:cs typeface="Calibri"/>
                <a:sym typeface="Calibri"/>
              </a:rPr>
              <a:t>10 mins, ask teachers to write answers down on flipchart papers, and then to go and compare what other groups have written down.</a:t>
            </a:r>
            <a:endParaRPr b="0" dirty="0"/>
          </a:p>
          <a:p>
            <a:pPr marL="0" lvl="0" indent="0" algn="l" rtl="0">
              <a:spcBef>
                <a:spcPts val="0"/>
              </a:spcBef>
              <a:spcAft>
                <a:spcPts val="0"/>
              </a:spcAft>
              <a:buNone/>
            </a:pPr>
            <a:br>
              <a:rPr lang="en-GB" dirty="0"/>
            </a:br>
            <a:endParaRPr dirty="0"/>
          </a:p>
        </p:txBody>
      </p:sp>
      <p:sp>
        <p:nvSpPr>
          <p:cNvPr id="112" name="Google Shape;11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SzPts val="12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8: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0" name="Google Shape;120;p8: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9: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9" name="Google Shape;129;p9: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8950500" y="5152729"/>
            <a:ext cx="7197550" cy="1120178"/>
          </a:xfrm>
          <a:prstGeom prst="rect">
            <a:avLst/>
          </a:prstGeom>
          <a:noFill/>
          <a:ln>
            <a:noFill/>
          </a:ln>
        </p:spPr>
        <p:txBody>
          <a:bodyPr spcFirstLastPara="1" wrap="square" lIns="0" tIns="12050" rIns="0" bIns="0" anchor="t" anchorCtr="0">
            <a:spAutoFit/>
          </a:bodyPr>
          <a:lstStyle>
            <a:lvl1pPr marR="0" lvl="0" algn="l" rtl="0">
              <a:spcBef>
                <a:spcPts val="0"/>
              </a:spcBef>
              <a:spcAft>
                <a:spcPts val="0"/>
              </a:spcAft>
              <a:buSzPts val="1400"/>
              <a:buNone/>
              <a:defRPr sz="1800" b="0" i="0" u="none" strike="noStrike" cap="none">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4"/>
          <p:cNvSpPr txBox="1">
            <a:spLocks noGrp="1"/>
          </p:cNvSpPr>
          <p:nvPr>
            <p:ph type="subTitle" idx="1"/>
          </p:nvPr>
        </p:nvSpPr>
        <p:spPr>
          <a:xfrm>
            <a:off x="8932426" y="7017607"/>
            <a:ext cx="9501624" cy="689291"/>
          </a:xfrm>
          <a:prstGeom prst="rect">
            <a:avLst/>
          </a:prstGeom>
          <a:noFill/>
          <a:ln>
            <a:noFill/>
          </a:ln>
        </p:spPr>
        <p:txBody>
          <a:bodyPr spcFirstLastPara="1" wrap="square" lIns="0" tIns="12050" rIns="0" bIns="0" anchor="t" anchorCtr="0">
            <a:spAutoFit/>
          </a:bodyPr>
          <a:lstStyle>
            <a:lvl1pPr marR="0" lvl="0" algn="l" rtl="0">
              <a:spcBef>
                <a:spcPts val="0"/>
              </a:spcBef>
              <a:spcAft>
                <a:spcPts val="0"/>
              </a:spcAft>
              <a:buSzPts val="1400"/>
              <a:buNone/>
              <a:defRPr sz="1800" b="0" i="0" u="none" strike="noStrike" cap="none">
                <a:solidFill>
                  <a:schemeClr val="accen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4" name="Google Shape;14;p14"/>
          <p:cNvSpPr/>
          <p:nvPr/>
        </p:nvSpPr>
        <p:spPr>
          <a:xfrm>
            <a:off x="8945127" y="6645497"/>
            <a:ext cx="10111882" cy="75977"/>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5" name="Google Shape;15;p14"/>
          <p:cNvPicPr preferRelativeResize="0"/>
          <p:nvPr/>
        </p:nvPicPr>
        <p:blipFill rotWithShape="1">
          <a:blip r:embed="rId2">
            <a:alphaModFix/>
          </a:blip>
          <a:srcRect/>
          <a:stretch/>
        </p:blipFill>
        <p:spPr>
          <a:xfrm>
            <a:off x="14595912" y="9674857"/>
            <a:ext cx="2185765" cy="506926"/>
          </a:xfrm>
          <a:prstGeom prst="rect">
            <a:avLst/>
          </a:prstGeom>
          <a:noFill/>
          <a:ln>
            <a:noFill/>
          </a:ln>
        </p:spPr>
      </p:pic>
      <p:pic>
        <p:nvPicPr>
          <p:cNvPr id="16" name="Google Shape;16;p14"/>
          <p:cNvPicPr preferRelativeResize="0"/>
          <p:nvPr/>
        </p:nvPicPr>
        <p:blipFill rotWithShape="1">
          <a:blip r:embed="rId3">
            <a:alphaModFix/>
          </a:blip>
          <a:srcRect/>
          <a:stretch/>
        </p:blipFill>
        <p:spPr>
          <a:xfrm>
            <a:off x="17067359" y="9675197"/>
            <a:ext cx="1989650" cy="506111"/>
          </a:xfrm>
          <a:prstGeom prst="rect">
            <a:avLst/>
          </a:prstGeom>
          <a:noFill/>
          <a:ln>
            <a:noFill/>
          </a:ln>
        </p:spPr>
      </p:pic>
      <p:pic>
        <p:nvPicPr>
          <p:cNvPr id="17" name="Google Shape;17;p14"/>
          <p:cNvPicPr preferRelativeResize="0"/>
          <p:nvPr/>
        </p:nvPicPr>
        <p:blipFill rotWithShape="1">
          <a:blip r:embed="rId4">
            <a:alphaModFix/>
          </a:blip>
          <a:srcRect/>
          <a:stretch/>
        </p:blipFill>
        <p:spPr>
          <a:xfrm>
            <a:off x="8945127" y="9589458"/>
            <a:ext cx="1571651" cy="660093"/>
          </a:xfrm>
          <a:prstGeom prst="rect">
            <a:avLst/>
          </a:prstGeom>
          <a:noFill/>
          <a:ln>
            <a:noFill/>
          </a:ln>
        </p:spPr>
      </p:pic>
      <p:pic>
        <p:nvPicPr>
          <p:cNvPr id="18" name="Google Shape;18;p14"/>
          <p:cNvPicPr preferRelativeResize="0"/>
          <p:nvPr/>
        </p:nvPicPr>
        <p:blipFill rotWithShape="1">
          <a:blip r:embed="rId5">
            <a:alphaModFix/>
          </a:blip>
          <a:srcRect/>
          <a:stretch/>
        </p:blipFill>
        <p:spPr>
          <a:xfrm>
            <a:off x="10802467" y="9590637"/>
            <a:ext cx="1572673" cy="699048"/>
          </a:xfrm>
          <a:prstGeom prst="rect">
            <a:avLst/>
          </a:prstGeom>
          <a:noFill/>
          <a:ln>
            <a:noFill/>
          </a:ln>
        </p:spPr>
      </p:pic>
      <p:pic>
        <p:nvPicPr>
          <p:cNvPr id="19" name="Google Shape;19;p14"/>
          <p:cNvPicPr preferRelativeResize="0"/>
          <p:nvPr/>
        </p:nvPicPr>
        <p:blipFill rotWithShape="1">
          <a:blip r:embed="rId6">
            <a:alphaModFix/>
          </a:blip>
          <a:srcRect/>
          <a:stretch/>
        </p:blipFill>
        <p:spPr>
          <a:xfrm>
            <a:off x="12660817" y="9674859"/>
            <a:ext cx="1649426" cy="4882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15"/>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5"/>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400" b="0" i="0">
                <a:solidFill>
                  <a:srgbClr val="198FB1"/>
                </a:solidFill>
                <a:latin typeface="Arial"/>
                <a:ea typeface="Arial"/>
                <a:cs typeface="Arial"/>
                <a:sym typeface="Arial"/>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5"/>
          <p:cNvSpPr/>
          <p:nvPr/>
        </p:nvSpPr>
        <p:spPr>
          <a:xfrm>
            <a:off x="8932426" y="8016874"/>
            <a:ext cx="10124547" cy="45719"/>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24"/>
        <p:cNvGrpSpPr/>
        <p:nvPr/>
      </p:nvGrpSpPr>
      <p:grpSpPr>
        <a:xfrm>
          <a:off x="0" y="0"/>
          <a:ext cx="0" cy="0"/>
          <a:chOff x="0" y="0"/>
          <a:chExt cx="0" cy="0"/>
        </a:xfrm>
      </p:grpSpPr>
      <p:sp>
        <p:nvSpPr>
          <p:cNvPr id="25" name="Google Shape;25;p16"/>
          <p:cNvSpPr/>
          <p:nvPr/>
        </p:nvSpPr>
        <p:spPr>
          <a:xfrm>
            <a:off x="0" y="10261467"/>
            <a:ext cx="20104100" cy="1047883"/>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6" name="Google Shape;26;p16"/>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27" name="Google Shape;27;p16"/>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6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16"/>
          <p:cNvSpPr txBox="1">
            <a:spLocks noGrp="1"/>
          </p:cNvSpPr>
          <p:nvPr>
            <p:ph type="body" idx="1"/>
          </p:nvPr>
        </p:nvSpPr>
        <p:spPr>
          <a:xfrm>
            <a:off x="1034388" y="2837234"/>
            <a:ext cx="9017662" cy="6391909"/>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3450" b="0" i="0">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9" name="Google Shape;29;p16"/>
          <p:cNvSpPr txBox="1">
            <a:spLocks noGrp="1"/>
          </p:cNvSpPr>
          <p:nvPr>
            <p:ph type="body" idx="2"/>
          </p:nvPr>
        </p:nvSpPr>
        <p:spPr>
          <a:xfrm>
            <a:off x="10966450" y="2837234"/>
            <a:ext cx="8103262" cy="639190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3450" b="1" i="0">
                <a:solidFill>
                  <a:srgbClr val="198FB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Calibri"/>
              <a:buNone/>
              <a:defRPr sz="1800" b="0" i="0" u="none" strike="noStrike" cap="none">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2" name="Google Shape;32;p17"/>
          <p:cNvSpPr txBox="1">
            <a:spLocks noGrp="1"/>
          </p:cNvSpPr>
          <p:nvPr>
            <p:ph type="body" idx="1"/>
          </p:nvPr>
        </p:nvSpPr>
        <p:spPr>
          <a:xfrm>
            <a:off x="1382157" y="3010591"/>
            <a:ext cx="8544243"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9pPr>
          </a:lstStyle>
          <a:p>
            <a:endParaRPr/>
          </a:p>
        </p:txBody>
      </p:sp>
      <p:sp>
        <p:nvSpPr>
          <p:cNvPr id="33" name="Google Shape;33;p17"/>
          <p:cNvSpPr txBox="1">
            <a:spLocks noGrp="1"/>
          </p:cNvSpPr>
          <p:nvPr>
            <p:ph type="body" idx="2"/>
          </p:nvPr>
        </p:nvSpPr>
        <p:spPr>
          <a:xfrm>
            <a:off x="10177700" y="3010591"/>
            <a:ext cx="8544243"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9pPr>
          </a:lstStyle>
          <a:p>
            <a:endParaRPr/>
          </a:p>
        </p:txBody>
      </p:sp>
      <p:sp>
        <p:nvSpPr>
          <p:cNvPr id="34" name="Google Shape;34;p17"/>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Font typeface="Arial"/>
              <a:buNone/>
              <a:defRPr sz="1800"/>
            </a:lvl1pPr>
            <a:lvl2pPr lvl="1" algn="l">
              <a:spcBef>
                <a:spcPts val="0"/>
              </a:spcBef>
              <a:spcAft>
                <a:spcPts val="0"/>
              </a:spcAft>
              <a:buSzPts val="1400"/>
              <a:buFont typeface="Arial"/>
              <a:buNone/>
              <a:defRPr sz="1800"/>
            </a:lvl2pPr>
            <a:lvl3pPr lvl="2" algn="l">
              <a:spcBef>
                <a:spcPts val="0"/>
              </a:spcBef>
              <a:spcAft>
                <a:spcPts val="0"/>
              </a:spcAft>
              <a:buSzPts val="1400"/>
              <a:buFont typeface="Arial"/>
              <a:buNone/>
              <a:defRPr sz="1800"/>
            </a:lvl3pPr>
            <a:lvl4pPr lvl="3" algn="l">
              <a:spcBef>
                <a:spcPts val="0"/>
              </a:spcBef>
              <a:spcAft>
                <a:spcPts val="0"/>
              </a:spcAft>
              <a:buSzPts val="1400"/>
              <a:buFont typeface="Arial"/>
              <a:buNone/>
              <a:defRPr sz="1800"/>
            </a:lvl4pPr>
            <a:lvl5pPr lvl="4" algn="l">
              <a:spcBef>
                <a:spcPts val="0"/>
              </a:spcBef>
              <a:spcAft>
                <a:spcPts val="0"/>
              </a:spcAft>
              <a:buSzPts val="1400"/>
              <a:buFont typeface="Arial"/>
              <a:buNone/>
              <a:defRPr sz="1800"/>
            </a:lvl5pPr>
            <a:lvl6pPr lvl="5" algn="l">
              <a:spcBef>
                <a:spcPts val="0"/>
              </a:spcBef>
              <a:spcAft>
                <a:spcPts val="0"/>
              </a:spcAft>
              <a:buSzPts val="1400"/>
              <a:buFont typeface="Arial"/>
              <a:buNone/>
              <a:defRPr sz="1800"/>
            </a:lvl6pPr>
            <a:lvl7pPr lvl="6" algn="l">
              <a:spcBef>
                <a:spcPts val="0"/>
              </a:spcBef>
              <a:spcAft>
                <a:spcPts val="0"/>
              </a:spcAft>
              <a:buSzPts val="1400"/>
              <a:buFont typeface="Arial"/>
              <a:buNone/>
              <a:defRPr sz="1800"/>
            </a:lvl7pPr>
            <a:lvl8pPr lvl="7" algn="l">
              <a:spcBef>
                <a:spcPts val="0"/>
              </a:spcBef>
              <a:spcAft>
                <a:spcPts val="0"/>
              </a:spcAft>
              <a:buSzPts val="1400"/>
              <a:buFont typeface="Arial"/>
              <a:buNone/>
              <a:defRPr sz="1800"/>
            </a:lvl8pPr>
            <a:lvl9pPr lvl="8" algn="l">
              <a:spcBef>
                <a:spcPts val="0"/>
              </a:spcBef>
              <a:spcAft>
                <a:spcPts val="0"/>
              </a:spcAft>
              <a:buSzPts val="1400"/>
              <a:buFont typeface="Arial"/>
              <a:buNone/>
              <a:defRPr sz="1800"/>
            </a:lvl9pPr>
          </a:lstStyle>
          <a:p>
            <a:endParaRPr/>
          </a:p>
        </p:txBody>
      </p:sp>
      <p:sp>
        <p:nvSpPr>
          <p:cNvPr id="35" name="Google Shape;35;p17"/>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Font typeface="Arial"/>
              <a:buNone/>
              <a:defRPr sz="1800"/>
            </a:lvl1pPr>
            <a:lvl2pPr lvl="1" algn="l">
              <a:spcBef>
                <a:spcPts val="0"/>
              </a:spcBef>
              <a:spcAft>
                <a:spcPts val="0"/>
              </a:spcAft>
              <a:buSzPts val="1400"/>
              <a:buFont typeface="Arial"/>
              <a:buNone/>
              <a:defRPr sz="1800"/>
            </a:lvl2pPr>
            <a:lvl3pPr lvl="2" algn="l">
              <a:spcBef>
                <a:spcPts val="0"/>
              </a:spcBef>
              <a:spcAft>
                <a:spcPts val="0"/>
              </a:spcAft>
              <a:buSzPts val="1400"/>
              <a:buFont typeface="Arial"/>
              <a:buNone/>
              <a:defRPr sz="1800"/>
            </a:lvl3pPr>
            <a:lvl4pPr lvl="3" algn="l">
              <a:spcBef>
                <a:spcPts val="0"/>
              </a:spcBef>
              <a:spcAft>
                <a:spcPts val="0"/>
              </a:spcAft>
              <a:buSzPts val="1400"/>
              <a:buFont typeface="Arial"/>
              <a:buNone/>
              <a:defRPr sz="1800"/>
            </a:lvl4pPr>
            <a:lvl5pPr lvl="4" algn="l">
              <a:spcBef>
                <a:spcPts val="0"/>
              </a:spcBef>
              <a:spcAft>
                <a:spcPts val="0"/>
              </a:spcAft>
              <a:buSzPts val="1400"/>
              <a:buFont typeface="Arial"/>
              <a:buNone/>
              <a:defRPr sz="1800"/>
            </a:lvl5pPr>
            <a:lvl6pPr lvl="5" algn="l">
              <a:spcBef>
                <a:spcPts val="0"/>
              </a:spcBef>
              <a:spcAft>
                <a:spcPts val="0"/>
              </a:spcAft>
              <a:buSzPts val="1400"/>
              <a:buFont typeface="Arial"/>
              <a:buNone/>
              <a:defRPr sz="1800"/>
            </a:lvl6pPr>
            <a:lvl7pPr lvl="6" algn="l">
              <a:spcBef>
                <a:spcPts val="0"/>
              </a:spcBef>
              <a:spcAft>
                <a:spcPts val="0"/>
              </a:spcAft>
              <a:buSzPts val="1400"/>
              <a:buFont typeface="Arial"/>
              <a:buNone/>
              <a:defRPr sz="1800"/>
            </a:lvl7pPr>
            <a:lvl8pPr lvl="7" algn="l">
              <a:spcBef>
                <a:spcPts val="0"/>
              </a:spcBef>
              <a:spcAft>
                <a:spcPts val="0"/>
              </a:spcAft>
              <a:buSzPts val="1400"/>
              <a:buFont typeface="Arial"/>
              <a:buNone/>
              <a:defRPr sz="1800"/>
            </a:lvl8pPr>
            <a:lvl9pPr lvl="8" algn="l">
              <a:spcBef>
                <a:spcPts val="0"/>
              </a:spcBef>
              <a:spcAft>
                <a:spcPts val="0"/>
              </a:spcAft>
              <a:buSzPts val="1400"/>
              <a:buFont typeface="Arial"/>
              <a:buNone/>
              <a:defRPr sz="1800"/>
            </a:lvl9pPr>
          </a:lstStyle>
          <a:p>
            <a:endParaRPr/>
          </a:p>
        </p:txBody>
      </p:sp>
      <p:sp>
        <p:nvSpPr>
          <p:cNvPr id="36" name="Google Shape;36;p17"/>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SzPts val="1800"/>
              <a:buFont typeface="Arial"/>
              <a:buNone/>
              <a:defRPr sz="1800"/>
            </a:lvl1pPr>
            <a:lvl2pPr marL="0" lvl="1" indent="0" algn="r" rtl="0">
              <a:spcBef>
                <a:spcPts val="0"/>
              </a:spcBef>
              <a:spcAft>
                <a:spcPts val="0"/>
              </a:spcAft>
              <a:buSzPts val="1800"/>
              <a:buFont typeface="Arial"/>
              <a:buNone/>
              <a:defRPr sz="1800"/>
            </a:lvl2pPr>
            <a:lvl3pPr marL="0" lvl="2" indent="0" algn="r" rtl="0">
              <a:spcBef>
                <a:spcPts val="0"/>
              </a:spcBef>
              <a:spcAft>
                <a:spcPts val="0"/>
              </a:spcAft>
              <a:buSzPts val="1800"/>
              <a:buFont typeface="Arial"/>
              <a:buNone/>
              <a:defRPr sz="1800"/>
            </a:lvl3pPr>
            <a:lvl4pPr marL="0" lvl="3" indent="0" algn="r" rtl="0">
              <a:spcBef>
                <a:spcPts val="0"/>
              </a:spcBef>
              <a:spcAft>
                <a:spcPts val="0"/>
              </a:spcAft>
              <a:buSzPts val="1800"/>
              <a:buFont typeface="Arial"/>
              <a:buNone/>
              <a:defRPr sz="1800"/>
            </a:lvl4pPr>
            <a:lvl5pPr marL="0" lvl="4" indent="0" algn="r" rtl="0">
              <a:spcBef>
                <a:spcPts val="0"/>
              </a:spcBef>
              <a:spcAft>
                <a:spcPts val="0"/>
              </a:spcAft>
              <a:buSzPts val="1800"/>
              <a:buFont typeface="Arial"/>
              <a:buNone/>
              <a:defRPr sz="1800"/>
            </a:lvl5pPr>
            <a:lvl6pPr marL="0" lvl="5" indent="0" algn="r" rtl="0">
              <a:spcBef>
                <a:spcPts val="0"/>
              </a:spcBef>
              <a:spcAft>
                <a:spcPts val="0"/>
              </a:spcAft>
              <a:buSzPts val="1800"/>
              <a:buFont typeface="Arial"/>
              <a:buNone/>
              <a:defRPr sz="1800"/>
            </a:lvl6pPr>
            <a:lvl7pPr marL="0" lvl="6" indent="0" algn="r" rtl="0">
              <a:spcBef>
                <a:spcPts val="0"/>
              </a:spcBef>
              <a:spcAft>
                <a:spcPts val="0"/>
              </a:spcAft>
              <a:buSzPts val="1800"/>
              <a:buFont typeface="Arial"/>
              <a:buNone/>
              <a:defRPr sz="1800"/>
            </a:lvl7pPr>
            <a:lvl8pPr marL="0" lvl="7" indent="0" algn="r" rtl="0">
              <a:spcBef>
                <a:spcPts val="0"/>
              </a:spcBef>
              <a:spcAft>
                <a:spcPts val="0"/>
              </a:spcAft>
              <a:buSzPts val="1800"/>
              <a:buFont typeface="Arial"/>
              <a:buNone/>
              <a:defRPr sz="1800"/>
            </a:lvl8pPr>
            <a:lvl9pPr marL="0" lvl="8" indent="0" algn="r" rtl="0">
              <a:spcBef>
                <a:spcPts val="0"/>
              </a:spcBef>
              <a:spcAft>
                <a:spcPts val="0"/>
              </a:spcAft>
              <a:buSzPts val="1800"/>
              <a:buFont typeface="Arial"/>
              <a:buNone/>
              <a:defRPr sz="18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bg>
      <p:bgPr>
        <a:solidFill>
          <a:schemeClr val="lt1"/>
        </a:solidFill>
        <a:effectLst/>
      </p:bgPr>
    </p:bg>
    <p:spTree>
      <p:nvGrpSpPr>
        <p:cNvPr id="1" name="Shape 37"/>
        <p:cNvGrpSpPr/>
        <p:nvPr/>
      </p:nvGrpSpPr>
      <p:grpSpPr>
        <a:xfrm>
          <a:off x="0" y="0"/>
          <a:ext cx="0" cy="0"/>
          <a:chOff x="0" y="0"/>
          <a:chExt cx="0" cy="0"/>
        </a:xfrm>
      </p:grpSpPr>
      <p:sp>
        <p:nvSpPr>
          <p:cNvPr id="38" name="Google Shape;38;p18"/>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9" name="Google Shape;39;p18"/>
          <p:cNvPicPr preferRelativeResize="0"/>
          <p:nvPr/>
        </p:nvPicPr>
        <p:blipFill rotWithShape="1">
          <a:blip r:embed="rId2">
            <a:alphaModFix/>
          </a:blip>
          <a:srcRect/>
          <a:stretch/>
        </p:blipFill>
        <p:spPr>
          <a:xfrm>
            <a:off x="17339785" y="9128278"/>
            <a:ext cx="2368640" cy="18812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40"/>
        <p:cNvGrpSpPr/>
        <p:nvPr/>
      </p:nvGrpSpPr>
      <p:grpSpPr>
        <a:xfrm>
          <a:off x="0" y="0"/>
          <a:ext cx="0" cy="0"/>
          <a:chOff x="0" y="0"/>
          <a:chExt cx="0" cy="0"/>
        </a:xfrm>
      </p:grpSpPr>
      <p:sp>
        <p:nvSpPr>
          <p:cNvPr id="41" name="Google Shape;41;p19"/>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2" name="Google Shape;42;p19"/>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43" name="Google Shape;43;p19"/>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6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19"/>
          <p:cNvSpPr txBox="1">
            <a:spLocks noGrp="1"/>
          </p:cNvSpPr>
          <p:nvPr>
            <p:ph type="body" idx="1"/>
          </p:nvPr>
        </p:nvSpPr>
        <p:spPr>
          <a:xfrm>
            <a:off x="1034388" y="2837234"/>
            <a:ext cx="8636662" cy="6391909"/>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3450" b="0" i="0">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5" name="Google Shape;45;p19"/>
          <p:cNvSpPr txBox="1">
            <a:spLocks noGrp="1"/>
          </p:cNvSpPr>
          <p:nvPr>
            <p:ph type="body" idx="2"/>
          </p:nvPr>
        </p:nvSpPr>
        <p:spPr>
          <a:xfrm>
            <a:off x="10433052" y="2831415"/>
            <a:ext cx="8636662" cy="6391909"/>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3450" b="0" i="0">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6"/>
        <p:cNvGrpSpPr/>
        <p:nvPr/>
      </p:nvGrpSpPr>
      <p:grpSpPr>
        <a:xfrm>
          <a:off x="0" y="0"/>
          <a:ext cx="0" cy="0"/>
          <a:chOff x="0" y="0"/>
          <a:chExt cx="0" cy="0"/>
        </a:xfrm>
      </p:grpSpPr>
      <p:sp>
        <p:nvSpPr>
          <p:cNvPr id="47" name="Google Shape;47;p20"/>
          <p:cNvSpPr/>
          <p:nvPr/>
        </p:nvSpPr>
        <p:spPr>
          <a:xfrm>
            <a:off x="0" y="1"/>
            <a:ext cx="20948650"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 name="Google Shape;48;p20"/>
          <p:cNvSpPr txBox="1">
            <a:spLocks noGrp="1"/>
          </p:cNvSpPr>
          <p:nvPr>
            <p:ph type="body" idx="1"/>
          </p:nvPr>
        </p:nvSpPr>
        <p:spPr>
          <a:xfrm>
            <a:off x="1034388" y="7102475"/>
            <a:ext cx="8636662" cy="32766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3450" b="0" i="0">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p:nvPr/>
        </p:nvSpPr>
        <p:spPr>
          <a:xfrm>
            <a:off x="0" y="1"/>
            <a:ext cx="7774305"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religiouseducationcouncil.org.uk/rec/wp-content/uploads/2024/04/24-25698-REC-Handbook-A4-DIGITAL-PAGES.pdf" TargetMode="External"/><Relationship Id="rId5" Type="http://schemas.openxmlformats.org/officeDocument/2006/relationships/image" Target="../media/image13.png"/><Relationship Id="rId4" Type="http://schemas.openxmlformats.org/officeDocument/2006/relationships/hyperlink" Target="https://religiouseducationcouncil.org.uk/rec/wp-content/uploads/2017/05/Final-Report-of-the-Commission-on-R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mediaspace.nottingham.ac.uk/playlist/dedicated/1_naafl56b/1_ztmnlzfc"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mediaspace.nottingham.ac.uk/playlist/dedicated/1_naafl56b/1_l3rfxju7"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Google Shape;55;p1"/>
          <p:cNvPicPr preferRelativeResize="0"/>
          <p:nvPr/>
        </p:nvPicPr>
        <p:blipFill rotWithShape="1">
          <a:blip r:embed="rId3">
            <a:alphaModFix/>
          </a:blip>
          <a:srcRect/>
          <a:stretch/>
        </p:blipFill>
        <p:spPr>
          <a:xfrm>
            <a:off x="8932426" y="431701"/>
            <a:ext cx="2903139" cy="2305730"/>
          </a:xfrm>
          <a:prstGeom prst="rect">
            <a:avLst/>
          </a:prstGeom>
          <a:noFill/>
          <a:ln>
            <a:noFill/>
          </a:ln>
        </p:spPr>
      </p:pic>
      <p:pic>
        <p:nvPicPr>
          <p:cNvPr id="56" name="Google Shape;56;p1"/>
          <p:cNvPicPr preferRelativeResize="0"/>
          <p:nvPr/>
        </p:nvPicPr>
        <p:blipFill rotWithShape="1">
          <a:blip r:embed="rId4">
            <a:alphaModFix/>
          </a:blip>
          <a:srcRect/>
          <a:stretch/>
        </p:blipFill>
        <p:spPr>
          <a:xfrm>
            <a:off x="14595912" y="9674857"/>
            <a:ext cx="2185765" cy="506926"/>
          </a:xfrm>
          <a:prstGeom prst="rect">
            <a:avLst/>
          </a:prstGeom>
          <a:noFill/>
          <a:ln>
            <a:noFill/>
          </a:ln>
        </p:spPr>
      </p:pic>
      <p:pic>
        <p:nvPicPr>
          <p:cNvPr id="57" name="Google Shape;57;p1"/>
          <p:cNvPicPr preferRelativeResize="0"/>
          <p:nvPr/>
        </p:nvPicPr>
        <p:blipFill rotWithShape="1">
          <a:blip r:embed="rId5">
            <a:alphaModFix/>
          </a:blip>
          <a:srcRect/>
          <a:stretch/>
        </p:blipFill>
        <p:spPr>
          <a:xfrm>
            <a:off x="17067359" y="9675197"/>
            <a:ext cx="1989650" cy="506111"/>
          </a:xfrm>
          <a:prstGeom prst="rect">
            <a:avLst/>
          </a:prstGeom>
          <a:noFill/>
          <a:ln>
            <a:noFill/>
          </a:ln>
        </p:spPr>
      </p:pic>
      <p:pic>
        <p:nvPicPr>
          <p:cNvPr id="58" name="Google Shape;58;p1"/>
          <p:cNvPicPr preferRelativeResize="0"/>
          <p:nvPr/>
        </p:nvPicPr>
        <p:blipFill rotWithShape="1">
          <a:blip r:embed="rId6">
            <a:alphaModFix/>
          </a:blip>
          <a:srcRect/>
          <a:stretch/>
        </p:blipFill>
        <p:spPr>
          <a:xfrm>
            <a:off x="8945127" y="9589458"/>
            <a:ext cx="1571651" cy="660093"/>
          </a:xfrm>
          <a:prstGeom prst="rect">
            <a:avLst/>
          </a:prstGeom>
          <a:noFill/>
          <a:ln>
            <a:noFill/>
          </a:ln>
        </p:spPr>
      </p:pic>
      <p:pic>
        <p:nvPicPr>
          <p:cNvPr id="59" name="Google Shape;59;p1"/>
          <p:cNvPicPr preferRelativeResize="0"/>
          <p:nvPr/>
        </p:nvPicPr>
        <p:blipFill rotWithShape="1">
          <a:blip r:embed="rId7">
            <a:alphaModFix/>
          </a:blip>
          <a:srcRect/>
          <a:stretch/>
        </p:blipFill>
        <p:spPr>
          <a:xfrm>
            <a:off x="10802467" y="9590637"/>
            <a:ext cx="1572673" cy="699048"/>
          </a:xfrm>
          <a:prstGeom prst="rect">
            <a:avLst/>
          </a:prstGeom>
          <a:noFill/>
          <a:ln>
            <a:noFill/>
          </a:ln>
        </p:spPr>
      </p:pic>
      <p:pic>
        <p:nvPicPr>
          <p:cNvPr id="60" name="Google Shape;60;p1"/>
          <p:cNvPicPr preferRelativeResize="0"/>
          <p:nvPr/>
        </p:nvPicPr>
        <p:blipFill rotWithShape="1">
          <a:blip r:embed="rId8">
            <a:alphaModFix/>
          </a:blip>
          <a:srcRect/>
          <a:stretch/>
        </p:blipFill>
        <p:spPr>
          <a:xfrm>
            <a:off x="12660817" y="9674859"/>
            <a:ext cx="1649426" cy="488230"/>
          </a:xfrm>
          <a:prstGeom prst="rect">
            <a:avLst/>
          </a:prstGeom>
          <a:noFill/>
          <a:ln>
            <a:noFill/>
          </a:ln>
        </p:spPr>
      </p:pic>
      <p:pic>
        <p:nvPicPr>
          <p:cNvPr id="61" name="Google Shape;61;p1"/>
          <p:cNvPicPr preferRelativeResize="0"/>
          <p:nvPr/>
        </p:nvPicPr>
        <p:blipFill rotWithShape="1">
          <a:blip r:embed="rId9">
            <a:alphaModFix/>
          </a:blip>
          <a:srcRect/>
          <a:stretch/>
        </p:blipFill>
        <p:spPr>
          <a:xfrm>
            <a:off x="1047127" y="2254765"/>
            <a:ext cx="7570236" cy="7127532"/>
          </a:xfrm>
          <a:prstGeom prst="rect">
            <a:avLst/>
          </a:prstGeom>
          <a:noFill/>
          <a:ln>
            <a:noFill/>
          </a:ln>
        </p:spPr>
      </p:pic>
      <p:sp>
        <p:nvSpPr>
          <p:cNvPr id="62" name="Google Shape;62;p1"/>
          <p:cNvSpPr txBox="1">
            <a:spLocks noGrp="1"/>
          </p:cNvSpPr>
          <p:nvPr>
            <p:ph type="ctrTitle"/>
          </p:nvPr>
        </p:nvSpPr>
        <p:spPr>
          <a:xfrm>
            <a:off x="8945127" y="4364832"/>
            <a:ext cx="10232230" cy="2228174"/>
          </a:xfrm>
          <a:prstGeom prst="rect">
            <a:avLst/>
          </a:prstGeom>
          <a:noFill/>
          <a:ln>
            <a:noFill/>
          </a:ln>
        </p:spPr>
        <p:txBody>
          <a:bodyPr spcFirstLastPara="1" wrap="square" lIns="0" tIns="12050" rIns="0" bIns="0" anchor="t" anchorCtr="0">
            <a:spAutoFit/>
          </a:bodyPr>
          <a:lstStyle/>
          <a:p>
            <a:pPr marL="0" lvl="0" indent="0" algn="l" rtl="0">
              <a:spcBef>
                <a:spcPts val="0"/>
              </a:spcBef>
              <a:spcAft>
                <a:spcPts val="0"/>
              </a:spcAft>
              <a:buNone/>
            </a:pPr>
            <a:r>
              <a:rPr lang="en-GB" sz="7200">
                <a:latin typeface="Arial"/>
                <a:ea typeface="Arial"/>
                <a:cs typeface="Arial"/>
                <a:sym typeface="Arial"/>
              </a:rPr>
              <a:t>Religion &amp; Worldviews in Religious Studies</a:t>
            </a:r>
            <a:endParaRPr sz="7200">
              <a:latin typeface="Arial"/>
              <a:ea typeface="Arial"/>
              <a:cs typeface="Arial"/>
              <a:sym typeface="Arial"/>
            </a:endParaRPr>
          </a:p>
        </p:txBody>
      </p:sp>
      <p:sp>
        <p:nvSpPr>
          <p:cNvPr id="63" name="Google Shape;63;p1"/>
          <p:cNvSpPr txBox="1">
            <a:spLocks noGrp="1"/>
          </p:cNvSpPr>
          <p:nvPr>
            <p:ph type="subTitle" idx="1"/>
          </p:nvPr>
        </p:nvSpPr>
        <p:spPr>
          <a:xfrm>
            <a:off x="8932425" y="6944518"/>
            <a:ext cx="10244931" cy="6892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400" b="0" i="0" u="none" strike="noStrike" cap="none">
                <a:latin typeface="Arial"/>
                <a:ea typeface="Arial"/>
                <a:cs typeface="Arial"/>
                <a:sym typeface="Arial"/>
              </a:rPr>
              <a:t>Training Pack for Secondary Schools</a:t>
            </a:r>
            <a:endParaRPr sz="4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txBox="1">
            <a:spLocks noGrp="1"/>
          </p:cNvSpPr>
          <p:nvPr>
            <p:ph type="title"/>
          </p:nvPr>
        </p:nvSpPr>
        <p:spPr>
          <a:xfrm>
            <a:off x="1034388" y="824971"/>
            <a:ext cx="11608462" cy="1030605"/>
          </a:xfrm>
          <a:prstGeom prst="rect">
            <a:avLst/>
          </a:prstGeom>
          <a:noFill/>
          <a:ln>
            <a:noFill/>
          </a:ln>
        </p:spPr>
        <p:txBody>
          <a:bodyPr spcFirstLastPara="1" wrap="square" lIns="150750" tIns="75350" rIns="150750" bIns="75350" anchor="ctr" anchorCtr="0">
            <a:normAutofit fontScale="90000"/>
          </a:bodyPr>
          <a:lstStyle/>
          <a:p>
            <a:pPr marL="0" lvl="0" indent="0" algn="l" rtl="0">
              <a:spcBef>
                <a:spcPts val="0"/>
              </a:spcBef>
              <a:spcAft>
                <a:spcPts val="0"/>
              </a:spcAft>
              <a:buNone/>
            </a:pPr>
            <a:r>
              <a:rPr lang="en-GB" sz="6600">
                <a:latin typeface="Calibri"/>
                <a:ea typeface="Calibri"/>
                <a:cs typeface="Calibri"/>
                <a:sym typeface="Calibri"/>
              </a:rPr>
              <a:t>Activity – th</a:t>
            </a:r>
            <a:r>
              <a:rPr lang="en-GB">
                <a:latin typeface="Calibri"/>
                <a:ea typeface="Calibri"/>
                <a:cs typeface="Calibri"/>
                <a:sym typeface="Calibri"/>
              </a:rPr>
              <a:t>e 2021 Census</a:t>
            </a:r>
            <a:endParaRPr sz="6600">
              <a:latin typeface="Calibri"/>
              <a:ea typeface="Calibri"/>
              <a:cs typeface="Calibri"/>
              <a:sym typeface="Calibri"/>
            </a:endParaRPr>
          </a:p>
        </p:txBody>
      </p:sp>
      <p:pic>
        <p:nvPicPr>
          <p:cNvPr id="3" name="Picture 2" descr="A group of people standing in a circle&#10;&#10;Description automatically generated">
            <a:extLst>
              <a:ext uri="{FF2B5EF4-FFF2-40B4-BE49-F238E27FC236}">
                <a16:creationId xmlns:a16="http://schemas.microsoft.com/office/drawing/2014/main" id="{5253BA6F-5E16-6DFF-CD8B-4F62BF7D18BB}"/>
              </a:ext>
            </a:extLst>
          </p:cNvPr>
          <p:cNvPicPr>
            <a:picLocks noChangeAspect="1"/>
          </p:cNvPicPr>
          <p:nvPr/>
        </p:nvPicPr>
        <p:blipFill>
          <a:blip r:embed="rId3"/>
          <a:stretch>
            <a:fillRect/>
          </a:stretch>
        </p:blipFill>
        <p:spPr>
          <a:xfrm>
            <a:off x="2786464" y="1855575"/>
            <a:ext cx="14231870" cy="82750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1"/>
          <p:cNvPicPr preferRelativeResize="0"/>
          <p:nvPr/>
        </p:nvPicPr>
        <p:blipFill rotWithShape="1">
          <a:blip r:embed="rId3">
            <a:alphaModFix/>
          </a:blip>
          <a:srcRect/>
          <a:stretch/>
        </p:blipFill>
        <p:spPr>
          <a:xfrm>
            <a:off x="8965372" y="1097511"/>
            <a:ext cx="4413369" cy="3401131"/>
          </a:xfrm>
          <a:prstGeom prst="rect">
            <a:avLst/>
          </a:prstGeom>
          <a:noFill/>
          <a:ln>
            <a:noFill/>
          </a:ln>
        </p:spPr>
      </p:pic>
      <p:pic>
        <p:nvPicPr>
          <p:cNvPr id="148" name="Google Shape;148;p11"/>
          <p:cNvPicPr preferRelativeResize="0"/>
          <p:nvPr/>
        </p:nvPicPr>
        <p:blipFill rotWithShape="1">
          <a:blip r:embed="rId4">
            <a:alphaModFix/>
          </a:blip>
          <a:srcRect/>
          <a:stretch/>
        </p:blipFill>
        <p:spPr>
          <a:xfrm>
            <a:off x="1047127" y="2254765"/>
            <a:ext cx="7570236" cy="7127532"/>
          </a:xfrm>
          <a:prstGeom prst="rect">
            <a:avLst/>
          </a:prstGeom>
          <a:noFill/>
          <a:ln>
            <a:noFill/>
          </a:ln>
        </p:spPr>
      </p:pic>
      <p:sp>
        <p:nvSpPr>
          <p:cNvPr id="149" name="Google Shape;149;p11"/>
          <p:cNvSpPr txBox="1">
            <a:spLocks noGrp="1"/>
          </p:cNvSpPr>
          <p:nvPr>
            <p:ph type="ctrTitle"/>
          </p:nvPr>
        </p:nvSpPr>
        <p:spPr>
          <a:xfrm>
            <a:off x="8932426" y="6421196"/>
            <a:ext cx="8130024" cy="2215991"/>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a:t>Take-Away Activity</a:t>
            </a:r>
            <a:endParaRPr/>
          </a:p>
        </p:txBody>
      </p:sp>
      <p:sp>
        <p:nvSpPr>
          <p:cNvPr id="150" name="Google Shape;150;p11"/>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5"/>
        <p:cNvGrpSpPr/>
        <p:nvPr/>
      </p:nvGrpSpPr>
      <p:grpSpPr>
        <a:xfrm>
          <a:off x="0" y="0"/>
          <a:ext cx="0" cy="0"/>
          <a:chOff x="0" y="0"/>
          <a:chExt cx="0" cy="0"/>
        </a:xfrm>
      </p:grpSpPr>
      <p:sp>
        <p:nvSpPr>
          <p:cNvPr id="156" name="Google Shape;156;p12"/>
          <p:cNvSpPr/>
          <p:nvPr/>
        </p:nvSpPr>
        <p:spPr>
          <a:xfrm>
            <a:off x="0" y="1"/>
            <a:ext cx="20104100" cy="11330452"/>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57" name="Google Shape;157;p12"/>
          <p:cNvPicPr preferRelativeResize="0"/>
          <p:nvPr/>
        </p:nvPicPr>
        <p:blipFill rotWithShape="1">
          <a:blip r:embed="rId3">
            <a:alphaModFix/>
          </a:blip>
          <a:srcRect/>
          <a:stretch/>
        </p:blipFill>
        <p:spPr>
          <a:xfrm>
            <a:off x="1047088" y="1045297"/>
            <a:ext cx="4921316" cy="3908596"/>
          </a:xfrm>
          <a:prstGeom prst="rect">
            <a:avLst/>
          </a:prstGeom>
          <a:noFill/>
          <a:ln>
            <a:noFill/>
          </a:ln>
        </p:spPr>
      </p:pic>
      <p:sp>
        <p:nvSpPr>
          <p:cNvPr id="158" name="Google Shape;158;p12"/>
          <p:cNvSpPr txBox="1">
            <a:spLocks noGrp="1"/>
          </p:cNvSpPr>
          <p:nvPr>
            <p:ph type="body" idx="1"/>
          </p:nvPr>
        </p:nvSpPr>
        <p:spPr>
          <a:xfrm>
            <a:off x="1034388" y="7102475"/>
            <a:ext cx="8636662" cy="327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4400">
                <a:solidFill>
                  <a:schemeClr val="accent1"/>
                </a:solidFill>
              </a:rPr>
              <a:t>End of session 4</a:t>
            </a:r>
            <a:endParaRPr sz="4400">
              <a:solidFill>
                <a:schemeClr val="accent1"/>
              </a:solidFill>
            </a:endParaRPr>
          </a:p>
        </p:txBody>
      </p:sp>
      <p:sp>
        <p:nvSpPr>
          <p:cNvPr id="159" name="Google Shape;159;p12"/>
          <p:cNvSpPr txBox="1"/>
          <p:nvPr/>
        </p:nvSpPr>
        <p:spPr>
          <a:xfrm>
            <a:off x="5632450" y="10425559"/>
            <a:ext cx="14046862" cy="327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3200" b="0" i="0">
                <a:solidFill>
                  <a:schemeClr val="accent1"/>
                </a:solidFill>
                <a:latin typeface="Arial"/>
                <a:ea typeface="Arial"/>
                <a:cs typeface="Arial"/>
                <a:sym typeface="Arial"/>
              </a:rPr>
              <a:t>© Introducing Religion &amp; Worldviews (202</a:t>
            </a:r>
            <a:r>
              <a:rPr lang="en-GB" sz="3200">
                <a:solidFill>
                  <a:schemeClr val="accent1"/>
                </a:solidFill>
              </a:rPr>
              <a:t>5</a:t>
            </a:r>
            <a:r>
              <a:rPr lang="en-GB" sz="3200" b="0" i="0">
                <a:solidFill>
                  <a:schemeClr val="accent1"/>
                </a:solidFill>
                <a:latin typeface="Arial"/>
                <a:ea typeface="Arial"/>
                <a:cs typeface="Arial"/>
                <a:sym typeface="Arial"/>
              </a:rPr>
              <a:t>)</a:t>
            </a:r>
            <a:endParaRPr sz="3200" b="0" i="0">
              <a:solidFill>
                <a:schemeClr val="accent1"/>
              </a:solidFill>
              <a:latin typeface="Arial"/>
              <a:ea typeface="Arial"/>
              <a:cs typeface="Arial"/>
              <a:sym typeface="Arial"/>
            </a:endParaRPr>
          </a:p>
          <a:p>
            <a:pPr marL="0" lvl="0" indent="0" algn="l" rtl="0">
              <a:spcBef>
                <a:spcPts val="0"/>
              </a:spcBef>
              <a:spcAft>
                <a:spcPts val="0"/>
              </a:spcAft>
              <a:buNone/>
            </a:pPr>
            <a:endParaRPr sz="3200" b="0" i="0">
              <a:solidFill>
                <a:schemeClr val="accent1"/>
              </a:solidFill>
              <a:latin typeface="Arial"/>
              <a:ea typeface="Arial"/>
              <a:cs typeface="Arial"/>
              <a:sym typeface="Arial"/>
            </a:endParaRPr>
          </a:p>
        </p:txBody>
      </p:sp>
      <p:pic>
        <p:nvPicPr>
          <p:cNvPr id="2" name="Picture 1" descr="A qr code on a blue background&#10;&#10;Description automatically generated">
            <a:extLst>
              <a:ext uri="{FF2B5EF4-FFF2-40B4-BE49-F238E27FC236}">
                <a16:creationId xmlns:a16="http://schemas.microsoft.com/office/drawing/2014/main" id="{74C8DDAF-046C-CDC0-5512-0F2E6C0A421B}"/>
              </a:ext>
            </a:extLst>
          </p:cNvPr>
          <p:cNvPicPr>
            <a:picLocks noChangeAspect="1"/>
          </p:cNvPicPr>
          <p:nvPr/>
        </p:nvPicPr>
        <p:blipFill>
          <a:blip r:embed="rId4"/>
          <a:stretch>
            <a:fillRect/>
          </a:stretch>
        </p:blipFill>
        <p:spPr>
          <a:xfrm>
            <a:off x="10523999" y="1474839"/>
            <a:ext cx="7806762" cy="78067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2"/>
          <p:cNvPicPr preferRelativeResize="0"/>
          <p:nvPr/>
        </p:nvPicPr>
        <p:blipFill rotWithShape="1">
          <a:blip r:embed="rId3">
            <a:alphaModFix/>
          </a:blip>
          <a:srcRect/>
          <a:stretch/>
        </p:blipFill>
        <p:spPr>
          <a:xfrm>
            <a:off x="8965372" y="1097511"/>
            <a:ext cx="4413369" cy="3401131"/>
          </a:xfrm>
          <a:prstGeom prst="rect">
            <a:avLst/>
          </a:prstGeom>
          <a:noFill/>
          <a:ln>
            <a:noFill/>
          </a:ln>
        </p:spPr>
      </p:pic>
      <p:pic>
        <p:nvPicPr>
          <p:cNvPr id="70" name="Google Shape;70;p2" descr="A group of people standing next to each other&#10;&#10;Description automatically generated"/>
          <p:cNvPicPr preferRelativeResize="0"/>
          <p:nvPr/>
        </p:nvPicPr>
        <p:blipFill rotWithShape="1">
          <a:blip r:embed="rId4">
            <a:alphaModFix/>
          </a:blip>
          <a:srcRect/>
          <a:stretch/>
        </p:blipFill>
        <p:spPr>
          <a:xfrm>
            <a:off x="1017331" y="2253232"/>
            <a:ext cx="7129719" cy="7591141"/>
          </a:xfrm>
          <a:prstGeom prst="rect">
            <a:avLst/>
          </a:prstGeom>
          <a:noFill/>
          <a:ln>
            <a:noFill/>
          </a:ln>
        </p:spPr>
      </p:pic>
      <p:sp>
        <p:nvSpPr>
          <p:cNvPr id="71" name="Google Shape;71;p2"/>
          <p:cNvSpPr txBox="1">
            <a:spLocks noGrp="1"/>
          </p:cNvSpPr>
          <p:nvPr>
            <p:ph type="ctrTitle"/>
          </p:nvPr>
        </p:nvSpPr>
        <p:spPr>
          <a:xfrm>
            <a:off x="8965372" y="5887379"/>
            <a:ext cx="10568424" cy="1846659"/>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6000"/>
              <a:t>Supporting the implementation of R&amp;W in the RS curriculum</a:t>
            </a:r>
            <a:endParaRPr sz="6000"/>
          </a:p>
        </p:txBody>
      </p:sp>
      <p:sp>
        <p:nvSpPr>
          <p:cNvPr id="72" name="Google Shape;72;p2"/>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a:t>Session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1034388" y="824971"/>
            <a:ext cx="9017662" cy="103060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t>Learning Objectives</a:t>
            </a:r>
            <a:endParaRPr/>
          </a:p>
        </p:txBody>
      </p:sp>
      <p:sp>
        <p:nvSpPr>
          <p:cNvPr id="79" name="Google Shape;79;p3"/>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80" name="Google Shape;80;p3"/>
          <p:cNvSpPr txBox="1">
            <a:spLocks noGrp="1"/>
          </p:cNvSpPr>
          <p:nvPr>
            <p:ph type="body" idx="1"/>
          </p:nvPr>
        </p:nvSpPr>
        <p:spPr>
          <a:xfrm>
            <a:off x="1032262" y="3678767"/>
            <a:ext cx="9829854" cy="7630583"/>
          </a:xfrm>
          <a:prstGeom prst="rect">
            <a:avLst/>
          </a:prstGeom>
          <a:noFill/>
          <a:ln>
            <a:noFill/>
          </a:ln>
        </p:spPr>
        <p:txBody>
          <a:bodyPr spcFirstLastPara="1" wrap="square" lIns="150750" tIns="75350" rIns="150750" bIns="75350" anchor="t" anchorCtr="0">
            <a:noAutofit/>
          </a:bodyPr>
          <a:lstStyle/>
          <a:p>
            <a:pPr marL="0" lvl="0" indent="0" algn="l" rtl="0">
              <a:spcBef>
                <a:spcPts val="0"/>
              </a:spcBef>
              <a:spcAft>
                <a:spcPts val="0"/>
              </a:spcAft>
              <a:buNone/>
            </a:pPr>
            <a:endParaRPr sz="4000" dirty="0"/>
          </a:p>
          <a:p>
            <a:pPr marL="0" lvl="0" indent="-254000" algn="l" rtl="0">
              <a:spcBef>
                <a:spcPts val="0"/>
              </a:spcBef>
              <a:spcAft>
                <a:spcPts val="0"/>
              </a:spcAft>
              <a:buClr>
                <a:srgbClr val="000000"/>
              </a:buClr>
              <a:buSzPts val="4000"/>
              <a:buFont typeface="Arial"/>
              <a:buChar char="•"/>
            </a:pPr>
            <a:r>
              <a:rPr lang="en-GB" sz="4000" dirty="0">
                <a:solidFill>
                  <a:srgbClr val="000000"/>
                </a:solidFill>
              </a:rPr>
              <a:t>To e</a:t>
            </a:r>
            <a:r>
              <a:rPr lang="en-GB" sz="4000" b="0" i="0" u="none" strike="noStrike" dirty="0">
                <a:solidFill>
                  <a:srgbClr val="000000"/>
                </a:solidFill>
                <a:latin typeface="Arial"/>
                <a:ea typeface="Arial"/>
                <a:cs typeface="Arial"/>
                <a:sym typeface="Arial"/>
              </a:rPr>
              <a:t>quip RS leads to answer questions about the R&amp;W approach.</a:t>
            </a:r>
            <a:endParaRPr dirty="0"/>
          </a:p>
          <a:p>
            <a:pPr marL="0" lvl="0" indent="0" algn="l" rtl="0">
              <a:spcBef>
                <a:spcPts val="0"/>
              </a:spcBef>
              <a:spcAft>
                <a:spcPts val="0"/>
              </a:spcAft>
              <a:buNone/>
            </a:pPr>
            <a:endParaRPr sz="4000" b="0" i="0" u="none" strike="noStrike" dirty="0">
              <a:solidFill>
                <a:srgbClr val="000000"/>
              </a:solidFill>
              <a:latin typeface="Arial"/>
              <a:ea typeface="Arial"/>
              <a:cs typeface="Arial"/>
              <a:sym typeface="Arial"/>
            </a:endParaRPr>
          </a:p>
          <a:p>
            <a:pPr marL="0" lvl="0" indent="-254000" algn="l" rtl="0">
              <a:spcBef>
                <a:spcPts val="0"/>
              </a:spcBef>
              <a:spcAft>
                <a:spcPts val="800"/>
              </a:spcAft>
              <a:buClr>
                <a:srgbClr val="000000"/>
              </a:buClr>
              <a:buSzPts val="4000"/>
              <a:buFont typeface="Arial"/>
              <a:buChar char="•"/>
            </a:pPr>
            <a:r>
              <a:rPr lang="en-GB" sz="4000" dirty="0">
                <a:solidFill>
                  <a:srgbClr val="000000"/>
                </a:solidFill>
              </a:rPr>
              <a:t>To </a:t>
            </a:r>
            <a:r>
              <a:rPr lang="en-GB" sz="4000" b="0" i="0" u="none" strike="noStrike" dirty="0">
                <a:solidFill>
                  <a:srgbClr val="000000"/>
                </a:solidFill>
                <a:latin typeface="Arial"/>
                <a:ea typeface="Arial"/>
                <a:cs typeface="Arial"/>
                <a:sym typeface="Arial"/>
              </a:rPr>
              <a:t>quip RS leads to respond to criticisms and help address possible anxieties regarding the R&amp;W approach.</a:t>
            </a:r>
            <a:endParaRPr dirty="0"/>
          </a:p>
        </p:txBody>
      </p:sp>
      <p:pic>
        <p:nvPicPr>
          <p:cNvPr id="141" name="Google Shape;141;p10" descr="A couple of children holding books and a globe&#10;&#10;Description automatically generated"/>
          <p:cNvPicPr preferRelativeResize="0"/>
          <p:nvPr/>
        </p:nvPicPr>
        <p:blipFill rotWithShape="1">
          <a:blip r:embed="rId3">
            <a:alphaModFix/>
          </a:blip>
          <a:srcRect/>
          <a:stretch/>
        </p:blipFill>
        <p:spPr>
          <a:xfrm>
            <a:off x="11530263" y="2935705"/>
            <a:ext cx="8573837" cy="63517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 descr="A cover of a book&#10;&#10;Description automatically generated"/>
          <p:cNvPicPr preferRelativeResize="0"/>
          <p:nvPr/>
        </p:nvPicPr>
        <p:blipFill rotWithShape="1">
          <a:blip r:embed="rId3">
            <a:alphaModFix/>
          </a:blip>
          <a:srcRect/>
          <a:stretch/>
        </p:blipFill>
        <p:spPr>
          <a:xfrm>
            <a:off x="7960258" y="2958347"/>
            <a:ext cx="5057911" cy="7147379"/>
          </a:xfrm>
          <a:prstGeom prst="rect">
            <a:avLst/>
          </a:prstGeom>
          <a:noFill/>
          <a:ln>
            <a:noFill/>
          </a:ln>
        </p:spPr>
      </p:pic>
      <p:sp>
        <p:nvSpPr>
          <p:cNvPr id="88" name="Google Shape;88;p4"/>
          <p:cNvSpPr txBox="1">
            <a:spLocks noGrp="1"/>
          </p:cNvSpPr>
          <p:nvPr>
            <p:ph type="title"/>
          </p:nvPr>
        </p:nvSpPr>
        <p:spPr>
          <a:xfrm>
            <a:off x="1382157" y="602474"/>
            <a:ext cx="17339786" cy="2185798"/>
          </a:xfrm>
          <a:prstGeom prst="rect">
            <a:avLst/>
          </a:prstGeom>
          <a:noFill/>
          <a:ln>
            <a:noFill/>
          </a:ln>
        </p:spPr>
        <p:txBody>
          <a:bodyPr spcFirstLastPara="1" wrap="square" lIns="150750" tIns="75350" rIns="150750" bIns="75350" anchor="ctr" anchorCtr="0">
            <a:normAutofit/>
          </a:bodyPr>
          <a:lstStyle/>
          <a:p>
            <a:pPr marL="0" lvl="0" indent="0" algn="l" rtl="0">
              <a:lnSpc>
                <a:spcPct val="90000"/>
              </a:lnSpc>
              <a:spcBef>
                <a:spcPts val="0"/>
              </a:spcBef>
              <a:spcAft>
                <a:spcPts val="0"/>
              </a:spcAft>
              <a:buSzPts val="4400"/>
              <a:buFont typeface="Arial"/>
              <a:buNone/>
            </a:pPr>
            <a:r>
              <a:rPr lang="en-GB" sz="6600">
                <a:latin typeface="Arial"/>
                <a:ea typeface="Arial"/>
                <a:cs typeface="Arial"/>
                <a:sym typeface="Arial"/>
              </a:rPr>
              <a:t>R&amp;W: Context</a:t>
            </a:r>
            <a:endParaRPr sz="6600">
              <a:latin typeface="Arial"/>
              <a:ea typeface="Arial"/>
              <a:cs typeface="Arial"/>
              <a:sym typeface="Arial"/>
            </a:endParaRPr>
          </a:p>
        </p:txBody>
      </p:sp>
      <p:pic>
        <p:nvPicPr>
          <p:cNvPr id="89" name="Google Shape;89;p4" descr="A cover of a magazine&#10;&#10;Description automatically generated">
            <a:hlinkClick r:id="rId4"/>
          </p:cNvPr>
          <p:cNvPicPr preferRelativeResize="0">
            <a:picLocks noGrp="1"/>
          </p:cNvPicPr>
          <p:nvPr>
            <p:ph type="body" idx="1"/>
          </p:nvPr>
        </p:nvPicPr>
        <p:blipFill rotWithShape="1">
          <a:blip r:embed="rId5">
            <a:alphaModFix/>
          </a:blip>
          <a:srcRect/>
          <a:stretch/>
        </p:blipFill>
        <p:spPr>
          <a:xfrm>
            <a:off x="1653775" y="2958349"/>
            <a:ext cx="5058000" cy="7191600"/>
          </a:xfrm>
          <a:prstGeom prst="rect">
            <a:avLst/>
          </a:prstGeom>
          <a:noFill/>
          <a:ln>
            <a:noFill/>
          </a:ln>
        </p:spPr>
      </p:pic>
      <p:pic>
        <p:nvPicPr>
          <p:cNvPr id="90" name="Google Shape;90;p4">
            <a:hlinkClick r:id="rId6"/>
          </p:cNvPr>
          <p:cNvPicPr preferRelativeResize="0"/>
          <p:nvPr/>
        </p:nvPicPr>
        <p:blipFill rotWithShape="1">
          <a:blip r:embed="rId7">
            <a:alphaModFix/>
          </a:blip>
          <a:srcRect/>
          <a:stretch/>
        </p:blipFill>
        <p:spPr>
          <a:xfrm>
            <a:off x="14017037" y="2958350"/>
            <a:ext cx="5723713" cy="7147375"/>
          </a:xfrm>
          <a:prstGeom prst="rect">
            <a:avLst/>
          </a:prstGeom>
          <a:noFill/>
          <a:ln>
            <a:noFill/>
          </a:ln>
        </p:spPr>
      </p:pic>
      <p:sp>
        <p:nvSpPr>
          <p:cNvPr id="91" name="Google Shape;91;p4"/>
          <p:cNvSpPr/>
          <p:nvPr/>
        </p:nvSpPr>
        <p:spPr>
          <a:xfrm>
            <a:off x="11362389" y="221341"/>
            <a:ext cx="4692000" cy="3449100"/>
          </a:xfrm>
          <a:prstGeom prst="wedgeEllipseCallout">
            <a:avLst>
              <a:gd name="adj1" fmla="val 36549"/>
              <a:gd name="adj2" fmla="val 60457"/>
            </a:avLst>
          </a:prstGeom>
          <a:solidFill>
            <a:schemeClr val="lt2"/>
          </a:solidFill>
          <a:ln w="9525" cap="flat" cmpd="sng">
            <a:solidFill>
              <a:schemeClr val="dk2"/>
            </a:solidFill>
            <a:prstDash val="solid"/>
            <a:round/>
            <a:headEnd type="none" w="sm" len="sm"/>
            <a:tailEnd type="none" w="sm" len="sm"/>
          </a:ln>
        </p:spPr>
        <p:txBody>
          <a:bodyPr spcFirstLastPara="1" wrap="square" lIns="150750" tIns="150750" rIns="150750" bIns="15075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Click on the pictures to access the resources hosted by the Religious Education Council for England and Wa</a:t>
            </a:r>
            <a:r>
              <a:rPr lang="en-GB" sz="2400">
                <a:latin typeface="Calibri"/>
                <a:ea typeface="Calibri"/>
                <a:cs typeface="Calibri"/>
                <a:sym typeface="Calibri"/>
              </a:rPr>
              <a:t>l</a:t>
            </a:r>
            <a:r>
              <a:rPr lang="en-GB" sz="2400" b="0" i="0" u="none" strike="noStrike" cap="none">
                <a:solidFill>
                  <a:srgbClr val="000000"/>
                </a:solidFill>
                <a:latin typeface="Calibri"/>
                <a:ea typeface="Calibri"/>
                <a:cs typeface="Calibri"/>
                <a:sym typeface="Calibri"/>
              </a:rPr>
              <a:t>es</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5"/>
          <p:cNvPicPr preferRelativeResize="0"/>
          <p:nvPr/>
        </p:nvPicPr>
        <p:blipFill rotWithShape="1">
          <a:blip r:embed="rId3">
            <a:alphaModFix/>
          </a:blip>
          <a:srcRect/>
          <a:stretch/>
        </p:blipFill>
        <p:spPr>
          <a:xfrm>
            <a:off x="8965372" y="1097511"/>
            <a:ext cx="4413369" cy="3401131"/>
          </a:xfrm>
          <a:prstGeom prst="rect">
            <a:avLst/>
          </a:prstGeom>
          <a:noFill/>
          <a:ln>
            <a:noFill/>
          </a:ln>
        </p:spPr>
      </p:pic>
      <p:pic>
        <p:nvPicPr>
          <p:cNvPr id="98" name="Google Shape;98;p5" descr="A group of people with a dog&#10;&#10;Description automatically generated"/>
          <p:cNvPicPr preferRelativeResize="0"/>
          <p:nvPr/>
        </p:nvPicPr>
        <p:blipFill rotWithShape="1">
          <a:blip r:embed="rId4">
            <a:alphaModFix/>
          </a:blip>
          <a:srcRect/>
          <a:stretch/>
        </p:blipFill>
        <p:spPr>
          <a:xfrm>
            <a:off x="615546" y="2463173"/>
            <a:ext cx="7581913" cy="7153902"/>
          </a:xfrm>
          <a:prstGeom prst="rect">
            <a:avLst/>
          </a:prstGeom>
          <a:noFill/>
          <a:ln>
            <a:noFill/>
          </a:ln>
        </p:spPr>
      </p:pic>
      <p:sp>
        <p:nvSpPr>
          <p:cNvPr id="99" name="Google Shape;99;p5"/>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a:t>Activity</a:t>
            </a:r>
            <a:endParaRPr/>
          </a:p>
        </p:txBody>
      </p:sp>
      <p:sp>
        <p:nvSpPr>
          <p:cNvPr id="100" name="Google Shape;100;p5"/>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6"/>
          <p:cNvSpPr txBox="1">
            <a:spLocks noGrp="1"/>
          </p:cNvSpPr>
          <p:nvPr>
            <p:ph type="title"/>
          </p:nvPr>
        </p:nvSpPr>
        <p:spPr>
          <a:xfrm>
            <a:off x="1040738" y="209550"/>
            <a:ext cx="17338675" cy="2184400"/>
          </a:xfrm>
          <a:prstGeom prst="rect">
            <a:avLst/>
          </a:prstGeom>
          <a:noFill/>
          <a:ln>
            <a:noFill/>
          </a:ln>
        </p:spPr>
        <p:txBody>
          <a:bodyPr spcFirstLastPara="1" wrap="square" lIns="150750" tIns="75350" rIns="150750" bIns="75350" anchor="ctr" anchorCtr="0">
            <a:normAutofit/>
          </a:bodyPr>
          <a:lstStyle/>
          <a:p>
            <a:pPr marL="0" marR="0" lvl="0" indent="0" algn="l" rtl="0">
              <a:spcBef>
                <a:spcPts val="0"/>
              </a:spcBef>
              <a:spcAft>
                <a:spcPts val="0"/>
              </a:spcAft>
              <a:buNone/>
            </a:pPr>
            <a:r>
              <a:rPr lang="en-GB" sz="6600" b="0" i="0" u="none" strike="noStrike" cap="none" dirty="0">
                <a:latin typeface="Arial"/>
                <a:ea typeface="Arial"/>
                <a:cs typeface="Arial"/>
                <a:sym typeface="Arial"/>
              </a:rPr>
              <a:t>What the R&amp;W approach is not (1/4)</a:t>
            </a:r>
            <a:endParaRPr sz="6600" b="0" i="0" u="none" strike="noStrike" cap="none" dirty="0">
              <a:latin typeface="Arial"/>
              <a:ea typeface="Arial"/>
              <a:cs typeface="Arial"/>
              <a:sym typeface="Arial"/>
            </a:endParaRPr>
          </a:p>
        </p:txBody>
      </p:sp>
      <p:sp>
        <p:nvSpPr>
          <p:cNvPr id="107" name="Google Shape;107;p6"/>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08" name="Google Shape;108;p6" descr="A close-up of a logo&#10;&#10;Description automatically generated">
            <a:hlinkClick r:id="rId3"/>
          </p:cNvPr>
          <p:cNvPicPr preferRelativeResize="0"/>
          <p:nvPr/>
        </p:nvPicPr>
        <p:blipFill rotWithShape="1">
          <a:blip r:embed="rId4">
            <a:alphaModFix/>
          </a:blip>
          <a:srcRect/>
          <a:stretch/>
        </p:blipFill>
        <p:spPr>
          <a:xfrm>
            <a:off x="3803650" y="3140075"/>
            <a:ext cx="11189200" cy="6705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1040738" y="209550"/>
            <a:ext cx="17338675" cy="2184400"/>
          </a:xfrm>
          <a:prstGeom prst="rect">
            <a:avLst/>
          </a:prstGeom>
          <a:noFill/>
          <a:ln>
            <a:noFill/>
          </a:ln>
        </p:spPr>
        <p:txBody>
          <a:bodyPr spcFirstLastPara="1" wrap="square" lIns="150750" tIns="75350" rIns="150750" bIns="75350" anchor="ctr" anchorCtr="0">
            <a:normAutofit/>
          </a:bodyPr>
          <a:lstStyle/>
          <a:p>
            <a:pPr marL="0" marR="0" lvl="0" indent="0" algn="l" rtl="0">
              <a:spcBef>
                <a:spcPts val="0"/>
              </a:spcBef>
              <a:spcAft>
                <a:spcPts val="0"/>
              </a:spcAft>
              <a:buNone/>
            </a:pPr>
            <a:r>
              <a:rPr lang="en-GB" sz="6600" b="0" i="0" u="none" strike="noStrike" cap="none" dirty="0">
                <a:latin typeface="Arial"/>
                <a:ea typeface="Arial"/>
                <a:cs typeface="Arial"/>
                <a:sym typeface="Arial"/>
              </a:rPr>
              <a:t>What the R&amp;W approach is not (2/4)</a:t>
            </a:r>
            <a:endParaRPr sz="6600" b="0" i="0" u="none" strike="noStrike" cap="none" dirty="0">
              <a:latin typeface="Arial"/>
              <a:ea typeface="Arial"/>
              <a:cs typeface="Arial"/>
              <a:sym typeface="Arial"/>
            </a:endParaRPr>
          </a:p>
        </p:txBody>
      </p:sp>
      <p:sp>
        <p:nvSpPr>
          <p:cNvPr id="115" name="Google Shape;115;p7"/>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16" name="Google Shape;116;p7" descr="A person and person with a wheelchair&#10;&#10;Description automatically generated with medium confidence">
            <a:hlinkClick r:id="rId3"/>
          </p:cNvPr>
          <p:cNvPicPr preferRelativeResize="0"/>
          <p:nvPr/>
        </p:nvPicPr>
        <p:blipFill rotWithShape="1">
          <a:blip r:embed="rId4">
            <a:alphaModFix/>
          </a:blip>
          <a:srcRect/>
          <a:stretch/>
        </p:blipFill>
        <p:spPr>
          <a:xfrm>
            <a:off x="3498850" y="3140075"/>
            <a:ext cx="11896114" cy="64963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xfrm>
            <a:off x="1034388" y="824971"/>
            <a:ext cx="17780662" cy="103060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What the R&amp;W approach is not – (3/4)</a:t>
            </a:r>
            <a:endParaRPr dirty="0"/>
          </a:p>
        </p:txBody>
      </p:sp>
      <p:sp>
        <p:nvSpPr>
          <p:cNvPr id="123" name="Google Shape;123;p8"/>
          <p:cNvSpPr txBox="1">
            <a:spLocks noGrp="1"/>
          </p:cNvSpPr>
          <p:nvPr>
            <p:ph type="body" idx="1"/>
          </p:nvPr>
        </p:nvSpPr>
        <p:spPr>
          <a:xfrm>
            <a:off x="1034388" y="2837235"/>
            <a:ext cx="10621509" cy="7160840"/>
          </a:xfrm>
          <a:prstGeom prst="rect">
            <a:avLst/>
          </a:prstGeom>
          <a:noFill/>
          <a:ln>
            <a:noFill/>
          </a:ln>
        </p:spPr>
        <p:txBody>
          <a:bodyPr spcFirstLastPara="1" wrap="square" lIns="0" tIns="0" rIns="0" bIns="0" anchor="t" anchorCtr="0">
            <a:noAutofit/>
          </a:bodyPr>
          <a:lstStyle/>
          <a:p>
            <a:pPr marL="228600" lvl="0" indent="-241300" algn="l" rtl="0">
              <a:lnSpc>
                <a:spcPct val="90000"/>
              </a:lnSpc>
              <a:spcBef>
                <a:spcPts val="0"/>
              </a:spcBef>
              <a:spcAft>
                <a:spcPts val="0"/>
              </a:spcAft>
              <a:buClr>
                <a:schemeClr val="dk1"/>
              </a:buClr>
              <a:buSzPts val="3800"/>
              <a:buFont typeface="Arial"/>
              <a:buChar char="•"/>
            </a:pPr>
            <a:r>
              <a:rPr lang="en-GB" sz="3800" dirty="0"/>
              <a:t>It is not about changing everything all at once! The R&amp;W builds on good practice in RS and you may already do a lot of work that already aligns with a R&amp;W approach.</a:t>
            </a:r>
            <a:endParaRPr dirty="0"/>
          </a:p>
          <a:p>
            <a:pPr marL="228600" lvl="0" indent="-241300" algn="l" rtl="0">
              <a:lnSpc>
                <a:spcPct val="90000"/>
              </a:lnSpc>
              <a:spcBef>
                <a:spcPts val="2200"/>
              </a:spcBef>
              <a:spcAft>
                <a:spcPts val="0"/>
              </a:spcAft>
              <a:buClr>
                <a:schemeClr val="dk1"/>
              </a:buClr>
              <a:buSzPts val="3800"/>
              <a:buFont typeface="Arial"/>
              <a:buChar char="•"/>
            </a:pPr>
            <a:r>
              <a:rPr lang="en-GB" sz="3800" dirty="0"/>
              <a:t>It is not about adding extra content. It is about how we rethink, present, and communicate the RS content.</a:t>
            </a:r>
            <a:endParaRPr dirty="0"/>
          </a:p>
          <a:p>
            <a:pPr marL="228600" lvl="0" indent="-241300" algn="l" rtl="0">
              <a:lnSpc>
                <a:spcPct val="90000"/>
              </a:lnSpc>
              <a:spcBef>
                <a:spcPts val="2200"/>
              </a:spcBef>
              <a:spcAft>
                <a:spcPts val="0"/>
              </a:spcAft>
              <a:buClr>
                <a:schemeClr val="dk1"/>
              </a:buClr>
              <a:buSzPts val="3800"/>
              <a:buFont typeface="Arial"/>
              <a:buChar char="•"/>
            </a:pPr>
            <a:r>
              <a:rPr lang="en-GB" sz="3800" dirty="0"/>
              <a:t>It is not about removing religion from RS. Instead, it’s about taking a more engaging approach that is more relevant to pupils.</a:t>
            </a:r>
            <a:endParaRPr dirty="0"/>
          </a:p>
          <a:p>
            <a:pPr marL="0" lvl="0" indent="0" algn="l" rtl="0">
              <a:spcBef>
                <a:spcPts val="1200"/>
              </a:spcBef>
              <a:spcAft>
                <a:spcPts val="0"/>
              </a:spcAft>
              <a:buNone/>
            </a:pPr>
            <a:endParaRPr sz="3800" dirty="0"/>
          </a:p>
        </p:txBody>
      </p:sp>
      <p:sp>
        <p:nvSpPr>
          <p:cNvPr id="124" name="Google Shape;124;p8"/>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 name="Picture 1" descr="A person standing next to a group of children&#10;&#10;Description automatically generated">
            <a:extLst>
              <a:ext uri="{FF2B5EF4-FFF2-40B4-BE49-F238E27FC236}">
                <a16:creationId xmlns:a16="http://schemas.microsoft.com/office/drawing/2014/main" id="{6FD2FA8F-69EE-EB04-079D-3AB6E599472D}"/>
              </a:ext>
            </a:extLst>
          </p:cNvPr>
          <p:cNvPicPr>
            <a:picLocks noChangeAspect="1"/>
          </p:cNvPicPr>
          <p:nvPr/>
        </p:nvPicPr>
        <p:blipFill>
          <a:blip r:embed="rId3"/>
          <a:stretch>
            <a:fillRect/>
          </a:stretch>
        </p:blipFill>
        <p:spPr>
          <a:xfrm>
            <a:off x="12237529" y="2466460"/>
            <a:ext cx="6559309" cy="6376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1034388" y="824971"/>
            <a:ext cx="17780662" cy="103060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What the R&amp;W approach is not - (4/4)</a:t>
            </a:r>
            <a:endParaRPr dirty="0"/>
          </a:p>
        </p:txBody>
      </p:sp>
      <p:sp>
        <p:nvSpPr>
          <p:cNvPr id="132" name="Google Shape;132;p9"/>
          <p:cNvSpPr txBox="1">
            <a:spLocks noGrp="1"/>
          </p:cNvSpPr>
          <p:nvPr>
            <p:ph type="body" idx="1"/>
          </p:nvPr>
        </p:nvSpPr>
        <p:spPr>
          <a:xfrm>
            <a:off x="1034388" y="3058904"/>
            <a:ext cx="9779662" cy="6391909"/>
          </a:xfrm>
          <a:prstGeom prst="rect">
            <a:avLst/>
          </a:prstGeom>
          <a:noFill/>
          <a:ln>
            <a:noFill/>
          </a:ln>
        </p:spPr>
        <p:txBody>
          <a:bodyPr spcFirstLastPara="1" wrap="square" lIns="0" tIns="0" rIns="0" bIns="0" anchor="t" anchorCtr="0">
            <a:noAutofit/>
          </a:bodyPr>
          <a:lstStyle/>
          <a:p>
            <a:pPr marL="228600" lvl="0" indent="-241300" algn="l" rtl="0">
              <a:lnSpc>
                <a:spcPct val="90000"/>
              </a:lnSpc>
              <a:spcBef>
                <a:spcPts val="0"/>
              </a:spcBef>
              <a:spcAft>
                <a:spcPts val="0"/>
              </a:spcAft>
              <a:buClr>
                <a:schemeClr val="dk1"/>
              </a:buClr>
              <a:buSzPts val="3800"/>
              <a:buFont typeface="Arial"/>
              <a:buChar char="•"/>
            </a:pPr>
            <a:r>
              <a:rPr lang="en-GB" sz="3800" dirty="0"/>
              <a:t>A focus on personal worldviews does not mean that everyone’s worldview is valid.</a:t>
            </a:r>
          </a:p>
          <a:p>
            <a:pPr marL="228600" lvl="0" indent="-241300" algn="l" rtl="0">
              <a:lnSpc>
                <a:spcPct val="90000"/>
              </a:lnSpc>
              <a:spcBef>
                <a:spcPts val="0"/>
              </a:spcBef>
              <a:spcAft>
                <a:spcPts val="0"/>
              </a:spcAft>
              <a:buClr>
                <a:schemeClr val="dk1"/>
              </a:buClr>
              <a:buSzPts val="3800"/>
              <a:buFont typeface="Arial"/>
              <a:buChar char="•"/>
            </a:pPr>
            <a:endParaRPr lang="en-GB" sz="3800" dirty="0"/>
          </a:p>
          <a:p>
            <a:pPr marL="228600" lvl="0" indent="-241300" algn="l" rtl="0">
              <a:lnSpc>
                <a:spcPct val="90000"/>
              </a:lnSpc>
              <a:spcBef>
                <a:spcPts val="0"/>
              </a:spcBef>
              <a:spcAft>
                <a:spcPts val="0"/>
              </a:spcAft>
              <a:buClr>
                <a:schemeClr val="dk1"/>
              </a:buClr>
              <a:buSzPts val="3800"/>
              <a:buFont typeface="Arial"/>
              <a:buChar char="•"/>
            </a:pPr>
            <a:r>
              <a:rPr lang="en-GB" sz="3800" dirty="0"/>
              <a:t>It is not just about how we make sense of the world, it is also about feelings, experiences, embodiment…</a:t>
            </a:r>
            <a:endParaRPr dirty="0"/>
          </a:p>
          <a:p>
            <a:pPr marL="228600" lvl="0" indent="-242615" algn="l" rtl="0">
              <a:lnSpc>
                <a:spcPct val="90000"/>
              </a:lnSpc>
              <a:spcBef>
                <a:spcPts val="2200"/>
              </a:spcBef>
              <a:spcAft>
                <a:spcPts val="0"/>
              </a:spcAft>
              <a:buClr>
                <a:schemeClr val="dk1"/>
              </a:buClr>
              <a:buSzPts val="3821"/>
              <a:buFont typeface="Arial"/>
              <a:buChar char="•"/>
            </a:pPr>
            <a:r>
              <a:rPr lang="en-GB" sz="3800" b="1" dirty="0"/>
              <a:t>The R&amp;W approach is about making the subject more exciting, more inviting, and more inclusive than it already is. </a:t>
            </a:r>
            <a:endParaRPr dirty="0"/>
          </a:p>
          <a:p>
            <a:pPr marL="0" lvl="0" indent="0" algn="l" rtl="0">
              <a:spcBef>
                <a:spcPts val="1200"/>
              </a:spcBef>
              <a:spcAft>
                <a:spcPts val="0"/>
              </a:spcAft>
              <a:buNone/>
            </a:pPr>
            <a:endParaRPr sz="3800" dirty="0"/>
          </a:p>
        </p:txBody>
      </p:sp>
      <p:sp>
        <p:nvSpPr>
          <p:cNvPr id="133" name="Google Shape;133;p9"/>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 name="Picture 1" descr="A person standing next to a group of children&#10;&#10;Description automatically generated">
            <a:extLst>
              <a:ext uri="{FF2B5EF4-FFF2-40B4-BE49-F238E27FC236}">
                <a16:creationId xmlns:a16="http://schemas.microsoft.com/office/drawing/2014/main" id="{AC624F7D-5919-E859-255B-00950784E75E}"/>
              </a:ext>
            </a:extLst>
          </p:cNvPr>
          <p:cNvPicPr>
            <a:picLocks noChangeAspect="1"/>
          </p:cNvPicPr>
          <p:nvPr/>
        </p:nvPicPr>
        <p:blipFill>
          <a:blip r:embed="rId3"/>
          <a:stretch>
            <a:fillRect/>
          </a:stretch>
        </p:blipFill>
        <p:spPr>
          <a:xfrm>
            <a:off x="12237529" y="2466460"/>
            <a:ext cx="6559309" cy="6376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2482</Words>
  <Application>Microsoft Office PowerPoint</Application>
  <PresentationFormat>Custom</PresentationFormat>
  <Paragraphs>126</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Cover 1</vt:lpstr>
      <vt:lpstr>Religion &amp; Worldviews in Religious Studies</vt:lpstr>
      <vt:lpstr>Supporting the implementation of R&amp;W in the RS curriculum</vt:lpstr>
      <vt:lpstr>Learning Objectives</vt:lpstr>
      <vt:lpstr>R&amp;W: Context</vt:lpstr>
      <vt:lpstr>Activity</vt:lpstr>
      <vt:lpstr>What the R&amp;W approach is not (1/4)</vt:lpstr>
      <vt:lpstr>What the R&amp;W approach is not (2/4)</vt:lpstr>
      <vt:lpstr>What the R&amp;W approach is not – (3/4)</vt:lpstr>
      <vt:lpstr>What the R&amp;W approach is not - (4/4)</vt:lpstr>
      <vt:lpstr>Activity – the 2021 Census</vt:lpstr>
      <vt:lpstr>Take-Away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Celine Benoit</dc:creator>
  <cp:lastModifiedBy>Celine Benoit (staff)</cp:lastModifiedBy>
  <cp:revision>4</cp:revision>
  <dcterms:created xsi:type="dcterms:W3CDTF">2024-10-23T15:17:40Z</dcterms:created>
  <dcterms:modified xsi:type="dcterms:W3CDTF">2025-01-16T21:08:45Z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2024-10-22T00:00:00Z</vt:filetime>
  </property>
  <property fmtid="{D5CDD505-2E9C-101B-9397-08002B2CF9AE}" pid="3" name="Creator">
    <vt:lpwstr>Adobe InDesign 20.0 (Macintosh)</vt:lpwstr>
  </property>
  <property fmtid="{D5CDD505-2E9C-101B-9397-08002B2CF9AE}" pid="4" name="LastSaved">
    <vt:filetime>2024-10-23T00:00:00Z</vt:filetime>
  </property>
  <property fmtid="{D5CDD505-2E9C-101B-9397-08002B2CF9AE}" pid="5" name="Producer">
    <vt:lpwstr>Adobe PDF Library 17.0</vt:lpwstr>
  </property>
</Properties>
</file>