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wf41WJx1c16ZccajVW5kBIfs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47" autoAdjust="0"/>
  </p:normalViewPr>
  <p:slideViewPr>
    <p:cSldViewPr snapToGrid="0">
      <p:cViewPr varScale="1">
        <p:scale>
          <a:sx n="27" d="100"/>
          <a:sy n="27" d="100"/>
        </p:scale>
        <p:origin x="1508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giouseducationcouncil.org.uk/rec/wp-content/uploads/2024/04/24-25698-REC-Handbook-A4-DIGITAL-PAGES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ligiouseducationcouncil.org.uk/rec/wp-content/uploads/2023/09/National-Content-Standard-for-Religious-Education-for-England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i="0" u="none" strike="noStrike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3" name="Google Shape;53;p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Look at the latest census’ results. You can find some useful charts/figures/maps here to show teachers: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 dirty="0"/>
              <a:t>https://www.bbc.co.uk/news/uk-63792408 (almost 4 in 10 have no religion)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 dirty="0"/>
              <a:t>https://www.ons.gov.uk/peoplepopulationandcommunity/culturalidentity/religion/bulletins/religionenglandandwales/census2021 for figures, tables, and maps.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Maps might be useful to show how the picture looks different from one area to another, with for example 24.1% identifying as nonreligious in Birmingham vs. 44.5% in Chesterfield. We encourage trainers and teachers to consider their own localities. It is important to bring back the local context in RS classes too.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dirty="0"/>
          </a:p>
        </p:txBody>
      </p:sp>
      <p:sp>
        <p:nvSpPr>
          <p:cNvPr id="138" name="Google Shape;1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For feedback and comments about these resources, please scan the QR code or copy/paste this URL into your browser: https://forms.office.com/e/iLKDeRHMYL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 contact the lead author, please email Celine.Benoit@nottingham.ac.uk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2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Handbook for Curriculum Writers</a:t>
            </a:r>
            <a:r>
              <a:rPr lang="en-GB" dirty="0"/>
              <a:t> (pictured here)</a:t>
            </a:r>
          </a:p>
          <a:p>
            <a:pPr marL="457200" lvl="0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(draft) National Content Standard for Religious Education in England</a:t>
            </a:r>
            <a:r>
              <a:rPr lang="en-GB" dirty="0"/>
              <a:t> pp. 6-11 (NB: only refer to this document if based in England).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5" name="Google Shape;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0" name="Google Shape;120;p8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8950500" y="5152729"/>
            <a:ext cx="7197550" cy="112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8932426" y="7017607"/>
            <a:ext cx="9501624" cy="68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8945127" y="6645497"/>
            <a:ext cx="10111882" cy="75977"/>
          </a:xfrm>
          <a:custGeom>
            <a:avLst/>
            <a:gdLst/>
            <a:ahLst/>
            <a:cxnLst/>
            <a:rect l="l" t="t" r="r" b="b"/>
            <a:pathLst>
              <a:path w="9093835" h="120000" extrusionOk="0">
                <a:moveTo>
                  <a:pt x="0" y="0"/>
                </a:moveTo>
                <a:lnTo>
                  <a:pt x="9093785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95912" y="9674857"/>
            <a:ext cx="2185765" cy="5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7359" y="9675197"/>
            <a:ext cx="1989650" cy="50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5127" y="9589458"/>
            <a:ext cx="1571651" cy="66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2467" y="9590637"/>
            <a:ext cx="1572673" cy="69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60817" y="9674859"/>
            <a:ext cx="1649426" cy="48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8932426" y="6421196"/>
            <a:ext cx="675842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ubTitle" idx="1"/>
          </p:nvPr>
        </p:nvSpPr>
        <p:spPr>
          <a:xfrm>
            <a:off x="8932426" y="8528050"/>
            <a:ext cx="89979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rgbClr val="198F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/>
          <p:nvPr/>
        </p:nvSpPr>
        <p:spPr>
          <a:xfrm>
            <a:off x="8932426" y="8016874"/>
            <a:ext cx="10124547" cy="45719"/>
          </a:xfrm>
          <a:custGeom>
            <a:avLst/>
            <a:gdLst/>
            <a:ahLst/>
            <a:cxnLst/>
            <a:rect l="l" t="t" r="r" b="b"/>
            <a:pathLst>
              <a:path w="9093835" h="120000" extrusionOk="0">
                <a:moveTo>
                  <a:pt x="0" y="0"/>
                </a:moveTo>
                <a:lnTo>
                  <a:pt x="9093785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10261467"/>
            <a:ext cx="20104100" cy="1047883"/>
          </a:xfrm>
          <a:custGeom>
            <a:avLst/>
            <a:gdLst/>
            <a:ahLst/>
            <a:cxnLst/>
            <a:rect l="l" t="t" r="r" b="b"/>
            <a:pathLst>
              <a:path w="20104100" h="1047115" extrusionOk="0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CFE9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39785" y="9128278"/>
            <a:ext cx="2368640" cy="18812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1034388" y="824971"/>
            <a:ext cx="6960262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1034388" y="2837234"/>
            <a:ext cx="9017662" cy="63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10966450" y="2837234"/>
            <a:ext cx="8103262" cy="63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50" b="1" i="0">
                <a:solidFill>
                  <a:srgbClr val="198F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wo Content">
  <p:cSld name="1_Two Conte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>
            <a:off x="0" y="10261467"/>
            <a:ext cx="20104100" cy="1047115"/>
          </a:xfrm>
          <a:custGeom>
            <a:avLst/>
            <a:gdLst/>
            <a:ahLst/>
            <a:cxnLst/>
            <a:rect l="l" t="t" r="r" b="b"/>
            <a:pathLst>
              <a:path w="20104100" h="1047115" extrusionOk="0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CFE9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9" name="Google Shape;3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39785" y="9128278"/>
            <a:ext cx="2368640" cy="188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0" y="10261467"/>
            <a:ext cx="20104100" cy="1047115"/>
          </a:xfrm>
          <a:custGeom>
            <a:avLst/>
            <a:gdLst/>
            <a:ahLst/>
            <a:cxnLst/>
            <a:rect l="l" t="t" r="r" b="b"/>
            <a:pathLst>
              <a:path w="20104100" h="1047115" extrusionOk="0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CFE9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39785" y="9128278"/>
            <a:ext cx="2368640" cy="188121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1034388" y="824971"/>
            <a:ext cx="6960262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1034388" y="2837234"/>
            <a:ext cx="8636662" cy="63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10433052" y="2831415"/>
            <a:ext cx="8636662" cy="63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0" y="1"/>
            <a:ext cx="20948650" cy="11335476"/>
          </a:xfrm>
          <a:custGeom>
            <a:avLst/>
            <a:gdLst/>
            <a:ahLst/>
            <a:cxnLst/>
            <a:rect l="l" t="t" r="r" b="b"/>
            <a:pathLst>
              <a:path w="7774305" h="11308715" extrusionOk="0">
                <a:moveTo>
                  <a:pt x="7774119" y="0"/>
                </a:moveTo>
                <a:lnTo>
                  <a:pt x="0" y="0"/>
                </a:lnTo>
                <a:lnTo>
                  <a:pt x="0" y="11308556"/>
                </a:lnTo>
                <a:lnTo>
                  <a:pt x="7774119" y="11308556"/>
                </a:lnTo>
                <a:lnTo>
                  <a:pt x="7774119" y="0"/>
                </a:lnTo>
                <a:close/>
              </a:path>
            </a:pathLst>
          </a:custGeom>
          <a:solidFill>
            <a:srgbClr val="CFE9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034388" y="7102475"/>
            <a:ext cx="8636662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"/>
            <a:ext cx="7774305" cy="11335476"/>
          </a:xfrm>
          <a:custGeom>
            <a:avLst/>
            <a:gdLst/>
            <a:ahLst/>
            <a:cxnLst/>
            <a:rect l="l" t="t" r="r" b="b"/>
            <a:pathLst>
              <a:path w="7774305" h="11308715" extrusionOk="0">
                <a:moveTo>
                  <a:pt x="7774119" y="0"/>
                </a:moveTo>
                <a:lnTo>
                  <a:pt x="0" y="0"/>
                </a:lnTo>
                <a:lnTo>
                  <a:pt x="0" y="11308556"/>
                </a:lnTo>
                <a:lnTo>
                  <a:pt x="7774119" y="11308556"/>
                </a:lnTo>
                <a:lnTo>
                  <a:pt x="7774119" y="0"/>
                </a:lnTo>
                <a:close/>
              </a:path>
            </a:pathLst>
          </a:custGeom>
          <a:solidFill>
            <a:srgbClr val="CFE9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ligiouseducationcouncil.org.uk/rec/wp-content/uploads/2024/04/24-25698-REC-Handbook-A4-DIGITAL-PAGES.pdf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religiouseducationcouncil.org.uk/rec/wp-content/uploads/2017/05/Final-Report-of-the-Commission-on-R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pace.nottingham.ac.uk/playlist/dedicated/1_naafl56b/1_ztmnlzf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pace.nottingham.ac.uk/playlist/dedicated/1_naafl56b/1_l3rfxju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2426" y="431701"/>
            <a:ext cx="2903139" cy="230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95912" y="9674857"/>
            <a:ext cx="2185765" cy="5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67359" y="9675197"/>
            <a:ext cx="1989650" cy="50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5127" y="9589458"/>
            <a:ext cx="1571651" cy="66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2467" y="9590637"/>
            <a:ext cx="1572673" cy="69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660817" y="9674859"/>
            <a:ext cx="1649426" cy="4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7127" y="2254765"/>
            <a:ext cx="7570236" cy="712753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8945127" y="4364832"/>
            <a:ext cx="10232230" cy="222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latin typeface="Arial"/>
                <a:ea typeface="Arial"/>
                <a:cs typeface="Arial"/>
                <a:sym typeface="Arial"/>
              </a:rPr>
              <a:t>Religion &amp; Worldviews in Religious Studies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8932425" y="6944518"/>
            <a:ext cx="10244931" cy="68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latin typeface="Arial"/>
                <a:ea typeface="Arial"/>
                <a:cs typeface="Arial"/>
                <a:sym typeface="Arial"/>
              </a:rPr>
              <a:t>Training Pack for Secondary Schools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1034388" y="824971"/>
            <a:ext cx="11608462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latin typeface="Calibri"/>
                <a:ea typeface="Calibri"/>
                <a:cs typeface="Calibri"/>
                <a:sym typeface="Calibri"/>
              </a:rPr>
              <a:t>Activity – th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e 2021 Census</a:t>
            </a:r>
            <a:endParaRPr sz="6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5253BA6F-5E16-6DFF-CD8B-4F62BF7D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64" y="1855575"/>
            <a:ext cx="14231870" cy="82750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5372" y="1097511"/>
            <a:ext cx="4413369" cy="340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127" y="2254765"/>
            <a:ext cx="7570236" cy="712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>
            <a:spLocks noGrp="1"/>
          </p:cNvSpPr>
          <p:nvPr>
            <p:ph type="ctrTitle"/>
          </p:nvPr>
        </p:nvSpPr>
        <p:spPr>
          <a:xfrm>
            <a:off x="8932426" y="6421196"/>
            <a:ext cx="813002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Take-Away Activity</a:t>
            </a:r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subTitle" idx="1"/>
          </p:nvPr>
        </p:nvSpPr>
        <p:spPr>
          <a:xfrm>
            <a:off x="8932426" y="8528050"/>
            <a:ext cx="89979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>
            <a:off x="0" y="1"/>
            <a:ext cx="20104100" cy="11330452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FE9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088" y="1045297"/>
            <a:ext cx="4921316" cy="390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1034388" y="7102475"/>
            <a:ext cx="8636662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accent1"/>
                </a:solidFill>
              </a:rPr>
              <a:t>End of session 4</a:t>
            </a:r>
            <a:endParaRPr sz="4400">
              <a:solidFill>
                <a:schemeClr val="accent1"/>
              </a:solidFill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5632450" y="10425559"/>
            <a:ext cx="14046862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© Introducing Religion &amp; Worldviews (202</a:t>
            </a:r>
            <a:r>
              <a:rPr lang="en-GB" sz="3200">
                <a:solidFill>
                  <a:schemeClr val="accent1"/>
                </a:solidFill>
              </a:rPr>
              <a:t>5</a:t>
            </a:r>
            <a:r>
              <a:rPr lang="en-GB" sz="3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74C8DDAF-046C-CDC0-5512-0F2E6C0A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999" y="1474839"/>
            <a:ext cx="7806762" cy="7806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5372" y="1097511"/>
            <a:ext cx="4413369" cy="340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A group of people standing next to each oth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331" y="2253232"/>
            <a:ext cx="7129719" cy="759114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>
            <a:off x="8965372" y="5887379"/>
            <a:ext cx="1056842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Supporting the implementation of R&amp;W in the RS curriculum</a:t>
            </a:r>
            <a:endParaRPr sz="6000"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>
            <a:off x="8932426" y="8528050"/>
            <a:ext cx="89979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1034388" y="824971"/>
            <a:ext cx="9017662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1047088" y="2080206"/>
            <a:ext cx="6947562" cy="221669"/>
          </a:xfrm>
          <a:custGeom>
            <a:avLst/>
            <a:gdLst/>
            <a:ahLst/>
            <a:cxnLst/>
            <a:rect l="l" t="t" r="r" b="b"/>
            <a:pathLst>
              <a:path w="2849879" h="120000" extrusionOk="0">
                <a:moveTo>
                  <a:pt x="0" y="0"/>
                </a:moveTo>
                <a:lnTo>
                  <a:pt x="2849714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032262" y="3678767"/>
            <a:ext cx="9829854" cy="763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dirty="0">
                <a:solidFill>
                  <a:srgbClr val="000000"/>
                </a:solidFill>
              </a:rPr>
              <a:t>To e</a:t>
            </a:r>
            <a:r>
              <a:rPr lang="en-GB" sz="4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quip RS leads to answer questions about the R&amp;W approach.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54000" algn="l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dirty="0">
                <a:solidFill>
                  <a:srgbClr val="000000"/>
                </a:solidFill>
              </a:rPr>
              <a:t>To </a:t>
            </a:r>
            <a:r>
              <a:rPr lang="en-GB" sz="40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quip RS leads to respond to criticisms and help address possible anxieties regarding the R&amp;W approach.</a:t>
            </a:r>
            <a:endParaRPr dirty="0"/>
          </a:p>
        </p:txBody>
      </p:sp>
      <p:pic>
        <p:nvPicPr>
          <p:cNvPr id="141" name="Google Shape;141;p10" descr="A couple of children holding books and a glob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0263" y="2935705"/>
            <a:ext cx="8573837" cy="6351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" descr="A cover of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58" y="2958347"/>
            <a:ext cx="5057911" cy="71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82157" y="602474"/>
            <a:ext cx="17339786" cy="218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lang="en-GB" sz="6600">
                <a:latin typeface="Arial"/>
                <a:ea typeface="Arial"/>
                <a:cs typeface="Arial"/>
                <a:sym typeface="Arial"/>
              </a:rPr>
              <a:t>R&amp;W: Context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4" descr="A cover of a magazine&#10;&#10;Description automatically generated">
            <a:hlinkClick r:id="rId4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653775" y="2958349"/>
            <a:ext cx="5058000" cy="71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17037" y="2958350"/>
            <a:ext cx="5723713" cy="71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11362389" y="221341"/>
            <a:ext cx="4692000" cy="3449100"/>
          </a:xfrm>
          <a:prstGeom prst="wedgeEllipseCallout">
            <a:avLst>
              <a:gd name="adj1" fmla="val 36549"/>
              <a:gd name="adj2" fmla="val 604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750" tIns="150750" rIns="150750" bIns="1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pictures to access the resources hosted by the Religious Education Council for England and Wa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5372" y="1097511"/>
            <a:ext cx="4413369" cy="340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 descr="A group of people with a do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546" y="2463173"/>
            <a:ext cx="7581913" cy="71539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8932426" y="6421196"/>
            <a:ext cx="675842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8932426" y="8528050"/>
            <a:ext cx="89979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1040738" y="209550"/>
            <a:ext cx="17338675" cy="2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 dirty="0">
                <a:latin typeface="Arial"/>
                <a:ea typeface="Arial"/>
                <a:cs typeface="Arial"/>
                <a:sym typeface="Arial"/>
              </a:rPr>
              <a:t>What the R&amp;W approach is not (1/4)</a:t>
            </a:r>
            <a:endParaRPr sz="6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 rot="10800000" flipH="1">
            <a:off x="1047088" y="2080206"/>
            <a:ext cx="6947562" cy="221669"/>
          </a:xfrm>
          <a:custGeom>
            <a:avLst/>
            <a:gdLst/>
            <a:ahLst/>
            <a:cxnLst/>
            <a:rect l="l" t="t" r="r" b="b"/>
            <a:pathLst>
              <a:path w="2849879" h="120000" extrusionOk="0">
                <a:moveTo>
                  <a:pt x="0" y="0"/>
                </a:moveTo>
                <a:lnTo>
                  <a:pt x="2849714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8" name="Google Shape;108;p6" descr="A close-up of a logo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3650" y="3140075"/>
            <a:ext cx="111892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1040738" y="209550"/>
            <a:ext cx="17338675" cy="2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 dirty="0">
                <a:latin typeface="Arial"/>
                <a:ea typeface="Arial"/>
                <a:cs typeface="Arial"/>
                <a:sym typeface="Arial"/>
              </a:rPr>
              <a:t>What the R&amp;W approach is not (2/4)</a:t>
            </a:r>
            <a:endParaRPr sz="6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 rot="10800000" flipH="1">
            <a:off x="1047088" y="2080206"/>
            <a:ext cx="6947562" cy="221669"/>
          </a:xfrm>
          <a:custGeom>
            <a:avLst/>
            <a:gdLst/>
            <a:ahLst/>
            <a:cxnLst/>
            <a:rect l="l" t="t" r="r" b="b"/>
            <a:pathLst>
              <a:path w="2849879" h="120000" extrusionOk="0">
                <a:moveTo>
                  <a:pt x="0" y="0"/>
                </a:moveTo>
                <a:lnTo>
                  <a:pt x="2849714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6" name="Google Shape;116;p7" descr="A person and person with a wheelchair&#10;&#10;Description automatically generated with medium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8850" y="3140075"/>
            <a:ext cx="11896114" cy="64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1034388" y="824971"/>
            <a:ext cx="17780662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the R&amp;W approach is not – (3/4)</a:t>
            </a:r>
            <a:endParaRPr dirty="0"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1034388" y="2837235"/>
            <a:ext cx="10621509" cy="716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GB" sz="3800" dirty="0"/>
              <a:t>It is not about changing everything all at once! The R&amp;W builds on good practice in RS and you may already do a lot of work that already aligns with a R&amp;W approach.</a:t>
            </a:r>
            <a:endParaRPr dirty="0"/>
          </a:p>
          <a:p>
            <a:pPr marL="228600" lvl="0" indent="-2413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GB" sz="3800" dirty="0"/>
              <a:t>It is not about adding extra content. It is about how we rethink, present, and communicate the RS content.</a:t>
            </a:r>
            <a:endParaRPr dirty="0"/>
          </a:p>
          <a:p>
            <a:pPr marL="228600" lvl="0" indent="-2413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GB" sz="3800" dirty="0"/>
              <a:t>It is not about removing religion from RS. Instead, it’s about taking a more engaging approach that is more relevant to pupils.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800" dirty="0"/>
          </a:p>
        </p:txBody>
      </p:sp>
      <p:sp>
        <p:nvSpPr>
          <p:cNvPr id="124" name="Google Shape;124;p8"/>
          <p:cNvSpPr/>
          <p:nvPr/>
        </p:nvSpPr>
        <p:spPr>
          <a:xfrm rot="10800000" flipH="1">
            <a:off x="1047088" y="2080206"/>
            <a:ext cx="6947562" cy="221669"/>
          </a:xfrm>
          <a:custGeom>
            <a:avLst/>
            <a:gdLst/>
            <a:ahLst/>
            <a:cxnLst/>
            <a:rect l="l" t="t" r="r" b="b"/>
            <a:pathLst>
              <a:path w="2849879" h="120000" extrusionOk="0">
                <a:moveTo>
                  <a:pt x="0" y="0"/>
                </a:moveTo>
                <a:lnTo>
                  <a:pt x="2849714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 descr="A person standing next to a group of children&#10;&#10;Description automatically generated">
            <a:extLst>
              <a:ext uri="{FF2B5EF4-FFF2-40B4-BE49-F238E27FC236}">
                <a16:creationId xmlns:a16="http://schemas.microsoft.com/office/drawing/2014/main" id="{6FD2FA8F-69EE-EB04-079D-3AB6E599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7529" y="2466460"/>
            <a:ext cx="6559309" cy="637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034388" y="824971"/>
            <a:ext cx="17780662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the R&amp;W approach is not - (4/4)</a:t>
            </a:r>
            <a:endParaRPr dirty="0"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1034388" y="3058904"/>
            <a:ext cx="9779662" cy="639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GB" sz="3800" dirty="0"/>
              <a:t>A focus on personal worldviews does not mean that everyone’s worldview is valid.</a:t>
            </a:r>
          </a:p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endParaRPr lang="en-GB" sz="3800" dirty="0"/>
          </a:p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GB" sz="3800" dirty="0"/>
              <a:t>It is not just about how we make sense of the world, it is also about feelings, experiences, embodiment…</a:t>
            </a:r>
            <a:endParaRPr dirty="0"/>
          </a:p>
          <a:p>
            <a:pPr marL="228600" lvl="0" indent="-242615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821"/>
              <a:buFont typeface="Arial"/>
              <a:buChar char="•"/>
            </a:pPr>
            <a:r>
              <a:rPr lang="en-GB" sz="3800" b="1" dirty="0"/>
              <a:t>The R&amp;W approach is about making the subject more exciting, more inviting, and more inclusive than it already is.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800" dirty="0"/>
          </a:p>
        </p:txBody>
      </p:sp>
      <p:sp>
        <p:nvSpPr>
          <p:cNvPr id="133" name="Google Shape;133;p9"/>
          <p:cNvSpPr/>
          <p:nvPr/>
        </p:nvSpPr>
        <p:spPr>
          <a:xfrm rot="10800000" flipH="1">
            <a:off x="1047088" y="2080206"/>
            <a:ext cx="6947562" cy="221669"/>
          </a:xfrm>
          <a:custGeom>
            <a:avLst/>
            <a:gdLst/>
            <a:ahLst/>
            <a:cxnLst/>
            <a:rect l="l" t="t" r="r" b="b"/>
            <a:pathLst>
              <a:path w="2849879" h="120000" extrusionOk="0">
                <a:moveTo>
                  <a:pt x="0" y="0"/>
                </a:moveTo>
                <a:lnTo>
                  <a:pt x="2849714" y="0"/>
                </a:lnTo>
              </a:path>
            </a:pathLst>
          </a:custGeom>
          <a:noFill/>
          <a:ln w="20925" cap="flat" cmpd="sng">
            <a:solidFill>
              <a:srgbClr val="008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Picture 1" descr="A person standing next to a group of children&#10;&#10;Description automatically generated">
            <a:extLst>
              <a:ext uri="{FF2B5EF4-FFF2-40B4-BE49-F238E27FC236}">
                <a16:creationId xmlns:a16="http://schemas.microsoft.com/office/drawing/2014/main" id="{AC624F7D-5919-E859-255B-00950784E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7529" y="2466460"/>
            <a:ext cx="6559309" cy="637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531</Words>
  <Application>Microsoft Office PowerPoint</Application>
  <PresentationFormat>Custom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Cover 1</vt:lpstr>
      <vt:lpstr>Religion &amp; Worldviews in Religious Studies</vt:lpstr>
      <vt:lpstr>Supporting the implementation of R&amp;W in the RS curriculum</vt:lpstr>
      <vt:lpstr>Learning Objectives</vt:lpstr>
      <vt:lpstr>R&amp;W: Context</vt:lpstr>
      <vt:lpstr>Activity</vt:lpstr>
      <vt:lpstr>What the R&amp;W approach is not (1/4)</vt:lpstr>
      <vt:lpstr>What the R&amp;W approach is not (2/4)</vt:lpstr>
      <vt:lpstr>What the R&amp;W approach is not – (3/4)</vt:lpstr>
      <vt:lpstr>What the R&amp;W approach is not - (4/4)</vt:lpstr>
      <vt:lpstr>Activity – the 2021 Census</vt:lpstr>
      <vt:lpstr>Take-Away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Celine Benoit</dc:creator>
  <cp:lastModifiedBy>Celine Benoit (staff)</cp:lastModifiedBy>
  <cp:revision>4</cp:revision>
  <dcterms:created xsi:type="dcterms:W3CDTF">2024-10-23T15:17:40Z</dcterms:created>
  <dcterms:modified xsi:type="dcterms:W3CDTF">2025-01-16T21:03:41Z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2024-10-23T00:00:00Z</vt:filetime>
  </property>
  <property fmtid="{D5CDD505-2E9C-101B-9397-08002B2CF9AE}" pid="5" name="Producer">
    <vt:lpwstr>Adobe PDF Library 17.0</vt:lpwstr>
  </property>
</Properties>
</file>