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37"/>
  </p:notesMasterIdLst>
  <p:sldIdLst>
    <p:sldId id="256" r:id="rId3"/>
    <p:sldId id="257" r:id="rId4"/>
    <p:sldId id="258" r:id="rId5"/>
    <p:sldId id="259" r:id="rId6"/>
    <p:sldId id="260" r:id="rId7"/>
    <p:sldId id="283" r:id="rId8"/>
    <p:sldId id="261" r:id="rId9"/>
    <p:sldId id="262" r:id="rId10"/>
    <p:sldId id="263" r:id="rId11"/>
    <p:sldId id="264" r:id="rId12"/>
    <p:sldId id="284" r:id="rId13"/>
    <p:sldId id="285" r:id="rId14"/>
    <p:sldId id="301" r:id="rId15"/>
    <p:sldId id="302" r:id="rId16"/>
    <p:sldId id="303" r:id="rId17"/>
    <p:sldId id="304" r:id="rId18"/>
    <p:sldId id="305" r:id="rId19"/>
    <p:sldId id="269" r:id="rId20"/>
    <p:sldId id="270" r:id="rId21"/>
    <p:sldId id="271" r:id="rId22"/>
    <p:sldId id="272" r:id="rId23"/>
    <p:sldId id="273" r:id="rId24"/>
    <p:sldId id="274" r:id="rId25"/>
    <p:sldId id="306" r:id="rId26"/>
    <p:sldId id="275" r:id="rId27"/>
    <p:sldId id="276" r:id="rId28"/>
    <p:sldId id="307" r:id="rId29"/>
    <p:sldId id="277" r:id="rId30"/>
    <p:sldId id="278" r:id="rId31"/>
    <p:sldId id="308" r:id="rId32"/>
    <p:sldId id="279" r:id="rId33"/>
    <p:sldId id="280" r:id="rId34"/>
    <p:sldId id="281" r:id="rId35"/>
    <p:sldId id="282" r:id="rId36"/>
  </p:sldIdLst>
  <p:sldSz cx="20104100" cy="11309350"/>
  <p:notesSz cx="20104100" cy="11309350"/>
  <p:embeddedFontLst>
    <p:embeddedFont>
      <p:font typeface="Tahoma" panose="020B0604030504040204" pitchFamily="3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9k7OrkNF5STpW2euV0aESCTAj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éline Benoi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1CB7D-285D-4E65-A499-30EB58D74E0C}" v="323" dt="2025-01-16T14:29:40.451"/>
  </p1510:revLst>
</p1510:revInfo>
</file>

<file path=ppt/tableStyles.xml><?xml version="1.0" encoding="utf-8"?>
<a:tblStyleLst xmlns:a="http://schemas.openxmlformats.org/drawingml/2006/main" def="{1C76F98E-AC75-4E66-A6CF-4716D1DDD087}">
  <a:tblStyle styleId="{1C76F98E-AC75-4E66-A6CF-4716D1DDD08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69" autoAdjust="0"/>
  </p:normalViewPr>
  <p:slideViewPr>
    <p:cSldViewPr snapToGrid="0">
      <p:cViewPr varScale="1">
        <p:scale>
          <a:sx n="28" d="100"/>
          <a:sy n="28" d="100"/>
        </p:scale>
        <p:origin x="724" y="5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Benoit (staff)" userId="ca37de58-aee0-4a44-8af7-2bf5674e2aa6" providerId="ADAL" clId="{7481CB7D-285D-4E65-A499-30EB58D74E0C}"/>
    <pc:docChg chg="undo custSel addSld delSld modSld sldOrd">
      <pc:chgData name="Celine Benoit (staff)" userId="ca37de58-aee0-4a44-8af7-2bf5674e2aa6" providerId="ADAL" clId="{7481CB7D-285D-4E65-A499-30EB58D74E0C}" dt="2025-01-16T14:39:15.235" v="2414" actId="20577"/>
      <pc:docMkLst>
        <pc:docMk/>
      </pc:docMkLst>
      <pc:sldChg chg="modNotesTx">
        <pc:chgData name="Celine Benoit (staff)" userId="ca37de58-aee0-4a44-8af7-2bf5674e2aa6" providerId="ADAL" clId="{7481CB7D-285D-4E65-A499-30EB58D74E0C}" dt="2025-01-16T12:40:43.085" v="6"/>
        <pc:sldMkLst>
          <pc:docMk/>
          <pc:sldMk cId="0" sldId="256"/>
        </pc:sldMkLst>
      </pc:sldChg>
      <pc:sldChg chg="modNotesTx">
        <pc:chgData name="Celine Benoit (staff)" userId="ca37de58-aee0-4a44-8af7-2bf5674e2aa6" providerId="ADAL" clId="{7481CB7D-285D-4E65-A499-30EB58D74E0C}" dt="2025-01-16T12:43:24.365" v="12" actId="20577"/>
        <pc:sldMkLst>
          <pc:docMk/>
          <pc:sldMk cId="0" sldId="257"/>
        </pc:sldMkLst>
      </pc:sldChg>
      <pc:sldChg chg="modNotesTx">
        <pc:chgData name="Celine Benoit (staff)" userId="ca37de58-aee0-4a44-8af7-2bf5674e2aa6" providerId="ADAL" clId="{7481CB7D-285D-4E65-A499-30EB58D74E0C}" dt="2025-01-16T12:44:23.077" v="22" actId="20577"/>
        <pc:sldMkLst>
          <pc:docMk/>
          <pc:sldMk cId="0" sldId="259"/>
        </pc:sldMkLst>
      </pc:sldChg>
      <pc:sldChg chg="modNotesTx">
        <pc:chgData name="Celine Benoit (staff)" userId="ca37de58-aee0-4a44-8af7-2bf5674e2aa6" providerId="ADAL" clId="{7481CB7D-285D-4E65-A499-30EB58D74E0C}" dt="2025-01-16T12:44:52.582" v="34" actId="20577"/>
        <pc:sldMkLst>
          <pc:docMk/>
          <pc:sldMk cId="0" sldId="260"/>
        </pc:sldMkLst>
      </pc:sldChg>
      <pc:sldChg chg="addSp modSp mod modAnim modNotesTx">
        <pc:chgData name="Celine Benoit (staff)" userId="ca37de58-aee0-4a44-8af7-2bf5674e2aa6" providerId="ADAL" clId="{7481CB7D-285D-4E65-A499-30EB58D74E0C}" dt="2025-01-16T12:47:49.858" v="110" actId="14100"/>
        <pc:sldMkLst>
          <pc:docMk/>
          <pc:sldMk cId="0" sldId="261"/>
        </pc:sldMkLst>
        <pc:spChg chg="mod">
          <ac:chgData name="Celine Benoit (staff)" userId="ca37de58-aee0-4a44-8af7-2bf5674e2aa6" providerId="ADAL" clId="{7481CB7D-285D-4E65-A499-30EB58D74E0C}" dt="2025-01-16T12:47:49.858" v="110" actId="14100"/>
          <ac:spMkLst>
            <pc:docMk/>
            <pc:sldMk cId="0" sldId="261"/>
            <ac:spMk id="115" creationId="{00000000-0000-0000-0000-000000000000}"/>
          </ac:spMkLst>
        </pc:spChg>
        <pc:spChg chg="mod">
          <ac:chgData name="Celine Benoit (staff)" userId="ca37de58-aee0-4a44-8af7-2bf5674e2aa6" providerId="ADAL" clId="{7481CB7D-285D-4E65-A499-30EB58D74E0C}" dt="2025-01-16T12:46:28.805" v="73" actId="20577"/>
          <ac:spMkLst>
            <pc:docMk/>
            <pc:sldMk cId="0" sldId="261"/>
            <ac:spMk id="117" creationId="{00000000-0000-0000-0000-000000000000}"/>
          </ac:spMkLst>
        </pc:spChg>
        <pc:picChg chg="add mod ord">
          <ac:chgData name="Celine Benoit (staff)" userId="ca37de58-aee0-4a44-8af7-2bf5674e2aa6" providerId="ADAL" clId="{7481CB7D-285D-4E65-A499-30EB58D74E0C}" dt="2025-01-16T12:46:37.968" v="79" actId="1076"/>
          <ac:picMkLst>
            <pc:docMk/>
            <pc:sldMk cId="0" sldId="261"/>
            <ac:picMk id="3" creationId="{D15315E7-7623-5557-9B5E-020EA87AE46E}"/>
          </ac:picMkLst>
        </pc:picChg>
      </pc:sldChg>
      <pc:sldChg chg="modCm modNotesTx">
        <pc:chgData name="Celine Benoit (staff)" userId="ca37de58-aee0-4a44-8af7-2bf5674e2aa6" providerId="ADAL" clId="{7481CB7D-285D-4E65-A499-30EB58D74E0C}" dt="2025-01-16T12:49:13.281" v="268" actId="20577"/>
        <pc:sldMkLst>
          <pc:docMk/>
          <pc:sldMk cId="0" sldId="262"/>
        </pc:sldMkLst>
      </pc:sldChg>
      <pc:sldChg chg="modSp mod modNotesTx">
        <pc:chgData name="Celine Benoit (staff)" userId="ca37de58-aee0-4a44-8af7-2bf5674e2aa6" providerId="ADAL" clId="{7481CB7D-285D-4E65-A499-30EB58D74E0C}" dt="2025-01-16T13:15:49.510" v="1853" actId="20577"/>
        <pc:sldMkLst>
          <pc:docMk/>
          <pc:sldMk cId="0" sldId="263"/>
        </pc:sldMkLst>
        <pc:spChg chg="mod">
          <ac:chgData name="Celine Benoit (staff)" userId="ca37de58-aee0-4a44-8af7-2bf5674e2aa6" providerId="ADAL" clId="{7481CB7D-285D-4E65-A499-30EB58D74E0C}" dt="2025-01-16T12:49:24.863" v="270" actId="1076"/>
          <ac:spMkLst>
            <pc:docMk/>
            <pc:sldMk cId="0" sldId="263"/>
            <ac:spMk id="136" creationId="{00000000-0000-0000-0000-000000000000}"/>
          </ac:spMkLst>
        </pc:spChg>
        <pc:picChg chg="mod">
          <ac:chgData name="Celine Benoit (staff)" userId="ca37de58-aee0-4a44-8af7-2bf5674e2aa6" providerId="ADAL" clId="{7481CB7D-285D-4E65-A499-30EB58D74E0C}" dt="2025-01-16T12:49:22.071" v="269" actId="1076"/>
          <ac:picMkLst>
            <pc:docMk/>
            <pc:sldMk cId="0" sldId="263"/>
            <ac:picMk id="135" creationId="{00000000-0000-0000-0000-000000000000}"/>
          </ac:picMkLst>
        </pc:picChg>
      </pc:sldChg>
      <pc:sldChg chg="modNotesTx">
        <pc:chgData name="Celine Benoit (staff)" userId="ca37de58-aee0-4a44-8af7-2bf5674e2aa6" providerId="ADAL" clId="{7481CB7D-285D-4E65-A499-30EB58D74E0C}" dt="2025-01-16T12:54:50.999" v="1188" actId="20577"/>
        <pc:sldMkLst>
          <pc:docMk/>
          <pc:sldMk cId="0" sldId="264"/>
        </pc:sldMkLst>
      </pc:sldChg>
      <pc:sldChg chg="del">
        <pc:chgData name="Celine Benoit (staff)" userId="ca37de58-aee0-4a44-8af7-2bf5674e2aa6" providerId="ADAL" clId="{7481CB7D-285D-4E65-A499-30EB58D74E0C}" dt="2025-01-16T12:55:26.924" v="1189" actId="47"/>
        <pc:sldMkLst>
          <pc:docMk/>
          <pc:sldMk cId="0" sldId="265"/>
        </pc:sldMkLst>
      </pc:sldChg>
      <pc:sldChg chg="modSp del mod">
        <pc:chgData name="Celine Benoit (staff)" userId="ca37de58-aee0-4a44-8af7-2bf5674e2aa6" providerId="ADAL" clId="{7481CB7D-285D-4E65-A499-30EB58D74E0C}" dt="2025-01-16T12:59:37.951" v="1237" actId="47"/>
        <pc:sldMkLst>
          <pc:docMk/>
          <pc:sldMk cId="0" sldId="266"/>
        </pc:sldMkLst>
        <pc:spChg chg="mod">
          <ac:chgData name="Celine Benoit (staff)" userId="ca37de58-aee0-4a44-8af7-2bf5674e2aa6" providerId="ADAL" clId="{7481CB7D-285D-4E65-A499-30EB58D74E0C}" dt="2025-01-16T12:55:48.661" v="1201" actId="20577"/>
          <ac:spMkLst>
            <pc:docMk/>
            <pc:sldMk cId="0" sldId="266"/>
            <ac:spMk id="162" creationId="{00000000-0000-0000-0000-000000000000}"/>
          </ac:spMkLst>
        </pc:spChg>
      </pc:sldChg>
      <pc:sldChg chg="del">
        <pc:chgData name="Celine Benoit (staff)" userId="ca37de58-aee0-4a44-8af7-2bf5674e2aa6" providerId="ADAL" clId="{7481CB7D-285D-4E65-A499-30EB58D74E0C}" dt="2025-01-16T12:59:38.891" v="1238" actId="47"/>
        <pc:sldMkLst>
          <pc:docMk/>
          <pc:sldMk cId="0" sldId="267"/>
        </pc:sldMkLst>
      </pc:sldChg>
      <pc:sldChg chg="modSp del mod modNotesTx">
        <pc:chgData name="Celine Benoit (staff)" userId="ca37de58-aee0-4a44-8af7-2bf5674e2aa6" providerId="ADAL" clId="{7481CB7D-285D-4E65-A499-30EB58D74E0C}" dt="2025-01-16T13:16:40.023" v="1905" actId="47"/>
        <pc:sldMkLst>
          <pc:docMk/>
          <pc:sldMk cId="0" sldId="268"/>
        </pc:sldMkLst>
        <pc:spChg chg="mod">
          <ac:chgData name="Celine Benoit (staff)" userId="ca37de58-aee0-4a44-8af7-2bf5674e2aa6" providerId="ADAL" clId="{7481CB7D-285D-4E65-A499-30EB58D74E0C}" dt="2025-01-16T12:59:55.652" v="1239" actId="20577"/>
          <ac:spMkLst>
            <pc:docMk/>
            <pc:sldMk cId="0" sldId="268"/>
            <ac:spMk id="178" creationId="{00000000-0000-0000-0000-000000000000}"/>
          </ac:spMkLst>
        </pc:spChg>
      </pc:sldChg>
      <pc:sldChg chg="addSp modSp mod">
        <pc:chgData name="Celine Benoit (staff)" userId="ca37de58-aee0-4a44-8af7-2bf5674e2aa6" providerId="ADAL" clId="{7481CB7D-285D-4E65-A499-30EB58D74E0C}" dt="2025-01-16T13:06:56.553" v="1394"/>
        <pc:sldMkLst>
          <pc:docMk/>
          <pc:sldMk cId="0" sldId="269"/>
        </pc:sldMkLst>
        <pc:spChg chg="add mod">
          <ac:chgData name="Celine Benoit (staff)" userId="ca37de58-aee0-4a44-8af7-2bf5674e2aa6" providerId="ADAL" clId="{7481CB7D-285D-4E65-A499-30EB58D74E0C}" dt="2025-01-16T13:06:56.553" v="1394"/>
          <ac:spMkLst>
            <pc:docMk/>
            <pc:sldMk cId="0" sldId="269"/>
            <ac:spMk id="2" creationId="{52846FBB-142F-1618-C045-614ADE1DD090}"/>
          </ac:spMkLst>
        </pc:spChg>
        <pc:spChg chg="mod">
          <ac:chgData name="Celine Benoit (staff)" userId="ca37de58-aee0-4a44-8af7-2bf5674e2aa6" providerId="ADAL" clId="{7481CB7D-285D-4E65-A499-30EB58D74E0C}" dt="2025-01-16T13:06:45.621" v="1390" actId="27636"/>
          <ac:spMkLst>
            <pc:docMk/>
            <pc:sldMk cId="0" sldId="269"/>
            <ac:spMk id="187" creationId="{00000000-0000-0000-0000-000000000000}"/>
          </ac:spMkLst>
        </pc:spChg>
        <pc:picChg chg="mod">
          <ac:chgData name="Celine Benoit (staff)" userId="ca37de58-aee0-4a44-8af7-2bf5674e2aa6" providerId="ADAL" clId="{7481CB7D-285D-4E65-A499-30EB58D74E0C}" dt="2025-01-16T13:06:51.377" v="1393" actId="1076"/>
          <ac:picMkLst>
            <pc:docMk/>
            <pc:sldMk cId="0" sldId="269"/>
            <ac:picMk id="188" creationId="{00000000-0000-0000-0000-000000000000}"/>
          </ac:picMkLst>
        </pc:picChg>
      </pc:sldChg>
      <pc:sldChg chg="addSp modSp mod">
        <pc:chgData name="Celine Benoit (staff)" userId="ca37de58-aee0-4a44-8af7-2bf5674e2aa6" providerId="ADAL" clId="{7481CB7D-285D-4E65-A499-30EB58D74E0C}" dt="2025-01-16T13:07:17.938" v="1403" actId="167"/>
        <pc:sldMkLst>
          <pc:docMk/>
          <pc:sldMk cId="0" sldId="270"/>
        </pc:sldMkLst>
        <pc:spChg chg="add mod">
          <ac:chgData name="Celine Benoit (staff)" userId="ca37de58-aee0-4a44-8af7-2bf5674e2aa6" providerId="ADAL" clId="{7481CB7D-285D-4E65-A499-30EB58D74E0C}" dt="2025-01-16T13:07:00.978" v="1395"/>
          <ac:spMkLst>
            <pc:docMk/>
            <pc:sldMk cId="0" sldId="270"/>
            <ac:spMk id="2" creationId="{09D2A247-DD9D-D64C-4CE8-B0EE3787A269}"/>
          </ac:spMkLst>
        </pc:spChg>
        <pc:spChg chg="mod">
          <ac:chgData name="Celine Benoit (staff)" userId="ca37de58-aee0-4a44-8af7-2bf5674e2aa6" providerId="ADAL" clId="{7481CB7D-285D-4E65-A499-30EB58D74E0C}" dt="2025-01-16T13:07:03.889" v="1397" actId="27636"/>
          <ac:spMkLst>
            <pc:docMk/>
            <pc:sldMk cId="0" sldId="270"/>
            <ac:spMk id="195" creationId="{00000000-0000-0000-0000-000000000000}"/>
          </ac:spMkLst>
        </pc:spChg>
        <pc:picChg chg="mod ord">
          <ac:chgData name="Celine Benoit (staff)" userId="ca37de58-aee0-4a44-8af7-2bf5674e2aa6" providerId="ADAL" clId="{7481CB7D-285D-4E65-A499-30EB58D74E0C}" dt="2025-01-16T13:07:17.938" v="1403" actId="167"/>
          <ac:picMkLst>
            <pc:docMk/>
            <pc:sldMk cId="0" sldId="270"/>
            <ac:picMk id="196" creationId="{00000000-0000-0000-0000-000000000000}"/>
          </ac:picMkLst>
        </pc:picChg>
      </pc:sldChg>
      <pc:sldChg chg="addSp modSp mod modNotesTx">
        <pc:chgData name="Celine Benoit (staff)" userId="ca37de58-aee0-4a44-8af7-2bf5674e2aa6" providerId="ADAL" clId="{7481CB7D-285D-4E65-A499-30EB58D74E0C}" dt="2025-01-16T13:07:59.655" v="1509" actId="20577"/>
        <pc:sldMkLst>
          <pc:docMk/>
          <pc:sldMk cId="0" sldId="271"/>
        </pc:sldMkLst>
        <pc:spChg chg="add mod">
          <ac:chgData name="Celine Benoit (staff)" userId="ca37de58-aee0-4a44-8af7-2bf5674e2aa6" providerId="ADAL" clId="{7481CB7D-285D-4E65-A499-30EB58D74E0C}" dt="2025-01-16T13:07:24.261" v="1404"/>
          <ac:spMkLst>
            <pc:docMk/>
            <pc:sldMk cId="0" sldId="271"/>
            <ac:spMk id="2" creationId="{B8FA1F5A-A990-AD4C-09B0-6114FAD08BF6}"/>
          </ac:spMkLst>
        </pc:spChg>
        <pc:spChg chg="mod">
          <ac:chgData name="Celine Benoit (staff)" userId="ca37de58-aee0-4a44-8af7-2bf5674e2aa6" providerId="ADAL" clId="{7481CB7D-285D-4E65-A499-30EB58D74E0C}" dt="2025-01-16T13:07:26.561" v="1405" actId="14100"/>
          <ac:spMkLst>
            <pc:docMk/>
            <pc:sldMk cId="0" sldId="271"/>
            <ac:spMk id="203" creationId="{00000000-0000-0000-0000-000000000000}"/>
          </ac:spMkLst>
        </pc:spChg>
        <pc:picChg chg="mod">
          <ac:chgData name="Celine Benoit (staff)" userId="ca37de58-aee0-4a44-8af7-2bf5674e2aa6" providerId="ADAL" clId="{7481CB7D-285D-4E65-A499-30EB58D74E0C}" dt="2025-01-16T13:07:32.497" v="1407" actId="14100"/>
          <ac:picMkLst>
            <pc:docMk/>
            <pc:sldMk cId="0" sldId="271"/>
            <ac:picMk id="204" creationId="{00000000-0000-0000-0000-000000000000}"/>
          </ac:picMkLst>
        </pc:picChg>
      </pc:sldChg>
      <pc:sldChg chg="addSp modSp mod modAnim modNotesTx">
        <pc:chgData name="Celine Benoit (staff)" userId="ca37de58-aee0-4a44-8af7-2bf5674e2aa6" providerId="ADAL" clId="{7481CB7D-285D-4E65-A499-30EB58D74E0C}" dt="2025-01-16T13:16:51.778" v="1906"/>
        <pc:sldMkLst>
          <pc:docMk/>
          <pc:sldMk cId="0" sldId="274"/>
        </pc:sldMkLst>
        <pc:spChg chg="mod">
          <ac:chgData name="Celine Benoit (staff)" userId="ca37de58-aee0-4a44-8af7-2bf5674e2aa6" providerId="ADAL" clId="{7481CB7D-285D-4E65-A499-30EB58D74E0C}" dt="2025-01-16T13:08:44.554" v="1517" actId="20577"/>
          <ac:spMkLst>
            <pc:docMk/>
            <pc:sldMk cId="0" sldId="274"/>
            <ac:spMk id="226" creationId="{00000000-0000-0000-0000-000000000000}"/>
          </ac:spMkLst>
        </pc:spChg>
        <pc:spChg chg="mod">
          <ac:chgData name="Celine Benoit (staff)" userId="ca37de58-aee0-4a44-8af7-2bf5674e2aa6" providerId="ADAL" clId="{7481CB7D-285D-4E65-A499-30EB58D74E0C}" dt="2025-01-16T13:08:55.024" v="1519" actId="14100"/>
          <ac:spMkLst>
            <pc:docMk/>
            <pc:sldMk cId="0" sldId="274"/>
            <ac:spMk id="228" creationId="{00000000-0000-0000-0000-000000000000}"/>
          </ac:spMkLst>
        </pc:spChg>
        <pc:picChg chg="add mod">
          <ac:chgData name="Celine Benoit (staff)" userId="ca37de58-aee0-4a44-8af7-2bf5674e2aa6" providerId="ADAL" clId="{7481CB7D-285D-4E65-A499-30EB58D74E0C}" dt="2025-01-16T13:09:11.070" v="1523" actId="962"/>
          <ac:picMkLst>
            <pc:docMk/>
            <pc:sldMk cId="0" sldId="274"/>
            <ac:picMk id="3" creationId="{1B4FFD80-193C-8A7E-4BBB-18118530DD63}"/>
          </ac:picMkLst>
        </pc:picChg>
      </pc:sldChg>
      <pc:sldChg chg="modSp mod modNotesTx">
        <pc:chgData name="Celine Benoit (staff)" userId="ca37de58-aee0-4a44-8af7-2bf5674e2aa6" providerId="ADAL" clId="{7481CB7D-285D-4E65-A499-30EB58D74E0C}" dt="2025-01-16T13:16:58.548" v="1909" actId="20577"/>
        <pc:sldMkLst>
          <pc:docMk/>
          <pc:sldMk cId="0" sldId="275"/>
        </pc:sldMkLst>
        <pc:spChg chg="mod">
          <ac:chgData name="Celine Benoit (staff)" userId="ca37de58-aee0-4a44-8af7-2bf5674e2aa6" providerId="ADAL" clId="{7481CB7D-285D-4E65-A499-30EB58D74E0C}" dt="2025-01-16T13:10:00.648" v="1546" actId="20577"/>
          <ac:spMkLst>
            <pc:docMk/>
            <pc:sldMk cId="0" sldId="275"/>
            <ac:spMk id="235" creationId="{00000000-0000-0000-0000-000000000000}"/>
          </ac:spMkLst>
        </pc:spChg>
      </pc:sldChg>
      <pc:sldChg chg="addSp modSp mod modAnim modNotesTx">
        <pc:chgData name="Celine Benoit (staff)" userId="ca37de58-aee0-4a44-8af7-2bf5674e2aa6" providerId="ADAL" clId="{7481CB7D-285D-4E65-A499-30EB58D74E0C}" dt="2025-01-16T13:17:32.629" v="1929" actId="1076"/>
        <pc:sldMkLst>
          <pc:docMk/>
          <pc:sldMk cId="0" sldId="276"/>
        </pc:sldMkLst>
        <pc:spChg chg="mod">
          <ac:chgData name="Celine Benoit (staff)" userId="ca37de58-aee0-4a44-8af7-2bf5674e2aa6" providerId="ADAL" clId="{7481CB7D-285D-4E65-A499-30EB58D74E0C}" dt="2025-01-16T13:10:28.894" v="1556" actId="20577"/>
          <ac:spMkLst>
            <pc:docMk/>
            <pc:sldMk cId="0" sldId="276"/>
            <ac:spMk id="242" creationId="{00000000-0000-0000-0000-000000000000}"/>
          </ac:spMkLst>
        </pc:spChg>
        <pc:spChg chg="mod">
          <ac:chgData name="Celine Benoit (staff)" userId="ca37de58-aee0-4a44-8af7-2bf5674e2aa6" providerId="ADAL" clId="{7481CB7D-285D-4E65-A499-30EB58D74E0C}" dt="2025-01-16T13:14:35.619" v="1832" actId="14100"/>
          <ac:spMkLst>
            <pc:docMk/>
            <pc:sldMk cId="0" sldId="276"/>
            <ac:spMk id="244" creationId="{00000000-0000-0000-0000-000000000000}"/>
          </ac:spMkLst>
        </pc:spChg>
        <pc:picChg chg="add mod">
          <ac:chgData name="Celine Benoit (staff)" userId="ca37de58-aee0-4a44-8af7-2bf5674e2aa6" providerId="ADAL" clId="{7481CB7D-285D-4E65-A499-30EB58D74E0C}" dt="2025-01-16T13:17:32.629" v="1929" actId="1076"/>
          <ac:picMkLst>
            <pc:docMk/>
            <pc:sldMk cId="0" sldId="276"/>
            <ac:picMk id="2" creationId="{4433CE5F-675B-98F7-2823-D53D21E24D2A}"/>
          </ac:picMkLst>
        </pc:picChg>
      </pc:sldChg>
      <pc:sldChg chg="modNotesTx">
        <pc:chgData name="Celine Benoit (staff)" userId="ca37de58-aee0-4a44-8af7-2bf5674e2aa6" providerId="ADAL" clId="{7481CB7D-285D-4E65-A499-30EB58D74E0C}" dt="2025-01-16T13:17:46.927" v="1936" actId="20577"/>
        <pc:sldMkLst>
          <pc:docMk/>
          <pc:sldMk cId="0" sldId="277"/>
        </pc:sldMkLst>
      </pc:sldChg>
      <pc:sldChg chg="addSp modSp mod modAnim modNotesTx">
        <pc:chgData name="Celine Benoit (staff)" userId="ca37de58-aee0-4a44-8af7-2bf5674e2aa6" providerId="ADAL" clId="{7481CB7D-285D-4E65-A499-30EB58D74E0C}" dt="2025-01-16T13:22:53.285" v="2286"/>
        <pc:sldMkLst>
          <pc:docMk/>
          <pc:sldMk cId="0" sldId="279"/>
        </pc:sldMkLst>
        <pc:spChg chg="mod">
          <ac:chgData name="Celine Benoit (staff)" userId="ca37de58-aee0-4a44-8af7-2bf5674e2aa6" providerId="ADAL" clId="{7481CB7D-285D-4E65-A499-30EB58D74E0C}" dt="2025-01-16T13:20:55.872" v="2051" actId="20577"/>
          <ac:spMkLst>
            <pc:docMk/>
            <pc:sldMk cId="0" sldId="279"/>
            <ac:spMk id="266" creationId="{00000000-0000-0000-0000-000000000000}"/>
          </ac:spMkLst>
        </pc:spChg>
        <pc:spChg chg="mod">
          <ac:chgData name="Celine Benoit (staff)" userId="ca37de58-aee0-4a44-8af7-2bf5674e2aa6" providerId="ADAL" clId="{7481CB7D-285D-4E65-A499-30EB58D74E0C}" dt="2025-01-16T13:22:28.404" v="2283" actId="20577"/>
          <ac:spMkLst>
            <pc:docMk/>
            <pc:sldMk cId="0" sldId="279"/>
            <ac:spMk id="267" creationId="{00000000-0000-0000-0000-000000000000}"/>
          </ac:spMkLst>
        </pc:spChg>
        <pc:picChg chg="add mod">
          <ac:chgData name="Celine Benoit (staff)" userId="ca37de58-aee0-4a44-8af7-2bf5674e2aa6" providerId="ADAL" clId="{7481CB7D-285D-4E65-A499-30EB58D74E0C}" dt="2025-01-16T13:21:17.085" v="2059" actId="1076"/>
          <ac:picMkLst>
            <pc:docMk/>
            <pc:sldMk cId="0" sldId="279"/>
            <ac:picMk id="3" creationId="{13060947-868C-35BA-2C61-B3CA9E164EED}"/>
          </ac:picMkLst>
        </pc:picChg>
      </pc:sldChg>
      <pc:sldChg chg="addSp modSp mod">
        <pc:chgData name="Celine Benoit (staff)" userId="ca37de58-aee0-4a44-8af7-2bf5674e2aa6" providerId="ADAL" clId="{7481CB7D-285D-4E65-A499-30EB58D74E0C}" dt="2025-01-16T13:18:28.559" v="1938" actId="1076"/>
        <pc:sldMkLst>
          <pc:docMk/>
          <pc:sldMk cId="0" sldId="281"/>
        </pc:sldMkLst>
        <pc:spChg chg="add mod">
          <ac:chgData name="Celine Benoit (staff)" userId="ca37de58-aee0-4a44-8af7-2bf5674e2aa6" providerId="ADAL" clId="{7481CB7D-285D-4E65-A499-30EB58D74E0C}" dt="2025-01-16T13:18:28.559" v="1938" actId="1076"/>
          <ac:spMkLst>
            <pc:docMk/>
            <pc:sldMk cId="0" sldId="281"/>
            <ac:spMk id="2" creationId="{78E70AAA-506D-2709-9899-096A644FC456}"/>
          </ac:spMkLst>
        </pc:spChg>
      </pc:sldChg>
      <pc:sldChg chg="addSp delSp modSp mod modNotesTx">
        <pc:chgData name="Celine Benoit (staff)" userId="ca37de58-aee0-4a44-8af7-2bf5674e2aa6" providerId="ADAL" clId="{7481CB7D-285D-4E65-A499-30EB58D74E0C}" dt="2025-01-16T14:29:40.451" v="2394"/>
        <pc:sldMkLst>
          <pc:docMk/>
          <pc:sldMk cId="0" sldId="282"/>
        </pc:sldMkLst>
        <pc:picChg chg="add del mod">
          <ac:chgData name="Celine Benoit (staff)" userId="ca37de58-aee0-4a44-8af7-2bf5674e2aa6" providerId="ADAL" clId="{7481CB7D-285D-4E65-A499-30EB58D74E0C}" dt="2025-01-16T14:25:30.661" v="2393" actId="478"/>
          <ac:picMkLst>
            <pc:docMk/>
            <pc:sldMk cId="0" sldId="282"/>
            <ac:picMk id="2" creationId="{C6CDEECE-2937-E689-A903-157214713799}"/>
          </ac:picMkLst>
        </pc:picChg>
        <pc:picChg chg="add mod">
          <ac:chgData name="Celine Benoit (staff)" userId="ca37de58-aee0-4a44-8af7-2bf5674e2aa6" providerId="ADAL" clId="{7481CB7D-285D-4E65-A499-30EB58D74E0C}" dt="2025-01-16T14:29:40.451" v="2394"/>
          <ac:picMkLst>
            <pc:docMk/>
            <pc:sldMk cId="0" sldId="282"/>
            <ac:picMk id="3" creationId="{D7478DA8-691C-FABA-C5AF-BFF9053D9877}"/>
          </ac:picMkLst>
        </pc:picChg>
      </pc:sldChg>
      <pc:sldChg chg="addSp modSp add mod ord modAnim modNotesTx">
        <pc:chgData name="Celine Benoit (staff)" userId="ca37de58-aee0-4a44-8af7-2bf5674e2aa6" providerId="ADAL" clId="{7481CB7D-285D-4E65-A499-30EB58D74E0C}" dt="2025-01-16T12:47:20.751" v="98" actId="20577"/>
        <pc:sldMkLst>
          <pc:docMk/>
          <pc:sldMk cId="3343521706" sldId="283"/>
        </pc:sldMkLst>
        <pc:spChg chg="mod">
          <ac:chgData name="Celine Benoit (staff)" userId="ca37de58-aee0-4a44-8af7-2bf5674e2aa6" providerId="ADAL" clId="{7481CB7D-285D-4E65-A499-30EB58D74E0C}" dt="2025-01-16T12:46:02.692" v="56" actId="20577"/>
          <ac:spMkLst>
            <pc:docMk/>
            <pc:sldMk cId="3343521706" sldId="283"/>
            <ac:spMk id="115" creationId="{2845D39E-D17A-8B7A-4ED3-617C8031F1D1}"/>
          </ac:spMkLst>
        </pc:spChg>
        <pc:spChg chg="mod">
          <ac:chgData name="Celine Benoit (staff)" userId="ca37de58-aee0-4a44-8af7-2bf5674e2aa6" providerId="ADAL" clId="{7481CB7D-285D-4E65-A499-30EB58D74E0C}" dt="2025-01-16T12:46:43.842" v="81" actId="1076"/>
          <ac:spMkLst>
            <pc:docMk/>
            <pc:sldMk cId="3343521706" sldId="283"/>
            <ac:spMk id="117" creationId="{EFE718F7-4F36-53E2-8F52-DCE0EE58191B}"/>
          </ac:spMkLst>
        </pc:spChg>
        <pc:picChg chg="add mod ord">
          <ac:chgData name="Celine Benoit (staff)" userId="ca37de58-aee0-4a44-8af7-2bf5674e2aa6" providerId="ADAL" clId="{7481CB7D-285D-4E65-A499-30EB58D74E0C}" dt="2025-01-16T12:46:50.257" v="83" actId="1076"/>
          <ac:picMkLst>
            <pc:docMk/>
            <pc:sldMk cId="3343521706" sldId="283"/>
            <ac:picMk id="3" creationId="{A193AEAD-30F0-A216-716F-EC5FF377A8AE}"/>
          </ac:picMkLst>
        </pc:picChg>
      </pc:sldChg>
      <pc:sldChg chg="modSp mod modNotesTx">
        <pc:chgData name="Celine Benoit (staff)" userId="ca37de58-aee0-4a44-8af7-2bf5674e2aa6" providerId="ADAL" clId="{7481CB7D-285D-4E65-A499-30EB58D74E0C}" dt="2025-01-16T14:39:02.968" v="2396" actId="20577"/>
        <pc:sldMkLst>
          <pc:docMk/>
          <pc:sldMk cId="0" sldId="284"/>
        </pc:sldMkLst>
        <pc:spChg chg="mod">
          <ac:chgData name="Celine Benoit (staff)" userId="ca37de58-aee0-4a44-8af7-2bf5674e2aa6" providerId="ADAL" clId="{7481CB7D-285D-4E65-A499-30EB58D74E0C}" dt="2025-01-16T14:39:02.968" v="2396" actId="20577"/>
          <ac:spMkLst>
            <pc:docMk/>
            <pc:sldMk cId="0" sldId="284"/>
            <ac:spMk id="236" creationId="{00000000-0000-0000-0000-000000000000}"/>
          </ac:spMkLst>
        </pc:spChg>
      </pc:sldChg>
      <pc:sldChg chg="modSp add del mod modClrScheme chgLayout modNotesTx">
        <pc:chgData name="Celine Benoit (staff)" userId="ca37de58-aee0-4a44-8af7-2bf5674e2aa6" providerId="ADAL" clId="{7481CB7D-285D-4E65-A499-30EB58D74E0C}" dt="2025-01-16T14:39:06.746" v="2402" actId="20577"/>
        <pc:sldMkLst>
          <pc:docMk/>
          <pc:sldMk cId="0" sldId="285"/>
        </pc:sldMkLst>
        <pc:spChg chg="mod ord">
          <ac:chgData name="Celine Benoit (staff)" userId="ca37de58-aee0-4a44-8af7-2bf5674e2aa6" providerId="ADAL" clId="{7481CB7D-285D-4E65-A499-30EB58D74E0C}" dt="2025-01-16T14:39:06.746" v="2402" actId="20577"/>
          <ac:spMkLst>
            <pc:docMk/>
            <pc:sldMk cId="0" sldId="285"/>
            <ac:spMk id="248" creationId="{00000000-0000-0000-0000-000000000000}"/>
          </ac:spMkLst>
        </pc:spChg>
        <pc:spChg chg="mod ord">
          <ac:chgData name="Celine Benoit (staff)" userId="ca37de58-aee0-4a44-8af7-2bf5674e2aa6" providerId="ADAL" clId="{7481CB7D-285D-4E65-A499-30EB58D74E0C}" dt="2025-01-16T12:58:32.504" v="1226" actId="20577"/>
          <ac:spMkLst>
            <pc:docMk/>
            <pc:sldMk cId="0" sldId="285"/>
            <ac:spMk id="249" creationId="{00000000-0000-0000-0000-000000000000}"/>
          </ac:spMkLst>
        </pc:spChg>
      </pc:sldChg>
      <pc:sldChg chg="modSp add del mod modClrScheme chgLayout modNotesTx">
        <pc:chgData name="Celine Benoit (staff)" userId="ca37de58-aee0-4a44-8af7-2bf5674e2aa6" providerId="ADAL" clId="{7481CB7D-285D-4E65-A499-30EB58D74E0C}" dt="2025-01-16T14:39:11.411" v="2408" actId="20577"/>
        <pc:sldMkLst>
          <pc:docMk/>
          <pc:sldMk cId="3399727829" sldId="301"/>
        </pc:sldMkLst>
        <pc:spChg chg="mod ord">
          <ac:chgData name="Celine Benoit (staff)" userId="ca37de58-aee0-4a44-8af7-2bf5674e2aa6" providerId="ADAL" clId="{7481CB7D-285D-4E65-A499-30EB58D74E0C}" dt="2025-01-16T14:39:11.411" v="2408" actId="20577"/>
          <ac:spMkLst>
            <pc:docMk/>
            <pc:sldMk cId="3399727829" sldId="301"/>
            <ac:spMk id="248" creationId="{D2356C56-6425-8262-4B63-FB18B1C8B7CA}"/>
          </ac:spMkLst>
        </pc:spChg>
        <pc:spChg chg="mod ord">
          <ac:chgData name="Celine Benoit (staff)" userId="ca37de58-aee0-4a44-8af7-2bf5674e2aa6" providerId="ADAL" clId="{7481CB7D-285D-4E65-A499-30EB58D74E0C}" dt="2025-01-16T12:57:52.483" v="1213" actId="14100"/>
          <ac:spMkLst>
            <pc:docMk/>
            <pc:sldMk cId="3399727829" sldId="301"/>
            <ac:spMk id="249" creationId="{505F39F9-4149-6B5C-3A2B-F763B943D7B1}"/>
          </ac:spMkLst>
        </pc:spChg>
      </pc:sldChg>
      <pc:sldChg chg="modSp add del mod modClrScheme modAnim chgLayout modNotesTx">
        <pc:chgData name="Celine Benoit (staff)" userId="ca37de58-aee0-4a44-8af7-2bf5674e2aa6" providerId="ADAL" clId="{7481CB7D-285D-4E65-A499-30EB58D74E0C}" dt="2025-01-16T14:39:15.235" v="2414" actId="20577"/>
        <pc:sldMkLst>
          <pc:docMk/>
          <pc:sldMk cId="995527130" sldId="302"/>
        </pc:sldMkLst>
        <pc:spChg chg="mod ord">
          <ac:chgData name="Celine Benoit (staff)" userId="ca37de58-aee0-4a44-8af7-2bf5674e2aa6" providerId="ADAL" clId="{7481CB7D-285D-4E65-A499-30EB58D74E0C}" dt="2025-01-16T14:39:15.235" v="2414" actId="20577"/>
          <ac:spMkLst>
            <pc:docMk/>
            <pc:sldMk cId="995527130" sldId="302"/>
            <ac:spMk id="248" creationId="{F6D1A690-3EC8-631B-3BFE-24CEC8C7057E}"/>
          </ac:spMkLst>
        </pc:spChg>
        <pc:spChg chg="mod ord">
          <ac:chgData name="Celine Benoit (staff)" userId="ca37de58-aee0-4a44-8af7-2bf5674e2aa6" providerId="ADAL" clId="{7481CB7D-285D-4E65-A499-30EB58D74E0C}" dt="2025-01-16T12:58:15.821" v="1222" actId="20577"/>
          <ac:spMkLst>
            <pc:docMk/>
            <pc:sldMk cId="995527130" sldId="302"/>
            <ac:spMk id="249" creationId="{5767771A-9A41-6682-DA33-8E6B9436F196}"/>
          </ac:spMkLst>
        </pc:spChg>
      </pc:sldChg>
      <pc:sldChg chg="modSp add del mod modClrScheme modAnim chgLayout">
        <pc:chgData name="Celine Benoit (staff)" userId="ca37de58-aee0-4a44-8af7-2bf5674e2aa6" providerId="ADAL" clId="{7481CB7D-285D-4E65-A499-30EB58D74E0C}" dt="2025-01-16T12:59:27.252" v="1236" actId="1076"/>
        <pc:sldMkLst>
          <pc:docMk/>
          <pc:sldMk cId="0" sldId="303"/>
        </pc:sldMkLst>
        <pc:spChg chg="mod ord">
          <ac:chgData name="Celine Benoit (staff)" userId="ca37de58-aee0-4a44-8af7-2bf5674e2aa6" providerId="ADAL" clId="{7481CB7D-285D-4E65-A499-30EB58D74E0C}" dt="2025-01-16T12:59:27.252" v="1236" actId="1076"/>
          <ac:spMkLst>
            <pc:docMk/>
            <pc:sldMk cId="0" sldId="303"/>
            <ac:spMk id="256" creationId="{00000000-0000-0000-0000-000000000000}"/>
          </ac:spMkLst>
        </pc:spChg>
        <pc:spChg chg="mod ord">
          <ac:chgData name="Celine Benoit (staff)" userId="ca37de58-aee0-4a44-8af7-2bf5674e2aa6" providerId="ADAL" clId="{7481CB7D-285D-4E65-A499-30EB58D74E0C}" dt="2025-01-16T12:59:16.063" v="1233" actId="20577"/>
          <ac:spMkLst>
            <pc:docMk/>
            <pc:sldMk cId="0" sldId="303"/>
            <ac:spMk id="257" creationId="{00000000-0000-0000-0000-000000000000}"/>
          </ac:spMkLst>
        </pc:spChg>
      </pc:sldChg>
      <pc:sldChg chg="addSp delSp modSp mod modNotesTx">
        <pc:chgData name="Celine Benoit (staff)" userId="ca37de58-aee0-4a44-8af7-2bf5674e2aa6" providerId="ADAL" clId="{7481CB7D-285D-4E65-A499-30EB58D74E0C}" dt="2025-01-16T13:05:46.784" v="1387" actId="20577"/>
        <pc:sldMkLst>
          <pc:docMk/>
          <pc:sldMk cId="0" sldId="304"/>
        </pc:sldMkLst>
        <pc:spChg chg="mod">
          <ac:chgData name="Celine Benoit (staff)" userId="ca37de58-aee0-4a44-8af7-2bf5674e2aa6" providerId="ADAL" clId="{7481CB7D-285D-4E65-A499-30EB58D74E0C}" dt="2025-01-16T13:04:19.308" v="1330" actId="20577"/>
          <ac:spMkLst>
            <pc:docMk/>
            <pc:sldMk cId="0" sldId="304"/>
            <ac:spMk id="204" creationId="{00000000-0000-0000-0000-000000000000}"/>
          </ac:spMkLst>
        </pc:spChg>
        <pc:spChg chg="mod">
          <ac:chgData name="Celine Benoit (staff)" userId="ca37de58-aee0-4a44-8af7-2bf5674e2aa6" providerId="ADAL" clId="{7481CB7D-285D-4E65-A499-30EB58D74E0C}" dt="2025-01-16T13:05:40.152" v="1384" actId="20577"/>
          <ac:spMkLst>
            <pc:docMk/>
            <pc:sldMk cId="0" sldId="304"/>
            <ac:spMk id="206" creationId="{00000000-0000-0000-0000-000000000000}"/>
          </ac:spMkLst>
        </pc:spChg>
        <pc:picChg chg="del">
          <ac:chgData name="Celine Benoit (staff)" userId="ca37de58-aee0-4a44-8af7-2bf5674e2aa6" providerId="ADAL" clId="{7481CB7D-285D-4E65-A499-30EB58D74E0C}" dt="2025-01-16T13:01:16.445" v="1249" actId="478"/>
          <ac:picMkLst>
            <pc:docMk/>
            <pc:sldMk cId="0" sldId="304"/>
            <ac:picMk id="3" creationId="{19900685-C54B-421A-59F7-2CB0260B9EF5}"/>
          </ac:picMkLst>
        </pc:picChg>
        <pc:picChg chg="add mod">
          <ac:chgData name="Celine Benoit (staff)" userId="ca37de58-aee0-4a44-8af7-2bf5674e2aa6" providerId="ADAL" clId="{7481CB7D-285D-4E65-A499-30EB58D74E0C}" dt="2025-01-16T13:01:20.640" v="1253" actId="1076"/>
          <ac:picMkLst>
            <pc:docMk/>
            <pc:sldMk cId="0" sldId="304"/>
            <ac:picMk id="4" creationId="{903D8F4C-1945-2335-291F-3D4D4908BD4A}"/>
          </ac:picMkLst>
        </pc:picChg>
      </pc:sldChg>
      <pc:sldChg chg="addSp delSp modSp del mod setBg modAnim modNotesTx">
        <pc:chgData name="Celine Benoit (staff)" userId="ca37de58-aee0-4a44-8af7-2bf5674e2aa6" providerId="ADAL" clId="{7481CB7D-285D-4E65-A499-30EB58D74E0C}" dt="2025-01-16T13:16:24.865" v="1887" actId="20577"/>
        <pc:sldMkLst>
          <pc:docMk/>
          <pc:sldMk cId="0" sldId="305"/>
        </pc:sldMkLst>
        <pc:spChg chg="mod">
          <ac:chgData name="Celine Benoit (staff)" userId="ca37de58-aee0-4a44-8af7-2bf5674e2aa6" providerId="ADAL" clId="{7481CB7D-285D-4E65-A499-30EB58D74E0C}" dt="2025-01-16T13:04:23.979" v="1336" actId="20577"/>
          <ac:spMkLst>
            <pc:docMk/>
            <pc:sldMk cId="0" sldId="305"/>
            <ac:spMk id="264" creationId="{00000000-0000-0000-0000-000000000000}"/>
          </ac:spMkLst>
        </pc:spChg>
        <pc:spChg chg="mod">
          <ac:chgData name="Celine Benoit (staff)" userId="ca37de58-aee0-4a44-8af7-2bf5674e2aa6" providerId="ADAL" clId="{7481CB7D-285D-4E65-A499-30EB58D74E0C}" dt="2025-01-16T13:05:32.267" v="1381" actId="20577"/>
          <ac:spMkLst>
            <pc:docMk/>
            <pc:sldMk cId="0" sldId="305"/>
            <ac:spMk id="265" creationId="{00000000-0000-0000-0000-000000000000}"/>
          </ac:spMkLst>
        </pc:spChg>
        <pc:picChg chg="del">
          <ac:chgData name="Celine Benoit (staff)" userId="ca37de58-aee0-4a44-8af7-2bf5674e2aa6" providerId="ADAL" clId="{7481CB7D-285D-4E65-A499-30EB58D74E0C}" dt="2025-01-16T13:01:03.135" v="1242" actId="478"/>
          <ac:picMkLst>
            <pc:docMk/>
            <pc:sldMk cId="0" sldId="305"/>
            <ac:picMk id="2" creationId="{3A4D8432-F6CB-DB97-1F03-F50165D87D05}"/>
          </ac:picMkLst>
        </pc:picChg>
        <pc:picChg chg="add mod">
          <ac:chgData name="Celine Benoit (staff)" userId="ca37de58-aee0-4a44-8af7-2bf5674e2aa6" providerId="ADAL" clId="{7481CB7D-285D-4E65-A499-30EB58D74E0C}" dt="2025-01-16T13:01:14.578" v="1248" actId="1076"/>
          <ac:picMkLst>
            <pc:docMk/>
            <pc:sldMk cId="0" sldId="305"/>
            <ac:picMk id="4" creationId="{2B07457C-3E92-7A11-1EEB-CF2FD3468D4E}"/>
          </ac:picMkLst>
        </pc:picChg>
      </pc:sldChg>
      <pc:sldChg chg="addSp modSp add mod modAnim modNotesTx">
        <pc:chgData name="Celine Benoit (staff)" userId="ca37de58-aee0-4a44-8af7-2bf5674e2aa6" providerId="ADAL" clId="{7481CB7D-285D-4E65-A499-30EB58D74E0C}" dt="2025-01-16T13:16:54.961" v="1907"/>
        <pc:sldMkLst>
          <pc:docMk/>
          <pc:sldMk cId="88562026" sldId="306"/>
        </pc:sldMkLst>
        <pc:spChg chg="mod">
          <ac:chgData name="Celine Benoit (staff)" userId="ca37de58-aee0-4a44-8af7-2bf5674e2aa6" providerId="ADAL" clId="{7481CB7D-285D-4E65-A499-30EB58D74E0C}" dt="2025-01-16T13:09:55.389" v="1543" actId="20577"/>
          <ac:spMkLst>
            <pc:docMk/>
            <pc:sldMk cId="88562026" sldId="306"/>
            <ac:spMk id="226" creationId="{705D3A93-4CE0-E5AE-7016-65EA5F601532}"/>
          </ac:spMkLst>
        </pc:spChg>
        <pc:spChg chg="mod">
          <ac:chgData name="Celine Benoit (staff)" userId="ca37de58-aee0-4a44-8af7-2bf5674e2aa6" providerId="ADAL" clId="{7481CB7D-285D-4E65-A499-30EB58D74E0C}" dt="2025-01-16T13:09:39.279" v="1533" actId="20577"/>
          <ac:spMkLst>
            <pc:docMk/>
            <pc:sldMk cId="88562026" sldId="306"/>
            <ac:spMk id="228" creationId="{E824B9EA-8786-8622-A73F-CAED347183C3}"/>
          </ac:spMkLst>
        </pc:spChg>
        <pc:picChg chg="add mod">
          <ac:chgData name="Celine Benoit (staff)" userId="ca37de58-aee0-4a44-8af7-2bf5674e2aa6" providerId="ADAL" clId="{7481CB7D-285D-4E65-A499-30EB58D74E0C}" dt="2025-01-16T13:09:44.837" v="1534" actId="1076"/>
          <ac:picMkLst>
            <pc:docMk/>
            <pc:sldMk cId="88562026" sldId="306"/>
            <ac:picMk id="3" creationId="{C8B12154-EB82-99F3-439D-F0A3255AB464}"/>
          </ac:picMkLst>
        </pc:picChg>
      </pc:sldChg>
      <pc:sldChg chg="addSp modSp add mod modAnim modNotesTx">
        <pc:chgData name="Celine Benoit (staff)" userId="ca37de58-aee0-4a44-8af7-2bf5674e2aa6" providerId="ADAL" clId="{7481CB7D-285D-4E65-A499-30EB58D74E0C}" dt="2025-01-16T13:17:06.540" v="1913" actId="20577"/>
        <pc:sldMkLst>
          <pc:docMk/>
          <pc:sldMk cId="330212825" sldId="307"/>
        </pc:sldMkLst>
        <pc:spChg chg="mod">
          <ac:chgData name="Celine Benoit (staff)" userId="ca37de58-aee0-4a44-8af7-2bf5674e2aa6" providerId="ADAL" clId="{7481CB7D-285D-4E65-A499-30EB58D74E0C}" dt="2025-01-16T13:10:43.727" v="1566" actId="20577"/>
          <ac:spMkLst>
            <pc:docMk/>
            <pc:sldMk cId="330212825" sldId="307"/>
            <ac:spMk id="242" creationId="{34922A8E-A04A-70A2-0A2D-86A05FF1CC69}"/>
          </ac:spMkLst>
        </pc:spChg>
        <pc:spChg chg="mod">
          <ac:chgData name="Celine Benoit (staff)" userId="ca37de58-aee0-4a44-8af7-2bf5674e2aa6" providerId="ADAL" clId="{7481CB7D-285D-4E65-A499-30EB58D74E0C}" dt="2025-01-16T13:14:26.146" v="1829" actId="20577"/>
          <ac:spMkLst>
            <pc:docMk/>
            <pc:sldMk cId="330212825" sldId="307"/>
            <ac:spMk id="244" creationId="{308EBA88-05B7-9279-79EC-574188808433}"/>
          </ac:spMkLst>
        </pc:spChg>
        <pc:picChg chg="add mod">
          <ac:chgData name="Celine Benoit (staff)" userId="ca37de58-aee0-4a44-8af7-2bf5674e2aa6" providerId="ADAL" clId="{7481CB7D-285D-4E65-A499-30EB58D74E0C}" dt="2025-01-16T13:12:32.073" v="1574" actId="962"/>
          <ac:picMkLst>
            <pc:docMk/>
            <pc:sldMk cId="330212825" sldId="307"/>
            <ac:picMk id="3" creationId="{C8CCED8E-83AF-AF13-928B-2D3EF461BC93}"/>
          </ac:picMkLst>
        </pc:picChg>
      </pc:sldChg>
      <pc:sldChg chg="addSp modSp add mod ord modAnim modNotesTx">
        <pc:chgData name="Celine Benoit (staff)" userId="ca37de58-aee0-4a44-8af7-2bf5674e2aa6" providerId="ADAL" clId="{7481CB7D-285D-4E65-A499-30EB58D74E0C}" dt="2025-01-16T13:22:51.704" v="2285"/>
        <pc:sldMkLst>
          <pc:docMk/>
          <pc:sldMk cId="750199126" sldId="308"/>
        </pc:sldMkLst>
        <pc:spChg chg="mod">
          <ac:chgData name="Celine Benoit (staff)" userId="ca37de58-aee0-4a44-8af7-2bf5674e2aa6" providerId="ADAL" clId="{7481CB7D-285D-4E65-A499-30EB58D74E0C}" dt="2025-01-16T13:19:01.955" v="2024" actId="20577"/>
          <ac:spMkLst>
            <pc:docMk/>
            <pc:sldMk cId="750199126" sldId="308"/>
            <ac:spMk id="266" creationId="{1DF2DE87-AE78-2EFC-9619-0EC06EC939BA}"/>
          </ac:spMkLst>
        </pc:spChg>
        <pc:spChg chg="mod">
          <ac:chgData name="Celine Benoit (staff)" userId="ca37de58-aee0-4a44-8af7-2bf5674e2aa6" providerId="ADAL" clId="{7481CB7D-285D-4E65-A499-30EB58D74E0C}" dt="2025-01-16T13:19:27.177" v="2038" actId="255"/>
          <ac:spMkLst>
            <pc:docMk/>
            <pc:sldMk cId="750199126" sldId="308"/>
            <ac:spMk id="267" creationId="{4E4DC46A-77F8-64C2-F0A3-917D6CFB6287}"/>
          </ac:spMkLst>
        </pc:spChg>
        <pc:picChg chg="add mod">
          <ac:chgData name="Celine Benoit (staff)" userId="ca37de58-aee0-4a44-8af7-2bf5674e2aa6" providerId="ADAL" clId="{7481CB7D-285D-4E65-A499-30EB58D74E0C}" dt="2025-01-16T13:20:44.172" v="2042" actId="1076"/>
          <ac:picMkLst>
            <pc:docMk/>
            <pc:sldMk cId="750199126" sldId="308"/>
            <ac:picMk id="3" creationId="{87C65D65-DB84-BA9B-1CC8-B1E30C4922C3}"/>
          </ac:picMkLst>
        </pc:picChg>
      </pc:sldChg>
      <pc:sldMasterChg chg="delSldLayout">
        <pc:chgData name="Celine Benoit (staff)" userId="ca37de58-aee0-4a44-8af7-2bf5674e2aa6" providerId="ADAL" clId="{7481CB7D-285D-4E65-A499-30EB58D74E0C}" dt="2025-01-16T13:00:43.893" v="1241" actId="47"/>
        <pc:sldMasterMkLst>
          <pc:docMk/>
          <pc:sldMasterMk cId="3504772491" sldId="2147483659"/>
        </pc:sldMasterMkLst>
        <pc:sldLayoutChg chg="del">
          <pc:chgData name="Celine Benoit (staff)" userId="ca37de58-aee0-4a44-8af7-2bf5674e2aa6" providerId="ADAL" clId="{7481CB7D-285D-4E65-A499-30EB58D74E0C}" dt="2025-01-16T13:00:43.893" v="1241" actId="47"/>
          <pc:sldLayoutMkLst>
            <pc:docMk/>
            <pc:sldMasterMk cId="3504772491" sldId="2147483659"/>
            <pc:sldLayoutMk cId="3095343159"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ligiouseducationcouncil.org.uk/rec/wp-content/uploads/2017/05/Final-Report-of-the-Commission-on-RE.pdf" TargetMode="External"/><Relationship Id="rId7" Type="http://schemas.openxmlformats.org/officeDocument/2006/relationships/hyperlink" Target="https://religiouseducationcouncil.org.uk/rec/wp-content/uploads/2023/09/National-Content-Standard-for-Religious-Education-for-England.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hyperlink" Target="https://religiouseducationcouncil.org.uk/rec/wp-content/uploads/2021/01/REC-Worldview-Report-A4-v2.pdf" TargetMode="External"/><Relationship Id="rId4" Type="http://schemas.openxmlformats.org/officeDocument/2006/relationships/hyperlink" Target="https://www.tandfonline.com/doi/pdf/10.1080/01416200.2020.1826404?casa_token=uIL3wlkT03EAAAAA:rJxrn4h77C9BQS0bbh9Qi4Wa-2X0w0VG6LoKNQS5WDx9bXIiZ1krGtJ6i5lSG4y_TRyFIAqyjf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ligiouseducationcouncil.org.uk/rec/wp-content/uploads/2021/01/REC-Worldview-Report-A4-v2.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Welcome to the “Adopting a Religion &amp; Worldviews approach in RS” training for secondary school teachers. This pack has been designed in such a way that it can be delivered as a whole day training – in which case you will want to go through sessions 1, 2, and 3 or 2, 3 and 4 depending on your audience – or as a series of twilight sessions.</a:t>
            </a:r>
          </a:p>
          <a:p>
            <a:pPr marL="0" lvl="0" indent="0" algn="l" rtl="0">
              <a:lnSpc>
                <a:spcPct val="100000"/>
              </a:lnSpc>
              <a:spcBef>
                <a:spcPts val="0"/>
              </a:spcBef>
              <a:spcAft>
                <a:spcPts val="0"/>
              </a:spcAft>
              <a:buSzPts val="1400"/>
              <a:buNone/>
            </a:pPr>
            <a:endParaRPr lang="en-GB" b="0" i="0" u="none" strike="noStrike" dirty="0">
              <a:solidFill>
                <a:srgbClr val="000000"/>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Before delivering the training, we recommend that trainers </a:t>
            </a:r>
            <a:r>
              <a:rPr lang="en-GB" b="1" dirty="0"/>
              <a:t>print this slide deck using the “notes pages” option </a:t>
            </a:r>
            <a:r>
              <a:rPr lang="en-GB" dirty="0"/>
              <a:t>(&gt; click on “print” and in “settings” change from “full page slides” to “notes pages”). This will enable you to see all the trainer’s guidance under each slide, which will be useful to help you deliver the training. We also recommend that trainers get familiar with the training package and guidance notes prior to the training, as the aim is not for the trainer to read the guidance notes to the teachers – instead they have been added to this training to help you prepare what to say for each slide.</a:t>
            </a:r>
            <a:endParaRPr b="0" dirty="0"/>
          </a:p>
          <a:p>
            <a:pPr marL="0" lvl="0" indent="0" algn="l" rtl="0">
              <a:lnSpc>
                <a:spcPct val="100000"/>
              </a:lnSpc>
              <a:spcBef>
                <a:spcPts val="0"/>
              </a:spcBef>
              <a:spcAft>
                <a:spcPts val="0"/>
              </a:spcAft>
              <a:buSzPts val="1400"/>
              <a:buNone/>
            </a:pPr>
            <a:br>
              <a:rPr lang="en-GB" b="0" dirty="0"/>
            </a:br>
            <a:r>
              <a:rPr lang="en-GB" b="0" i="0" u="none" strike="noStrike" dirty="0">
                <a:solidFill>
                  <a:srgbClr val="000000"/>
                </a:solidFill>
                <a:latin typeface="Calibri"/>
                <a:ea typeface="Calibri"/>
                <a:cs typeface="Calibri"/>
                <a:sym typeface="Calibri"/>
              </a:rPr>
              <a:t>You might find it useful to conduct a short audit prior to the training, to understand where teachers are at when it comes to Religion and Worldviews (R&amp;W). Here are some questions you could put on an online form (such as Microsoft Form) to capture attitudes:</a:t>
            </a: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 do you feel delivering RE classes in general? 1-5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 do you feel about adopting a Religion and Worldviews (R&amp;W) approach in the RE?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confidently would you be able to explain to colleagues the challenge of defining “religion” and the implications of this challenge for teaching RE? Scale 1-5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confidently would you be able to explain to colleagues the problems with the World Religions approach? Scale 1-5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confidently would you be able to explain to colleagues the concept of worldview and why this may change the way you teach RE?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confidently would you be able to explain what a personal worldview is? (1: not at all confident; 5: very confident)</a:t>
            </a:r>
            <a:endParaRPr lang="en-GB" sz="1200" u="none" strike="noStrike" dirty="0">
              <a:effectLst/>
              <a:latin typeface="Arial" panose="020B0604020202020204" pitchFamily="34" charset="0"/>
              <a:ea typeface="Arial" panose="020B0604020202020204" pitchFamily="34" charset="0"/>
            </a:endParaRPr>
          </a:p>
          <a:p>
            <a:pPr marL="342900" lvl="0" indent="-342900">
              <a:spcAft>
                <a:spcPts val="600"/>
              </a:spcAft>
              <a:buFont typeface="+mj-lt"/>
              <a:buAutoNum type="arabicPeriod"/>
            </a:pPr>
            <a:r>
              <a:rPr lang="en-GB" sz="1200" u="none" strike="noStrike" dirty="0">
                <a:effectLst/>
                <a:latin typeface="Calibri" panose="020F0502020204030204" pitchFamily="34" charset="0"/>
                <a:ea typeface="Calibri" panose="020F0502020204030204" pitchFamily="34" charset="0"/>
              </a:rPr>
              <a:t>How confidently would you be able to explain what an organised worldview is? (1: not at all confident; 5: very confident)</a:t>
            </a:r>
          </a:p>
          <a:p>
            <a:pPr marL="0" marR="0" lvl="0" indent="0" algn="l" defTabSz="914400" rtl="0" eaLnBrk="1" fontAlgn="auto" latinLnBrk="0" hangingPunct="1">
              <a:lnSpc>
                <a:spcPct val="100000"/>
              </a:lnSpc>
              <a:spcBef>
                <a:spcPts val="0"/>
              </a:spcBef>
              <a:spcAft>
                <a:spcPts val="600"/>
              </a:spcAft>
              <a:buClr>
                <a:srgbClr val="000000"/>
              </a:buClr>
              <a:buSzPts val="1400"/>
              <a:buFont typeface="+mj-lt"/>
              <a:buNone/>
              <a:tabLst/>
              <a:defRPr/>
            </a:pPr>
            <a:endParaRPr lang="en-GB" sz="1200" u="none" strike="noStrike"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
                <a:srgbClr val="000000"/>
              </a:buClr>
              <a:buSzPts val="1400"/>
              <a:buFont typeface="+mj-lt"/>
              <a:buNone/>
              <a:tabLst/>
              <a:defRPr/>
            </a:pPr>
            <a:r>
              <a:rPr lang="en-GB" sz="1200" dirty="0">
                <a:effectLst/>
                <a:latin typeface="Calibri" panose="020F0502020204030204" pitchFamily="34" charset="0"/>
                <a:ea typeface="Calibri" panose="020F0502020204030204" pitchFamily="34" charset="0"/>
              </a:rPr>
              <a:t>The same questions should be asked after the training has been delivered - this will enable you to capture the impact of the training, and whether there are areas where more work will be needed in the future.</a:t>
            </a:r>
            <a:endParaRPr lang="en-GB" sz="12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400"/>
              <a:buNone/>
            </a:pPr>
            <a:endParaRPr b="0" dirty="0"/>
          </a:p>
          <a:p>
            <a:pPr marL="228600" lvl="0" indent="-152400" algn="l" rtl="0">
              <a:lnSpc>
                <a:spcPct val="100000"/>
              </a:lnSpc>
              <a:spcBef>
                <a:spcPts val="0"/>
              </a:spcBef>
              <a:spcAft>
                <a:spcPts val="0"/>
              </a:spcAft>
              <a:buClr>
                <a:schemeClr val="dk1"/>
              </a:buClr>
              <a:buSzPts val="1200"/>
              <a:buFont typeface="Calibri"/>
              <a:buNone/>
            </a:pPr>
            <a:endParaRPr dirty="0"/>
          </a:p>
        </p:txBody>
      </p:sp>
      <p:sp>
        <p:nvSpPr>
          <p:cNvPr id="63" name="Google Shape;63;p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[Twilight training: You may want to skip this slide if teachers have already watched the video ahead of the training session.]</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Watch the video with colleagues. Ask if they have any questions at the end of the video. You may not necessarily want to answer them then if you know they’ll be answered in the slides below, but this may help you gauge where there you need to spend more/less time when recapping the key points of the video.</a:t>
            </a:r>
            <a:endParaRPr dirty="0"/>
          </a:p>
          <a:p>
            <a:pPr marL="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NB! Please reassure teachers by explaining that in this video the speakers make reference to ‘individual/personal </a:t>
            </a:r>
            <a:r>
              <a:rPr lang="en-GB" dirty="0" err="1"/>
              <a:t>worldviews’</a:t>
            </a:r>
            <a:r>
              <a:rPr lang="en-GB" dirty="0"/>
              <a:t> and ‘organised/institutional worldviews’, the differences between the different levels will be explained in Session 2 – and at this stage there is no need to focus on these differences yet.</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40" name="Google Shape;1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Please reassure teachers: while RS classes will provide us with opportunities to start making sense of our diverse world, as well as our own worldview, we do not expect teachers to be able to fully articulate what their own worldviews are, nor what their students’ worldviews are.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RS becomes the space where this is investigated.</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 </a:t>
            </a:r>
            <a:endParaRPr dirty="0"/>
          </a:p>
        </p:txBody>
      </p:sp>
      <p:sp>
        <p:nvSpPr>
          <p:cNvPr id="234" name="Google Shape;2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Explain how a R&amp;W approach should help make the RS classroom an inclusive space.</a:t>
            </a:r>
            <a:endParaRPr dirty="0"/>
          </a:p>
        </p:txBody>
      </p:sp>
      <p:sp>
        <p:nvSpPr>
          <p:cNvPr id="246" name="Google Shape;246;p2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3FAF7E8A-0378-8AFE-F1C1-0D6974877DB4}"/>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1E06967A-5053-CACE-2E7C-4CF8EB97BD4C}"/>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6E09A470-A7A6-0163-BC78-1A9BAFFDE485}"/>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p:txBody>
      </p:sp>
      <p:sp>
        <p:nvSpPr>
          <p:cNvPr id="246" name="Google Shape;246;p22:notes">
            <a:extLst>
              <a:ext uri="{FF2B5EF4-FFF2-40B4-BE49-F238E27FC236}">
                <a16:creationId xmlns:a16="http://schemas.microsoft.com/office/drawing/2014/main" id="{860C06C4-96BF-C8E8-C499-B638CB887787}"/>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6882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158B80C2-87F4-DB33-4B4F-57A37876E22D}"/>
            </a:ext>
          </a:extLst>
        </p:cNvPr>
        <p:cNvGrpSpPr/>
        <p:nvPr/>
      </p:nvGrpSpPr>
      <p:grpSpPr>
        <a:xfrm>
          <a:off x="0" y="0"/>
          <a:ext cx="0" cy="0"/>
          <a:chOff x="0" y="0"/>
          <a:chExt cx="0" cy="0"/>
        </a:xfrm>
      </p:grpSpPr>
      <p:sp>
        <p:nvSpPr>
          <p:cNvPr id="244" name="Google Shape;244;p22:notes">
            <a:extLst>
              <a:ext uri="{FF2B5EF4-FFF2-40B4-BE49-F238E27FC236}">
                <a16:creationId xmlns:a16="http://schemas.microsoft.com/office/drawing/2014/main" id="{A7A2A8C8-23A6-0A03-E5AC-FC4DB8355596}"/>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2:notes">
            <a:extLst>
              <a:ext uri="{FF2B5EF4-FFF2-40B4-BE49-F238E27FC236}">
                <a16:creationId xmlns:a16="http://schemas.microsoft.com/office/drawing/2014/main" id="{0D57A30B-4882-8B4A-E743-93533BDC1EA1}"/>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lang="en-GB" b="0" i="0" dirty="0">
              <a:solidFill>
                <a:srgbClr val="040C28"/>
              </a:solidFill>
              <a:effectLst/>
              <a:latin typeface="Google Sans"/>
            </a:endParaRPr>
          </a:p>
          <a:p>
            <a:pPr marL="0" lvl="0" indent="0" algn="l" rtl="0">
              <a:lnSpc>
                <a:spcPct val="100000"/>
              </a:lnSpc>
              <a:spcBef>
                <a:spcPts val="0"/>
              </a:spcBef>
              <a:spcAft>
                <a:spcPts val="0"/>
              </a:spcAft>
              <a:buSzPts val="1400"/>
              <a:buNone/>
            </a:pPr>
            <a:r>
              <a:rPr lang="en-GB" b="0" i="0" dirty="0">
                <a:solidFill>
                  <a:srgbClr val="040C28"/>
                </a:solidFill>
                <a:effectLst/>
                <a:latin typeface="Google Sans"/>
              </a:rPr>
              <a:t>If you need guidance about what is meant by an interpretive approach to RS: the intention is to enable learners to formulate their own views and to relate these to their previous learning and understanding</a:t>
            </a:r>
            <a:r>
              <a:rPr lang="en-GB" b="0" i="0" dirty="0">
                <a:solidFill>
                  <a:srgbClr val="474747"/>
                </a:solidFill>
                <a:effectLst/>
                <a:latin typeface="Google Sans"/>
              </a:rPr>
              <a:t>.</a:t>
            </a:r>
          </a:p>
          <a:p>
            <a:pPr marL="0" lvl="0" indent="0" algn="l" rtl="0">
              <a:lnSpc>
                <a:spcPct val="100000"/>
              </a:lnSpc>
              <a:spcBef>
                <a:spcPts val="0"/>
              </a:spcBef>
              <a:spcAft>
                <a:spcPts val="0"/>
              </a:spcAft>
              <a:buSzPts val="1400"/>
              <a:buNone/>
            </a:pPr>
            <a:endParaRPr lang="en-GB" b="0" i="1" dirty="0">
              <a:solidFill>
                <a:srgbClr val="474747"/>
              </a:solidFill>
              <a:effectLst/>
              <a:latin typeface="Google Sans"/>
            </a:endParaRPr>
          </a:p>
          <a:p>
            <a:pPr marL="0" lvl="0" indent="0" algn="l" rtl="0">
              <a:lnSpc>
                <a:spcPct val="100000"/>
              </a:lnSpc>
              <a:spcBef>
                <a:spcPts val="0"/>
              </a:spcBef>
              <a:spcAft>
                <a:spcPts val="0"/>
              </a:spcAft>
              <a:buSzPts val="1400"/>
              <a:buNone/>
            </a:pPr>
            <a:r>
              <a:rPr lang="en-GB" b="0" i="1" dirty="0">
                <a:solidFill>
                  <a:srgbClr val="474747"/>
                </a:solidFill>
                <a:effectLst/>
                <a:latin typeface="Google Sans"/>
              </a:rPr>
              <a:t>Jackson wrote a useful paper on the interpretive approach in the RE classroom: https://theewc.org/content/uploads/2020/02/Studying-Religions-The-Interpretive-Approach-in-Brief.pdf </a:t>
            </a:r>
            <a:endParaRPr i="1" dirty="0"/>
          </a:p>
        </p:txBody>
      </p:sp>
      <p:sp>
        <p:nvSpPr>
          <p:cNvPr id="246" name="Google Shape;246;p22:notes">
            <a:extLst>
              <a:ext uri="{FF2B5EF4-FFF2-40B4-BE49-F238E27FC236}">
                <a16:creationId xmlns:a16="http://schemas.microsoft.com/office/drawing/2014/main" id="{9AF090F2-433B-0DCA-12A9-19E9DE110CB1}"/>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5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Go through this classroom example with teachers to illustrate what a R&amp;W could look like in the classroom.</a:t>
            </a:r>
            <a:endParaRPr dirty="0"/>
          </a:p>
        </p:txBody>
      </p:sp>
      <p:sp>
        <p:nvSpPr>
          <p:cNvPr id="254" name="Google Shape;254;p2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Reassure teachers it’s not about becoming experts in lots of different disciplines; instead it’s about acknowledging that sometimes we may talk about sacred texts (Theology), sometimes we may investigate how people live their religion and nonreligion (Sociology/Social Sciences), and other times we may want to ponder on how they interpret some of the big questions in life (philosophy). It’s important to note that while these are the main disciplines (or disciplinary lenses as we like to call them in RS!), there are more disciplines that can inform RS (e.g. History…) and this is not an exhaustive list.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02" name="Google Shape;202;p1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In the next slides, you will be able to look at examples of how different disciplinary lenses are used in KS3. Before you show the next slides please make it clear to teachers that:</a:t>
            </a:r>
            <a:endParaRPr dirty="0"/>
          </a:p>
          <a:p>
            <a:pPr marL="457200" lvl="0" indent="-317500" algn="l" rtl="0">
              <a:lnSpc>
                <a:spcPct val="100000"/>
              </a:lnSpc>
              <a:spcBef>
                <a:spcPts val="0"/>
              </a:spcBef>
              <a:spcAft>
                <a:spcPts val="0"/>
              </a:spcAft>
              <a:buClr>
                <a:schemeClr val="dk1"/>
              </a:buClr>
              <a:buSzPts val="1400"/>
              <a:buFont typeface="Calibri"/>
              <a:buChar char="-"/>
            </a:pPr>
            <a:r>
              <a:rPr lang="en-GB" dirty="0"/>
              <a:t>We often use the different disciplines throughout RS and during different lessons; this reflects the messiness of worldviews and lived experiences of religion and nonreligion. As such, although the next slides suggest a clean split between the different disciplines please make it clear to teachers that this is not how it will look in the RS classroom.</a:t>
            </a:r>
            <a:endParaRPr dirty="0"/>
          </a:p>
          <a:p>
            <a:pPr marL="457200" lvl="0" indent="-317500" algn="l" rtl="0">
              <a:lnSpc>
                <a:spcPct val="100000"/>
              </a:lnSpc>
              <a:spcBef>
                <a:spcPts val="0"/>
              </a:spcBef>
              <a:spcAft>
                <a:spcPts val="0"/>
              </a:spcAft>
              <a:buClr>
                <a:schemeClr val="dk1"/>
              </a:buClr>
              <a:buSzPts val="1400"/>
              <a:buFont typeface="Calibri"/>
              <a:buChar char="-"/>
            </a:pPr>
            <a:r>
              <a:rPr lang="en-GB" dirty="0"/>
              <a:t>Please acknowledge that these are examples in which the disciplines can be understood in the context of the RS classroom - they are not meant to be exhaustive understanding of what each different discipline entails.</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2" name="Google Shape;262;p24: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84" name="Google Shape;18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92" name="Google Shape;192;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If session 1 is delivered as a stand-alone twilight session, we recommend asking teachers to view all 3 videos prior to attending the training. </a:t>
            </a:r>
            <a:endParaRPr b="0" dirty="0"/>
          </a:p>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If session 1 is delivered as part of a whole day training, we recommend viewing the videos during the training to help with pace and breaks between activities.</a:t>
            </a:r>
            <a:endParaRPr b="0" dirty="0"/>
          </a:p>
          <a:p>
            <a:pPr marL="0" lvl="0" indent="0" algn="l" rtl="0">
              <a:lnSpc>
                <a:spcPct val="100000"/>
              </a:lnSpc>
              <a:spcBef>
                <a:spcPts val="0"/>
              </a:spcBef>
              <a:spcAft>
                <a:spcPts val="0"/>
              </a:spcAft>
              <a:buSzPts val="1400"/>
              <a:buNone/>
            </a:pPr>
            <a:br>
              <a:rPr lang="en-GB" b="0" dirty="0"/>
            </a:br>
            <a:r>
              <a:rPr lang="en-GB" b="0" i="0" u="none" strike="noStrike" dirty="0">
                <a:solidFill>
                  <a:srgbClr val="000000"/>
                </a:solidFill>
                <a:latin typeface="Calibri"/>
                <a:ea typeface="Calibri"/>
                <a:cs typeface="Calibri"/>
                <a:sym typeface="Calibri"/>
              </a:rPr>
              <a:t>This section is aimed at teachers who are new to Religious Studies (RS), who are non-specialists of RS, or who are completely new to the Religion and Worldviews (R&amp;W) approach. </a:t>
            </a:r>
            <a:endParaRPr b="0" dirty="0"/>
          </a:p>
          <a:p>
            <a:pPr marL="0" lvl="0" indent="0" algn="l" rtl="0">
              <a:lnSpc>
                <a:spcPct val="100000"/>
              </a:lnSpc>
              <a:spcBef>
                <a:spcPts val="800"/>
              </a:spcBef>
              <a:spcAft>
                <a:spcPts val="0"/>
              </a:spcAft>
              <a:buSzPts val="1400"/>
              <a:buNone/>
            </a:pPr>
            <a:r>
              <a:rPr lang="en-GB" b="0" i="0" u="none" strike="noStrike" dirty="0">
                <a:solidFill>
                  <a:srgbClr val="000000"/>
                </a:solidFill>
                <a:latin typeface="Calibri"/>
                <a:ea typeface="Calibri"/>
                <a:cs typeface="Calibri"/>
                <a:sym typeface="Calibri"/>
              </a:rPr>
              <a:t>If your group consists of RS specialists, who have some understanding of R&amp;W, you may want to make this section shorter or skip it altogether.</a:t>
            </a:r>
            <a:endParaRPr dirty="0"/>
          </a:p>
          <a:p>
            <a:pPr marL="0" lvl="0" indent="0" algn="l" rtl="0">
              <a:lnSpc>
                <a:spcPct val="100000"/>
              </a:lnSpc>
              <a:spcBef>
                <a:spcPts val="800"/>
              </a:spcBef>
              <a:spcAft>
                <a:spcPts val="0"/>
              </a:spcAft>
              <a:buSzPts val="1400"/>
              <a:buNone/>
            </a:pPr>
            <a:endParaRPr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The aims of session 1 are to:</a:t>
            </a:r>
            <a:endParaRPr b="0" dirty="0"/>
          </a:p>
          <a:p>
            <a:pPr marL="285750" lvl="0" indent="-2857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Give teachers an opportunity to reflect on what RS is and why we need it in schools</a:t>
            </a:r>
            <a:endParaRPr dirty="0"/>
          </a:p>
          <a:p>
            <a:pPr marL="285750" lvl="0" indent="-2857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Give teachers an opportunity to reflect on how they learnt about the concept of ‘religion’, and how that particular understanding may have shifted (e.g., moving from </a:t>
            </a:r>
            <a:r>
              <a:rPr lang="en-GB" dirty="0">
                <a:solidFill>
                  <a:srgbClr val="000000"/>
                </a:solidFill>
              </a:rPr>
              <a:t>‘</a:t>
            </a:r>
            <a:r>
              <a:rPr lang="en-GB" b="0" i="0" u="none" strike="noStrike" dirty="0">
                <a:solidFill>
                  <a:srgbClr val="000000"/>
                </a:solidFill>
                <a:latin typeface="Calibri"/>
                <a:ea typeface="Calibri"/>
                <a:cs typeface="Calibri"/>
                <a:sym typeface="Calibri"/>
              </a:rPr>
              <a:t>world religions</a:t>
            </a:r>
            <a:r>
              <a:rPr lang="en-GB" dirty="0">
                <a:solidFill>
                  <a:srgbClr val="000000"/>
                </a:solidFill>
              </a:rPr>
              <a:t>’</a:t>
            </a:r>
            <a:r>
              <a:rPr lang="en-GB" b="0" i="0" u="none" strike="noStrike" dirty="0">
                <a:solidFill>
                  <a:srgbClr val="000000"/>
                </a:solidFill>
                <a:latin typeface="Calibri"/>
                <a:ea typeface="Calibri"/>
                <a:cs typeface="Calibri"/>
                <a:sym typeface="Calibri"/>
              </a:rPr>
              <a:t> being presented as neatly contained boxes, to acknowledging the fluidity within and between (non)religious traditions)</a:t>
            </a:r>
            <a:endParaRPr dirty="0"/>
          </a:p>
          <a:p>
            <a:pPr marL="285750" lvl="0" indent="-2857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Give teachers an opportunity reflect on some of the limitations of the concept of religion, not necessarily to teach these limits to students, but to become more mindful in the RS practice (e.g., this may result in a change in language used, such as moving away from statements such as “Guru </a:t>
            </a:r>
            <a:r>
              <a:rPr lang="en-GB" b="0" i="0" u="none" strike="noStrike" dirty="0" err="1">
                <a:solidFill>
                  <a:srgbClr val="000000"/>
                </a:solidFill>
                <a:latin typeface="Calibri"/>
                <a:ea typeface="Calibri"/>
                <a:cs typeface="Calibri"/>
                <a:sym typeface="Calibri"/>
              </a:rPr>
              <a:t>Granth</a:t>
            </a:r>
            <a:r>
              <a:rPr lang="en-GB" b="0" i="0" u="none" strike="noStrike" dirty="0">
                <a:solidFill>
                  <a:srgbClr val="000000"/>
                </a:solidFill>
                <a:latin typeface="Calibri"/>
                <a:ea typeface="Calibri"/>
                <a:cs typeface="Calibri"/>
                <a:sym typeface="Calibri"/>
              </a:rPr>
              <a:t> Sahib is similar to the Bible, but for Sikhs,” which leads us to explore Sikhi through a Christian lens).</a:t>
            </a:r>
            <a:endParaRPr dirty="0"/>
          </a:p>
          <a:p>
            <a:pPr marL="285750" lvl="0" indent="-2857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Give teachers an opportunity to engage with the concept of worldview, and how this can be a useful tool to acknowledge how we engage with (non)religion in different ways throughout our life course</a:t>
            </a:r>
            <a:endParaRPr dirty="0"/>
          </a:p>
          <a:p>
            <a:pPr marL="285750" lvl="0" indent="-2857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Give teachers an opportunity to reflect on the notion of worldview, not just a set of complex ideas you have in your heads, but also as how we respond to the world (i.e., emotions, feelings, body…), and how this can be reflected in the RS classroom.</a:t>
            </a:r>
            <a:endParaRPr b="0" dirty="0"/>
          </a:p>
          <a:p>
            <a:pPr marL="0" lvl="0" indent="0" algn="l" rtl="0">
              <a:lnSpc>
                <a:spcPct val="100000"/>
              </a:lnSpc>
              <a:spcBef>
                <a:spcPts val="0"/>
              </a:spcBef>
              <a:spcAft>
                <a:spcPts val="0"/>
              </a:spcAft>
              <a:buSzPts val="1400"/>
              <a:buNone/>
            </a:pPr>
            <a:br>
              <a:rPr lang="en-GB" b="0" dirty="0"/>
            </a:br>
            <a:r>
              <a:rPr lang="en-GB" b="0" i="0" u="none" strike="noStrike" dirty="0">
                <a:solidFill>
                  <a:srgbClr val="000000"/>
                </a:solidFill>
                <a:latin typeface="Calibri"/>
                <a:ea typeface="Calibri"/>
                <a:cs typeface="Calibri"/>
                <a:sym typeface="Calibri"/>
              </a:rPr>
              <a:t>This section can be delivered in 90 minutes. We do not recommend shortening it to 60 minutes (unlike sessions 2, 3 and 4 which can be shorter), as you may need time to lay the foundations before further delving into what a religion and worldviews approach is, and how it can shape the RS curriculum.</a:t>
            </a:r>
            <a:endParaRPr b="0" dirty="0"/>
          </a:p>
          <a:p>
            <a:pPr marL="0" lvl="0" indent="0" algn="l" rtl="0">
              <a:lnSpc>
                <a:spcPct val="100000"/>
              </a:lnSpc>
              <a:spcBef>
                <a:spcPts val="0"/>
              </a:spcBef>
              <a:spcAft>
                <a:spcPts val="0"/>
              </a:spcAft>
              <a:buSzPts val="1400"/>
              <a:buNone/>
            </a:pPr>
            <a:br>
              <a:rPr lang="en-GB" b="0" dirty="0"/>
            </a:br>
            <a:br>
              <a:rPr lang="en-GB" b="0" dirty="0"/>
            </a:br>
            <a:endParaRPr dirty="0"/>
          </a:p>
        </p:txBody>
      </p:sp>
      <p:sp>
        <p:nvSpPr>
          <p:cNvPr id="77" name="Google Shape;77;p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Thanks to the Coventry &amp; Warwickshire REC / local Agreed Syllabus writing team, led by Jennifer Jenkins, for sharing this material.</a:t>
            </a:r>
            <a:endParaRPr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This may be a good time to take a break, if times allows.</a:t>
            </a:r>
            <a:endParaRPr dirty="0"/>
          </a:p>
        </p:txBody>
      </p:sp>
      <p:sp>
        <p:nvSpPr>
          <p:cNvPr id="200" name="Google Shape;20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To introduce the concept of worldview, we recommend watching this video all together – even for twilight sessions.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a:t>This video can also be used in the RS classroom:</a:t>
            </a:r>
            <a:endParaRPr/>
          </a:p>
          <a:p>
            <a:pPr marL="0" lvl="0" indent="0" algn="l" rtl="0">
              <a:lnSpc>
                <a:spcPct val="100000"/>
              </a:lnSpc>
              <a:spcBef>
                <a:spcPts val="0"/>
              </a:spcBef>
              <a:spcAft>
                <a:spcPts val="0"/>
              </a:spcAft>
              <a:buClr>
                <a:schemeClr val="dk1"/>
              </a:buClr>
              <a:buSzPts val="1200"/>
              <a:buFont typeface="Calibri"/>
              <a:buNone/>
            </a:pPr>
            <a:r>
              <a:rPr lang="en-GB"/>
              <a:t>Link to ‘Nobody Stands Nowhere’ video: </a:t>
            </a:r>
            <a:r>
              <a:rPr lang="en-GB" u="sng">
                <a:solidFill>
                  <a:schemeClr val="hlink"/>
                </a:solidFill>
                <a:hlinkClick r:id="rId3"/>
              </a:rPr>
              <a:t>https://www.youtube.com/watch?v=AFRxKF-Jdos&amp;ab_channel=TheosThinkTank</a:t>
            </a:r>
            <a:endParaRPr u="sng">
              <a:solidFill>
                <a:schemeClr val="hlink"/>
              </a:solidFill>
            </a:endParaRPr>
          </a:p>
        </p:txBody>
      </p:sp>
      <p:sp>
        <p:nvSpPr>
          <p:cNvPr id="208" name="Google Shape;2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[Twilight training: You may want to skip this slide if teachers have already watched the video ahead of the training session.]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GB"/>
              <a:t>Watch the video with colleagues. Ask if they have any questions at the end of the video. You may not necessarily want to answer them at this stage if you know they’ll be answered in the slides below, but this may help you gauge where there you need to spend more/less time when recapping the key points of the video</a:t>
            </a:r>
            <a:endParaRPr/>
          </a:p>
        </p:txBody>
      </p:sp>
      <p:sp>
        <p:nvSpPr>
          <p:cNvPr id="216" name="Google Shape;2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9: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dirty="0"/>
          </a:p>
        </p:txBody>
      </p:sp>
      <p:sp>
        <p:nvSpPr>
          <p:cNvPr id="224" name="Google Shape;224;p19: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C8C75AD6-D0E3-5C90-F382-1BC133DACEA2}"/>
            </a:ext>
          </a:extLst>
        </p:cNvPr>
        <p:cNvGrpSpPr/>
        <p:nvPr/>
      </p:nvGrpSpPr>
      <p:grpSpPr>
        <a:xfrm>
          <a:off x="0" y="0"/>
          <a:ext cx="0" cy="0"/>
          <a:chOff x="0" y="0"/>
          <a:chExt cx="0" cy="0"/>
        </a:xfrm>
      </p:grpSpPr>
      <p:sp>
        <p:nvSpPr>
          <p:cNvPr id="222" name="Google Shape;222;p19:notes">
            <a:extLst>
              <a:ext uri="{FF2B5EF4-FFF2-40B4-BE49-F238E27FC236}">
                <a16:creationId xmlns:a16="http://schemas.microsoft.com/office/drawing/2014/main" id="{25244B0F-AC4D-E4C3-8BE1-E9DA3F533B1C}"/>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9:notes">
            <a:extLst>
              <a:ext uri="{FF2B5EF4-FFF2-40B4-BE49-F238E27FC236}">
                <a16:creationId xmlns:a16="http://schemas.microsoft.com/office/drawing/2014/main" id="{F33F56D5-D060-DDFD-03FB-8CD2F48E5AEA}"/>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dirty="0"/>
          </a:p>
        </p:txBody>
      </p:sp>
      <p:sp>
        <p:nvSpPr>
          <p:cNvPr id="224" name="Google Shape;224;p19:notes">
            <a:extLst>
              <a:ext uri="{FF2B5EF4-FFF2-40B4-BE49-F238E27FC236}">
                <a16:creationId xmlns:a16="http://schemas.microsoft.com/office/drawing/2014/main" id="{9F488712-4B8A-9666-CF96-A331D1D44B34}"/>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854138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0: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444746"/>
              </a:buClr>
              <a:buSzPts val="1200"/>
              <a:buFont typeface="Calibri"/>
              <a:buNone/>
              <a:tabLst/>
              <a:defRPr/>
            </a:pPr>
            <a:r>
              <a:rPr lang="en-GB" dirty="0"/>
              <a:t>Go through the bullet points with colleagues. Check understanding after this slide before moving onto the next one.</a:t>
            </a:r>
          </a:p>
          <a:p>
            <a:pPr marL="0" marR="0" lvl="0" indent="0" algn="l" rtl="0">
              <a:lnSpc>
                <a:spcPct val="100000"/>
              </a:lnSpc>
              <a:spcBef>
                <a:spcPts val="0"/>
              </a:spcBef>
              <a:spcAft>
                <a:spcPts val="0"/>
              </a:spcAft>
              <a:buClr>
                <a:srgbClr val="444746"/>
              </a:buClr>
              <a:buSzPts val="1200"/>
              <a:buFont typeface="Calibri"/>
              <a:buNone/>
            </a:pPr>
            <a:endParaRPr lang="en-GB" dirty="0">
              <a:solidFill>
                <a:srgbClr val="444746"/>
              </a:solidFill>
            </a:endParaRPr>
          </a:p>
          <a:p>
            <a:pPr marL="0" marR="0" lvl="0" indent="0" algn="l" rtl="0">
              <a:lnSpc>
                <a:spcPct val="100000"/>
              </a:lnSpc>
              <a:spcBef>
                <a:spcPts val="0"/>
              </a:spcBef>
              <a:spcAft>
                <a:spcPts val="0"/>
              </a:spcAft>
              <a:buClr>
                <a:srgbClr val="444746"/>
              </a:buClr>
              <a:buSzPts val="1200"/>
              <a:buFont typeface="Calibri"/>
              <a:buNone/>
            </a:pPr>
            <a:r>
              <a:rPr lang="en-GB" dirty="0">
                <a:solidFill>
                  <a:srgbClr val="444746"/>
                </a:solidFill>
              </a:rPr>
              <a:t>If teacher feel comfortable, you could ask them to share any of their own experiences of not being sure if they are religious or not (e.g. “I believe in God, but I don't attend a place of worship or ever pray”).</a:t>
            </a:r>
            <a:endParaRPr dirty="0"/>
          </a:p>
          <a:p>
            <a:pPr marL="0" lvl="0" indent="0" algn="l" rtl="0">
              <a:lnSpc>
                <a:spcPct val="100000"/>
              </a:lnSpc>
              <a:spcBef>
                <a:spcPts val="0"/>
              </a:spcBef>
              <a:spcAft>
                <a:spcPts val="0"/>
              </a:spcAft>
              <a:buSzPts val="1400"/>
              <a:buNone/>
            </a:pPr>
            <a:endParaRPr dirty="0"/>
          </a:p>
        </p:txBody>
      </p:sp>
      <p:sp>
        <p:nvSpPr>
          <p:cNvPr id="232" name="Google Shape;232;p20: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21: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The aims of this slide are to:</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Make sure teachers have a sound understanding of the limitations of the concept of ‘religion’ so they can make informed choices when they teach RS to ensure they do not perpetuate the notion that all religious/nonreligious traditions can be understood through a Western Christian lens, but should be studied within their own rights. </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Help teachers realise that they may have grown up with one understanding of ‘religion’, which may not have done justice to the concept and/or what they may have tended to call ‘world religions’.</a:t>
            </a:r>
            <a:endParaRPr dirty="0"/>
          </a:p>
          <a:p>
            <a:pPr marL="171450" lvl="0" indent="-171450" algn="l" rtl="0">
              <a:lnSpc>
                <a:spcPct val="100000"/>
              </a:lnSpc>
              <a:spcBef>
                <a:spcPts val="0"/>
              </a:spcBef>
              <a:spcAft>
                <a:spcPts val="0"/>
              </a:spcAft>
              <a:buClr>
                <a:schemeClr val="dk1"/>
              </a:buClr>
              <a:buSzPts val="1200"/>
              <a:buFont typeface="Calibri"/>
              <a:buChar char="-"/>
            </a:pPr>
            <a:r>
              <a:rPr lang="en-GB" dirty="0"/>
              <a:t>Understand that using Christianity as a reference point in RS can be problematic as it reinforces power asymmetries.</a:t>
            </a:r>
            <a:endParaRPr dirty="0"/>
          </a:p>
          <a:p>
            <a:pPr marL="0" lvl="0" indent="0" algn="l" rtl="0">
              <a:lnSpc>
                <a:spcPct val="100000"/>
              </a:lnSpc>
              <a:spcBef>
                <a:spcPts val="0"/>
              </a:spcBef>
              <a:spcAft>
                <a:spcPts val="0"/>
              </a:spcAft>
              <a:buSzPts val="1400"/>
              <a:buNone/>
            </a:pPr>
            <a:endParaRPr dirty="0"/>
          </a:p>
        </p:txBody>
      </p:sp>
      <p:sp>
        <p:nvSpPr>
          <p:cNvPr id="240" name="Google Shape;240;p21: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a:extLst>
            <a:ext uri="{FF2B5EF4-FFF2-40B4-BE49-F238E27FC236}">
              <a16:creationId xmlns:a16="http://schemas.microsoft.com/office/drawing/2014/main" id="{5C4D4503-9A39-4655-3378-EBFD54C67555}"/>
            </a:ext>
          </a:extLst>
        </p:cNvPr>
        <p:cNvGrpSpPr/>
        <p:nvPr/>
      </p:nvGrpSpPr>
      <p:grpSpPr>
        <a:xfrm>
          <a:off x="0" y="0"/>
          <a:ext cx="0" cy="0"/>
          <a:chOff x="0" y="0"/>
          <a:chExt cx="0" cy="0"/>
        </a:xfrm>
      </p:grpSpPr>
      <p:sp>
        <p:nvSpPr>
          <p:cNvPr id="238" name="Google Shape;238;p21:notes">
            <a:extLst>
              <a:ext uri="{FF2B5EF4-FFF2-40B4-BE49-F238E27FC236}">
                <a16:creationId xmlns:a16="http://schemas.microsoft.com/office/drawing/2014/main" id="{E716141E-1F5D-9E4F-3B48-496374CF35CA}"/>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21:notes">
            <a:extLst>
              <a:ext uri="{FF2B5EF4-FFF2-40B4-BE49-F238E27FC236}">
                <a16:creationId xmlns:a16="http://schemas.microsoft.com/office/drawing/2014/main" id="{14A36548-DB2C-9A3F-A167-E65A012A2D97}"/>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Go through the bullet points with colleagues. Check understanding after this slide before moving onto the next one.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 Acknowledge that most teachers will talk about Hinduism. </a:t>
            </a:r>
            <a:r>
              <a:rPr lang="en-GB" dirty="0" err="1"/>
              <a:t>Sanatan</a:t>
            </a:r>
            <a:r>
              <a:rPr lang="en-GB" dirty="0"/>
              <a:t> Dharma is often used instead when wanting to reframe it outside a Christian lens.</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A R&amp;W approach is therefore useful for those who are seeking to decolonise the RS curriculum, since it invites teachers to think about the way in which things are framed - rather than about adding/taking out content (see Teacher Handout &gt; glossary if help is needed to understand ‘decolonising’).</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You may want to make sure there are no misunderstandings following the video and discussion: we are not saying we should not use the word ‘religion’, as it remains a really useful term to make sense of the world. It’s about being aware of its boundaries and its limitations.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This will lead you onto the next slide, which explains how such a Western Christian framing has been prominent in RE because of what we call the World Religions Paradigm (which is explained in the next slide, and also in the Teacher Handout &gt; Glossary).</a:t>
            </a:r>
            <a:endParaRPr dirty="0"/>
          </a:p>
          <a:p>
            <a:pPr marL="0" lvl="0" indent="0" algn="l" rtl="0">
              <a:lnSpc>
                <a:spcPct val="100000"/>
              </a:lnSpc>
              <a:spcBef>
                <a:spcPts val="0"/>
              </a:spcBef>
              <a:spcAft>
                <a:spcPts val="0"/>
              </a:spcAft>
              <a:buSzPts val="1400"/>
              <a:buNone/>
            </a:pPr>
            <a:endParaRPr dirty="0"/>
          </a:p>
        </p:txBody>
      </p:sp>
      <p:sp>
        <p:nvSpPr>
          <p:cNvPr id="240" name="Google Shape;240;p21:notes">
            <a:extLst>
              <a:ext uri="{FF2B5EF4-FFF2-40B4-BE49-F238E27FC236}">
                <a16:creationId xmlns:a16="http://schemas.microsoft.com/office/drawing/2014/main" id="{21EC37D9-B402-4B26-4140-42E3C52436FE}"/>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extLst>
      <p:ext uri="{BB962C8B-B14F-4D97-AF65-F5344CB8AC3E}">
        <p14:creationId xmlns:p14="http://schemas.microsoft.com/office/powerpoint/2010/main" val="374456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2: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Suggested activities:</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None/>
            </a:pPr>
            <a:r>
              <a:rPr lang="en-GB" dirty="0"/>
              <a:t>1. Ask teachers to discuss how they teach a concept - for example ‘The concept of God’. In their discussion they should think about teaching different religions, how they space it out, what they do? Is it useful to teach together? What methods / key points do they draw on? What problems could they encounter in their teaching if they teach them both at the same time? </a:t>
            </a:r>
            <a:endParaRPr dirty="0"/>
          </a:p>
          <a:p>
            <a:pPr marL="0" lvl="0" indent="0" algn="l" rtl="0">
              <a:lnSpc>
                <a:spcPct val="115000"/>
              </a:lnSpc>
              <a:spcBef>
                <a:spcPts val="1200"/>
              </a:spcBef>
              <a:spcAft>
                <a:spcPts val="0"/>
              </a:spcAft>
              <a:buNone/>
            </a:pPr>
            <a:br>
              <a:rPr lang="en-GB" dirty="0"/>
            </a:br>
            <a:r>
              <a:rPr lang="en-GB" dirty="0"/>
              <a:t>OR </a:t>
            </a:r>
          </a:p>
          <a:p>
            <a:pPr marL="0" lvl="0" indent="0" algn="l" rtl="0">
              <a:lnSpc>
                <a:spcPct val="115000"/>
              </a:lnSpc>
              <a:spcBef>
                <a:spcPts val="1200"/>
              </a:spcBef>
              <a:spcAft>
                <a:spcPts val="0"/>
              </a:spcAft>
              <a:buNone/>
            </a:pPr>
            <a:endParaRPr lang="en-GB" dirty="0"/>
          </a:p>
          <a:p>
            <a:pPr marL="0" lvl="0" indent="0" algn="l" rtl="0">
              <a:lnSpc>
                <a:spcPct val="115000"/>
              </a:lnSpc>
              <a:spcBef>
                <a:spcPts val="1200"/>
              </a:spcBef>
              <a:spcAft>
                <a:spcPts val="0"/>
              </a:spcAft>
              <a:buNone/>
            </a:pPr>
            <a:r>
              <a:rPr lang="en-GB" dirty="0"/>
              <a:t>2. Look at how </a:t>
            </a:r>
            <a:r>
              <a:rPr lang="en-GB" dirty="0" err="1"/>
              <a:t>Sanatan</a:t>
            </a:r>
            <a:r>
              <a:rPr lang="en-GB" dirty="0"/>
              <a:t> Dharma [Hinduism] is approached differently once outside of the WRP, and the benefits of this.</a:t>
            </a:r>
            <a:endParaRPr dirty="0"/>
          </a:p>
          <a:p>
            <a:pPr marL="0" lvl="0" indent="0" algn="l" rtl="0">
              <a:lnSpc>
                <a:spcPct val="100000"/>
              </a:lnSpc>
              <a:spcBef>
                <a:spcPts val="1200"/>
              </a:spcBef>
              <a:spcAft>
                <a:spcPts val="0"/>
              </a:spcAft>
              <a:buSzPts val="1400"/>
              <a:buNone/>
            </a:pPr>
            <a:endParaRPr dirty="0"/>
          </a:p>
        </p:txBody>
      </p:sp>
      <p:sp>
        <p:nvSpPr>
          <p:cNvPr id="248" name="Google Shape;248;p22: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a:extLst>
            <a:ext uri="{FF2B5EF4-FFF2-40B4-BE49-F238E27FC236}">
              <a16:creationId xmlns:a16="http://schemas.microsoft.com/office/drawing/2014/main" id="{6B0C6C64-8D41-C432-5BAD-1580A5C0FD48}"/>
            </a:ext>
          </a:extLst>
        </p:cNvPr>
        <p:cNvGrpSpPr/>
        <p:nvPr/>
      </p:nvGrpSpPr>
      <p:grpSpPr>
        <a:xfrm>
          <a:off x="0" y="0"/>
          <a:ext cx="0" cy="0"/>
          <a:chOff x="0" y="0"/>
          <a:chExt cx="0" cy="0"/>
        </a:xfrm>
      </p:grpSpPr>
      <p:sp>
        <p:nvSpPr>
          <p:cNvPr id="263" name="Google Shape;263;p24:notes">
            <a:extLst>
              <a:ext uri="{FF2B5EF4-FFF2-40B4-BE49-F238E27FC236}">
                <a16:creationId xmlns:a16="http://schemas.microsoft.com/office/drawing/2014/main" id="{B8704F50-FEAB-0D6C-3D38-E943C203B5BC}"/>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dirty="0"/>
          </a:p>
        </p:txBody>
      </p:sp>
      <p:sp>
        <p:nvSpPr>
          <p:cNvPr id="264" name="Google Shape;264;p24:notes">
            <a:extLst>
              <a:ext uri="{FF2B5EF4-FFF2-40B4-BE49-F238E27FC236}">
                <a16:creationId xmlns:a16="http://schemas.microsoft.com/office/drawing/2014/main" id="{7DD20C1D-48BF-24C8-4526-F405458DF489}"/>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8610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dirty="0"/>
          </a:p>
        </p:txBody>
      </p:sp>
      <p:sp>
        <p:nvSpPr>
          <p:cNvPr id="264" name="Google Shape;264;p24: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5: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6: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Ahead of the next session, ask teachers to look at this slide. What do they think? Can they identify areas of good practice they have already adopted? Can they relate to some of the examples of poor practice? Is this how they were taught? Is this still how they teach today? If yes, that’s ok! A lot of other teachers are also in the process of making the pedagogical shift – they are not alone!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GB"/>
              <a:t>Thanks to the Coventry &amp; Warwickshire REC / local Agreed Syllabus writing team, led by Jennifer Jenkins, for sharing this material.</a:t>
            </a:r>
            <a:endParaRPr/>
          </a:p>
          <a:p>
            <a:pPr marL="0" lvl="0" indent="0" algn="l" rtl="0">
              <a:lnSpc>
                <a:spcPct val="100000"/>
              </a:lnSpc>
              <a:spcBef>
                <a:spcPts val="0"/>
              </a:spcBef>
              <a:spcAft>
                <a:spcPts val="0"/>
              </a:spcAft>
              <a:buSzPts val="1400"/>
              <a:buNone/>
            </a:pPr>
            <a:endParaRPr/>
          </a:p>
        </p:txBody>
      </p:sp>
      <p:sp>
        <p:nvSpPr>
          <p:cNvPr id="281" name="Google Shape;281;p26: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For feedback and comments about these resources, please scan the QR code or copy/paste this URL into your browser: https://forms.office.com/e/iLKDeRHMYL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To contact the lead author, please email Celine.Benoit@nottingham.ac.uk </a:t>
            </a:r>
            <a:endParaRPr dirty="0"/>
          </a:p>
        </p:txBody>
      </p:sp>
      <p:sp>
        <p:nvSpPr>
          <p:cNvPr id="286" name="Google Shape;286;p2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Why the phrase “religion and worldviews”?</a:t>
            </a:r>
          </a:p>
          <a:p>
            <a:pPr marL="0" lvl="0" indent="0" algn="l" rtl="0">
              <a:lnSpc>
                <a:spcPct val="100000"/>
              </a:lnSpc>
              <a:spcBef>
                <a:spcPts val="0"/>
              </a:spcBef>
              <a:spcAft>
                <a:spcPts val="0"/>
              </a:spcAft>
              <a:buClr>
                <a:schemeClr val="dk1"/>
              </a:buClr>
              <a:buSzPts val="1200"/>
              <a:buFont typeface="Calibri"/>
              <a:buNone/>
            </a:pPr>
            <a:r>
              <a:rPr lang="en-GB" dirty="0"/>
              <a:t>Use this slide to provide some context to colleagues.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Explain to colleagues that the concept of Religion and Worldviews (R&amp;W) was first introduced in 2018 in the </a:t>
            </a:r>
            <a:r>
              <a:rPr lang="en-GB" dirty="0" err="1"/>
              <a:t>CoRE</a:t>
            </a:r>
            <a:r>
              <a:rPr lang="en-GB" dirty="0"/>
              <a:t> report (Commission on Religious Education). Trainers and teachers do </a:t>
            </a:r>
            <a:r>
              <a:rPr lang="en-GB" u="sng" dirty="0"/>
              <a:t>not</a:t>
            </a:r>
            <a:r>
              <a:rPr lang="en-GB" dirty="0"/>
              <a:t> need to read the report to understand a R&amp;W approach - this is only shared by way of context (though if this is something you and/or colleagues are interested in, the document can be accessed either by clicking on the photo on the slide, or by copying/pasting this link: </a:t>
            </a:r>
            <a:r>
              <a:rPr lang="en-GB" u="sng" dirty="0">
                <a:solidFill>
                  <a:schemeClr val="hlink"/>
                </a:solidFill>
                <a:hlinkClick r:id="rId3"/>
              </a:rPr>
              <a:t>https://religiouseducationcouncil.org.uk/rec/wp-content/uploads/2017/05/Final-Report-of-the-Commission-on-RE.pdf</a:t>
            </a:r>
            <a:r>
              <a:rPr lang="en-GB" dirty="0"/>
              <a:t>).</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You can summarise the main takeaways from the </a:t>
            </a:r>
            <a:r>
              <a:rPr lang="en-GB" dirty="0" err="1"/>
              <a:t>CoRE</a:t>
            </a:r>
            <a:r>
              <a:rPr lang="en-GB" dirty="0"/>
              <a:t> report that are relevant for this training, which are that:</a:t>
            </a:r>
          </a:p>
          <a:p>
            <a:pPr marL="0" lvl="0" indent="0" algn="l" rtl="0">
              <a:lnSpc>
                <a:spcPct val="100000"/>
              </a:lnSpc>
              <a:spcBef>
                <a:spcPts val="0"/>
              </a:spcBef>
              <a:spcAft>
                <a:spcPts val="0"/>
              </a:spcAft>
              <a:buClr>
                <a:schemeClr val="dk1"/>
              </a:buClr>
              <a:buSzPts val="1200"/>
              <a:buFont typeface="Calibri"/>
              <a:buNone/>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dirty="0"/>
              <a:t>RS is an important subject, that can equip students with the tools to navigate an increasingly diverse world.</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dirty="0"/>
              <a:t>RS can provide students the opportunity to reflect on their own worldviews (e.g., by being able to understand how they may or may not relate to religion and nonreligious traditions). </a:t>
            </a:r>
            <a:br>
              <a:rPr lang="en-GB" dirty="0"/>
            </a:br>
            <a:r>
              <a:rPr lang="en-GB" dirty="0"/>
              <a:t>Ruth Flanagan (</a:t>
            </a:r>
            <a:r>
              <a:rPr lang="en-GB" u="sng" dirty="0">
                <a:solidFill>
                  <a:schemeClr val="hlink"/>
                </a:solidFill>
                <a:hlinkClick r:id="rId4"/>
              </a:rPr>
              <a:t>2021</a:t>
            </a:r>
            <a:r>
              <a:rPr lang="en-GB" dirty="0"/>
              <a:t>) calls this ‘worldview consciousness’ – this is up to the trainer to decide whether to introduce that concept, or not.</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Clr>
                <a:schemeClr val="dk1"/>
              </a:buClr>
              <a:buSzPts val="1200"/>
              <a:buFont typeface="+mj-lt"/>
              <a:buAutoNum type="arabicPeriod"/>
            </a:pPr>
            <a:r>
              <a:rPr lang="en-GB" dirty="0"/>
              <a:t>Good quality RS is needed, and a R&amp;W approach can enable teachers to move away from traditional RS in which we may have had a tendency to represent “world religions” as if they could all be contained in neat boxes. This “new” approach aims to be more inclusive and representative of the diversity within and between religious and nonreligious traditions.</a:t>
            </a:r>
          </a:p>
          <a:p>
            <a:pPr marL="228600" lvl="0" indent="-228600" algn="l" rtl="0">
              <a:lnSpc>
                <a:spcPct val="100000"/>
              </a:lnSpc>
              <a:spcBef>
                <a:spcPts val="0"/>
              </a:spcBef>
              <a:spcAft>
                <a:spcPts val="0"/>
              </a:spcAft>
              <a:buClr>
                <a:schemeClr val="dk1"/>
              </a:buClr>
              <a:buSzPts val="1200"/>
              <a:buFont typeface="+mj-lt"/>
              <a:buAutoNum type="arabicPeriod"/>
            </a:pPr>
            <a:endParaRPr lang="en-GB" dirty="0"/>
          </a:p>
          <a:p>
            <a:pPr marL="228600" lvl="0" indent="-228600" algn="l" rtl="0">
              <a:lnSpc>
                <a:spcPct val="100000"/>
              </a:lnSpc>
              <a:spcBef>
                <a:spcPts val="0"/>
              </a:spcBef>
              <a:spcAft>
                <a:spcPts val="0"/>
              </a:spcAft>
              <a:buSzPts val="1400"/>
              <a:buFont typeface="+mj-lt"/>
              <a:buAutoNum type="arabicPeriod"/>
            </a:pPr>
            <a:r>
              <a:rPr lang="en-GB" dirty="0"/>
              <a:t>The recommendation to rename RE/RS ‘Religion &amp; </a:t>
            </a:r>
            <a:r>
              <a:rPr lang="en-GB" dirty="0" err="1"/>
              <a:t>Worldviews’</a:t>
            </a:r>
            <a:r>
              <a:rPr lang="en-GB" dirty="0"/>
              <a:t> does not stand anymore. While this was one of the recommendations back in 2018, there has been significant change on this topic, and it is up to schools to choose what to call their subject, RE remaining a preferred option in most primary schools. This point can either be ignored altogether during the training, or acknowledged if you feel that colleagues may be aware of such proposals.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Again, only by way of context, you may wish to explain that following the </a:t>
            </a:r>
            <a:r>
              <a:rPr lang="en-GB" dirty="0" err="1"/>
              <a:t>CoRE</a:t>
            </a:r>
            <a:r>
              <a:rPr lang="en-GB" dirty="0"/>
              <a:t> report, the Religious Education Council for England and Wales (also called the REC or RE Council) commissioned 3 university academics to look into the concept of “worldview” – as this sparked a lot of discussion at the time. The reason you may want to mention this document is because it will be referenced by the speakers in the videos in this training later, since the speakers in the videos also are the authors of this report. There is no expectation to engage with the report. However, should anyone want to access it, the report is entitled “Worldviews: A Multidisciplinary Report”, and can be accessed by clicking on the picture on the slide, or copying/pasting this link: </a:t>
            </a:r>
            <a:r>
              <a:rPr lang="en-GB" u="sng" dirty="0">
                <a:solidFill>
                  <a:schemeClr val="hlink"/>
                </a:solidFill>
                <a:hlinkClick r:id="rId5"/>
              </a:rPr>
              <a:t>https://religiouseducationcouncil.org.uk/rec/wp-content/uploads/2021/01/REC-Worldview-Report-A4-v2.pdf</a:t>
            </a:r>
            <a:endParaRPr lang="en-GB" dirty="0"/>
          </a:p>
          <a:p>
            <a:pPr marL="0" lvl="0" indent="0" algn="l" rtl="0">
              <a:lnSpc>
                <a:spcPct val="100000"/>
              </a:lnSpc>
              <a:spcBef>
                <a:spcPts val="0"/>
              </a:spcBef>
              <a:spcAft>
                <a:spcPts val="0"/>
              </a:spcAft>
              <a:buClr>
                <a:schemeClr val="dk1"/>
              </a:buClr>
              <a:buSzPts val="1200"/>
              <a:buFont typeface="Calibri"/>
              <a:buNone/>
            </a:pPr>
            <a:r>
              <a:rPr lang="en-GB" dirty="0"/>
              <a:t>The authors (Céline Benoit, Tim Hutchings and Rachael </a:t>
            </a:r>
            <a:r>
              <a:rPr lang="en-GB" dirty="0" err="1"/>
              <a:t>Shillitoe</a:t>
            </a:r>
            <a:r>
              <a:rPr lang="en-GB" dirty="0"/>
              <a:t>) are the speakers in the videos that will be used in this training.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At this point, you may want to inform teachers that there may be more relevant resources that are available to them - as indicated on their Teacher Handout - which include: </a:t>
            </a:r>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6">
                  <a:extLst>
                    <a:ext uri="{A12FA001-AC4F-418D-AE19-62706E023703}">
                      <ahyp:hlinkClr xmlns:ahyp="http://schemas.microsoft.com/office/drawing/2018/hyperlinkcolor" val="tx"/>
                    </a:ext>
                  </a:extLst>
                </a:hlinkClick>
              </a:rPr>
              <a:t>The Handbook for Curriculum Writers</a:t>
            </a:r>
            <a:r>
              <a:rPr lang="en-GB" dirty="0"/>
              <a:t> (pictured here)</a:t>
            </a:r>
          </a:p>
          <a:p>
            <a:pPr marL="457200" lvl="0" indent="-304800" algn="l" rtl="0">
              <a:lnSpc>
                <a:spcPct val="107916"/>
              </a:lnSpc>
              <a:spcBef>
                <a:spcPts val="0"/>
              </a:spcBef>
              <a:spcAft>
                <a:spcPts val="0"/>
              </a:spcAft>
              <a:buClr>
                <a:schemeClr val="dk1"/>
              </a:buClr>
              <a:buSzPts val="1200"/>
              <a:buFont typeface="Calibri"/>
              <a:buChar char="-"/>
            </a:pPr>
            <a:r>
              <a:rPr lang="en-GB" u="sng" dirty="0">
                <a:solidFill>
                  <a:srgbClr val="1155CC"/>
                </a:solidFill>
                <a:hlinkClick r:id="rId7">
                  <a:extLst>
                    <a:ext uri="{A12FA001-AC4F-418D-AE19-62706E023703}">
                      <ahyp:hlinkClr xmlns:ahyp="http://schemas.microsoft.com/office/drawing/2018/hyperlinkcolor" val="tx"/>
                    </a:ext>
                  </a:extLst>
                </a:hlinkClick>
              </a:rPr>
              <a:t>The (draft) National Content Standard for Religious Education in England</a:t>
            </a:r>
            <a:r>
              <a:rPr lang="en-GB" dirty="0"/>
              <a:t> pp. 6-11 (NB: only refer to this document if based in England).</a:t>
            </a:r>
          </a:p>
          <a:p>
            <a:pPr marL="0" lvl="0" indent="0" algn="l" rtl="0">
              <a:lnSpc>
                <a:spcPct val="100000"/>
              </a:lnSpc>
              <a:spcBef>
                <a:spcPts val="800"/>
              </a:spcBef>
              <a:spcAft>
                <a:spcPts val="0"/>
              </a:spcAft>
              <a:buClr>
                <a:schemeClr val="dk1"/>
              </a:buClr>
              <a:buSzPts val="1200"/>
              <a:buFont typeface="Calibri"/>
              <a:buNone/>
            </a:pPr>
            <a:endParaRPr dirty="0"/>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Reminder: You may need to explain to colleagues that the speakers are using the term ‘Religious Education’ instead of RS as this is the term used by the Commission on RE /</a:t>
            </a:r>
            <a:r>
              <a:rPr lang="en-GB" b="0" i="0" u="none" strike="noStrike" dirty="0" err="1">
                <a:solidFill>
                  <a:srgbClr val="000000"/>
                </a:solidFill>
                <a:latin typeface="Calibri"/>
                <a:ea typeface="Calibri"/>
                <a:cs typeface="Calibri"/>
                <a:sym typeface="Calibri"/>
              </a:rPr>
              <a:t>CoRE</a:t>
            </a:r>
            <a:r>
              <a:rPr lang="en-GB" b="0" i="0" u="none" strike="noStrike" dirty="0">
                <a:solidFill>
                  <a:srgbClr val="000000"/>
                </a:solidFill>
                <a:latin typeface="Calibri"/>
                <a:ea typeface="Calibri"/>
                <a:cs typeface="Calibri"/>
                <a:sym typeface="Calibri"/>
              </a:rPr>
              <a:t> report</a:t>
            </a:r>
            <a:r>
              <a:rPr lang="en-GB" dirty="0">
                <a:solidFill>
                  <a:srgbClr val="000000"/>
                </a:solidFill>
              </a:rPr>
              <a:t>, but that throughout this training we refer to RS as this is more commonly used in secondary education (trainers are free to adapt the resources to use “RE” - or other - instead of “RS” if this feels more appropriate for their context - see guidance for trainers)</a:t>
            </a:r>
            <a:endParaRPr b="0" dirty="0"/>
          </a:p>
          <a:p>
            <a:pPr marL="0" lvl="0" indent="0" algn="l" rtl="0">
              <a:lnSpc>
                <a:spcPct val="100000"/>
              </a:lnSpc>
              <a:spcBef>
                <a:spcPts val="0"/>
              </a:spcBef>
              <a:spcAft>
                <a:spcPts val="0"/>
              </a:spcAft>
              <a:buSzPts val="1400"/>
              <a:buNone/>
            </a:pPr>
            <a:br>
              <a:rPr lang="en-GB" b="0" dirty="0"/>
            </a:br>
            <a:r>
              <a:rPr lang="en-GB" dirty="0"/>
              <a:t>[Twilight training: You may want to skip this slide if teachers have already watched the video ahead of the training session.]</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Watch the video with colleagues. Ask if they have any questions at the end of the video. You may not necessarily want to answer them at this stage if you know they’ll be answered in the slides below, but this may help you gauge where there you need to spend more/less time when recapping the key points of the video.</a:t>
            </a:r>
            <a:endParaRPr dirty="0"/>
          </a:p>
        </p:txBody>
      </p:sp>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A6088796-1135-477C-4942-161BE8ACFDC7}"/>
            </a:ext>
          </a:extLst>
        </p:cNvPr>
        <p:cNvGrpSpPr/>
        <p:nvPr/>
      </p:nvGrpSpPr>
      <p:grpSpPr>
        <a:xfrm>
          <a:off x="0" y="0"/>
          <a:ext cx="0" cy="0"/>
          <a:chOff x="0" y="0"/>
          <a:chExt cx="0" cy="0"/>
        </a:xfrm>
      </p:grpSpPr>
      <p:sp>
        <p:nvSpPr>
          <p:cNvPr id="111" name="Google Shape;111;p6:notes">
            <a:extLst>
              <a:ext uri="{FF2B5EF4-FFF2-40B4-BE49-F238E27FC236}">
                <a16:creationId xmlns:a16="http://schemas.microsoft.com/office/drawing/2014/main" id="{26EFAEC8-2490-EBD9-97A5-4456565A20D3}"/>
              </a:ext>
            </a:extLst>
          </p:cNvPr>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a:extLst>
              <a:ext uri="{FF2B5EF4-FFF2-40B4-BE49-F238E27FC236}">
                <a16:creationId xmlns:a16="http://schemas.microsoft.com/office/drawing/2014/main" id="{4E7674B2-6E41-37E0-212A-5894EFC0B2BC}"/>
              </a:ext>
            </a:extLst>
          </p:cNvPr>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br>
              <a:rPr lang="en-GB" b="0" dirty="0"/>
            </a:br>
            <a:r>
              <a:rPr lang="en-GB" b="0" i="0" u="none" strike="noStrike" dirty="0">
                <a:solidFill>
                  <a:srgbClr val="000000"/>
                </a:solidFill>
                <a:latin typeface="Calibri"/>
                <a:ea typeface="Calibri"/>
                <a:cs typeface="Calibri"/>
                <a:sym typeface="Calibri"/>
              </a:rPr>
              <a:t>The main aim of slide is to explain what RS is to non-specialists and demonstrate that the subject is based on academic rigour. The purpose of is to ensure teachers are subject-secure before undertaking the rest of the training.</a:t>
            </a:r>
            <a:endParaRPr b="0" dirty="0"/>
          </a:p>
          <a:p>
            <a:pPr marL="0" lvl="0" indent="0" algn="l" rtl="0">
              <a:lnSpc>
                <a:spcPct val="100000"/>
              </a:lnSpc>
              <a:spcBef>
                <a:spcPts val="0"/>
              </a:spcBef>
              <a:spcAft>
                <a:spcPts val="0"/>
              </a:spcAft>
              <a:buSzPts val="1400"/>
              <a:buNone/>
            </a:pPr>
            <a:br>
              <a:rPr lang="en-GB" dirty="0"/>
            </a:br>
            <a:endParaRPr dirty="0"/>
          </a:p>
        </p:txBody>
      </p:sp>
      <p:sp>
        <p:nvSpPr>
          <p:cNvPr id="113" name="Google Shape;113;p6:notes">
            <a:extLst>
              <a:ext uri="{FF2B5EF4-FFF2-40B4-BE49-F238E27FC236}">
                <a16:creationId xmlns:a16="http://schemas.microsoft.com/office/drawing/2014/main" id="{7C7E6778-20E4-A944-EF8F-31913B5C2E11}"/>
              </a:ext>
            </a:extLst>
          </p:cNvPr>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257105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Go through the bullet points with colleagues. Check understanding after this slide before moving onto the next one.</a:t>
            </a:r>
          </a:p>
          <a:p>
            <a:pPr marL="0" lvl="0" indent="0" algn="l" rtl="0">
              <a:lnSpc>
                <a:spcPct val="100000"/>
              </a:lnSpc>
              <a:spcBef>
                <a:spcPts val="0"/>
              </a:spcBef>
              <a:spcAft>
                <a:spcPts val="0"/>
              </a:spcAft>
              <a:buSzPts val="1400"/>
              <a:buNone/>
            </a:pPr>
            <a:endParaRPr lang="en-GB"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When telling teachers that using different disciplinary lenses can be a useful tool to teach RS – feel free to tell them that this is something that will be explored in further detail in sessions 2 and 3 of this training, and that if they are unsure what this means at this stage, it’s ok.</a:t>
            </a:r>
            <a:endParaRPr b="0" dirty="0"/>
          </a:p>
          <a:p>
            <a:pPr marL="0" lvl="0" indent="0" algn="l" rtl="0">
              <a:lnSpc>
                <a:spcPct val="100000"/>
              </a:lnSpc>
              <a:spcBef>
                <a:spcPts val="0"/>
              </a:spcBef>
              <a:spcAft>
                <a:spcPts val="0"/>
              </a:spcAft>
              <a:buSzPts val="1400"/>
              <a:buNone/>
            </a:pPr>
            <a:br>
              <a:rPr lang="en-GB" dirty="0"/>
            </a:br>
            <a:endParaRPr dirty="0"/>
          </a:p>
        </p:txBody>
      </p:sp>
      <p:sp>
        <p:nvSpPr>
          <p:cNvPr id="113" name="Google Shape;113;p6: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solidFill>
                  <a:srgbClr val="000000"/>
                </a:solidFill>
              </a:rPr>
              <a:t>You</a:t>
            </a:r>
            <a:r>
              <a:rPr lang="en-GB" b="0" i="0" u="none" strike="noStrike" dirty="0">
                <a:solidFill>
                  <a:srgbClr val="000000"/>
                </a:solidFill>
                <a:latin typeface="Calibri"/>
                <a:ea typeface="Calibri"/>
                <a:cs typeface="Calibri"/>
                <a:sym typeface="Calibri"/>
              </a:rPr>
              <a:t> can host a short discussion based on teachers’ own experiences of RE </a:t>
            </a:r>
            <a:r>
              <a:rPr lang="en-GB" dirty="0">
                <a:solidFill>
                  <a:srgbClr val="000000"/>
                </a:solidFill>
              </a:rPr>
              <a:t>at primary school and</a:t>
            </a:r>
            <a:r>
              <a:rPr lang="en-GB" b="0" i="0" u="none" strike="noStrike" dirty="0">
                <a:solidFill>
                  <a:srgbClr val="000000"/>
                </a:solidFill>
                <a:latin typeface="Calibri"/>
                <a:ea typeface="Calibri"/>
                <a:cs typeface="Calibri"/>
                <a:sym typeface="Calibri"/>
              </a:rPr>
              <a:t>/</a:t>
            </a:r>
            <a:r>
              <a:rPr lang="en-GB" dirty="0">
                <a:solidFill>
                  <a:srgbClr val="000000"/>
                </a:solidFill>
              </a:rPr>
              <a:t>or </a:t>
            </a:r>
            <a:r>
              <a:rPr lang="en-GB" b="0" i="0" u="none" strike="noStrike" dirty="0">
                <a:solidFill>
                  <a:srgbClr val="000000"/>
                </a:solidFill>
                <a:latin typeface="Calibri"/>
                <a:ea typeface="Calibri"/>
                <a:cs typeface="Calibri"/>
                <a:sym typeface="Calibri"/>
              </a:rPr>
              <a:t>RS at secondar</a:t>
            </a:r>
            <a:r>
              <a:rPr lang="en-GB" dirty="0">
                <a:solidFill>
                  <a:srgbClr val="000000"/>
                </a:solidFill>
              </a:rPr>
              <a:t>y</a:t>
            </a:r>
            <a:r>
              <a:rPr lang="en-GB" b="0" i="0" u="none" strike="noStrike" dirty="0">
                <a:solidFill>
                  <a:srgbClr val="000000"/>
                </a:solidFill>
                <a:latin typeface="Calibri"/>
                <a:ea typeface="Calibri"/>
                <a:cs typeface="Calibri"/>
                <a:sym typeface="Calibri"/>
              </a:rPr>
              <a:t>. </a:t>
            </a:r>
            <a:endParaRPr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GB" b="0" i="0" u="none" strike="noStrike" dirty="0">
                <a:solidFill>
                  <a:srgbClr val="000000"/>
                </a:solidFill>
                <a:latin typeface="Calibri"/>
                <a:ea typeface="Calibri"/>
                <a:cs typeface="Calibri"/>
                <a:sym typeface="Calibri"/>
              </a:rPr>
              <a:t>Example of questions can include: </a:t>
            </a:r>
            <a:r>
              <a:rPr lang="en-GB" dirty="0">
                <a:solidFill>
                  <a:srgbClr val="000000"/>
                </a:solidFill>
              </a:rPr>
              <a:t>“</a:t>
            </a:r>
            <a:r>
              <a:rPr lang="en-GB" b="0" i="0" u="none" strike="noStrike" dirty="0">
                <a:solidFill>
                  <a:srgbClr val="000000"/>
                </a:solidFill>
                <a:latin typeface="Calibri"/>
                <a:ea typeface="Calibri"/>
                <a:cs typeface="Calibri"/>
                <a:sym typeface="Calibri"/>
              </a:rPr>
              <a:t>How was it like for </a:t>
            </a:r>
            <a:r>
              <a:rPr lang="en-GB" dirty="0">
                <a:solidFill>
                  <a:srgbClr val="000000"/>
                </a:solidFill>
              </a:rPr>
              <a:t>you </a:t>
            </a:r>
            <a:r>
              <a:rPr lang="en-GB" b="0" i="0" u="none" strike="noStrike" dirty="0">
                <a:solidFill>
                  <a:srgbClr val="000000"/>
                </a:solidFill>
                <a:latin typeface="Calibri"/>
                <a:ea typeface="Calibri"/>
                <a:cs typeface="Calibri"/>
                <a:sym typeface="Calibri"/>
              </a:rPr>
              <a:t>when </a:t>
            </a:r>
            <a:r>
              <a:rPr lang="en-GB" dirty="0">
                <a:solidFill>
                  <a:srgbClr val="000000"/>
                </a:solidFill>
              </a:rPr>
              <a:t>you were </a:t>
            </a:r>
            <a:r>
              <a:rPr lang="en-GB" b="0" i="0" u="none" strike="noStrike" dirty="0">
                <a:solidFill>
                  <a:srgbClr val="000000"/>
                </a:solidFill>
                <a:latin typeface="Calibri"/>
                <a:ea typeface="Calibri"/>
                <a:cs typeface="Calibri"/>
                <a:sym typeface="Calibri"/>
              </a:rPr>
              <a:t>in school?</a:t>
            </a:r>
            <a:r>
              <a:rPr lang="en-GB" dirty="0">
                <a:solidFill>
                  <a:srgbClr val="000000"/>
                </a:solidFill>
              </a:rPr>
              <a:t>”</a:t>
            </a:r>
            <a:r>
              <a:rPr lang="en-GB" b="0" i="0" u="none" strike="noStrike" dirty="0">
                <a:solidFill>
                  <a:srgbClr val="000000"/>
                </a:solidFill>
                <a:latin typeface="Calibri"/>
                <a:ea typeface="Calibri"/>
                <a:cs typeface="Calibri"/>
                <a:sym typeface="Calibri"/>
              </a:rPr>
              <a:t> </a:t>
            </a:r>
            <a:r>
              <a:rPr lang="en-GB" dirty="0">
                <a:solidFill>
                  <a:srgbClr val="000000"/>
                </a:solidFill>
              </a:rPr>
              <a:t>“</a:t>
            </a:r>
            <a:r>
              <a:rPr lang="en-GB" b="0" i="0" u="none" strike="noStrike" dirty="0">
                <a:solidFill>
                  <a:srgbClr val="000000"/>
                </a:solidFill>
                <a:latin typeface="Calibri"/>
                <a:ea typeface="Calibri"/>
                <a:cs typeface="Calibri"/>
                <a:sym typeface="Calibri"/>
              </a:rPr>
              <a:t>What seemed to work well and not so well?</a:t>
            </a:r>
            <a:r>
              <a:rPr lang="en-GB" dirty="0">
                <a:solidFill>
                  <a:srgbClr val="000000"/>
                </a:solidFill>
              </a:rPr>
              <a:t>”</a:t>
            </a:r>
            <a:r>
              <a:rPr lang="en-GB" b="0" i="0" u="none" strike="noStrike" dirty="0">
                <a:solidFill>
                  <a:srgbClr val="000000"/>
                </a:solidFill>
                <a:latin typeface="Calibri"/>
                <a:ea typeface="Calibri"/>
                <a:cs typeface="Calibri"/>
                <a:sym typeface="Calibri"/>
              </a:rPr>
              <a:t> </a:t>
            </a:r>
            <a:r>
              <a:rPr lang="en-GB" dirty="0">
                <a:solidFill>
                  <a:srgbClr val="000000"/>
                </a:solidFill>
              </a:rPr>
              <a:t>“</a:t>
            </a:r>
            <a:r>
              <a:rPr lang="en-GB" b="0" i="0" u="none" strike="noStrike" dirty="0">
                <a:solidFill>
                  <a:srgbClr val="000000"/>
                </a:solidFill>
                <a:latin typeface="Calibri"/>
                <a:ea typeface="Calibri"/>
                <a:cs typeface="Calibri"/>
                <a:sym typeface="Calibri"/>
              </a:rPr>
              <a:t>What misconceptions might </a:t>
            </a:r>
            <a:r>
              <a:rPr lang="en-GB" dirty="0">
                <a:solidFill>
                  <a:srgbClr val="000000"/>
                </a:solidFill>
              </a:rPr>
              <a:t>you </a:t>
            </a:r>
            <a:r>
              <a:rPr lang="en-GB" b="0" i="0" u="none" strike="noStrike" dirty="0">
                <a:solidFill>
                  <a:srgbClr val="000000"/>
                </a:solidFill>
                <a:latin typeface="Calibri"/>
                <a:ea typeface="Calibri"/>
                <a:cs typeface="Calibri"/>
                <a:sym typeface="Calibri"/>
              </a:rPr>
              <a:t>have held about RS as a result of these experiences?</a:t>
            </a:r>
            <a:r>
              <a:rPr lang="en-GB" dirty="0">
                <a:solidFill>
                  <a:srgbClr val="000000"/>
                </a:solidFill>
              </a:rPr>
              <a:t>”</a:t>
            </a:r>
            <a:r>
              <a:rPr lang="en-GB" b="0" i="0" u="none" strike="noStrike" dirty="0">
                <a:solidFill>
                  <a:srgbClr val="000000"/>
                </a:solidFill>
                <a:latin typeface="Calibri"/>
                <a:ea typeface="Calibri"/>
                <a:cs typeface="Calibri"/>
                <a:sym typeface="Calibri"/>
              </a:rPr>
              <a:t> </a:t>
            </a:r>
            <a:r>
              <a:rPr lang="en-GB" dirty="0">
                <a:solidFill>
                  <a:srgbClr val="000000"/>
                </a:solidFill>
              </a:rPr>
              <a:t>“</a:t>
            </a:r>
            <a:r>
              <a:rPr lang="en-GB" b="0" i="0" u="none" strike="noStrike" dirty="0">
                <a:solidFill>
                  <a:srgbClr val="000000"/>
                </a:solidFill>
                <a:latin typeface="Calibri"/>
                <a:ea typeface="Calibri"/>
                <a:cs typeface="Calibri"/>
                <a:sym typeface="Calibri"/>
              </a:rPr>
              <a:t>What do you currently do in RS?</a:t>
            </a:r>
            <a:r>
              <a:rPr lang="en-GB" dirty="0">
                <a:solidFill>
                  <a:srgbClr val="000000"/>
                </a:solidFill>
              </a:rPr>
              <a:t>”</a:t>
            </a:r>
            <a:r>
              <a:rPr lang="en-GB" b="0" i="0" u="none" strike="noStrike" dirty="0">
                <a:solidFill>
                  <a:srgbClr val="000000"/>
                </a:solidFill>
                <a:latin typeface="Calibri"/>
                <a:ea typeface="Calibri"/>
                <a:cs typeface="Calibri"/>
                <a:sym typeface="Calibri"/>
              </a:rPr>
              <a:t> </a:t>
            </a:r>
            <a:r>
              <a:rPr lang="en-GB" dirty="0">
                <a:solidFill>
                  <a:srgbClr val="000000"/>
                </a:solidFill>
              </a:rPr>
              <a:t>“</a:t>
            </a:r>
            <a:r>
              <a:rPr lang="en-GB" b="0" i="0" u="none" strike="noStrike" dirty="0">
                <a:solidFill>
                  <a:srgbClr val="000000"/>
                </a:solidFill>
                <a:latin typeface="Calibri"/>
                <a:ea typeface="Calibri"/>
                <a:cs typeface="Calibri"/>
                <a:sym typeface="Calibri"/>
              </a:rPr>
              <a:t>Why do you do what you do?</a:t>
            </a:r>
            <a:r>
              <a:rPr lang="en-GB" dirty="0">
                <a:solidFill>
                  <a:srgbClr val="000000"/>
                </a:solidFill>
              </a:rPr>
              <a:t>”</a:t>
            </a:r>
            <a:endParaRPr b="0" dirty="0"/>
          </a:p>
          <a:p>
            <a:pPr marL="0" lvl="0" indent="0" algn="l" rtl="0">
              <a:lnSpc>
                <a:spcPct val="100000"/>
              </a:lnSpc>
              <a:spcBef>
                <a:spcPts val="0"/>
              </a:spcBef>
              <a:spcAft>
                <a:spcPts val="0"/>
              </a:spcAft>
              <a:buSzPts val="1400"/>
              <a:buNone/>
            </a:pPr>
            <a:br>
              <a:rPr lang="en-GB" b="0" dirty="0"/>
            </a:br>
            <a:r>
              <a:rPr lang="en-GB" b="0" i="0" u="none" strike="noStrike" dirty="0">
                <a:solidFill>
                  <a:srgbClr val="000000"/>
                </a:solidFill>
                <a:latin typeface="Calibri"/>
                <a:ea typeface="Calibri"/>
                <a:cs typeface="Calibri"/>
                <a:sym typeface="Calibri"/>
              </a:rPr>
              <a:t>This task can be adapted to suit your group, e.g.</a:t>
            </a:r>
            <a:endParaRPr b="0" dirty="0"/>
          </a:p>
          <a:p>
            <a:pPr marL="285750" lvl="0" indent="-2476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Silent reflection, including writing down reflections</a:t>
            </a:r>
            <a:endParaRPr dirty="0"/>
          </a:p>
          <a:p>
            <a:pPr marL="285750" lvl="0" indent="-2476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Two groups – one group takes the first statement and set of questions, and the other group the other statement and set of questions. Discuss for 5-10 mins and feedback to the other group</a:t>
            </a:r>
            <a:endParaRPr dirty="0"/>
          </a:p>
          <a:p>
            <a:pPr marL="285750" lvl="0" indent="-247650" algn="l" rtl="0">
              <a:lnSpc>
                <a:spcPct val="100000"/>
              </a:lnSpc>
              <a:spcBef>
                <a:spcPts val="0"/>
              </a:spcBef>
              <a:spcAft>
                <a:spcPts val="0"/>
              </a:spcAft>
              <a:buClr>
                <a:srgbClr val="000000"/>
              </a:buClr>
              <a:buSzPts val="1200"/>
              <a:buFont typeface="Arial"/>
              <a:buChar char="•"/>
            </a:pPr>
            <a:r>
              <a:rPr lang="en-GB" b="0" i="0" u="none" strike="noStrike" dirty="0">
                <a:solidFill>
                  <a:srgbClr val="000000"/>
                </a:solidFill>
                <a:latin typeface="Calibri"/>
                <a:ea typeface="Calibri"/>
                <a:cs typeface="Calibri"/>
                <a:sym typeface="Calibri"/>
              </a:rPr>
              <a:t>Discuss as a whole group.</a:t>
            </a:r>
          </a:p>
          <a:p>
            <a:pPr marL="38100" lvl="0" indent="0" algn="l" rtl="0">
              <a:lnSpc>
                <a:spcPct val="100000"/>
              </a:lnSpc>
              <a:spcBef>
                <a:spcPts val="0"/>
              </a:spcBef>
              <a:spcAft>
                <a:spcPts val="0"/>
              </a:spcAft>
              <a:buClr>
                <a:srgbClr val="000000"/>
              </a:buClr>
              <a:buSzPts val="1200"/>
              <a:buFont typeface="Arial"/>
              <a:buNone/>
            </a:pPr>
            <a:endParaRPr lang="en-GB" b="0" i="0" u="none" strike="noStrike" dirty="0">
              <a:solidFill>
                <a:srgbClr val="000000"/>
              </a:solidFill>
              <a:latin typeface="Calibri"/>
              <a:ea typeface="Calibri"/>
              <a:cs typeface="Calibri"/>
              <a:sym typeface="Calibri"/>
            </a:endParaRPr>
          </a:p>
          <a:p>
            <a:pPr marL="38100" lvl="0" indent="0" algn="l" rtl="0">
              <a:lnSpc>
                <a:spcPct val="100000"/>
              </a:lnSpc>
              <a:spcBef>
                <a:spcPts val="0"/>
              </a:spcBef>
              <a:spcAft>
                <a:spcPts val="0"/>
              </a:spcAft>
              <a:buClr>
                <a:srgbClr val="000000"/>
              </a:buClr>
              <a:buSzPts val="1200"/>
              <a:buFont typeface="Arial"/>
              <a:buNone/>
            </a:pPr>
            <a:r>
              <a:rPr lang="en-GB" b="0" i="0" u="none" strike="noStrike" dirty="0">
                <a:solidFill>
                  <a:srgbClr val="000000"/>
                </a:solidFill>
                <a:latin typeface="Calibri"/>
                <a:ea typeface="Calibri"/>
                <a:cs typeface="Calibri"/>
                <a:sym typeface="Calibri"/>
              </a:rPr>
              <a:t>Rationale for these activities/discussions: these may provide trainers with the opportunity to explain to teachers that RS is going through a transition, moving away from the World Religions Paradigm (WRP), towards a Religion and Worldviews (R&amp;W) approach, which is what the next videos/activities focus on.</a:t>
            </a:r>
            <a:endParaRPr b="0" dirty="0"/>
          </a:p>
          <a:p>
            <a:pPr marL="0" lvl="0" indent="0" algn="l" rtl="0">
              <a:lnSpc>
                <a:spcPct val="100000"/>
              </a:lnSpc>
              <a:spcBef>
                <a:spcPts val="0"/>
              </a:spcBef>
              <a:spcAft>
                <a:spcPts val="0"/>
              </a:spcAft>
              <a:buSzPts val="1400"/>
              <a:buNone/>
            </a:pPr>
            <a:br>
              <a:rPr lang="en-GB" dirty="0"/>
            </a:br>
            <a:endParaRPr dirty="0"/>
          </a:p>
        </p:txBody>
      </p:sp>
      <p:sp>
        <p:nvSpPr>
          <p:cNvPr id="121" name="Google Shape;121;p7: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2009775" y="5441950"/>
            <a:ext cx="16084550" cy="4454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Here, take the time to explain that traditionally RS has been taught through what we call the ‘World Religion Paradigm’ (WRP).</a:t>
            </a:r>
          </a:p>
          <a:p>
            <a:pPr marL="0" lvl="0" indent="0" algn="l" rtl="0">
              <a:lnSpc>
                <a:spcPct val="100000"/>
              </a:lnSpc>
              <a:spcBef>
                <a:spcPts val="0"/>
              </a:spcBef>
              <a:spcAft>
                <a:spcPts val="0"/>
              </a:spcAft>
              <a:buClr>
                <a:schemeClr val="dk1"/>
              </a:buClr>
              <a:buSzPts val="1200"/>
              <a:buFont typeface="Calibri"/>
              <a:buNone/>
            </a:pPr>
            <a:r>
              <a:rPr lang="en-GB" dirty="0"/>
              <a:t>This was the idea that the ‘main’ religions - usually the ‘big six’</a:t>
            </a:r>
            <a:r>
              <a:rPr lang="en-GB" i="0" dirty="0"/>
              <a:t>: Buddhism, Christianity, Hinduism, Islam, Judaism, and Sikhi(</a:t>
            </a:r>
            <a:r>
              <a:rPr lang="en-GB" i="0" dirty="0" err="1"/>
              <a:t>sm</a:t>
            </a:r>
            <a:r>
              <a:rPr lang="en-GB" i="0" dirty="0"/>
              <a:t>) – were the ones taught in school. These would usually be framed as if they could fit into neat boxes (e.g., ‘Islam is….; Muslims do…”). </a:t>
            </a:r>
          </a:p>
          <a:p>
            <a:pPr marL="0" lvl="0" indent="0" algn="l" rtl="0">
              <a:lnSpc>
                <a:spcPct val="100000"/>
              </a:lnSpc>
              <a:spcBef>
                <a:spcPts val="0"/>
              </a:spcBef>
              <a:spcAft>
                <a:spcPts val="0"/>
              </a:spcAft>
              <a:buClr>
                <a:schemeClr val="dk1"/>
              </a:buClr>
              <a:buSzPts val="1200"/>
              <a:buFont typeface="Calibri"/>
              <a:buNone/>
            </a:pPr>
            <a:r>
              <a:rPr lang="en-GB" i="0" dirty="0"/>
              <a:t>The criticism is that the WRP was perpetuating the notion that this traditions can all be understood through a Christian lens, because there is a tendency to frame all world religions as sharing common aspects with Christianity, and focusing on aspects such as scriptures, a church-like organisational structure, religious leaders organised in ways that are similar to priesthood, and a belief in one (or more) divine power(s). </a:t>
            </a:r>
          </a:p>
          <a:p>
            <a:pPr marL="0" lvl="0" indent="0" algn="l" rtl="0">
              <a:lnSpc>
                <a:spcPct val="100000"/>
              </a:lnSpc>
              <a:spcBef>
                <a:spcPts val="0"/>
              </a:spcBef>
              <a:spcAft>
                <a:spcPts val="0"/>
              </a:spcAft>
              <a:buClr>
                <a:schemeClr val="dk1"/>
              </a:buClr>
              <a:buSzPts val="1200"/>
              <a:buFont typeface="Calibri"/>
              <a:buNone/>
            </a:pPr>
            <a:r>
              <a:rPr lang="en-GB" i="0" dirty="0"/>
              <a:t>By make sense of ‘world religions’ through Christianity, however, we are failing to do justice to the diverse religious and nonreligious traditions present in our society. We are trying to make them fit into a box, which was shaped by Christianity, but which does not fit. </a:t>
            </a:r>
          </a:p>
          <a:p>
            <a:pPr marL="0" lvl="0" indent="0" algn="l" rtl="0">
              <a:lnSpc>
                <a:spcPct val="100000"/>
              </a:lnSpc>
              <a:spcBef>
                <a:spcPts val="0"/>
              </a:spcBef>
              <a:spcAft>
                <a:spcPts val="0"/>
              </a:spcAft>
              <a:buClr>
                <a:schemeClr val="dk1"/>
              </a:buClr>
              <a:buSzPts val="1200"/>
              <a:buFont typeface="Calibri"/>
              <a:buNone/>
            </a:pPr>
            <a:r>
              <a:rPr lang="en-GB" i="0" dirty="0"/>
              <a:t>As we put ‘world religions’ into neat boxes, not only we frame them through our understanding of Christianity, but we also ignore the diversity of beliefs and practices within each tradition. The latter is what we call essentialising </a:t>
            </a:r>
            <a:r>
              <a:rPr lang="en-GB" dirty="0"/>
              <a:t>‘world religions’ (see Teacher Handout &gt; glossary to unpack the concept of (de-)essentialising if useful).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GB" dirty="0"/>
              <a:t>Instead, a Religion and Worldviews (R&amp;W) approach aims to de-essentialise RE by </a:t>
            </a:r>
            <a:r>
              <a:rPr lang="en-GB" dirty="0" err="1"/>
              <a:t>i</a:t>
            </a:r>
            <a:r>
              <a:rPr lang="en-GB" dirty="0"/>
              <a:t>) capturing and foregrounding individual’s lived experiences of religion and nonreligion (rather than solely relying on religious/nonreligious leaders telling us what religion is or isn’t), and ii) acknowledging the diversity of beliefs and practices within religious/nonreligious traditions.</a:t>
            </a:r>
            <a:endParaRPr dirty="0"/>
          </a:p>
          <a:p>
            <a:pPr marL="0" lvl="0" indent="0" algn="l" rtl="0">
              <a:lnSpc>
                <a:spcPct val="100000"/>
              </a:lnSpc>
              <a:spcBef>
                <a:spcPts val="0"/>
              </a:spcBef>
              <a:spcAft>
                <a:spcPts val="0"/>
              </a:spcAft>
              <a:buClr>
                <a:schemeClr val="dk1"/>
              </a:buClr>
              <a:buSzPts val="1200"/>
              <a:buFont typeface="Calibri"/>
              <a:buNone/>
            </a:pPr>
            <a:endParaRPr i="0" dirty="0">
              <a:solidFill>
                <a:srgbClr val="1F1F1F"/>
              </a:solidFill>
            </a:endParaRPr>
          </a:p>
          <a:p>
            <a:pPr marL="0" lvl="0" indent="0" algn="l" rtl="0">
              <a:lnSpc>
                <a:spcPct val="100000"/>
              </a:lnSpc>
              <a:spcBef>
                <a:spcPts val="0"/>
              </a:spcBef>
              <a:spcAft>
                <a:spcPts val="0"/>
              </a:spcAft>
              <a:buClr>
                <a:srgbClr val="1F1F1F"/>
              </a:buClr>
              <a:buSzPts val="1200"/>
              <a:buFont typeface="Calibri"/>
              <a:buNone/>
            </a:pPr>
            <a:r>
              <a:rPr lang="en-GB" i="0" dirty="0">
                <a:solidFill>
                  <a:srgbClr val="1F1F1F"/>
                </a:solidFill>
              </a:rPr>
              <a:t>Optional: If you/colleagues want to read more about </a:t>
            </a:r>
            <a:r>
              <a:rPr lang="en-GB" dirty="0">
                <a:solidFill>
                  <a:srgbClr val="1F1F1F"/>
                </a:solidFill>
              </a:rPr>
              <a:t>the WRP</a:t>
            </a:r>
            <a:r>
              <a:rPr lang="en-GB" i="0" dirty="0">
                <a:solidFill>
                  <a:srgbClr val="1F1F1F"/>
                </a:solidFill>
              </a:rPr>
              <a:t>, please see pp.7-8 of the Multidisciplinary Report: </a:t>
            </a:r>
            <a:r>
              <a:rPr lang="en-GB" i="0" u="sng" dirty="0">
                <a:solidFill>
                  <a:schemeClr val="hlink"/>
                </a:solidFill>
                <a:hlinkClick r:id="rId3"/>
              </a:rPr>
              <a:t>https://religiouseducationcouncil.org.uk/rec/wp-content/uploads/2021/01/REC-Worldview-Report-A4-v2.pdf</a:t>
            </a:r>
            <a:r>
              <a:rPr lang="en-GB" i="0" dirty="0">
                <a:solidFill>
                  <a:srgbClr val="1F1F1F"/>
                </a:solidFill>
              </a:rPr>
              <a:t> </a:t>
            </a:r>
            <a:endParaRPr dirty="0"/>
          </a:p>
          <a:p>
            <a:pPr marL="0" lvl="0" indent="0" algn="l" rtl="0">
              <a:lnSpc>
                <a:spcPct val="100000"/>
              </a:lnSpc>
              <a:spcBef>
                <a:spcPts val="0"/>
              </a:spcBef>
              <a:spcAft>
                <a:spcPts val="0"/>
              </a:spcAft>
              <a:buSzPts val="1400"/>
              <a:buNone/>
            </a:pPr>
            <a:endParaRPr dirty="0"/>
          </a:p>
        </p:txBody>
      </p:sp>
      <p:sp>
        <p:nvSpPr>
          <p:cNvPr id="130" name="Google Shape;130;p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9"/>
          <p:cNvSpPr txBox="1">
            <a:spLocks noGrp="1"/>
          </p:cNvSpPr>
          <p:nvPr>
            <p:ph type="subTitle" idx="1"/>
          </p:nvPr>
        </p:nvSpPr>
        <p:spPr>
          <a:xfrm>
            <a:off x="8932426" y="7017607"/>
            <a:ext cx="9501624" cy="689291"/>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4" name="Google Shape;14;p29"/>
          <p:cNvSpPr/>
          <p:nvPr/>
        </p:nvSpPr>
        <p:spPr>
          <a:xfrm>
            <a:off x="8945127" y="6645497"/>
            <a:ext cx="10111882" cy="75977"/>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5" name="Google Shape;15;p29"/>
          <p:cNvPicPr preferRelativeResize="0"/>
          <p:nvPr/>
        </p:nvPicPr>
        <p:blipFill rotWithShape="1">
          <a:blip r:embed="rId2">
            <a:alphaModFix/>
          </a:blip>
          <a:srcRect/>
          <a:stretch/>
        </p:blipFill>
        <p:spPr>
          <a:xfrm>
            <a:off x="14595912" y="9674857"/>
            <a:ext cx="2185765" cy="506926"/>
          </a:xfrm>
          <a:prstGeom prst="rect">
            <a:avLst/>
          </a:prstGeom>
          <a:noFill/>
          <a:ln>
            <a:noFill/>
          </a:ln>
        </p:spPr>
      </p:pic>
      <p:pic>
        <p:nvPicPr>
          <p:cNvPr id="16" name="Google Shape;16;p29"/>
          <p:cNvPicPr preferRelativeResize="0"/>
          <p:nvPr/>
        </p:nvPicPr>
        <p:blipFill rotWithShape="1">
          <a:blip r:embed="rId3">
            <a:alphaModFix/>
          </a:blip>
          <a:srcRect/>
          <a:stretch/>
        </p:blipFill>
        <p:spPr>
          <a:xfrm>
            <a:off x="17067359" y="9675197"/>
            <a:ext cx="1989650" cy="506111"/>
          </a:xfrm>
          <a:prstGeom prst="rect">
            <a:avLst/>
          </a:prstGeom>
          <a:noFill/>
          <a:ln>
            <a:noFill/>
          </a:ln>
        </p:spPr>
      </p:pic>
      <p:pic>
        <p:nvPicPr>
          <p:cNvPr id="17" name="Google Shape;17;p29"/>
          <p:cNvPicPr preferRelativeResize="0"/>
          <p:nvPr/>
        </p:nvPicPr>
        <p:blipFill rotWithShape="1">
          <a:blip r:embed="rId4">
            <a:alphaModFix/>
          </a:blip>
          <a:srcRect/>
          <a:stretch/>
        </p:blipFill>
        <p:spPr>
          <a:xfrm>
            <a:off x="8945127" y="9589458"/>
            <a:ext cx="1571651" cy="660093"/>
          </a:xfrm>
          <a:prstGeom prst="rect">
            <a:avLst/>
          </a:prstGeom>
          <a:noFill/>
          <a:ln>
            <a:noFill/>
          </a:ln>
        </p:spPr>
      </p:pic>
      <p:pic>
        <p:nvPicPr>
          <p:cNvPr id="18" name="Google Shape;18;p29"/>
          <p:cNvPicPr preferRelativeResize="0"/>
          <p:nvPr/>
        </p:nvPicPr>
        <p:blipFill rotWithShape="1">
          <a:blip r:embed="rId5">
            <a:alphaModFix/>
          </a:blip>
          <a:srcRect/>
          <a:stretch/>
        </p:blipFill>
        <p:spPr>
          <a:xfrm>
            <a:off x="10802467" y="9590637"/>
            <a:ext cx="1572673" cy="699048"/>
          </a:xfrm>
          <a:prstGeom prst="rect">
            <a:avLst/>
          </a:prstGeom>
          <a:noFill/>
          <a:ln>
            <a:noFill/>
          </a:ln>
        </p:spPr>
      </p:pic>
      <p:pic>
        <p:nvPicPr>
          <p:cNvPr id="19" name="Google Shape;19;p29"/>
          <p:cNvPicPr preferRelativeResize="0"/>
          <p:nvPr/>
        </p:nvPicPr>
        <p:blipFill rotWithShape="1">
          <a:blip r:embed="rId6">
            <a:alphaModFix/>
          </a:blip>
          <a:srcRect/>
          <a:stretch/>
        </p:blipFill>
        <p:spPr>
          <a:xfrm>
            <a:off x="12660817" y="9674859"/>
            <a:ext cx="1649426" cy="4882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56"/>
        <p:cNvGrpSpPr/>
        <p:nvPr/>
      </p:nvGrpSpPr>
      <p:grpSpPr>
        <a:xfrm>
          <a:off x="0" y="0"/>
          <a:ext cx="0" cy="0"/>
          <a:chOff x="0" y="0"/>
          <a:chExt cx="0" cy="0"/>
        </a:xfrm>
      </p:grpSpPr>
      <p:sp>
        <p:nvSpPr>
          <p:cNvPr id="57" name="Google Shape;57;p3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3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
        <p:cNvGrpSpPr/>
        <p:nvPr/>
      </p:nvGrpSpPr>
      <p:grpSpPr>
        <a:xfrm>
          <a:off x="0" y="0"/>
          <a:ext cx="0" cy="0"/>
          <a:chOff x="0" y="0"/>
          <a:chExt cx="0" cy="0"/>
        </a:xfrm>
      </p:grpSpPr>
      <p:sp>
        <p:nvSpPr>
          <p:cNvPr id="12" name="Google Shape;12;p41"/>
          <p:cNvSpPr txBox="1">
            <a:spLocks noGrp="1"/>
          </p:cNvSpPr>
          <p:nvPr>
            <p:ph type="ctrTitle"/>
          </p:nvPr>
        </p:nvSpPr>
        <p:spPr>
          <a:xfrm>
            <a:off x="8950500" y="5152729"/>
            <a:ext cx="7197550" cy="1120178"/>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1"/>
          <p:cNvSpPr txBox="1">
            <a:spLocks noGrp="1"/>
          </p:cNvSpPr>
          <p:nvPr>
            <p:ph type="subTitle" idx="1"/>
          </p:nvPr>
        </p:nvSpPr>
        <p:spPr>
          <a:xfrm>
            <a:off x="8932426" y="7017607"/>
            <a:ext cx="9501624" cy="689291"/>
          </a:xfrm>
          <a:prstGeom prst="rect">
            <a:avLst/>
          </a:prstGeom>
          <a:noFill/>
          <a:ln>
            <a:noFill/>
          </a:ln>
        </p:spPr>
        <p:txBody>
          <a:bodyPr spcFirstLastPara="1" wrap="square" lIns="0" tIns="1205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4" name="Google Shape;14;p41"/>
          <p:cNvSpPr/>
          <p:nvPr/>
        </p:nvSpPr>
        <p:spPr>
          <a:xfrm>
            <a:off x="8945127" y="6645497"/>
            <a:ext cx="10111882" cy="75977"/>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5" name="Google Shape;15;p41"/>
          <p:cNvPicPr preferRelativeResize="0"/>
          <p:nvPr/>
        </p:nvPicPr>
        <p:blipFill rotWithShape="1">
          <a:blip r:embed="rId2">
            <a:alphaModFix/>
          </a:blip>
          <a:srcRect/>
          <a:stretch/>
        </p:blipFill>
        <p:spPr>
          <a:xfrm>
            <a:off x="14595912" y="9674857"/>
            <a:ext cx="2185765" cy="506926"/>
          </a:xfrm>
          <a:prstGeom prst="rect">
            <a:avLst/>
          </a:prstGeom>
          <a:noFill/>
          <a:ln>
            <a:noFill/>
          </a:ln>
        </p:spPr>
      </p:pic>
      <p:pic>
        <p:nvPicPr>
          <p:cNvPr id="16" name="Google Shape;16;p41"/>
          <p:cNvPicPr preferRelativeResize="0"/>
          <p:nvPr/>
        </p:nvPicPr>
        <p:blipFill rotWithShape="1">
          <a:blip r:embed="rId3">
            <a:alphaModFix/>
          </a:blip>
          <a:srcRect/>
          <a:stretch/>
        </p:blipFill>
        <p:spPr>
          <a:xfrm>
            <a:off x="17067359" y="9675197"/>
            <a:ext cx="1989650" cy="506111"/>
          </a:xfrm>
          <a:prstGeom prst="rect">
            <a:avLst/>
          </a:prstGeom>
          <a:noFill/>
          <a:ln>
            <a:noFill/>
          </a:ln>
        </p:spPr>
      </p:pic>
      <p:pic>
        <p:nvPicPr>
          <p:cNvPr id="17" name="Google Shape;17;p41"/>
          <p:cNvPicPr preferRelativeResize="0"/>
          <p:nvPr/>
        </p:nvPicPr>
        <p:blipFill rotWithShape="1">
          <a:blip r:embed="rId4">
            <a:alphaModFix/>
          </a:blip>
          <a:srcRect/>
          <a:stretch/>
        </p:blipFill>
        <p:spPr>
          <a:xfrm>
            <a:off x="8945127" y="9589458"/>
            <a:ext cx="1571651" cy="660093"/>
          </a:xfrm>
          <a:prstGeom prst="rect">
            <a:avLst/>
          </a:prstGeom>
          <a:noFill/>
          <a:ln>
            <a:noFill/>
          </a:ln>
        </p:spPr>
      </p:pic>
      <p:pic>
        <p:nvPicPr>
          <p:cNvPr id="18" name="Google Shape;18;p41"/>
          <p:cNvPicPr preferRelativeResize="0"/>
          <p:nvPr/>
        </p:nvPicPr>
        <p:blipFill rotWithShape="1">
          <a:blip r:embed="rId5">
            <a:alphaModFix/>
          </a:blip>
          <a:srcRect/>
          <a:stretch/>
        </p:blipFill>
        <p:spPr>
          <a:xfrm>
            <a:off x="10802467" y="9590637"/>
            <a:ext cx="1572673" cy="699048"/>
          </a:xfrm>
          <a:prstGeom prst="rect">
            <a:avLst/>
          </a:prstGeom>
          <a:noFill/>
          <a:ln>
            <a:noFill/>
          </a:ln>
        </p:spPr>
      </p:pic>
      <p:pic>
        <p:nvPicPr>
          <p:cNvPr id="19" name="Google Shape;19;p41"/>
          <p:cNvPicPr preferRelativeResize="0"/>
          <p:nvPr/>
        </p:nvPicPr>
        <p:blipFill rotWithShape="1">
          <a:blip r:embed="rId6">
            <a:alphaModFix/>
          </a:blip>
          <a:srcRect/>
          <a:stretch/>
        </p:blipFill>
        <p:spPr>
          <a:xfrm>
            <a:off x="12660817" y="9674859"/>
            <a:ext cx="1649426" cy="488230"/>
          </a:xfrm>
          <a:prstGeom prst="rect">
            <a:avLst/>
          </a:prstGeom>
          <a:noFill/>
          <a:ln>
            <a:noFill/>
          </a:ln>
        </p:spPr>
      </p:pic>
    </p:spTree>
    <p:extLst>
      <p:ext uri="{BB962C8B-B14F-4D97-AF65-F5344CB8AC3E}">
        <p14:creationId xmlns:p14="http://schemas.microsoft.com/office/powerpoint/2010/main" val="83087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
        <p:nvSpPr>
          <p:cNvPr id="21" name="Google Shape;21;p42"/>
          <p:cNvSpPr txBox="1">
            <a:spLocks noGrp="1"/>
          </p:cNvSpPr>
          <p:nvPr>
            <p:ph type="ctrTitle"/>
          </p:nvPr>
        </p:nvSpPr>
        <p:spPr>
          <a:xfrm>
            <a:off x="8932426" y="6421196"/>
            <a:ext cx="6758424" cy="110799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4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198FB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3" name="Google Shape;23;p42"/>
          <p:cNvSpPr/>
          <p:nvPr/>
        </p:nvSpPr>
        <p:spPr>
          <a:xfrm>
            <a:off x="8932426" y="8016874"/>
            <a:ext cx="10124547" cy="45719"/>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237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4"/>
        <p:cNvGrpSpPr/>
        <p:nvPr/>
      </p:nvGrpSpPr>
      <p:grpSpPr>
        <a:xfrm>
          <a:off x="0" y="0"/>
          <a:ext cx="0" cy="0"/>
          <a:chOff x="0" y="0"/>
          <a:chExt cx="0" cy="0"/>
        </a:xfrm>
      </p:grpSpPr>
      <p:sp>
        <p:nvSpPr>
          <p:cNvPr id="25" name="Google Shape;25;p43"/>
          <p:cNvSpPr/>
          <p:nvPr/>
        </p:nvSpPr>
        <p:spPr>
          <a:xfrm>
            <a:off x="0" y="10261467"/>
            <a:ext cx="20104100" cy="1047883"/>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 name="Google Shape;26;p43"/>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27" name="Google Shape;27;p43"/>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3"/>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9" name="Google Shape;29;p43"/>
          <p:cNvSpPr txBox="1">
            <a:spLocks noGrp="1"/>
          </p:cNvSpPr>
          <p:nvPr>
            <p:ph type="body" idx="2"/>
          </p:nvPr>
        </p:nvSpPr>
        <p:spPr>
          <a:xfrm>
            <a:off x="10966450" y="2837234"/>
            <a:ext cx="8103262" cy="639190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450" b="1" i="0" u="none" strike="noStrike" cap="none">
                <a:solidFill>
                  <a:srgbClr val="198FB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29022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45"/>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9" name="Google Shape;39;p45"/>
          <p:cNvPicPr preferRelativeResize="0"/>
          <p:nvPr/>
        </p:nvPicPr>
        <p:blipFill rotWithShape="1">
          <a:blip r:embed="rId2">
            <a:alphaModFix/>
          </a:blip>
          <a:srcRect/>
          <a:stretch/>
        </p:blipFill>
        <p:spPr>
          <a:xfrm>
            <a:off x="17339785" y="9128278"/>
            <a:ext cx="2368640" cy="1881216"/>
          </a:xfrm>
          <a:prstGeom prst="rect">
            <a:avLst/>
          </a:prstGeom>
          <a:noFill/>
          <a:ln>
            <a:noFill/>
          </a:ln>
        </p:spPr>
      </p:pic>
    </p:spTree>
    <p:extLst>
      <p:ext uri="{BB962C8B-B14F-4D97-AF65-F5344CB8AC3E}">
        <p14:creationId xmlns:p14="http://schemas.microsoft.com/office/powerpoint/2010/main" val="263811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p:cSld name="2_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46"/>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46"/>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43" name="Google Shape;43;p46"/>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46"/>
          <p:cNvSpPr txBox="1">
            <a:spLocks noGrp="1"/>
          </p:cNvSpPr>
          <p:nvPr>
            <p:ph type="body" idx="1"/>
          </p:nvPr>
        </p:nvSpPr>
        <p:spPr>
          <a:xfrm>
            <a:off x="1034388" y="2837234"/>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5" name="Google Shape;45;p46"/>
          <p:cNvSpPr txBox="1">
            <a:spLocks noGrp="1"/>
          </p:cNvSpPr>
          <p:nvPr>
            <p:ph type="body" idx="2"/>
          </p:nvPr>
        </p:nvSpPr>
        <p:spPr>
          <a:xfrm>
            <a:off x="10433052" y="2831415"/>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79859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sp>
        <p:nvSpPr>
          <p:cNvPr id="47" name="Google Shape;47;p47"/>
          <p:cNvSpPr/>
          <p:nvPr/>
        </p:nvSpPr>
        <p:spPr>
          <a:xfrm>
            <a:off x="0" y="1"/>
            <a:ext cx="20948650"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47"/>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81219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376138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50"/>
        <p:cNvGrpSpPr/>
        <p:nvPr/>
      </p:nvGrpSpPr>
      <p:grpSpPr>
        <a:xfrm>
          <a:off x="0" y="0"/>
          <a:ext cx="0" cy="0"/>
          <a:chOff x="0" y="0"/>
          <a:chExt cx="0" cy="0"/>
        </a:xfrm>
      </p:grpSpPr>
      <p:sp>
        <p:nvSpPr>
          <p:cNvPr id="51" name="Google Shape;51;p49"/>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49"/>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3" name="Google Shape;53;p4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4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4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22929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
        <p:nvSpPr>
          <p:cNvPr id="21" name="Google Shape;21;p30"/>
          <p:cNvSpPr txBox="1">
            <a:spLocks noGrp="1"/>
          </p:cNvSpPr>
          <p:nvPr>
            <p:ph type="ctrTitle"/>
          </p:nvPr>
        </p:nvSpPr>
        <p:spPr>
          <a:xfrm>
            <a:off x="8932426" y="6421196"/>
            <a:ext cx="6758424" cy="110799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30"/>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198FB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3" name="Google Shape;23;p30"/>
          <p:cNvSpPr/>
          <p:nvPr/>
        </p:nvSpPr>
        <p:spPr>
          <a:xfrm>
            <a:off x="8932426" y="8016874"/>
            <a:ext cx="10124547" cy="45719"/>
          </a:xfrm>
          <a:custGeom>
            <a:avLst/>
            <a:gdLst/>
            <a:ahLst/>
            <a:cxnLst/>
            <a:rect l="l" t="t" r="r" b="b"/>
            <a:pathLst>
              <a:path w="9093835" h="120000" extrusionOk="0">
                <a:moveTo>
                  <a:pt x="0" y="0"/>
                </a:moveTo>
                <a:lnTo>
                  <a:pt x="9093785"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4"/>
        <p:cNvGrpSpPr/>
        <p:nvPr/>
      </p:nvGrpSpPr>
      <p:grpSpPr>
        <a:xfrm>
          <a:off x="0" y="0"/>
          <a:ext cx="0" cy="0"/>
          <a:chOff x="0" y="0"/>
          <a:chExt cx="0" cy="0"/>
        </a:xfrm>
      </p:grpSpPr>
      <p:sp>
        <p:nvSpPr>
          <p:cNvPr id="25" name="Google Shape;25;p31"/>
          <p:cNvSpPr/>
          <p:nvPr/>
        </p:nvSpPr>
        <p:spPr>
          <a:xfrm>
            <a:off x="0" y="10261467"/>
            <a:ext cx="20104100" cy="1047883"/>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 name="Google Shape;26;p31"/>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27" name="Google Shape;27;p31"/>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31"/>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9" name="Google Shape;29;p31"/>
          <p:cNvSpPr txBox="1">
            <a:spLocks noGrp="1"/>
          </p:cNvSpPr>
          <p:nvPr>
            <p:ph type="body" idx="2"/>
          </p:nvPr>
        </p:nvSpPr>
        <p:spPr>
          <a:xfrm>
            <a:off x="10966450" y="2837234"/>
            <a:ext cx="8103262" cy="639190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450" b="1" i="0" u="none" strike="noStrike" cap="none">
                <a:solidFill>
                  <a:srgbClr val="198FB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32"/>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3" name="Google Shape;33;p32"/>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34" name="Google Shape;34;p3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3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3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37"/>
        <p:cNvGrpSpPr/>
        <p:nvPr/>
      </p:nvGrpSpPr>
      <p:grpSpPr>
        <a:xfrm>
          <a:off x="0" y="0"/>
          <a:ext cx="0" cy="0"/>
          <a:chOff x="0" y="0"/>
          <a:chExt cx="0" cy="0"/>
        </a:xfrm>
      </p:grpSpPr>
      <p:sp>
        <p:nvSpPr>
          <p:cNvPr id="38" name="Google Shape;38;p33"/>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9" name="Google Shape;39;p33"/>
          <p:cNvPicPr preferRelativeResize="0"/>
          <p:nvPr/>
        </p:nvPicPr>
        <p:blipFill rotWithShape="1">
          <a:blip r:embed="rId2">
            <a:alphaModFix/>
          </a:blip>
          <a:srcRect/>
          <a:stretch/>
        </p:blipFill>
        <p:spPr>
          <a:xfrm>
            <a:off x="17339785" y="9128278"/>
            <a:ext cx="2368640" cy="18812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34"/>
          <p:cNvSpPr/>
          <p:nvPr/>
        </p:nvSpPr>
        <p:spPr>
          <a:xfrm>
            <a:off x="0" y="10261467"/>
            <a:ext cx="20104100" cy="1047115"/>
          </a:xfrm>
          <a:custGeom>
            <a:avLst/>
            <a:gdLst/>
            <a:ahLst/>
            <a:cxnLst/>
            <a:rect l="l" t="t" r="r" b="b"/>
            <a:pathLst>
              <a:path w="20104100" h="1047115" extrusionOk="0">
                <a:moveTo>
                  <a:pt x="20104099" y="0"/>
                </a:moveTo>
                <a:lnTo>
                  <a:pt x="0" y="0"/>
                </a:lnTo>
                <a:lnTo>
                  <a:pt x="0" y="1047088"/>
                </a:lnTo>
                <a:lnTo>
                  <a:pt x="20104099" y="1047088"/>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34"/>
          <p:cNvPicPr preferRelativeResize="0"/>
          <p:nvPr/>
        </p:nvPicPr>
        <p:blipFill rotWithShape="1">
          <a:blip r:embed="rId2">
            <a:alphaModFix/>
          </a:blip>
          <a:srcRect/>
          <a:stretch/>
        </p:blipFill>
        <p:spPr>
          <a:xfrm>
            <a:off x="17339785" y="9128278"/>
            <a:ext cx="2368640" cy="1881216"/>
          </a:xfrm>
          <a:prstGeom prst="rect">
            <a:avLst/>
          </a:prstGeom>
          <a:noFill/>
          <a:ln>
            <a:noFill/>
          </a:ln>
        </p:spPr>
      </p:pic>
      <p:sp>
        <p:nvSpPr>
          <p:cNvPr id="43" name="Google Shape;43;p34"/>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6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34"/>
          <p:cNvSpPr txBox="1">
            <a:spLocks noGrp="1"/>
          </p:cNvSpPr>
          <p:nvPr>
            <p:ph type="body" idx="1"/>
          </p:nvPr>
        </p:nvSpPr>
        <p:spPr>
          <a:xfrm>
            <a:off x="1034388" y="2837234"/>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5" name="Google Shape;45;p34"/>
          <p:cNvSpPr txBox="1">
            <a:spLocks noGrp="1"/>
          </p:cNvSpPr>
          <p:nvPr>
            <p:ph type="body" idx="2"/>
          </p:nvPr>
        </p:nvSpPr>
        <p:spPr>
          <a:xfrm>
            <a:off x="10433052" y="2831415"/>
            <a:ext cx="8636662" cy="63919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6"/>
        <p:cNvGrpSpPr/>
        <p:nvPr/>
      </p:nvGrpSpPr>
      <p:grpSpPr>
        <a:xfrm>
          <a:off x="0" y="0"/>
          <a:ext cx="0" cy="0"/>
          <a:chOff x="0" y="0"/>
          <a:chExt cx="0" cy="0"/>
        </a:xfrm>
      </p:grpSpPr>
      <p:sp>
        <p:nvSpPr>
          <p:cNvPr id="47" name="Google Shape;47;p35"/>
          <p:cNvSpPr/>
          <p:nvPr/>
        </p:nvSpPr>
        <p:spPr>
          <a:xfrm>
            <a:off x="0" y="1"/>
            <a:ext cx="20948650"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35"/>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345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37"/>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37"/>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649"/>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824"/>
              </a:spcBef>
              <a:spcAft>
                <a:spcPts val="0"/>
              </a:spcAft>
              <a:buClr>
                <a:schemeClr val="dk1"/>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3" name="Google Shape;53;p37"/>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37"/>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37"/>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0" y="1"/>
            <a:ext cx="7774305"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p:nvPr/>
        </p:nvSpPr>
        <p:spPr>
          <a:xfrm>
            <a:off x="0" y="1"/>
            <a:ext cx="7774305" cy="11335476"/>
          </a:xfrm>
          <a:custGeom>
            <a:avLst/>
            <a:gdLst/>
            <a:ahLst/>
            <a:cxnLst/>
            <a:rect l="l" t="t" r="r" b="b"/>
            <a:pathLst>
              <a:path w="7774305" h="11308715" extrusionOk="0">
                <a:moveTo>
                  <a:pt x="7774119" y="0"/>
                </a:moveTo>
                <a:lnTo>
                  <a:pt x="0" y="0"/>
                </a:lnTo>
                <a:lnTo>
                  <a:pt x="0" y="11308556"/>
                </a:lnTo>
                <a:lnTo>
                  <a:pt x="7774119" y="11308556"/>
                </a:lnTo>
                <a:lnTo>
                  <a:pt x="777411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4772491"/>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mediaspace.nottingham.ac.uk/playlist/dedicated/1_naafl56b/1_0ygnojr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AFRxKF-Jdos&amp;ab_channel=TheosThinkTank"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mediaspace.nottingham.ac.uk/playlist/dedicated/1_naafl56b/1_89iz38qm"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religiouseducationcouncil.org.uk/rec/wp-content/uploads/2024/04/24-25698-REC-Handbook-A4-DIGITAL-PAGES.pdf" TargetMode="External"/><Relationship Id="rId5" Type="http://schemas.openxmlformats.org/officeDocument/2006/relationships/image" Target="../media/image13.png"/><Relationship Id="rId4" Type="http://schemas.openxmlformats.org/officeDocument/2006/relationships/hyperlink" Target="https://religiouseducationcouncil.org.uk/rec/wp-content/uploads/2017/05/Final-Report-of-the-Commission-on-R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publications.aston.ac.uk/id/eprint/42452/1/Celine_BENOIT_PhD_Thesis_FINAL_.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
          <p:cNvPicPr preferRelativeResize="0"/>
          <p:nvPr/>
        </p:nvPicPr>
        <p:blipFill rotWithShape="1">
          <a:blip r:embed="rId3">
            <a:alphaModFix/>
          </a:blip>
          <a:srcRect/>
          <a:stretch/>
        </p:blipFill>
        <p:spPr>
          <a:xfrm>
            <a:off x="8932426" y="431701"/>
            <a:ext cx="2903139" cy="2305730"/>
          </a:xfrm>
          <a:prstGeom prst="rect">
            <a:avLst/>
          </a:prstGeom>
          <a:noFill/>
          <a:ln>
            <a:noFill/>
          </a:ln>
        </p:spPr>
      </p:pic>
      <p:pic>
        <p:nvPicPr>
          <p:cNvPr id="66" name="Google Shape;66;p1"/>
          <p:cNvPicPr preferRelativeResize="0"/>
          <p:nvPr/>
        </p:nvPicPr>
        <p:blipFill rotWithShape="1">
          <a:blip r:embed="rId4">
            <a:alphaModFix/>
          </a:blip>
          <a:srcRect/>
          <a:stretch/>
        </p:blipFill>
        <p:spPr>
          <a:xfrm>
            <a:off x="14595912" y="9674857"/>
            <a:ext cx="2185765" cy="506926"/>
          </a:xfrm>
          <a:prstGeom prst="rect">
            <a:avLst/>
          </a:prstGeom>
          <a:noFill/>
          <a:ln>
            <a:noFill/>
          </a:ln>
        </p:spPr>
      </p:pic>
      <p:pic>
        <p:nvPicPr>
          <p:cNvPr id="67" name="Google Shape;67;p1"/>
          <p:cNvPicPr preferRelativeResize="0"/>
          <p:nvPr/>
        </p:nvPicPr>
        <p:blipFill rotWithShape="1">
          <a:blip r:embed="rId5">
            <a:alphaModFix/>
          </a:blip>
          <a:srcRect/>
          <a:stretch/>
        </p:blipFill>
        <p:spPr>
          <a:xfrm>
            <a:off x="17067359" y="9675197"/>
            <a:ext cx="1989650" cy="506111"/>
          </a:xfrm>
          <a:prstGeom prst="rect">
            <a:avLst/>
          </a:prstGeom>
          <a:noFill/>
          <a:ln>
            <a:noFill/>
          </a:ln>
        </p:spPr>
      </p:pic>
      <p:pic>
        <p:nvPicPr>
          <p:cNvPr id="68" name="Google Shape;68;p1"/>
          <p:cNvPicPr preferRelativeResize="0"/>
          <p:nvPr/>
        </p:nvPicPr>
        <p:blipFill rotWithShape="1">
          <a:blip r:embed="rId6">
            <a:alphaModFix/>
          </a:blip>
          <a:srcRect/>
          <a:stretch/>
        </p:blipFill>
        <p:spPr>
          <a:xfrm>
            <a:off x="8945127" y="9589458"/>
            <a:ext cx="1571651" cy="660093"/>
          </a:xfrm>
          <a:prstGeom prst="rect">
            <a:avLst/>
          </a:prstGeom>
          <a:noFill/>
          <a:ln>
            <a:noFill/>
          </a:ln>
        </p:spPr>
      </p:pic>
      <p:pic>
        <p:nvPicPr>
          <p:cNvPr id="69" name="Google Shape;69;p1"/>
          <p:cNvPicPr preferRelativeResize="0"/>
          <p:nvPr/>
        </p:nvPicPr>
        <p:blipFill rotWithShape="1">
          <a:blip r:embed="rId7">
            <a:alphaModFix/>
          </a:blip>
          <a:srcRect/>
          <a:stretch/>
        </p:blipFill>
        <p:spPr>
          <a:xfrm>
            <a:off x="10802467" y="9590637"/>
            <a:ext cx="1572673" cy="699048"/>
          </a:xfrm>
          <a:prstGeom prst="rect">
            <a:avLst/>
          </a:prstGeom>
          <a:noFill/>
          <a:ln>
            <a:noFill/>
          </a:ln>
        </p:spPr>
      </p:pic>
      <p:pic>
        <p:nvPicPr>
          <p:cNvPr id="70" name="Google Shape;70;p1"/>
          <p:cNvPicPr preferRelativeResize="0"/>
          <p:nvPr/>
        </p:nvPicPr>
        <p:blipFill rotWithShape="1">
          <a:blip r:embed="rId8">
            <a:alphaModFix/>
          </a:blip>
          <a:srcRect/>
          <a:stretch/>
        </p:blipFill>
        <p:spPr>
          <a:xfrm>
            <a:off x="12660817" y="9674859"/>
            <a:ext cx="1649426" cy="488230"/>
          </a:xfrm>
          <a:prstGeom prst="rect">
            <a:avLst/>
          </a:prstGeom>
          <a:noFill/>
          <a:ln>
            <a:noFill/>
          </a:ln>
        </p:spPr>
      </p:pic>
      <p:pic>
        <p:nvPicPr>
          <p:cNvPr id="71" name="Google Shape;71;p1"/>
          <p:cNvPicPr preferRelativeResize="0"/>
          <p:nvPr/>
        </p:nvPicPr>
        <p:blipFill rotWithShape="1">
          <a:blip r:embed="rId9">
            <a:alphaModFix/>
          </a:blip>
          <a:srcRect/>
          <a:stretch/>
        </p:blipFill>
        <p:spPr>
          <a:xfrm>
            <a:off x="1047127" y="2254765"/>
            <a:ext cx="7570236" cy="7127532"/>
          </a:xfrm>
          <a:prstGeom prst="rect">
            <a:avLst/>
          </a:prstGeom>
          <a:noFill/>
          <a:ln>
            <a:noFill/>
          </a:ln>
        </p:spPr>
      </p:pic>
      <p:sp>
        <p:nvSpPr>
          <p:cNvPr id="72" name="Google Shape;72;p1"/>
          <p:cNvSpPr txBox="1">
            <a:spLocks noGrp="1"/>
          </p:cNvSpPr>
          <p:nvPr>
            <p:ph type="ctrTitle"/>
          </p:nvPr>
        </p:nvSpPr>
        <p:spPr>
          <a:xfrm>
            <a:off x="8945127" y="4364832"/>
            <a:ext cx="10232230" cy="2228174"/>
          </a:xfrm>
          <a:prstGeom prst="rect">
            <a:avLst/>
          </a:prstGeom>
          <a:noFill/>
          <a:ln>
            <a:noFill/>
          </a:ln>
        </p:spPr>
        <p:txBody>
          <a:bodyPr spcFirstLastPara="1" wrap="square" lIns="0" tIns="12050" rIns="0" bIns="0" anchor="t" anchorCtr="0">
            <a:spAutoFit/>
          </a:bodyPr>
          <a:lstStyle/>
          <a:p>
            <a:pPr marL="0" lvl="0" indent="0" algn="l" rtl="0">
              <a:lnSpc>
                <a:spcPct val="100000"/>
              </a:lnSpc>
              <a:spcBef>
                <a:spcPts val="0"/>
              </a:spcBef>
              <a:spcAft>
                <a:spcPts val="0"/>
              </a:spcAft>
              <a:buSzPts val="1400"/>
              <a:buNone/>
            </a:pPr>
            <a:r>
              <a:rPr lang="en-GB" sz="7200">
                <a:latin typeface="Arial"/>
                <a:ea typeface="Arial"/>
                <a:cs typeface="Arial"/>
                <a:sym typeface="Arial"/>
              </a:rPr>
              <a:t>Religion &amp; Worldviews in Religious Studies</a:t>
            </a:r>
            <a:endParaRPr sz="7200">
              <a:latin typeface="Arial"/>
              <a:ea typeface="Arial"/>
              <a:cs typeface="Arial"/>
              <a:sym typeface="Arial"/>
            </a:endParaRPr>
          </a:p>
        </p:txBody>
      </p:sp>
      <p:sp>
        <p:nvSpPr>
          <p:cNvPr id="73" name="Google Shape;73;p1"/>
          <p:cNvSpPr txBox="1">
            <a:spLocks noGrp="1"/>
          </p:cNvSpPr>
          <p:nvPr>
            <p:ph type="subTitle" idx="1"/>
          </p:nvPr>
        </p:nvSpPr>
        <p:spPr>
          <a:xfrm>
            <a:off x="8932425" y="6944518"/>
            <a:ext cx="10244931" cy="68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sz="4400" b="0" i="0" u="none" strike="noStrike" cap="none">
                <a:latin typeface="Arial"/>
                <a:ea typeface="Arial"/>
                <a:cs typeface="Arial"/>
                <a:sym typeface="Arial"/>
              </a:rPr>
              <a:t>Training Pack for Secondary Schools</a:t>
            </a:r>
            <a:endParaRPr sz="44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the R&amp;W approach?</a:t>
            </a:r>
            <a:endParaRPr sz="6600" b="0" i="0" u="none" strike="noStrike" cap="none">
              <a:solidFill>
                <a:srgbClr val="000000"/>
              </a:solidFill>
              <a:latin typeface="Arial"/>
              <a:ea typeface="Arial"/>
              <a:cs typeface="Arial"/>
              <a:sym typeface="Arial"/>
            </a:endParaRPr>
          </a:p>
        </p:txBody>
      </p:sp>
      <p:sp>
        <p:nvSpPr>
          <p:cNvPr id="143" name="Google Shape;143;p9"/>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44" name="Google Shape;144;p9">
            <a:hlinkClick r:id="rId3"/>
          </p:cNvPr>
          <p:cNvPicPr preferRelativeResize="0"/>
          <p:nvPr/>
        </p:nvPicPr>
        <p:blipFill rotWithShape="1">
          <a:blip r:embed="rId4">
            <a:alphaModFix/>
          </a:blip>
          <a:srcRect/>
          <a:stretch/>
        </p:blipFill>
        <p:spPr>
          <a:xfrm>
            <a:off x="3498850" y="2911475"/>
            <a:ext cx="11298379" cy="68641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dirty="0"/>
              <a:t>Fr</a:t>
            </a:r>
            <a:r>
              <a:rPr lang="en-GB" sz="6600" b="0" i="0" u="none" strike="noStrike" cap="none" dirty="0">
                <a:solidFill>
                  <a:srgbClr val="000000"/>
                </a:solidFill>
                <a:latin typeface="Arial"/>
                <a:ea typeface="Arial"/>
                <a:cs typeface="Arial"/>
                <a:sym typeface="Arial"/>
              </a:rPr>
              <a:t>om WRP to R&amp;W (1/4)</a:t>
            </a:r>
            <a:endParaRPr sz="6600" b="0" i="0" u="none" strike="noStrike" cap="none" dirty="0">
              <a:solidFill>
                <a:srgbClr val="000000"/>
              </a:solidFill>
              <a:latin typeface="Arial"/>
              <a:ea typeface="Arial"/>
              <a:cs typeface="Arial"/>
              <a:sym typeface="Arial"/>
            </a:endParaRPr>
          </a:p>
        </p:txBody>
      </p:sp>
      <p:sp>
        <p:nvSpPr>
          <p:cNvPr id="237" name="Google Shape;237;p21"/>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8" name="Google Shape;238;p21"/>
          <p:cNvPicPr preferRelativeResize="0"/>
          <p:nvPr/>
        </p:nvPicPr>
        <p:blipFill rotWithShape="1">
          <a:blip r:embed="rId3">
            <a:alphaModFix/>
          </a:blip>
          <a:srcRect/>
          <a:stretch/>
        </p:blipFill>
        <p:spPr>
          <a:xfrm>
            <a:off x="3464437" y="2374016"/>
            <a:ext cx="12716638" cy="4282800"/>
          </a:xfrm>
          <a:prstGeom prst="rect">
            <a:avLst/>
          </a:prstGeom>
          <a:noFill/>
          <a:ln>
            <a:noFill/>
          </a:ln>
        </p:spPr>
      </p:pic>
      <p:sp>
        <p:nvSpPr>
          <p:cNvPr id="239" name="Google Shape;239;p21"/>
          <p:cNvSpPr txBox="1"/>
          <p:nvPr/>
        </p:nvSpPr>
        <p:spPr>
          <a:xfrm>
            <a:off x="3464437" y="6589695"/>
            <a:ext cx="4044300" cy="40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GB" sz="2800" b="1" i="0" u="none" strike="noStrike" cap="none" dirty="0">
                <a:solidFill>
                  <a:schemeClr val="dk1"/>
                </a:solidFill>
                <a:latin typeface="Calibri"/>
                <a:ea typeface="Calibri"/>
                <a:cs typeface="Calibri"/>
                <a:sym typeface="Calibri"/>
              </a:rPr>
              <a:t>World Religions Paradigm</a:t>
            </a:r>
            <a:endParaRPr sz="2800" b="1" i="0" u="none" strike="noStrike" cap="none" dirty="0">
              <a:solidFill>
                <a:schemeClr val="dk1"/>
              </a:solidFill>
              <a:latin typeface="Calibri"/>
              <a:ea typeface="Calibri"/>
              <a:cs typeface="Calibri"/>
              <a:sym typeface="Calibri"/>
            </a:endParaRPr>
          </a:p>
        </p:txBody>
      </p:sp>
      <p:sp>
        <p:nvSpPr>
          <p:cNvPr id="240" name="Google Shape;240;p21"/>
          <p:cNvSpPr txBox="1"/>
          <p:nvPr/>
        </p:nvSpPr>
        <p:spPr>
          <a:xfrm>
            <a:off x="10407656" y="6812087"/>
            <a:ext cx="5364000" cy="40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1" i="0" u="none" strike="noStrike" cap="none">
                <a:solidFill>
                  <a:schemeClr val="dk1"/>
                </a:solidFill>
                <a:latin typeface="Arial"/>
                <a:ea typeface="Arial"/>
                <a:cs typeface="Arial"/>
                <a:sym typeface="Arial"/>
              </a:rPr>
              <a:t>Religion</a:t>
            </a:r>
            <a:r>
              <a:rPr lang="en-GB" sz="2800" b="1" i="0" u="none" strike="noStrike" cap="none">
                <a:solidFill>
                  <a:schemeClr val="dk1"/>
                </a:solidFill>
                <a:latin typeface="Calibri"/>
                <a:ea typeface="Calibri"/>
                <a:cs typeface="Calibri"/>
                <a:sym typeface="Calibri"/>
              </a:rPr>
              <a:t> &amp; Worldviews Approach</a:t>
            </a:r>
            <a:endParaRPr sz="2800" b="1" i="0" u="none" strike="noStrike" cap="none">
              <a:solidFill>
                <a:schemeClr val="dk1"/>
              </a:solidFill>
              <a:latin typeface="Calibri"/>
              <a:ea typeface="Calibri"/>
              <a:cs typeface="Calibri"/>
              <a:sym typeface="Calibri"/>
            </a:endParaRPr>
          </a:p>
        </p:txBody>
      </p:sp>
      <p:sp>
        <p:nvSpPr>
          <p:cNvPr id="241" name="Google Shape;241;p21"/>
          <p:cNvSpPr txBox="1"/>
          <p:nvPr/>
        </p:nvSpPr>
        <p:spPr>
          <a:xfrm>
            <a:off x="644463" y="7105878"/>
            <a:ext cx="8313733"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there are six major world religions, and lots of minor ones, and that they have a comparable set of core beliefs and practices that we can neatly package up and present in lessons. This approach is seen as distorting by imposing a particular model onto diverse traditions.</a:t>
            </a:r>
            <a:endParaRPr sz="2800" b="0" i="0" u="none" strike="noStrike" cap="none" dirty="0">
              <a:solidFill>
                <a:srgbClr val="1F1F1F"/>
              </a:solidFill>
              <a:latin typeface="Arial"/>
              <a:ea typeface="Arial"/>
              <a:cs typeface="Arial"/>
              <a:sym typeface="Arial"/>
            </a:endParaRPr>
          </a:p>
        </p:txBody>
      </p:sp>
      <p:sp>
        <p:nvSpPr>
          <p:cNvPr id="242" name="Google Shape;242;p21"/>
          <p:cNvSpPr txBox="1"/>
          <p:nvPr/>
        </p:nvSpPr>
        <p:spPr>
          <a:xfrm>
            <a:off x="10407656" y="7601397"/>
            <a:ext cx="6197594" cy="216671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1F1F1F"/>
              </a:buClr>
              <a:buSzPts val="2800"/>
              <a:buFont typeface="Arial"/>
              <a:buNone/>
            </a:pPr>
            <a:r>
              <a:rPr lang="en-GB" sz="2800" b="0" i="0" u="none" strike="noStrike" cap="none" dirty="0">
                <a:solidFill>
                  <a:srgbClr val="1F1F1F"/>
                </a:solidFill>
                <a:latin typeface="Arial"/>
                <a:ea typeface="Arial"/>
                <a:cs typeface="Arial"/>
                <a:sym typeface="Arial"/>
              </a:rPr>
              <a:t>The idea that religion and beliefs are constantly changing and dynamic and each person will experience these differently. </a:t>
            </a:r>
            <a:endParaRPr sz="2800" b="0" i="0" u="none" strike="noStrike" cap="none" dirty="0">
              <a:solidFill>
                <a:srgbClr val="1F1F1F"/>
              </a:solidFill>
              <a:latin typeface="Arial"/>
              <a:ea typeface="Arial"/>
              <a:cs typeface="Arial"/>
              <a:sym typeface="Arial"/>
            </a:endParaRPr>
          </a:p>
        </p:txBody>
      </p:sp>
      <p:sp>
        <p:nvSpPr>
          <p:cNvPr id="2" name="TextBox 1">
            <a:extLst>
              <a:ext uri="{FF2B5EF4-FFF2-40B4-BE49-F238E27FC236}">
                <a16:creationId xmlns:a16="http://schemas.microsoft.com/office/drawing/2014/main" id="{4F31E57B-1B31-0DD6-F9F3-0BF599408DE8}"/>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
        <p:nvSpPr>
          <p:cNvPr id="3" name="Speech Bubble: Oval 2">
            <a:extLst>
              <a:ext uri="{FF2B5EF4-FFF2-40B4-BE49-F238E27FC236}">
                <a16:creationId xmlns:a16="http://schemas.microsoft.com/office/drawing/2014/main" id="{93DC6AFE-10DC-D43E-A734-CCFA208EABAB}"/>
              </a:ext>
            </a:extLst>
          </p:cNvPr>
          <p:cNvSpPr/>
          <p:nvPr/>
        </p:nvSpPr>
        <p:spPr>
          <a:xfrm>
            <a:off x="10052050" y="-84109"/>
            <a:ext cx="9554216" cy="5738784"/>
          </a:xfrm>
          <a:prstGeom prst="wedgeEllipseCallout">
            <a:avLst/>
          </a:prstGeom>
          <a:solidFill>
            <a:schemeClr val="accent1">
              <a:lumMod val="40000"/>
              <a:lumOff val="60000"/>
            </a:schemeClr>
          </a:solidFill>
          <a:ln w="762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t>It’s a change in the way we teach (a pedagogical shift).</a:t>
            </a:r>
          </a:p>
          <a:p>
            <a:pPr algn="ctr"/>
            <a:endParaRPr lang="en-GB" sz="3600" b="1" dirty="0"/>
          </a:p>
          <a:p>
            <a:pPr algn="ctr"/>
            <a:r>
              <a:rPr lang="en-GB" sz="3600" b="1" dirty="0"/>
              <a:t>It’s not so much about the content we teach, it’s about how we teach thar content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2"/>
          <p:cNvSpPr txBox="1">
            <a:spLocks noGrp="1"/>
          </p:cNvSpPr>
          <p:nvPr>
            <p:ph type="title" idx="4294967295"/>
          </p:nvPr>
        </p:nvSpPr>
        <p:spPr>
          <a:xfrm>
            <a:off x="487680" y="782425"/>
            <a:ext cx="12750800" cy="1030288"/>
          </a:xfrm>
          <a:prstGeom prst="rect">
            <a:avLst/>
          </a:prstGeom>
          <a:noFill/>
          <a:ln>
            <a:noFill/>
          </a:ln>
        </p:spPr>
        <p:txBody>
          <a:bodyPr spcFirstLastPara="1" wrap="square" lIns="150750" tIns="75350" rIns="150750" bIns="75350" anchor="ctr" anchorCtr="0">
            <a:normAutofit fontScale="90000"/>
          </a:bodyPr>
          <a:lstStyle/>
          <a:p>
            <a:pPr>
              <a:buSzPts val="6600"/>
            </a:pPr>
            <a:r>
              <a:rPr lang="en-GB" sz="6600" dirty="0"/>
              <a:t>From WRP to RW (2/4)</a:t>
            </a:r>
            <a:endParaRPr sz="6600" dirty="0"/>
          </a:p>
        </p:txBody>
      </p:sp>
      <p:sp>
        <p:nvSpPr>
          <p:cNvPr id="249" name="Google Shape;249;p22"/>
          <p:cNvSpPr txBox="1">
            <a:spLocks noGrp="1"/>
          </p:cNvSpPr>
          <p:nvPr>
            <p:ph type="body" idx="4294967295"/>
          </p:nvPr>
        </p:nvSpPr>
        <p:spPr>
          <a:xfrm>
            <a:off x="701040" y="2836863"/>
            <a:ext cx="17078960" cy="6392862"/>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3800" dirty="0"/>
              <a:t>Adopting a R&amp;W approach:</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 </a:t>
            </a:r>
            <a:r>
              <a:rPr lang="en-GB" sz="3800" dirty="0"/>
              <a:t>simply adding more content.</a:t>
            </a:r>
            <a:endParaRPr dirty="0"/>
          </a:p>
          <a:p>
            <a:pPr marL="228600" lvl="0" indent="-228600" algn="l" rtl="0">
              <a:lnSpc>
                <a:spcPct val="100000"/>
              </a:lnSpc>
              <a:spcBef>
                <a:spcPts val="1200"/>
              </a:spcBef>
              <a:spcAft>
                <a:spcPts val="0"/>
              </a:spcAft>
              <a:buClr>
                <a:schemeClr val="dk1"/>
              </a:buClr>
              <a:buSzPts val="2800"/>
              <a:buFont typeface="Arial"/>
              <a:buChar char="•"/>
            </a:pPr>
            <a:r>
              <a:rPr lang="en-GB" sz="3800" dirty="0"/>
              <a:t>is </a:t>
            </a:r>
            <a:r>
              <a:rPr lang="en-GB" sz="3800" b="1" dirty="0"/>
              <a:t>not</a:t>
            </a:r>
            <a:r>
              <a:rPr lang="en-GB" sz="3800" dirty="0"/>
              <a:t> merely adding in nonreligious worldviews. </a:t>
            </a:r>
            <a:endParaRPr dirty="0"/>
          </a:p>
          <a:p>
            <a:pPr marL="0" lvl="0" indent="0" algn="l" rtl="0">
              <a:lnSpc>
                <a:spcPct val="100000"/>
              </a:lnSpc>
              <a:spcBef>
                <a:spcPts val="1200"/>
              </a:spcBef>
              <a:spcAft>
                <a:spcPts val="0"/>
              </a:spcAft>
              <a:buClr>
                <a:schemeClr val="dk1"/>
              </a:buClr>
              <a:buSzPts val="2400"/>
              <a:buFont typeface="Arial"/>
              <a:buNone/>
            </a:pPr>
            <a:endParaRPr sz="2400" dirty="0"/>
          </a:p>
          <a:p>
            <a:pPr marL="228600" lvl="0" indent="-228600" algn="l" rtl="0">
              <a:lnSpc>
                <a:spcPct val="100000"/>
              </a:lnSpc>
              <a:spcBef>
                <a:spcPts val="1200"/>
              </a:spcBef>
              <a:spcAft>
                <a:spcPts val="0"/>
              </a:spcAft>
              <a:buClr>
                <a:schemeClr val="dk1"/>
              </a:buClr>
              <a:buSzPts val="2800"/>
              <a:buFont typeface="Arial"/>
              <a:buChar char="•"/>
            </a:pPr>
            <a:r>
              <a:rPr lang="en-GB" sz="3800" dirty="0"/>
              <a:t>This approach is about reflecting the ever increasing and diverse society in which we live.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This approach will recognise plurality within religion and nonreligion.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people: a R&amp;W approach starts with people.</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There is a focus on learning as an interpretive endeavour. </a:t>
            </a:r>
            <a:endParaRPr dirty="0"/>
          </a:p>
          <a:p>
            <a:pPr marL="228600" lvl="0" indent="-228600" algn="l" rtl="0">
              <a:lnSpc>
                <a:spcPct val="100000"/>
              </a:lnSpc>
              <a:spcBef>
                <a:spcPts val="1200"/>
              </a:spcBef>
              <a:spcAft>
                <a:spcPts val="0"/>
              </a:spcAft>
              <a:buClr>
                <a:schemeClr val="dk1"/>
              </a:buClr>
              <a:buSzPts val="1800"/>
              <a:buFont typeface="Arial"/>
              <a:buChar char="•"/>
            </a:pPr>
            <a:r>
              <a:rPr lang="en-GB" sz="3800" dirty="0"/>
              <a:t>It involves examining one’s own beliefs, attitudes, motives and reactions and those of other people. </a:t>
            </a:r>
            <a:endParaRPr dirty="0"/>
          </a:p>
          <a:p>
            <a:pPr marL="0" lvl="0" indent="0" algn="l" rtl="0">
              <a:lnSpc>
                <a:spcPct val="100000"/>
              </a:lnSpc>
              <a:spcBef>
                <a:spcPts val="1200"/>
              </a:spcBef>
              <a:spcAft>
                <a:spcPts val="0"/>
              </a:spcAft>
              <a:buSzPts val="1400"/>
              <a:buNone/>
            </a:pPr>
            <a:endParaRPr dirty="0"/>
          </a:p>
        </p:txBody>
      </p:sp>
      <p:sp>
        <p:nvSpPr>
          <p:cNvPr id="250" name="Google Shape;250;p22"/>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A6C9996B-D5F7-ED04-47D1-99C0C18AF52B}"/>
            </a:ext>
          </a:extLst>
        </p:cNvPr>
        <p:cNvGrpSpPr/>
        <p:nvPr/>
      </p:nvGrpSpPr>
      <p:grpSpPr>
        <a:xfrm>
          <a:off x="0" y="0"/>
          <a:ext cx="0" cy="0"/>
          <a:chOff x="0" y="0"/>
          <a:chExt cx="0" cy="0"/>
        </a:xfrm>
      </p:grpSpPr>
      <p:sp>
        <p:nvSpPr>
          <p:cNvPr id="248" name="Google Shape;248;p22">
            <a:extLst>
              <a:ext uri="{FF2B5EF4-FFF2-40B4-BE49-F238E27FC236}">
                <a16:creationId xmlns:a16="http://schemas.microsoft.com/office/drawing/2014/main" id="{D2356C56-6425-8262-4B63-FB18B1C8B7CA}"/>
              </a:ext>
            </a:extLst>
          </p:cNvPr>
          <p:cNvSpPr txBox="1">
            <a:spLocks noGrp="1"/>
          </p:cNvSpPr>
          <p:nvPr>
            <p:ph type="title" idx="4294967295"/>
          </p:nvPr>
        </p:nvSpPr>
        <p:spPr>
          <a:xfrm>
            <a:off x="304800" y="782425"/>
            <a:ext cx="12750800" cy="1030288"/>
          </a:xfrm>
          <a:prstGeom prst="rect">
            <a:avLst/>
          </a:prstGeom>
          <a:noFill/>
          <a:ln>
            <a:noFill/>
          </a:ln>
        </p:spPr>
        <p:txBody>
          <a:bodyPr spcFirstLastPara="1" wrap="square" lIns="150750" tIns="75350" rIns="150750" bIns="75350" anchor="ctr" anchorCtr="0">
            <a:normAutofit fontScale="90000"/>
          </a:bodyPr>
          <a:lstStyle/>
          <a:p>
            <a:pPr>
              <a:buSzPts val="6600"/>
            </a:pPr>
            <a:r>
              <a:rPr lang="en-GB" sz="6600" dirty="0"/>
              <a:t>From WRP to RW (3/4)</a:t>
            </a:r>
            <a:endParaRPr sz="6600" dirty="0"/>
          </a:p>
        </p:txBody>
      </p:sp>
      <p:sp>
        <p:nvSpPr>
          <p:cNvPr id="249" name="Google Shape;249;p22">
            <a:extLst>
              <a:ext uri="{FF2B5EF4-FFF2-40B4-BE49-F238E27FC236}">
                <a16:creationId xmlns:a16="http://schemas.microsoft.com/office/drawing/2014/main" id="{505F39F9-4149-6B5C-3A2B-F763B943D7B1}"/>
              </a:ext>
            </a:extLst>
          </p:cNvPr>
          <p:cNvSpPr txBox="1">
            <a:spLocks noGrp="1"/>
          </p:cNvSpPr>
          <p:nvPr>
            <p:ph type="body" idx="4294967295"/>
          </p:nvPr>
        </p:nvSpPr>
        <p:spPr>
          <a:xfrm>
            <a:off x="304800" y="2836863"/>
            <a:ext cx="10310813" cy="7988300"/>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Clr>
                <a:schemeClr val="dk1"/>
              </a:buClr>
              <a:buSzPts val="3800"/>
              <a:buFont typeface="Arial"/>
              <a:buNone/>
            </a:pPr>
            <a:r>
              <a:rPr lang="en-GB" sz="4000" dirty="0"/>
              <a:t>Adopting a R&amp;W approach:</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 </a:t>
            </a:r>
            <a:r>
              <a:rPr lang="en-GB" sz="4000" dirty="0"/>
              <a:t>simply adding more content.</a:t>
            </a: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is </a:t>
            </a:r>
            <a:r>
              <a:rPr lang="en-GB" sz="4000" b="1" dirty="0"/>
              <a:t>not</a:t>
            </a:r>
            <a:r>
              <a:rPr lang="en-GB" sz="4000" dirty="0"/>
              <a:t> merely adding in non-religious worldviews. </a:t>
            </a:r>
            <a:endParaRPr sz="4000" dirty="0"/>
          </a:p>
          <a:p>
            <a:pPr marL="0" lvl="0" indent="0" algn="l" rtl="0">
              <a:lnSpc>
                <a:spcPct val="100000"/>
              </a:lnSpc>
              <a:spcBef>
                <a:spcPts val="1200"/>
              </a:spcBef>
              <a:spcAft>
                <a:spcPts val="0"/>
              </a:spcAft>
              <a:buClr>
                <a:schemeClr val="dk1"/>
              </a:buClr>
              <a:buSzPts val="2400"/>
              <a:buFont typeface="Arial"/>
              <a:buNone/>
            </a:pPr>
            <a:endParaRPr sz="4000" dirty="0"/>
          </a:p>
          <a:p>
            <a:pPr marL="228600" lvl="0" indent="-228600" algn="l" rtl="0">
              <a:lnSpc>
                <a:spcPct val="100000"/>
              </a:lnSpc>
              <a:spcBef>
                <a:spcPts val="1200"/>
              </a:spcBef>
              <a:spcAft>
                <a:spcPts val="0"/>
              </a:spcAft>
              <a:buClr>
                <a:schemeClr val="dk1"/>
              </a:buClr>
              <a:buSzPts val="2800"/>
              <a:buFont typeface="Arial"/>
              <a:buChar char="•"/>
            </a:pPr>
            <a:r>
              <a:rPr lang="en-GB" sz="4000" dirty="0"/>
              <a:t>A R&amp;W approach is about reflecting the ever increasing and diverse society in which we live. </a:t>
            </a:r>
            <a:endParaRPr sz="4000" dirty="0"/>
          </a:p>
          <a:p>
            <a:pPr marL="228600" lvl="0" indent="-228600" algn="l" rtl="0">
              <a:lnSpc>
                <a:spcPct val="100000"/>
              </a:lnSpc>
              <a:spcBef>
                <a:spcPts val="1200"/>
              </a:spcBef>
              <a:spcAft>
                <a:spcPts val="0"/>
              </a:spcAft>
              <a:buClr>
                <a:schemeClr val="dk1"/>
              </a:buClr>
              <a:buSzPts val="1800"/>
              <a:buFont typeface="Arial"/>
              <a:buChar char="•"/>
            </a:pPr>
            <a:r>
              <a:rPr lang="en-GB" sz="4000" dirty="0"/>
              <a:t>A R&amp;W approach recognises plurality </a:t>
            </a:r>
            <a:r>
              <a:rPr lang="en-GB" sz="4000" i="1" dirty="0"/>
              <a:t>within</a:t>
            </a:r>
            <a:r>
              <a:rPr lang="en-GB" sz="4000" dirty="0"/>
              <a:t> religious and nonreligious traditions. </a:t>
            </a:r>
            <a:endParaRPr sz="4000" dirty="0"/>
          </a:p>
          <a:p>
            <a:pPr marL="0" lvl="0" indent="0" algn="l" rtl="0">
              <a:lnSpc>
                <a:spcPct val="100000"/>
              </a:lnSpc>
              <a:spcBef>
                <a:spcPts val="1200"/>
              </a:spcBef>
              <a:spcAft>
                <a:spcPts val="0"/>
              </a:spcAft>
              <a:buSzPts val="1400"/>
              <a:buNone/>
            </a:pPr>
            <a:endParaRPr sz="4000" dirty="0"/>
          </a:p>
        </p:txBody>
      </p:sp>
      <p:sp>
        <p:nvSpPr>
          <p:cNvPr id="250" name="Google Shape;250;p22">
            <a:extLst>
              <a:ext uri="{FF2B5EF4-FFF2-40B4-BE49-F238E27FC236}">
                <a16:creationId xmlns:a16="http://schemas.microsoft.com/office/drawing/2014/main" id="{9F70B800-479E-2406-1079-78B71A3287D8}"/>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Picture 3" descr="A person showing a map to a child&#10;&#10;Description automatically generated">
            <a:extLst>
              <a:ext uri="{FF2B5EF4-FFF2-40B4-BE49-F238E27FC236}">
                <a16:creationId xmlns:a16="http://schemas.microsoft.com/office/drawing/2014/main" id="{4F04C478-AD00-08C1-DE94-02672AF56C07}"/>
              </a:ext>
            </a:extLst>
          </p:cNvPr>
          <p:cNvPicPr>
            <a:picLocks noChangeAspect="1"/>
          </p:cNvPicPr>
          <p:nvPr/>
        </p:nvPicPr>
        <p:blipFill>
          <a:blip r:embed="rId3"/>
          <a:stretch>
            <a:fillRect/>
          </a:stretch>
        </p:blipFill>
        <p:spPr>
          <a:xfrm>
            <a:off x="11223408" y="2301876"/>
            <a:ext cx="7568199" cy="7126238"/>
          </a:xfrm>
          <a:prstGeom prst="rect">
            <a:avLst/>
          </a:prstGeom>
        </p:spPr>
      </p:pic>
    </p:spTree>
    <p:extLst>
      <p:ext uri="{BB962C8B-B14F-4D97-AF65-F5344CB8AC3E}">
        <p14:creationId xmlns:p14="http://schemas.microsoft.com/office/powerpoint/2010/main" val="33997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892E5F7A-7897-F109-6263-191C1705E0F6}"/>
            </a:ext>
          </a:extLst>
        </p:cNvPr>
        <p:cNvGrpSpPr/>
        <p:nvPr/>
      </p:nvGrpSpPr>
      <p:grpSpPr>
        <a:xfrm>
          <a:off x="0" y="0"/>
          <a:ext cx="0" cy="0"/>
          <a:chOff x="0" y="0"/>
          <a:chExt cx="0" cy="0"/>
        </a:xfrm>
      </p:grpSpPr>
      <p:pic>
        <p:nvPicPr>
          <p:cNvPr id="3" name="Picture 2" descr="A person showing a map to a child&#10;&#10;Description automatically generated">
            <a:extLst>
              <a:ext uri="{FF2B5EF4-FFF2-40B4-BE49-F238E27FC236}">
                <a16:creationId xmlns:a16="http://schemas.microsoft.com/office/drawing/2014/main" id="{6E984F9C-3CC9-5BE7-F59A-DFC80AC71734}"/>
              </a:ext>
            </a:extLst>
          </p:cNvPr>
          <p:cNvPicPr>
            <a:picLocks noChangeAspect="1"/>
          </p:cNvPicPr>
          <p:nvPr/>
        </p:nvPicPr>
        <p:blipFill>
          <a:blip r:embed="rId3"/>
          <a:stretch>
            <a:fillRect/>
          </a:stretch>
        </p:blipFill>
        <p:spPr>
          <a:xfrm>
            <a:off x="11223408" y="1855576"/>
            <a:ext cx="7568199" cy="7126238"/>
          </a:xfrm>
          <a:prstGeom prst="rect">
            <a:avLst/>
          </a:prstGeom>
        </p:spPr>
      </p:pic>
      <p:sp>
        <p:nvSpPr>
          <p:cNvPr id="248" name="Google Shape;248;p22">
            <a:extLst>
              <a:ext uri="{FF2B5EF4-FFF2-40B4-BE49-F238E27FC236}">
                <a16:creationId xmlns:a16="http://schemas.microsoft.com/office/drawing/2014/main" id="{F6D1A690-3EC8-631B-3BFE-24CEC8C7057E}"/>
              </a:ext>
            </a:extLst>
          </p:cNvPr>
          <p:cNvSpPr txBox="1">
            <a:spLocks noGrp="1"/>
          </p:cNvSpPr>
          <p:nvPr>
            <p:ph type="title" idx="4294967295"/>
          </p:nvPr>
        </p:nvSpPr>
        <p:spPr>
          <a:xfrm>
            <a:off x="518160" y="825500"/>
            <a:ext cx="12750800" cy="1030288"/>
          </a:xfrm>
          <a:prstGeom prst="rect">
            <a:avLst/>
          </a:prstGeom>
          <a:noFill/>
          <a:ln>
            <a:noFill/>
          </a:ln>
        </p:spPr>
        <p:txBody>
          <a:bodyPr spcFirstLastPara="1" wrap="square" lIns="150750" tIns="75350" rIns="150750" bIns="75350" anchor="ctr" anchorCtr="0">
            <a:normAutofit fontScale="90000"/>
          </a:bodyPr>
          <a:lstStyle/>
          <a:p>
            <a:pPr>
              <a:buSzPts val="6600"/>
            </a:pPr>
            <a:r>
              <a:rPr lang="en-GB" sz="6600" dirty="0"/>
              <a:t>From WRP to RW (4/4)</a:t>
            </a:r>
            <a:endParaRPr sz="6600" dirty="0"/>
          </a:p>
        </p:txBody>
      </p:sp>
      <p:sp>
        <p:nvSpPr>
          <p:cNvPr id="249" name="Google Shape;249;p22">
            <a:extLst>
              <a:ext uri="{FF2B5EF4-FFF2-40B4-BE49-F238E27FC236}">
                <a16:creationId xmlns:a16="http://schemas.microsoft.com/office/drawing/2014/main" id="{5767771A-9A41-6682-DA33-8E6B9436F196}"/>
              </a:ext>
            </a:extLst>
          </p:cNvPr>
          <p:cNvSpPr txBox="1">
            <a:spLocks noGrp="1"/>
          </p:cNvSpPr>
          <p:nvPr>
            <p:ph type="body" idx="4294967295"/>
          </p:nvPr>
        </p:nvSpPr>
        <p:spPr>
          <a:xfrm>
            <a:off x="350837" y="2836863"/>
            <a:ext cx="9701213" cy="7646987"/>
          </a:xfrm>
          <a:prstGeom prst="rect">
            <a:avLst/>
          </a:prstGeom>
          <a:noFill/>
          <a:ln>
            <a:noFill/>
          </a:ln>
        </p:spPr>
        <p:txBody>
          <a:bodyPr spcFirstLastPara="1" wrap="square" lIns="0" tIns="0" rIns="0" bIns="0" anchor="t" anchorCtr="0">
            <a:noAutofit/>
          </a:bodyPr>
          <a:lstStyle/>
          <a:p>
            <a:pPr marL="800100" indent="-571500">
              <a:spcBef>
                <a:spcPts val="1200"/>
              </a:spcBef>
              <a:buClr>
                <a:schemeClr val="dk1"/>
              </a:buClr>
              <a:buSzPts val="1800"/>
              <a:buFont typeface="Arial" panose="020B0604020202020204" pitchFamily="34" charset="0"/>
              <a:buChar char="•"/>
            </a:pPr>
            <a:r>
              <a:rPr lang="en-GB" sz="3800" dirty="0"/>
              <a:t>A R&amp;W approach should help make the RE classroom an inclusive space.</a:t>
            </a:r>
          </a:p>
          <a:p>
            <a:pPr marL="571500" lvl="0" indent="-571500" algn="l" rtl="0">
              <a:lnSpc>
                <a:spcPct val="100000"/>
              </a:lnSpc>
              <a:spcBef>
                <a:spcPts val="1200"/>
              </a:spcBef>
              <a:spcAft>
                <a:spcPts val="0"/>
              </a:spcAft>
              <a:buClr>
                <a:schemeClr val="dk1"/>
              </a:buClr>
              <a:buSzPts val="1800"/>
              <a:buFont typeface="Arial" panose="020B0604020202020204" pitchFamily="34" charset="0"/>
              <a:buChar char="•"/>
            </a:pPr>
            <a:r>
              <a:rPr lang="en-GB" sz="3800" dirty="0"/>
              <a:t>There is a focus on people: a R&amp;W approach can start with people.</a:t>
            </a:r>
          </a:p>
          <a:p>
            <a:pPr marL="571500" lvl="0" indent="-571500" algn="l" rtl="0">
              <a:lnSpc>
                <a:spcPct val="100000"/>
              </a:lnSpc>
              <a:spcBef>
                <a:spcPts val="1200"/>
              </a:spcBef>
              <a:spcAft>
                <a:spcPts val="0"/>
              </a:spcAft>
              <a:buClr>
                <a:schemeClr val="dk1"/>
              </a:buClr>
              <a:buSzPts val="1800"/>
              <a:buFont typeface="Arial" panose="020B0604020202020204" pitchFamily="34" charset="0"/>
              <a:buChar char="•"/>
            </a:pPr>
            <a:r>
              <a:rPr lang="en-GB" sz="3800" dirty="0"/>
              <a:t>A R&amp;W approach involves examining one’s own beliefs, attitudes, motives and reactions and those of other people. </a:t>
            </a:r>
            <a:endParaRPr lang="en-GB" sz="4000" dirty="0"/>
          </a:p>
          <a:p>
            <a:pPr marL="800100" lvl="0" indent="-571500">
              <a:spcBef>
                <a:spcPts val="1200"/>
              </a:spcBef>
              <a:buClr>
                <a:schemeClr val="dk1"/>
              </a:buClr>
              <a:buSzPts val="1800"/>
              <a:buFont typeface="Arial" panose="020B0604020202020204" pitchFamily="34" charset="0"/>
              <a:buChar char="•"/>
            </a:pPr>
            <a:r>
              <a:rPr lang="en-GB" sz="3800" dirty="0"/>
              <a:t>There is a focus on learning as an interpretive endeavour. </a:t>
            </a:r>
            <a:endParaRPr lang="en-GB" sz="4000" dirty="0"/>
          </a:p>
          <a:p>
            <a:pPr marL="228600" lvl="0" indent="-228600" algn="l" rtl="0">
              <a:lnSpc>
                <a:spcPct val="100000"/>
              </a:lnSpc>
              <a:spcBef>
                <a:spcPts val="1200"/>
              </a:spcBef>
              <a:spcAft>
                <a:spcPts val="0"/>
              </a:spcAft>
              <a:buClr>
                <a:schemeClr val="dk1"/>
              </a:buClr>
              <a:buSzPts val="1800"/>
              <a:buFont typeface="Arial"/>
              <a:buChar char="•"/>
            </a:pPr>
            <a:endParaRPr lang="en-GB" sz="3800" dirty="0"/>
          </a:p>
          <a:p>
            <a:pPr marL="228600">
              <a:spcBef>
                <a:spcPts val="1200"/>
              </a:spcBef>
              <a:buClr>
                <a:schemeClr val="dk1"/>
              </a:buClr>
              <a:buSzPts val="1800"/>
              <a:buFont typeface="Arial"/>
              <a:buChar char="•"/>
            </a:pPr>
            <a:endParaRPr lang="en-GB" sz="3800" dirty="0"/>
          </a:p>
          <a:p>
            <a:pPr marL="0" lvl="0" indent="0"/>
            <a:endParaRPr lang="en-GB" dirty="0"/>
          </a:p>
          <a:p>
            <a:pPr marL="228600" lvl="0" indent="-228600" algn="l" rtl="0">
              <a:lnSpc>
                <a:spcPct val="100000"/>
              </a:lnSpc>
              <a:spcBef>
                <a:spcPts val="1200"/>
              </a:spcBef>
              <a:spcAft>
                <a:spcPts val="0"/>
              </a:spcAft>
              <a:buClr>
                <a:schemeClr val="dk1"/>
              </a:buClr>
              <a:buSzPts val="1800"/>
              <a:buFont typeface="Arial"/>
              <a:buChar char="•"/>
            </a:pPr>
            <a:endParaRPr dirty="0"/>
          </a:p>
          <a:p>
            <a:pPr marL="0" lvl="0" indent="0" algn="l" rtl="0">
              <a:lnSpc>
                <a:spcPct val="100000"/>
              </a:lnSpc>
              <a:spcBef>
                <a:spcPts val="1200"/>
              </a:spcBef>
              <a:spcAft>
                <a:spcPts val="0"/>
              </a:spcAft>
              <a:buSzPts val="1400"/>
              <a:buNone/>
            </a:pPr>
            <a:endParaRPr dirty="0"/>
          </a:p>
        </p:txBody>
      </p:sp>
      <p:sp>
        <p:nvSpPr>
          <p:cNvPr id="250" name="Google Shape;250;p22">
            <a:extLst>
              <a:ext uri="{FF2B5EF4-FFF2-40B4-BE49-F238E27FC236}">
                <a16:creationId xmlns:a16="http://schemas.microsoft.com/office/drawing/2014/main" id="{B23BDEB2-2C69-8594-8C58-AC826277F645}"/>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55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3"/>
          <p:cNvSpPr txBox="1">
            <a:spLocks noGrp="1"/>
          </p:cNvSpPr>
          <p:nvPr>
            <p:ph type="title" idx="4294967295"/>
          </p:nvPr>
        </p:nvSpPr>
        <p:spPr>
          <a:xfrm>
            <a:off x="934997" y="706066"/>
            <a:ext cx="12750800" cy="1030288"/>
          </a:xfrm>
          <a:prstGeom prst="rect">
            <a:avLst/>
          </a:prstGeom>
          <a:noFill/>
          <a:ln>
            <a:noFill/>
          </a:ln>
        </p:spPr>
        <p:txBody>
          <a:bodyPr spcFirstLastPara="1" wrap="square" lIns="150750" tIns="75350" rIns="150750" bIns="75350" anchor="ctr" anchorCtr="0">
            <a:normAutofit fontScale="90000"/>
          </a:bodyPr>
          <a:lstStyle/>
          <a:p>
            <a:pPr>
              <a:buSzPts val="6600"/>
            </a:pPr>
            <a:r>
              <a:rPr lang="en-GB" sz="6600" dirty="0"/>
              <a:t>A pedagogical shift - Example</a:t>
            </a:r>
            <a:endParaRPr sz="6600" dirty="0"/>
          </a:p>
        </p:txBody>
      </p:sp>
      <p:sp>
        <p:nvSpPr>
          <p:cNvPr id="257" name="Google Shape;257;p23"/>
          <p:cNvSpPr txBox="1">
            <a:spLocks noGrp="1"/>
          </p:cNvSpPr>
          <p:nvPr>
            <p:ph type="body" idx="4294967295"/>
          </p:nvPr>
        </p:nvSpPr>
        <p:spPr>
          <a:xfrm>
            <a:off x="548640" y="2526294"/>
            <a:ext cx="18989040" cy="7957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800"/>
              <a:buFont typeface="Arial"/>
              <a:buNone/>
            </a:pPr>
            <a:r>
              <a:rPr lang="en-GB" sz="3600" b="1" dirty="0"/>
              <a:t>Take a concept like Karma:</a:t>
            </a:r>
          </a:p>
          <a:p>
            <a:pPr marL="0" lvl="0" indent="0" algn="l" rtl="0">
              <a:lnSpc>
                <a:spcPct val="90000"/>
              </a:lnSpc>
              <a:spcBef>
                <a:spcPts val="0"/>
              </a:spcBef>
              <a:spcAft>
                <a:spcPts val="0"/>
              </a:spcAft>
              <a:buClr>
                <a:schemeClr val="dk1"/>
              </a:buClr>
              <a:buSzPts val="3800"/>
              <a:buFont typeface="Arial"/>
              <a:buNone/>
            </a:pP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A R&amp;W approach means starting with where your children are at, and then moving on to consider the worldviews of others. </a:t>
            </a: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A R&amp;W approach also means starting with the particular, then expanding to the more general. </a:t>
            </a: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Start by investigating what the concept of Karma means to children / families in the school and local community.   </a:t>
            </a: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Then consider what Karma means to two different Hindu families. Through these two case studies you may recognise some diversity of beliefs / practices within a religion. </a:t>
            </a: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Then branch out to investigate what Karma </a:t>
            </a:r>
            <a:r>
              <a:rPr lang="en-GB" sz="3600" i="1" dirty="0"/>
              <a:t>might </a:t>
            </a:r>
            <a:r>
              <a:rPr lang="en-GB" sz="3600" dirty="0"/>
              <a:t>mean to Hindus more generally. </a:t>
            </a:r>
            <a:endParaRPr sz="3600" dirty="0"/>
          </a:p>
          <a:p>
            <a:pPr marL="457200" lvl="0" indent="-348887" algn="l" rtl="0">
              <a:lnSpc>
                <a:spcPct val="90000"/>
              </a:lnSpc>
              <a:spcBef>
                <a:spcPts val="1200"/>
              </a:spcBef>
              <a:spcAft>
                <a:spcPts val="0"/>
              </a:spcAft>
              <a:buClr>
                <a:schemeClr val="dk1"/>
              </a:buClr>
              <a:buSzPts val="2623"/>
              <a:buFont typeface="Arial"/>
              <a:buChar char="•"/>
            </a:pPr>
            <a:r>
              <a:rPr lang="en-GB" sz="3600" dirty="0"/>
              <a:t>End with children reflecting again about what they have learnt and if this has changed or informed their own worldview.</a:t>
            </a:r>
            <a:endParaRPr sz="3600" dirty="0"/>
          </a:p>
          <a:p>
            <a:pPr marL="0" lvl="0" indent="0" algn="l" rtl="0">
              <a:lnSpc>
                <a:spcPct val="100000"/>
              </a:lnSpc>
              <a:spcBef>
                <a:spcPts val="1200"/>
              </a:spcBef>
              <a:spcAft>
                <a:spcPts val="0"/>
              </a:spcAft>
              <a:buSzPts val="1400"/>
              <a:buNone/>
            </a:pPr>
            <a:endParaRPr sz="3600" dirty="0"/>
          </a:p>
        </p:txBody>
      </p:sp>
      <p:sp>
        <p:nvSpPr>
          <p:cNvPr id="258" name="Google Shape;258;p2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1034388" y="824971"/>
            <a:ext cx="182378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(1/2)</a:t>
            </a:r>
            <a:endParaRPr dirty="0"/>
          </a:p>
        </p:txBody>
      </p:sp>
      <p:sp>
        <p:nvSpPr>
          <p:cNvPr id="205" name="Google Shape;205;p1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17"/>
          <p:cNvSpPr txBox="1">
            <a:spLocks noGrp="1"/>
          </p:cNvSpPr>
          <p:nvPr>
            <p:ph type="body" idx="1"/>
          </p:nvPr>
        </p:nvSpPr>
        <p:spPr>
          <a:xfrm>
            <a:off x="782394" y="2836282"/>
            <a:ext cx="11950005" cy="6392862"/>
          </a:xfrm>
          <a:prstGeom prst="rect">
            <a:avLst/>
          </a:prstGeom>
          <a:noFill/>
          <a:ln>
            <a:noFill/>
          </a:ln>
        </p:spPr>
        <p:txBody>
          <a:bodyPr spcFirstLastPara="1" wrap="square" lIns="150750" tIns="75350" rIns="150750" bIns="75350" anchor="t" anchorCtr="0">
            <a:noAutofit/>
          </a:bodyPr>
          <a:lstStyle/>
          <a:p>
            <a:pPr marL="228600" lvl="0">
              <a:lnSpc>
                <a:spcPct val="90000"/>
              </a:lnSpc>
              <a:buClr>
                <a:schemeClr val="dk1"/>
              </a:buClr>
              <a:buSzPts val="2800"/>
              <a:buFont typeface="Arial"/>
              <a:buChar char="•"/>
            </a:pPr>
            <a:r>
              <a:rPr lang="en-GB" sz="4000" dirty="0"/>
              <a:t>Worldview is a concept that has a long history in a few different academic disciplines including philosophy, theology, sociology and anthropology. We find it in Religious Education too. </a:t>
            </a:r>
          </a:p>
          <a:p>
            <a:pPr marL="228600" lvl="0">
              <a:lnSpc>
                <a:spcPct val="90000"/>
              </a:lnSpc>
              <a:buClr>
                <a:schemeClr val="dk1"/>
              </a:buClr>
              <a:buSzPts val="2800"/>
              <a:buFont typeface="Arial"/>
              <a:buChar char="•"/>
            </a:pPr>
            <a:endParaRPr lang="en-GB" sz="4000" dirty="0"/>
          </a:p>
          <a:p>
            <a:pPr marL="228600" lvl="0">
              <a:lnSpc>
                <a:spcPct val="90000"/>
              </a:lnSpc>
              <a:buClr>
                <a:schemeClr val="dk1"/>
              </a:buClr>
              <a:buSzPts val="2800"/>
              <a:buFont typeface="Arial"/>
              <a:buChar char="•"/>
            </a:pPr>
            <a:r>
              <a:rPr lang="en-GB" sz="4000" dirty="0"/>
              <a:t>Tapping into different disciplines can be also be really useful in the RS classroom.</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a:lnSpc>
                <a:spcPct val="90000"/>
              </a:lnSpc>
              <a:buClr>
                <a:schemeClr val="dk1"/>
              </a:buClr>
              <a:buSzPts val="2800"/>
              <a:buFont typeface="Arial"/>
              <a:buChar char="•"/>
            </a:pPr>
            <a:r>
              <a:rPr lang="en-GB" sz="4000" dirty="0"/>
              <a:t>Good RS is informed by different disciplines, which is what is called a ‘Multidisciplinary Approach’</a:t>
            </a:r>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lang="en-GB" sz="4000" dirty="0"/>
          </a:p>
          <a:p>
            <a:pPr marL="228600" lvl="0" indent="-228600" algn="l" rtl="0">
              <a:lnSpc>
                <a:spcPct val="90000"/>
              </a:lnSpc>
              <a:spcBef>
                <a:spcPts val="0"/>
              </a:spcBef>
              <a:spcAft>
                <a:spcPts val="0"/>
              </a:spcAft>
              <a:buClr>
                <a:schemeClr val="dk1"/>
              </a:buClr>
              <a:buSzPts val="2800"/>
              <a:buFont typeface="Arial"/>
              <a:buChar char="•"/>
            </a:pPr>
            <a:endParaRPr dirty="0"/>
          </a:p>
        </p:txBody>
      </p:sp>
      <p:pic>
        <p:nvPicPr>
          <p:cNvPr id="4" name="Picture 3" descr="A person standing next to a group of children&#10;&#10;Description automatically generated">
            <a:extLst>
              <a:ext uri="{FF2B5EF4-FFF2-40B4-BE49-F238E27FC236}">
                <a16:creationId xmlns:a16="http://schemas.microsoft.com/office/drawing/2014/main" id="{903D8F4C-1945-2335-291F-3D4D4908BD4A}"/>
              </a:ext>
            </a:extLst>
          </p:cNvPr>
          <p:cNvPicPr>
            <a:picLocks noChangeAspect="1"/>
          </p:cNvPicPr>
          <p:nvPr/>
        </p:nvPicPr>
        <p:blipFill>
          <a:blip r:embed="rId3"/>
          <a:stretch>
            <a:fillRect/>
          </a:stretch>
        </p:blipFill>
        <p:spPr>
          <a:xfrm>
            <a:off x="12990315" y="2836282"/>
            <a:ext cx="6559309" cy="6376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1034388" y="824971"/>
            <a:ext cx="14961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R&amp;W and disciplinary lenses (2/2)</a:t>
            </a:r>
            <a:endParaRPr dirty="0"/>
          </a:p>
        </p:txBody>
      </p:sp>
      <p:sp>
        <p:nvSpPr>
          <p:cNvPr id="265" name="Google Shape;265;p24"/>
          <p:cNvSpPr txBox="1">
            <a:spLocks noGrp="1"/>
          </p:cNvSpPr>
          <p:nvPr>
            <p:ph type="body" idx="1"/>
          </p:nvPr>
        </p:nvSpPr>
        <p:spPr>
          <a:xfrm>
            <a:off x="1034388" y="2837235"/>
            <a:ext cx="11944193" cy="6391909"/>
          </a:xfrm>
          <a:prstGeom prst="rect">
            <a:avLst/>
          </a:prstGeom>
          <a:noFill/>
          <a:ln>
            <a:noFill/>
          </a:ln>
        </p:spPr>
        <p:txBody>
          <a:bodyPr spcFirstLastPara="1" wrap="square" lIns="0" tIns="0" rIns="0" bIns="0" anchor="t" anchorCtr="0">
            <a:noAutofit/>
          </a:bodyPr>
          <a:lstStyle/>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There are lots of different disciplines (or disciplinary lenses) you can bring to the RS classroom to try and make sense of how people understand the world around them. </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Examples include: Theology, History, Philosophy, Social Sciences, Sociology…</a:t>
            </a:r>
            <a:endParaRPr sz="4000" dirty="0"/>
          </a:p>
          <a:p>
            <a:pPr marL="228600" lvl="0">
              <a:lnSpc>
                <a:spcPct val="90000"/>
              </a:lnSpc>
              <a:buClr>
                <a:schemeClr val="dk1"/>
              </a:buClr>
              <a:buSzPts val="2800"/>
              <a:buFont typeface="Arial"/>
              <a:buChar char="•"/>
            </a:pPr>
            <a:endParaRPr sz="4000" dirty="0"/>
          </a:p>
          <a:p>
            <a:pPr marL="228600" lvl="0">
              <a:lnSpc>
                <a:spcPct val="90000"/>
              </a:lnSpc>
              <a:buClr>
                <a:schemeClr val="dk1"/>
              </a:buClr>
              <a:buSzPts val="2800"/>
              <a:buFont typeface="Arial"/>
              <a:buChar char="•"/>
            </a:pPr>
            <a:r>
              <a:rPr lang="en-GB" sz="4000" dirty="0"/>
              <a:t>The RS classroom draws on different disciplinary lenses to teach pupils the different skills for studying texts, people, objects and buildings. </a:t>
            </a:r>
            <a:endParaRPr sz="4000" dirty="0"/>
          </a:p>
          <a:p>
            <a:pPr marL="0" lvl="0" indent="0" algn="l" rtl="0">
              <a:lnSpc>
                <a:spcPct val="100000"/>
              </a:lnSpc>
              <a:spcBef>
                <a:spcPts val="0"/>
              </a:spcBef>
              <a:spcAft>
                <a:spcPts val="0"/>
              </a:spcAft>
              <a:buSzPts val="1400"/>
              <a:buNone/>
            </a:pPr>
            <a:endParaRPr dirty="0"/>
          </a:p>
        </p:txBody>
      </p:sp>
      <p:sp>
        <p:nvSpPr>
          <p:cNvPr id="266" name="Google Shape;266;p2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B07457C-3E92-7A11-1EEB-CF2FD3468D4E}"/>
              </a:ext>
            </a:extLst>
          </p:cNvPr>
          <p:cNvPicPr>
            <a:picLocks noChangeAspect="1"/>
          </p:cNvPicPr>
          <p:nvPr/>
        </p:nvPicPr>
        <p:blipFill>
          <a:blip r:embed="rId3"/>
          <a:stretch>
            <a:fillRect/>
          </a:stretch>
        </p:blipFill>
        <p:spPr>
          <a:xfrm>
            <a:off x="12978581" y="2837235"/>
            <a:ext cx="6559309" cy="6376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title"/>
          </p:nvPr>
        </p:nvSpPr>
        <p:spPr>
          <a:xfrm>
            <a:off x="907025" y="603250"/>
            <a:ext cx="16431650"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accent4"/>
                </a:solidFill>
                <a:latin typeface="Arial"/>
                <a:ea typeface="Arial"/>
                <a:cs typeface="Arial"/>
                <a:sym typeface="Arial"/>
              </a:rPr>
              <a:t>We are Theologians - KS3</a:t>
            </a:r>
            <a:endParaRPr sz="6600" b="0" i="0" u="none" strike="noStrike" cap="none">
              <a:solidFill>
                <a:srgbClr val="000000"/>
              </a:solidFill>
              <a:latin typeface="Calibri"/>
              <a:ea typeface="Calibri"/>
              <a:cs typeface="Calibri"/>
              <a:sym typeface="Calibri"/>
            </a:endParaRPr>
          </a:p>
        </p:txBody>
      </p:sp>
      <p:sp>
        <p:nvSpPr>
          <p:cNvPr id="187" name="Google Shape;187;p14"/>
          <p:cNvSpPr txBox="1">
            <a:spLocks noGrp="1"/>
          </p:cNvSpPr>
          <p:nvPr>
            <p:ph type="body" idx="1"/>
          </p:nvPr>
        </p:nvSpPr>
        <p:spPr>
          <a:xfrm>
            <a:off x="907025" y="3011500"/>
            <a:ext cx="13540495" cy="7173900"/>
          </a:xfrm>
          <a:prstGeom prst="rect">
            <a:avLst/>
          </a:prstGeom>
          <a:noFill/>
          <a:ln>
            <a:noFill/>
          </a:ln>
        </p:spPr>
        <p:txBody>
          <a:bodyPr spcFirstLastPara="1" wrap="square" lIns="150750" tIns="75350" rIns="150750" bIns="75350" anchor="t" anchorCtr="0">
            <a:normAutofit fontScale="92500"/>
          </a:bodyPr>
          <a:lstStyle/>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analyse sacred texts and make links with practices and beliefs.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look for evidence to back up our thinking.</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make judgements based on our reading.</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make interpretations and identify our hermeneutical lenses.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ask questions about what we read and discuss its meaning.</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consider authorship and authority and the context in which sacred texts were written.</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reflect on what sacred texts mean to us personally and what they mean to others.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C000"/>
              </a:buClr>
              <a:buSzPts val="1608"/>
              <a:buFont typeface="Arial"/>
              <a:buNone/>
            </a:pPr>
            <a:r>
              <a:rPr lang="en-GB" sz="3800" b="0" i="0" u="none" strike="noStrike" cap="none" dirty="0">
                <a:solidFill>
                  <a:srgbClr val="FFC000"/>
                </a:solidFill>
                <a:latin typeface="Arial"/>
                <a:ea typeface="Arial"/>
                <a:cs typeface="Arial"/>
                <a:sym typeface="Arial"/>
              </a:rPr>
              <a:t>• </a:t>
            </a:r>
            <a:r>
              <a:rPr lang="en-GB" sz="3800" b="0" i="0" u="none" strike="noStrike" cap="none" dirty="0">
                <a:solidFill>
                  <a:srgbClr val="000000"/>
                </a:solidFill>
                <a:latin typeface="Arial"/>
                <a:ea typeface="Arial"/>
                <a:cs typeface="Arial"/>
                <a:sym typeface="Arial"/>
              </a:rPr>
              <a:t>We consider what religious art might be telling us about the artist’s worldview and wider beliefs and ideas.</a:t>
            </a:r>
            <a:endParaRPr sz="3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Calibri"/>
              <a:buNone/>
            </a:pPr>
            <a:endParaRPr sz="3800" b="0" i="0" u="none" strike="noStrike" cap="none" dirty="0">
              <a:solidFill>
                <a:srgbClr val="000000"/>
              </a:solidFill>
              <a:latin typeface="Calibri"/>
              <a:ea typeface="Calibri"/>
              <a:cs typeface="Calibri"/>
              <a:sym typeface="Calibri"/>
            </a:endParaRPr>
          </a:p>
        </p:txBody>
      </p:sp>
      <p:pic>
        <p:nvPicPr>
          <p:cNvPr id="188" name="Google Shape;188;p14"/>
          <p:cNvPicPr preferRelativeResize="0"/>
          <p:nvPr/>
        </p:nvPicPr>
        <p:blipFill rotWithShape="1">
          <a:blip r:embed="rId3">
            <a:alphaModFix/>
          </a:blip>
          <a:srcRect/>
          <a:stretch/>
        </p:blipFill>
        <p:spPr>
          <a:xfrm>
            <a:off x="14778355" y="3011500"/>
            <a:ext cx="5120640" cy="6087225"/>
          </a:xfrm>
          <a:prstGeom prst="rect">
            <a:avLst/>
          </a:prstGeom>
          <a:noFill/>
          <a:ln>
            <a:noFill/>
          </a:ln>
        </p:spPr>
      </p:pic>
      <p:sp>
        <p:nvSpPr>
          <p:cNvPr id="2" name="TextBox 1">
            <a:extLst>
              <a:ext uri="{FF2B5EF4-FFF2-40B4-BE49-F238E27FC236}">
                <a16:creationId xmlns:a16="http://schemas.microsoft.com/office/drawing/2014/main" id="{52846FBB-142F-1618-C045-614ADE1DD090}"/>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6" name="Google Shape;196;p15"/>
          <p:cNvPicPr preferRelativeResize="0"/>
          <p:nvPr/>
        </p:nvPicPr>
        <p:blipFill rotWithShape="1">
          <a:blip r:embed="rId3">
            <a:alphaModFix/>
          </a:blip>
          <a:srcRect/>
          <a:stretch/>
        </p:blipFill>
        <p:spPr>
          <a:xfrm>
            <a:off x="14900147" y="3590620"/>
            <a:ext cx="4877055" cy="5385247"/>
          </a:xfrm>
          <a:prstGeom prst="rect">
            <a:avLst/>
          </a:prstGeom>
          <a:noFill/>
          <a:ln>
            <a:noFill/>
          </a:ln>
        </p:spPr>
      </p:pic>
      <p:sp>
        <p:nvSpPr>
          <p:cNvPr id="194" name="Google Shape;194;p15"/>
          <p:cNvSpPr txBox="1">
            <a:spLocks noGrp="1"/>
          </p:cNvSpPr>
          <p:nvPr>
            <p:ph type="title"/>
          </p:nvPr>
        </p:nvSpPr>
        <p:spPr>
          <a:xfrm>
            <a:off x="1104181" y="603250"/>
            <a:ext cx="16234494"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70C0"/>
                </a:solidFill>
                <a:latin typeface="Arial"/>
                <a:ea typeface="Arial"/>
                <a:cs typeface="Arial"/>
                <a:sym typeface="Arial"/>
              </a:rPr>
              <a:t>We are Philosophers - KS3</a:t>
            </a:r>
            <a:endParaRPr sz="6600" b="0" i="0" u="none" strike="noStrike" cap="none">
              <a:solidFill>
                <a:srgbClr val="000000"/>
              </a:solidFill>
              <a:latin typeface="Calibri"/>
              <a:ea typeface="Calibri"/>
              <a:cs typeface="Calibri"/>
              <a:sym typeface="Calibri"/>
            </a:endParaRPr>
          </a:p>
        </p:txBody>
      </p:sp>
      <p:sp>
        <p:nvSpPr>
          <p:cNvPr id="195" name="Google Shape;195;p15"/>
          <p:cNvSpPr txBox="1">
            <a:spLocks noGrp="1"/>
          </p:cNvSpPr>
          <p:nvPr>
            <p:ph type="body" idx="1"/>
          </p:nvPr>
        </p:nvSpPr>
        <p:spPr>
          <a:xfrm>
            <a:off x="1247150" y="3011500"/>
            <a:ext cx="13809970" cy="7173900"/>
          </a:xfrm>
          <a:prstGeom prst="rect">
            <a:avLst/>
          </a:prstGeom>
          <a:noFill/>
          <a:ln>
            <a:noFill/>
          </a:ln>
        </p:spPr>
        <p:txBody>
          <a:bodyPr spcFirstLastPara="1" wrap="square" lIns="150750" tIns="75350" rIns="150750" bIns="75350" anchor="t" anchorCtr="0">
            <a:normAutofit fontScale="92500" lnSpcReduction="20000"/>
          </a:bodyPr>
          <a:lstStyle/>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explore different methods of knowing and different methods of reasoning.</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use the ideas and thoughts of others to generate discussion and formulate our own opinions.</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justify our opinions and ideas with evidence and examples.</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challenge the ideas and opinions of others, known to us and not previously known.</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ask innovative questions of our own and attempt to answer the questions of others.</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try to be persuasive in our spoken language and in our writing.</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think critically using reason and evidence.</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45833"/>
              <a:buFont typeface="Arial"/>
              <a:buNone/>
            </a:pPr>
            <a:r>
              <a:rPr lang="en-GB" sz="3958" b="0" i="0" u="none" strike="noStrike" cap="none" dirty="0">
                <a:solidFill>
                  <a:srgbClr val="0070C0"/>
                </a:solidFill>
                <a:latin typeface="Arial"/>
                <a:ea typeface="Arial"/>
                <a:cs typeface="Arial"/>
                <a:sym typeface="Arial"/>
              </a:rPr>
              <a:t>• </a:t>
            </a:r>
            <a:r>
              <a:rPr lang="en-GB" sz="3958" b="0" i="0" u="none" strike="noStrike" cap="none" dirty="0">
                <a:solidFill>
                  <a:srgbClr val="000000"/>
                </a:solidFill>
                <a:latin typeface="Arial"/>
                <a:ea typeface="Arial"/>
                <a:cs typeface="Arial"/>
                <a:sym typeface="Arial"/>
              </a:rPr>
              <a:t>We think about why we are here and issues of right and wrong, good and bad.</a:t>
            </a:r>
            <a:endParaRPr sz="395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Calibri"/>
              <a:buNone/>
            </a:pPr>
            <a:endParaRPr sz="18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09D2A247-DD9D-D64C-4CE8-B0EE3787A269}"/>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80" name="Google Shape;80;p2" descr="A group of people standing next to each other&#10;&#10;Description automatically generated"/>
          <p:cNvPicPr preferRelativeResize="0"/>
          <p:nvPr/>
        </p:nvPicPr>
        <p:blipFill rotWithShape="1">
          <a:blip r:embed="rId4">
            <a:alphaModFix/>
          </a:blip>
          <a:srcRect/>
          <a:stretch/>
        </p:blipFill>
        <p:spPr>
          <a:xfrm>
            <a:off x="1017331" y="2253232"/>
            <a:ext cx="7129719" cy="7591141"/>
          </a:xfrm>
          <a:prstGeom prst="rect">
            <a:avLst/>
          </a:prstGeom>
          <a:noFill/>
          <a:ln>
            <a:noFill/>
          </a:ln>
        </p:spPr>
      </p:pic>
      <p:sp>
        <p:nvSpPr>
          <p:cNvPr id="81" name="Google Shape;81;p2"/>
          <p:cNvSpPr txBox="1">
            <a:spLocks noGrp="1"/>
          </p:cNvSpPr>
          <p:nvPr>
            <p:ph type="ctrTitle"/>
          </p:nvPr>
        </p:nvSpPr>
        <p:spPr>
          <a:xfrm>
            <a:off x="8965372" y="5894761"/>
            <a:ext cx="9349224" cy="33239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Introducing Religion &amp; Worldviews</a:t>
            </a:r>
            <a:endParaRPr/>
          </a:p>
        </p:txBody>
      </p:sp>
      <p:sp>
        <p:nvSpPr>
          <p:cNvPr id="82" name="Google Shape;82;p2"/>
          <p:cNvSpPr txBox="1">
            <a:spLocks noGrp="1"/>
          </p:cNvSpPr>
          <p:nvPr>
            <p:ph type="subTitle" idx="1"/>
          </p:nvPr>
        </p:nvSpPr>
        <p:spPr>
          <a:xfrm>
            <a:off x="8932426" y="8528050"/>
            <a:ext cx="8997950" cy="67710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Session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793630" y="603250"/>
            <a:ext cx="16545045" cy="2185988"/>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400"/>
              <a:buFont typeface="Arial"/>
              <a:buNone/>
            </a:pPr>
            <a:r>
              <a:rPr lang="en-GB" sz="6400" b="0" i="0" u="none" strike="noStrike" cap="none">
                <a:solidFill>
                  <a:srgbClr val="92D050"/>
                </a:solidFill>
                <a:latin typeface="Arial"/>
                <a:ea typeface="Arial"/>
                <a:cs typeface="Arial"/>
                <a:sym typeface="Arial"/>
              </a:rPr>
              <a:t>We are Social Scientists - KS3</a:t>
            </a:r>
            <a:endParaRPr sz="6400" b="0" i="0" u="none" strike="noStrike" cap="none">
              <a:solidFill>
                <a:srgbClr val="000000"/>
              </a:solidFill>
              <a:latin typeface="Calibri"/>
              <a:ea typeface="Calibri"/>
              <a:cs typeface="Calibri"/>
              <a:sym typeface="Calibri"/>
            </a:endParaRPr>
          </a:p>
        </p:txBody>
      </p:sp>
      <p:sp>
        <p:nvSpPr>
          <p:cNvPr id="203" name="Google Shape;203;p16"/>
          <p:cNvSpPr txBox="1">
            <a:spLocks noGrp="1"/>
          </p:cNvSpPr>
          <p:nvPr>
            <p:ph type="body" idx="1"/>
          </p:nvPr>
        </p:nvSpPr>
        <p:spPr>
          <a:xfrm>
            <a:off x="1034575" y="3011500"/>
            <a:ext cx="14144465" cy="7173900"/>
          </a:xfrm>
          <a:prstGeom prst="rect">
            <a:avLst/>
          </a:prstGeom>
          <a:noFill/>
          <a:ln>
            <a:noFill/>
          </a:ln>
        </p:spPr>
        <p:txBody>
          <a:bodyPr spcFirstLastPara="1" wrap="square" lIns="150750" tIns="75350" rIns="150750" bIns="75350" anchor="t" anchorCtr="0">
            <a:normAutofit lnSpcReduction="10000"/>
          </a:bodyPr>
          <a:lstStyle/>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question assumptions about worldviews and religion.</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analyse how things change in society.</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consider the reasons for human behaviour and practices.</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consider what behaviour and practices tell us about belief and ways of seeing the world.</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study diversity and lived experiences of religion using interviews, case studies and observations.</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analyse and try to understand the worldviews of others, both personal and organised, alongside our own.</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encounter real people from different religious traditions and those of no faith/religion.</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92D050"/>
              </a:buClr>
              <a:buSzPts val="1814"/>
              <a:buFont typeface="Arial"/>
              <a:buNone/>
            </a:pPr>
            <a:r>
              <a:rPr lang="en-GB" sz="3628" b="0" i="0" u="none" strike="noStrike" cap="none" dirty="0">
                <a:solidFill>
                  <a:srgbClr val="92D050"/>
                </a:solidFill>
                <a:latin typeface="Arial"/>
                <a:ea typeface="Arial"/>
                <a:cs typeface="Arial"/>
                <a:sym typeface="Arial"/>
              </a:rPr>
              <a:t>• </a:t>
            </a:r>
            <a:r>
              <a:rPr lang="en-GB" sz="3628" b="0" i="0" u="none" strike="noStrike" cap="none" dirty="0">
                <a:solidFill>
                  <a:srgbClr val="000000"/>
                </a:solidFill>
                <a:latin typeface="Arial"/>
                <a:ea typeface="Arial"/>
                <a:cs typeface="Arial"/>
                <a:sym typeface="Arial"/>
              </a:rPr>
              <a:t>We think about issues of belonging and identity and the interactions between these ideas.</a:t>
            </a:r>
            <a:endParaRPr sz="362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pic>
        <p:nvPicPr>
          <p:cNvPr id="204" name="Google Shape;204;p16"/>
          <p:cNvPicPr preferRelativeResize="0"/>
          <p:nvPr/>
        </p:nvPicPr>
        <p:blipFill rotWithShape="1">
          <a:blip r:embed="rId3">
            <a:alphaModFix/>
          </a:blip>
          <a:srcRect/>
          <a:stretch/>
        </p:blipFill>
        <p:spPr>
          <a:xfrm>
            <a:off x="15179040" y="3197782"/>
            <a:ext cx="4632960" cy="5703610"/>
          </a:xfrm>
          <a:prstGeom prst="rect">
            <a:avLst/>
          </a:prstGeom>
          <a:noFill/>
          <a:ln>
            <a:noFill/>
          </a:ln>
        </p:spPr>
      </p:pic>
      <p:sp>
        <p:nvSpPr>
          <p:cNvPr id="2" name="TextBox 1">
            <a:extLst>
              <a:ext uri="{FF2B5EF4-FFF2-40B4-BE49-F238E27FC236}">
                <a16:creationId xmlns:a16="http://schemas.microsoft.com/office/drawing/2014/main" id="{B8FA1F5A-A990-AD4C-09B0-6114FAD08BF6}"/>
              </a:ext>
            </a:extLst>
          </p:cNvPr>
          <p:cNvSpPr txBox="1"/>
          <p:nvPr/>
        </p:nvSpPr>
        <p:spPr>
          <a:xfrm>
            <a:off x="392887" y="10593943"/>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“Nobody stands nowhere”</a:t>
            </a:r>
            <a:endParaRPr sz="6600" b="0" i="0" u="none" strike="noStrike" cap="none">
              <a:solidFill>
                <a:srgbClr val="000000"/>
              </a:solidFill>
              <a:latin typeface="Arial"/>
              <a:ea typeface="Arial"/>
              <a:cs typeface="Arial"/>
              <a:sym typeface="Arial"/>
            </a:endParaRPr>
          </a:p>
        </p:txBody>
      </p:sp>
      <p:sp>
        <p:nvSpPr>
          <p:cNvPr id="211" name="Google Shape;211;p17"/>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12" name="Google Shape;212;p17" descr="A painting of a person standing on a hill&#10;&#10;Description automatically generated">
            <a:hlinkClick r:id="rId3"/>
          </p:cNvPr>
          <p:cNvPicPr preferRelativeResize="0"/>
          <p:nvPr/>
        </p:nvPicPr>
        <p:blipFill rotWithShape="1">
          <a:blip r:embed="rId4">
            <a:alphaModFix/>
          </a:blip>
          <a:srcRect/>
          <a:stretch/>
        </p:blipFill>
        <p:spPr>
          <a:xfrm>
            <a:off x="2965450" y="3140075"/>
            <a:ext cx="13376835" cy="67850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8"/>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What is ‘religion’?</a:t>
            </a:r>
            <a:endParaRPr sz="6600" b="0" i="0" u="none" strike="noStrike" cap="none">
              <a:solidFill>
                <a:srgbClr val="000000"/>
              </a:solidFill>
              <a:latin typeface="Arial"/>
              <a:ea typeface="Arial"/>
              <a:cs typeface="Arial"/>
              <a:sym typeface="Arial"/>
            </a:endParaRPr>
          </a:p>
        </p:txBody>
      </p:sp>
      <p:pic>
        <p:nvPicPr>
          <p:cNvPr id="219" name="Google Shape;219;p18" descr="A person with a bag and text&#10;&#10;Description automatically generated">
            <a:hlinkClick r:id="rId3"/>
          </p:cNvPr>
          <p:cNvPicPr preferRelativeResize="0">
            <a:picLocks noGrp="1"/>
          </p:cNvPicPr>
          <p:nvPr>
            <p:ph type="body" idx="1"/>
          </p:nvPr>
        </p:nvPicPr>
        <p:blipFill rotWithShape="1">
          <a:blip r:embed="rId4">
            <a:alphaModFix/>
          </a:blip>
          <a:srcRect/>
          <a:stretch/>
        </p:blipFill>
        <p:spPr>
          <a:xfrm>
            <a:off x="3489325" y="2530475"/>
            <a:ext cx="13125450" cy="7173912"/>
          </a:xfrm>
          <a:prstGeom prst="rect">
            <a:avLst/>
          </a:prstGeom>
          <a:noFill/>
          <a:ln>
            <a:noFill/>
          </a:ln>
        </p:spPr>
      </p:pic>
      <p:sp>
        <p:nvSpPr>
          <p:cNvPr id="220" name="Google Shape;220;p18"/>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xfrm>
            <a:off x="1034388" y="824971"/>
            <a:ext cx="14510412" cy="125460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‘religion’? – Key Points (1/3)</a:t>
            </a:r>
            <a:endParaRPr dirty="0"/>
          </a:p>
        </p:txBody>
      </p:sp>
      <p:sp>
        <p:nvSpPr>
          <p:cNvPr id="227" name="Google Shape;227;p19"/>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19"/>
          <p:cNvSpPr txBox="1">
            <a:spLocks noGrp="1"/>
          </p:cNvSpPr>
          <p:nvPr>
            <p:ph type="body" idx="1"/>
          </p:nvPr>
        </p:nvSpPr>
        <p:spPr>
          <a:xfrm>
            <a:off x="1047088" y="2302510"/>
            <a:ext cx="9004962" cy="6392862"/>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Clr>
                <a:schemeClr val="dk1"/>
              </a:buClr>
              <a:buSzPts val="3800"/>
              <a:buFont typeface="Arial"/>
              <a:buNone/>
            </a:pPr>
            <a:endParaRPr sz="3800" dirty="0"/>
          </a:p>
          <a:p>
            <a:pPr marL="457200" lvl="0" indent="-342900" algn="l" rtl="0">
              <a:lnSpc>
                <a:spcPct val="90000"/>
              </a:lnSpc>
              <a:spcBef>
                <a:spcPts val="1200"/>
              </a:spcBef>
              <a:spcAft>
                <a:spcPts val="0"/>
              </a:spcAft>
              <a:buClr>
                <a:schemeClr val="dk1"/>
              </a:buClr>
              <a:buSzPts val="1800"/>
              <a:buFont typeface="Arial"/>
              <a:buChar char="•"/>
            </a:pPr>
            <a:r>
              <a:rPr lang="en-GB" sz="3800" dirty="0"/>
              <a:t>It’s hard to define the term ‘religion’. </a:t>
            </a: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You could say it’s a group of people who have a set of values, a set of beliefs in something like a God, follow a sacred text, have a form of priesthood, have beliefs about life after death. </a:t>
            </a:r>
            <a:endParaRPr dirty="0"/>
          </a:p>
          <a:p>
            <a:pPr marL="457200" lvl="0" indent="-342900" algn="l" rtl="0">
              <a:lnSpc>
                <a:spcPct val="90000"/>
              </a:lnSpc>
              <a:spcBef>
                <a:spcPts val="1200"/>
              </a:spcBef>
              <a:spcAft>
                <a:spcPts val="0"/>
              </a:spcAft>
              <a:buClr>
                <a:schemeClr val="dk1"/>
              </a:buClr>
              <a:buSzPts val="1800"/>
              <a:buFont typeface="Arial"/>
              <a:buChar char="•"/>
            </a:pPr>
            <a:r>
              <a:rPr lang="en-GB" sz="3800" dirty="0"/>
              <a:t>But…. a definition can be a barrier to understanding traditions, cultures, and beliefs outside of the Western Christian context.</a:t>
            </a:r>
            <a:endParaRPr dirty="0"/>
          </a:p>
        </p:txBody>
      </p:sp>
      <p:pic>
        <p:nvPicPr>
          <p:cNvPr id="3" name="Picture 2" descr="A cartoon of a child standing next to a fountain&#10;&#10;Description automatically generated">
            <a:extLst>
              <a:ext uri="{FF2B5EF4-FFF2-40B4-BE49-F238E27FC236}">
                <a16:creationId xmlns:a16="http://schemas.microsoft.com/office/drawing/2014/main" id="{1B4FFD80-193C-8A7E-4BBB-18118530DD63}"/>
              </a:ext>
            </a:extLst>
          </p:cNvPr>
          <p:cNvPicPr>
            <a:picLocks noChangeAspect="1"/>
          </p:cNvPicPr>
          <p:nvPr/>
        </p:nvPicPr>
        <p:blipFill>
          <a:blip r:embed="rId3"/>
          <a:stretch>
            <a:fillRect/>
          </a:stretch>
        </p:blipFill>
        <p:spPr>
          <a:xfrm>
            <a:off x="12338297" y="2990717"/>
            <a:ext cx="6413005" cy="6120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2F6B59D5-8516-5265-A2EE-28B82F5795EB}"/>
            </a:ext>
          </a:extLst>
        </p:cNvPr>
        <p:cNvGrpSpPr/>
        <p:nvPr/>
      </p:nvGrpSpPr>
      <p:grpSpPr>
        <a:xfrm>
          <a:off x="0" y="0"/>
          <a:ext cx="0" cy="0"/>
          <a:chOff x="0" y="0"/>
          <a:chExt cx="0" cy="0"/>
        </a:xfrm>
      </p:grpSpPr>
      <p:sp>
        <p:nvSpPr>
          <p:cNvPr id="226" name="Google Shape;226;p19">
            <a:extLst>
              <a:ext uri="{FF2B5EF4-FFF2-40B4-BE49-F238E27FC236}">
                <a16:creationId xmlns:a16="http://schemas.microsoft.com/office/drawing/2014/main" id="{705D3A93-4CE0-E5AE-7016-65EA5F601532}"/>
              </a:ext>
            </a:extLst>
          </p:cNvPr>
          <p:cNvSpPr txBox="1">
            <a:spLocks noGrp="1"/>
          </p:cNvSpPr>
          <p:nvPr>
            <p:ph type="title"/>
          </p:nvPr>
        </p:nvSpPr>
        <p:spPr>
          <a:xfrm>
            <a:off x="1034387" y="824971"/>
            <a:ext cx="17564267" cy="125460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‘religion’? – Key Points (2/3)</a:t>
            </a:r>
            <a:endParaRPr dirty="0"/>
          </a:p>
        </p:txBody>
      </p:sp>
      <p:sp>
        <p:nvSpPr>
          <p:cNvPr id="227" name="Google Shape;227;p19">
            <a:extLst>
              <a:ext uri="{FF2B5EF4-FFF2-40B4-BE49-F238E27FC236}">
                <a16:creationId xmlns:a16="http://schemas.microsoft.com/office/drawing/2014/main" id="{08E26DE1-C98A-08A3-B446-0B4D0636A8F2}"/>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19">
            <a:extLst>
              <a:ext uri="{FF2B5EF4-FFF2-40B4-BE49-F238E27FC236}">
                <a16:creationId xmlns:a16="http://schemas.microsoft.com/office/drawing/2014/main" id="{E824B9EA-8786-8622-A73F-CAED347183C3}"/>
              </a:ext>
            </a:extLst>
          </p:cNvPr>
          <p:cNvSpPr txBox="1">
            <a:spLocks noGrp="1"/>
          </p:cNvSpPr>
          <p:nvPr>
            <p:ph type="body" idx="1"/>
          </p:nvPr>
        </p:nvSpPr>
        <p:spPr>
          <a:xfrm>
            <a:off x="1047088" y="2302510"/>
            <a:ext cx="9004962" cy="6392862"/>
          </a:xfrm>
          <a:prstGeom prst="rect">
            <a:avLst/>
          </a:prstGeom>
          <a:noFill/>
          <a:ln>
            <a:noFill/>
          </a:ln>
        </p:spPr>
        <p:txBody>
          <a:bodyPr spcFirstLastPara="1" wrap="square" lIns="150750" tIns="75350" rIns="150750" bIns="75350" anchor="t" anchorCtr="0">
            <a:noAutofit/>
          </a:bodyPr>
          <a:lstStyle/>
          <a:p>
            <a:pPr marL="457200" lvl="0" indent="-342900" algn="l" rtl="0">
              <a:lnSpc>
                <a:spcPct val="90000"/>
              </a:lnSpc>
              <a:spcBef>
                <a:spcPts val="1200"/>
              </a:spcBef>
              <a:spcAft>
                <a:spcPts val="0"/>
              </a:spcAft>
              <a:buClr>
                <a:schemeClr val="dk1"/>
              </a:buClr>
              <a:buSzPts val="1800"/>
              <a:buFont typeface="Arial"/>
              <a:buChar char="•"/>
            </a:pPr>
            <a:endParaRPr lang="en-GB" sz="3800" dirty="0"/>
          </a:p>
          <a:p>
            <a:pPr marL="457200" lvl="0" indent="-342900" algn="l" rtl="0">
              <a:lnSpc>
                <a:spcPct val="90000"/>
              </a:lnSpc>
              <a:spcBef>
                <a:spcPts val="1200"/>
              </a:spcBef>
              <a:spcAft>
                <a:spcPts val="0"/>
              </a:spcAft>
              <a:buClr>
                <a:schemeClr val="dk1"/>
              </a:buClr>
              <a:buSzPts val="1800"/>
              <a:buFont typeface="Arial"/>
              <a:buChar char="•"/>
            </a:pPr>
            <a:r>
              <a:rPr lang="en-GB" sz="3800" dirty="0"/>
              <a:t>Remember the concept of religion derived from Western countries and it was then applied to traditions and beliefs outside that area, but the framework used did not always neatly apply.   </a:t>
            </a:r>
          </a:p>
          <a:p>
            <a:pPr marL="457200" lvl="0" indent="-342900" algn="l" rtl="0">
              <a:lnSpc>
                <a:spcPct val="90000"/>
              </a:lnSpc>
              <a:spcBef>
                <a:spcPts val="1200"/>
              </a:spcBef>
              <a:spcAft>
                <a:spcPts val="0"/>
              </a:spcAft>
              <a:buClr>
                <a:schemeClr val="dk1"/>
              </a:buClr>
              <a:buSzPts val="1800"/>
              <a:buFont typeface="Arial"/>
              <a:buChar char="•"/>
            </a:pPr>
            <a:endParaRPr dirty="0"/>
          </a:p>
          <a:p>
            <a:pPr marL="457200" lvl="0" indent="-342900" algn="l" rtl="0">
              <a:lnSpc>
                <a:spcPct val="100000"/>
              </a:lnSpc>
              <a:spcBef>
                <a:spcPts val="1200"/>
              </a:spcBef>
              <a:spcAft>
                <a:spcPts val="1200"/>
              </a:spcAft>
              <a:buClr>
                <a:schemeClr val="dk1"/>
              </a:buClr>
              <a:buSzPts val="1800"/>
              <a:buFont typeface="Arial"/>
              <a:buChar char="•"/>
            </a:pPr>
            <a:r>
              <a:rPr lang="en-GB" sz="3800" dirty="0"/>
              <a:t>The way we use the term does not fully embrace the lived experiences of religion. </a:t>
            </a:r>
            <a:endParaRPr dirty="0"/>
          </a:p>
        </p:txBody>
      </p:sp>
      <p:pic>
        <p:nvPicPr>
          <p:cNvPr id="3" name="Picture 2" descr="A cartoon of a child standing next to a fountain&#10;&#10;Description automatically generated">
            <a:extLst>
              <a:ext uri="{FF2B5EF4-FFF2-40B4-BE49-F238E27FC236}">
                <a16:creationId xmlns:a16="http://schemas.microsoft.com/office/drawing/2014/main" id="{C8B12154-EB82-99F3-439D-F0A3255AB464}"/>
              </a:ext>
            </a:extLst>
          </p:cNvPr>
          <p:cNvPicPr>
            <a:picLocks noChangeAspect="1"/>
          </p:cNvPicPr>
          <p:nvPr/>
        </p:nvPicPr>
        <p:blipFill>
          <a:blip r:embed="rId3"/>
          <a:stretch>
            <a:fillRect/>
          </a:stretch>
        </p:blipFill>
        <p:spPr>
          <a:xfrm>
            <a:off x="12185650" y="2926131"/>
            <a:ext cx="6413005" cy="6120396"/>
          </a:xfrm>
          <a:prstGeom prst="rect">
            <a:avLst/>
          </a:prstGeom>
        </p:spPr>
      </p:pic>
    </p:spTree>
    <p:extLst>
      <p:ext uri="{BB962C8B-B14F-4D97-AF65-F5344CB8AC3E}">
        <p14:creationId xmlns:p14="http://schemas.microsoft.com/office/powerpoint/2010/main" val="8856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body" idx="1"/>
          </p:nvPr>
        </p:nvSpPr>
        <p:spPr>
          <a:xfrm>
            <a:off x="1034388" y="3247338"/>
            <a:ext cx="17602200" cy="723704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800"/>
              <a:buFont typeface="Arial"/>
              <a:buNone/>
            </a:pPr>
            <a:r>
              <a:rPr lang="en-GB" sz="3800"/>
              <a:t>There are lots of groups in Britain who are perhaps on the edge of religion or nonreligion. </a:t>
            </a:r>
            <a:endParaRPr/>
          </a:p>
          <a:p>
            <a:pPr marL="571500" lvl="0" indent="-571500" algn="l" rtl="0">
              <a:lnSpc>
                <a:spcPct val="100000"/>
              </a:lnSpc>
              <a:spcBef>
                <a:spcPts val="2200"/>
              </a:spcBef>
              <a:spcAft>
                <a:spcPts val="0"/>
              </a:spcAft>
              <a:buClr>
                <a:schemeClr val="dk1"/>
              </a:buClr>
              <a:buSzPts val="3800"/>
              <a:buFont typeface="Arial"/>
              <a:buChar char="•"/>
            </a:pPr>
            <a:r>
              <a:rPr lang="en-GB" sz="3800"/>
              <a:t>E.g. Judaism - some see themselves as Jewish in terms of identity and community but it’s not their religion. </a:t>
            </a:r>
            <a:endParaRPr sz="3800"/>
          </a:p>
          <a:p>
            <a:pPr marL="571500" lvl="0" indent="-571500" algn="l" rtl="0">
              <a:lnSpc>
                <a:spcPct val="100000"/>
              </a:lnSpc>
              <a:spcBef>
                <a:spcPts val="2200"/>
              </a:spcBef>
              <a:spcAft>
                <a:spcPts val="0"/>
              </a:spcAft>
              <a:buClr>
                <a:schemeClr val="dk1"/>
              </a:buClr>
              <a:buSzPts val="3800"/>
              <a:buFont typeface="Arial"/>
              <a:buChar char="•"/>
            </a:pPr>
            <a:r>
              <a:rPr lang="en-GB" sz="3800"/>
              <a:t>E.g. Paganism - some Pagan groups see themselves as religious and some Pagan groups see themselves as nonreligious.  </a:t>
            </a:r>
            <a:endParaRPr sz="3800"/>
          </a:p>
          <a:p>
            <a:pPr marL="571500" lvl="0" indent="-571500" algn="l" rtl="0">
              <a:lnSpc>
                <a:spcPct val="100000"/>
              </a:lnSpc>
              <a:spcBef>
                <a:spcPts val="2200"/>
              </a:spcBef>
              <a:spcAft>
                <a:spcPts val="0"/>
              </a:spcAft>
              <a:buClr>
                <a:schemeClr val="dk1"/>
              </a:buClr>
              <a:buSzPts val="3800"/>
              <a:buFont typeface="Arial"/>
              <a:buChar char="•"/>
            </a:pPr>
            <a:r>
              <a:rPr lang="en-GB" sz="3800"/>
              <a:t>E.g. A belief in ghosts. The category of religion as previously understood doesn’t fit with this - with ghosts there is not a sacred text or a priesthood. </a:t>
            </a:r>
            <a:endParaRPr sz="3800"/>
          </a:p>
          <a:p>
            <a:pPr marL="0" lvl="0" indent="0" algn="l" rtl="0">
              <a:lnSpc>
                <a:spcPct val="100000"/>
              </a:lnSpc>
              <a:spcBef>
                <a:spcPts val="1200"/>
              </a:spcBef>
              <a:spcAft>
                <a:spcPts val="0"/>
              </a:spcAft>
              <a:buSzPts val="1400"/>
              <a:buNone/>
            </a:pPr>
            <a:endParaRPr sz="3800"/>
          </a:p>
        </p:txBody>
      </p:sp>
      <p:sp>
        <p:nvSpPr>
          <p:cNvPr id="235" name="Google Shape;235;p20"/>
          <p:cNvSpPr txBox="1">
            <a:spLocks noGrp="1"/>
          </p:cNvSpPr>
          <p:nvPr>
            <p:ph type="title"/>
          </p:nvPr>
        </p:nvSpPr>
        <p:spPr>
          <a:xfrm>
            <a:off x="1034388" y="824971"/>
            <a:ext cx="16942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is a ‘religion’? – Key Points (3/3)</a:t>
            </a:r>
            <a:endParaRPr dirty="0"/>
          </a:p>
        </p:txBody>
      </p:sp>
      <p:sp>
        <p:nvSpPr>
          <p:cNvPr id="236" name="Google Shape;236;p20"/>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1"/>
          <p:cNvSpPr txBox="1">
            <a:spLocks noGrp="1"/>
          </p:cNvSpPr>
          <p:nvPr>
            <p:ph type="title"/>
          </p:nvPr>
        </p:nvSpPr>
        <p:spPr>
          <a:xfrm>
            <a:off x="1034388" y="824971"/>
            <a:ext cx="14571372" cy="104711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RS? (1/2)</a:t>
            </a:r>
            <a:endParaRPr dirty="0"/>
          </a:p>
        </p:txBody>
      </p:sp>
      <p:sp>
        <p:nvSpPr>
          <p:cNvPr id="243" name="Google Shape;243;p21"/>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21"/>
          <p:cNvSpPr txBox="1">
            <a:spLocks noGrp="1"/>
          </p:cNvSpPr>
          <p:nvPr>
            <p:ph type="body" idx="1"/>
          </p:nvPr>
        </p:nvSpPr>
        <p:spPr>
          <a:xfrm>
            <a:off x="1091869" y="2555293"/>
            <a:ext cx="10642931" cy="7466965"/>
          </a:xfrm>
          <a:prstGeom prst="rect">
            <a:avLst/>
          </a:prstGeom>
          <a:noFill/>
          <a:ln>
            <a:noFill/>
          </a:ln>
        </p:spPr>
        <p:txBody>
          <a:bodyPr spcFirstLastPara="1" wrap="square" lIns="150750" tIns="75350" rIns="150750" bIns="75350" anchor="t" anchorCtr="0">
            <a:noAutofit/>
          </a:bodyPr>
          <a:lstStyle/>
          <a:p>
            <a:pPr marL="228600" lvl="0" indent="-228600" algn="l" rtl="0">
              <a:lnSpc>
                <a:spcPct val="90000"/>
              </a:lnSpc>
              <a:spcBef>
                <a:spcPts val="0"/>
              </a:spcBef>
              <a:spcAft>
                <a:spcPts val="0"/>
              </a:spcAft>
              <a:buClr>
                <a:schemeClr val="dk1"/>
              </a:buClr>
              <a:buSzPts val="3800"/>
              <a:buFont typeface="Arial"/>
              <a:buChar char="•"/>
            </a:pPr>
            <a:r>
              <a:rPr lang="en-GB" sz="3800" dirty="0"/>
              <a:t>Being aware of the term’s colonial baggage (i.e. that it has been shaped by Western Christianity), it helps us understand why it’s important not to reproduce such discourses.</a:t>
            </a:r>
            <a:endParaRPr sz="3800" dirty="0"/>
          </a:p>
          <a:p>
            <a:pPr marL="228600" lvl="0" indent="-228600" algn="l" rtl="0">
              <a:lnSpc>
                <a:spcPct val="90000"/>
              </a:lnSpc>
              <a:spcBef>
                <a:spcPts val="2200"/>
              </a:spcBef>
              <a:spcAft>
                <a:spcPts val="0"/>
              </a:spcAft>
              <a:buClr>
                <a:schemeClr val="dk1"/>
              </a:buClr>
              <a:buSzPts val="3800"/>
              <a:buFont typeface="Arial"/>
              <a:buChar char="•"/>
            </a:pPr>
            <a:r>
              <a:rPr lang="en-GB" sz="3800" dirty="0"/>
              <a:t>As such, you may want to be mindful of the language or comparisons you draw in class. While in the past we may have heard/said things like ““Guru </a:t>
            </a:r>
            <a:r>
              <a:rPr lang="en-GB" sz="3800" dirty="0" err="1"/>
              <a:t>Granth</a:t>
            </a:r>
            <a:r>
              <a:rPr lang="en-GB" sz="3800" dirty="0"/>
              <a:t> Sahib is similar to the Bible, but for Sikhs,” or “a Gurdwara is like a church, but for Sikhs”, you’re now aware that by doing so you’re restricting Sikhi by trying to make sense of it through a Western Christian lens.  </a:t>
            </a:r>
            <a:endParaRPr dirty="0"/>
          </a:p>
        </p:txBody>
      </p:sp>
      <p:pic>
        <p:nvPicPr>
          <p:cNvPr id="2" name="Picture 1" descr="A person showing a map to a child&#10;&#10;Description automatically generated">
            <a:extLst>
              <a:ext uri="{FF2B5EF4-FFF2-40B4-BE49-F238E27FC236}">
                <a16:creationId xmlns:a16="http://schemas.microsoft.com/office/drawing/2014/main" id="{4433CE5F-675B-98F7-2823-D53D21E24D2A}"/>
              </a:ext>
            </a:extLst>
          </p:cNvPr>
          <p:cNvPicPr>
            <a:picLocks noChangeAspect="1"/>
          </p:cNvPicPr>
          <p:nvPr/>
        </p:nvPicPr>
        <p:blipFill>
          <a:blip r:embed="rId3"/>
          <a:stretch>
            <a:fillRect/>
          </a:stretch>
        </p:blipFill>
        <p:spPr>
          <a:xfrm>
            <a:off x="11734800" y="2093756"/>
            <a:ext cx="7568199" cy="7126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632064FE-9A69-B5A8-11E4-C3826E691083}"/>
            </a:ext>
          </a:extLst>
        </p:cNvPr>
        <p:cNvGrpSpPr/>
        <p:nvPr/>
      </p:nvGrpSpPr>
      <p:grpSpPr>
        <a:xfrm>
          <a:off x="0" y="0"/>
          <a:ext cx="0" cy="0"/>
          <a:chOff x="0" y="0"/>
          <a:chExt cx="0" cy="0"/>
        </a:xfrm>
      </p:grpSpPr>
      <p:sp>
        <p:nvSpPr>
          <p:cNvPr id="242" name="Google Shape;242;p21">
            <a:extLst>
              <a:ext uri="{FF2B5EF4-FFF2-40B4-BE49-F238E27FC236}">
                <a16:creationId xmlns:a16="http://schemas.microsoft.com/office/drawing/2014/main" id="{34922A8E-A04A-70A2-0A2D-86A05FF1CC69}"/>
              </a:ext>
            </a:extLst>
          </p:cNvPr>
          <p:cNvSpPr txBox="1">
            <a:spLocks noGrp="1"/>
          </p:cNvSpPr>
          <p:nvPr>
            <p:ph type="title"/>
          </p:nvPr>
        </p:nvSpPr>
        <p:spPr>
          <a:xfrm>
            <a:off x="1034388" y="824971"/>
            <a:ext cx="15302892" cy="104711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Why does this matter for RS? (2/2)</a:t>
            </a:r>
            <a:endParaRPr dirty="0"/>
          </a:p>
        </p:txBody>
      </p:sp>
      <p:sp>
        <p:nvSpPr>
          <p:cNvPr id="243" name="Google Shape;243;p21">
            <a:extLst>
              <a:ext uri="{FF2B5EF4-FFF2-40B4-BE49-F238E27FC236}">
                <a16:creationId xmlns:a16="http://schemas.microsoft.com/office/drawing/2014/main" id="{F00E660E-F2CE-470A-9993-CA3D881246F8}"/>
              </a:ext>
            </a:extLst>
          </p:cNvPr>
          <p:cNvSpPr/>
          <p:nvPr/>
        </p:nvSpPr>
        <p:spPr>
          <a:xfrm rot="10800000" flipH="1">
            <a:off x="1047088" y="187208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21">
            <a:extLst>
              <a:ext uri="{FF2B5EF4-FFF2-40B4-BE49-F238E27FC236}">
                <a16:creationId xmlns:a16="http://schemas.microsoft.com/office/drawing/2014/main" id="{308EBA88-05B7-9279-79EC-574188808433}"/>
              </a:ext>
            </a:extLst>
          </p:cNvPr>
          <p:cNvSpPr txBox="1">
            <a:spLocks noGrp="1"/>
          </p:cNvSpPr>
          <p:nvPr>
            <p:ph type="body" idx="1"/>
          </p:nvPr>
        </p:nvSpPr>
        <p:spPr>
          <a:xfrm>
            <a:off x="1091869" y="2555293"/>
            <a:ext cx="9484691" cy="7466965"/>
          </a:xfrm>
          <a:prstGeom prst="rect">
            <a:avLst/>
          </a:prstGeom>
          <a:noFill/>
          <a:ln>
            <a:noFill/>
          </a:ln>
        </p:spPr>
        <p:txBody>
          <a:bodyPr spcFirstLastPara="1" wrap="square" lIns="150750" tIns="75350" rIns="150750" bIns="75350" anchor="t" anchorCtr="0">
            <a:noAutofit/>
          </a:bodyPr>
          <a:lstStyle/>
          <a:p>
            <a:pPr marL="0" lvl="0" indent="0" algn="l" rtl="0">
              <a:lnSpc>
                <a:spcPct val="90000"/>
              </a:lnSpc>
              <a:spcBef>
                <a:spcPts val="2200"/>
              </a:spcBef>
              <a:spcAft>
                <a:spcPts val="1200"/>
              </a:spcAft>
              <a:buClr>
                <a:schemeClr val="dk1"/>
              </a:buClr>
              <a:buSzPts val="3800"/>
            </a:pPr>
            <a:r>
              <a:rPr lang="en-GB" sz="3800" dirty="0"/>
              <a:t>Making sense of religious/nonreligious worldviews through Christianity (or more specifically, through what we call </a:t>
            </a:r>
            <a:r>
              <a:rPr lang="en-GB" sz="3800" dirty="0" err="1"/>
              <a:t>‘a</a:t>
            </a:r>
            <a:r>
              <a:rPr lang="en-GB" sz="3800" dirty="0"/>
              <a:t> Western Christian lens’ can do them a real disservice (e.g. Indic/Dharmic traditions).</a:t>
            </a:r>
          </a:p>
          <a:p>
            <a:pPr marL="0" lvl="0" indent="0" algn="l" rtl="0">
              <a:lnSpc>
                <a:spcPct val="90000"/>
              </a:lnSpc>
              <a:spcBef>
                <a:spcPts val="2200"/>
              </a:spcBef>
              <a:spcAft>
                <a:spcPts val="1200"/>
              </a:spcAft>
              <a:buClr>
                <a:schemeClr val="dk1"/>
              </a:buClr>
              <a:buSzPts val="3800"/>
            </a:pPr>
            <a:r>
              <a:rPr lang="en-GB" sz="3800" dirty="0"/>
              <a:t> Making sense of </a:t>
            </a:r>
            <a:r>
              <a:rPr lang="en-GB" sz="3800" dirty="0" err="1"/>
              <a:t>Sanatan</a:t>
            </a:r>
            <a:r>
              <a:rPr lang="en-GB" sz="3800" dirty="0"/>
              <a:t> Dharma* by comparing it to Christianity, with categories such as ‘sacred text’, ‘place of worship’, and ‘God’-creating is not only an unhelpful framing but also a colonial one.</a:t>
            </a:r>
          </a:p>
          <a:p>
            <a:pPr marL="0" lvl="0" indent="0" algn="l" rtl="0">
              <a:lnSpc>
                <a:spcPct val="90000"/>
              </a:lnSpc>
              <a:spcBef>
                <a:spcPts val="2200"/>
              </a:spcBef>
              <a:spcAft>
                <a:spcPts val="1200"/>
              </a:spcAft>
              <a:buClr>
                <a:schemeClr val="dk1"/>
              </a:buClr>
              <a:buSzPts val="3800"/>
            </a:pPr>
            <a:r>
              <a:rPr lang="en-GB" sz="3800" dirty="0"/>
              <a:t>A R&amp;W approach can help us decolonise the curriculum.</a:t>
            </a:r>
          </a:p>
        </p:txBody>
      </p:sp>
      <p:pic>
        <p:nvPicPr>
          <p:cNvPr id="3" name="Picture 2" descr="A person showing a map to a child&#10;&#10;Description automatically generated">
            <a:extLst>
              <a:ext uri="{FF2B5EF4-FFF2-40B4-BE49-F238E27FC236}">
                <a16:creationId xmlns:a16="http://schemas.microsoft.com/office/drawing/2014/main" id="{C8CCED8E-83AF-AF13-928B-2D3EF461BC93}"/>
              </a:ext>
            </a:extLst>
          </p:cNvPr>
          <p:cNvPicPr>
            <a:picLocks noChangeAspect="1"/>
          </p:cNvPicPr>
          <p:nvPr/>
        </p:nvPicPr>
        <p:blipFill>
          <a:blip r:embed="rId3"/>
          <a:stretch>
            <a:fillRect/>
          </a:stretch>
        </p:blipFill>
        <p:spPr>
          <a:xfrm>
            <a:off x="10576560" y="2555293"/>
            <a:ext cx="7568199" cy="7126238"/>
          </a:xfrm>
          <a:prstGeom prst="rect">
            <a:avLst/>
          </a:prstGeom>
        </p:spPr>
      </p:pic>
    </p:spTree>
    <p:extLst>
      <p:ext uri="{BB962C8B-B14F-4D97-AF65-F5344CB8AC3E}">
        <p14:creationId xmlns:p14="http://schemas.microsoft.com/office/powerpoint/2010/main" val="3302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2"/>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None/>
            </a:pPr>
            <a:endParaRPr sz="4400" b="0" i="0" u="none" strike="noStrike">
              <a:solidFill>
                <a:srgbClr val="93C47D"/>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51" name="Google Shape;251;p22"/>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Activity 1</a:t>
            </a:r>
            <a:endParaRPr/>
          </a:p>
        </p:txBody>
      </p:sp>
      <p:sp>
        <p:nvSpPr>
          <p:cNvPr id="252" name="Google Shape;252;p22"/>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53" name="Google Shape;253;p22"/>
          <p:cNvPicPr preferRelativeResize="0"/>
          <p:nvPr/>
        </p:nvPicPr>
        <p:blipFill>
          <a:blip r:embed="rId3">
            <a:alphaModFix/>
          </a:blip>
          <a:stretch>
            <a:fillRect/>
          </a:stretch>
        </p:blipFill>
        <p:spPr>
          <a:xfrm>
            <a:off x="4777800" y="2526500"/>
            <a:ext cx="9747250" cy="77390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a:spLocks noGrp="1"/>
          </p:cNvSpPr>
          <p:nvPr>
            <p:ph type="body" idx="1"/>
          </p:nvPr>
        </p:nvSpPr>
        <p:spPr>
          <a:xfrm>
            <a:off x="1034388" y="2837234"/>
            <a:ext cx="9017662" cy="639190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sz="3800" b="0" i="0" u="none" strike="noStrike">
              <a:latin typeface="Arial"/>
              <a:ea typeface="Arial"/>
              <a:cs typeface="Arial"/>
              <a:sym typeface="Arial"/>
            </a:endParaRPr>
          </a:p>
          <a:p>
            <a:pPr marL="0" lvl="0" indent="0" algn="l" rtl="0">
              <a:lnSpc>
                <a:spcPct val="100000"/>
              </a:lnSpc>
              <a:spcBef>
                <a:spcPts val="1400"/>
              </a:spcBef>
              <a:spcAft>
                <a:spcPts val="0"/>
              </a:spcAft>
              <a:buSzPts val="1400"/>
              <a:buNone/>
            </a:pPr>
            <a:r>
              <a:rPr lang="en-GB" sz="3800" b="0" i="0" u="none" strike="noStrike">
                <a:latin typeface="Arial"/>
                <a:ea typeface="Arial"/>
                <a:cs typeface="Arial"/>
                <a:sym typeface="Arial"/>
              </a:rPr>
              <a:t>Look at your school’s rationale for RS</a:t>
            </a:r>
            <a:endParaRPr/>
          </a:p>
          <a:p>
            <a:pPr marL="0" lvl="0" indent="0" algn="l" rtl="0">
              <a:lnSpc>
                <a:spcPct val="100000"/>
              </a:lnSpc>
              <a:spcBef>
                <a:spcPts val="1400"/>
              </a:spcBef>
              <a:spcAft>
                <a:spcPts val="0"/>
              </a:spcAft>
              <a:buSzPts val="1400"/>
              <a:buNone/>
            </a:pPr>
            <a:endParaRPr sz="3800" b="0">
              <a:latin typeface="Arial"/>
              <a:ea typeface="Arial"/>
              <a:cs typeface="Arial"/>
              <a:sym typeface="Arial"/>
            </a:endParaRPr>
          </a:p>
          <a:p>
            <a:pPr marL="285750" lvl="0" indent="-285750" algn="l" rtl="0">
              <a:lnSpc>
                <a:spcPct val="100000"/>
              </a:lnSpc>
              <a:spcBef>
                <a:spcPts val="1200"/>
              </a:spcBef>
              <a:spcAft>
                <a:spcPts val="0"/>
              </a:spcAft>
              <a:buClr>
                <a:schemeClr val="dk1"/>
              </a:buClr>
              <a:buSzPts val="3800"/>
              <a:buFont typeface="Arial"/>
              <a:buChar char="•"/>
            </a:pPr>
            <a:r>
              <a:rPr lang="en-GB" sz="3800" b="0" i="0" u="none" strike="noStrike">
                <a:latin typeface="Arial"/>
                <a:ea typeface="Arial"/>
                <a:cs typeface="Arial"/>
                <a:sym typeface="Arial"/>
              </a:rPr>
              <a:t>Discuss how much you agree with this document</a:t>
            </a:r>
            <a:endParaRPr/>
          </a:p>
          <a:p>
            <a:pPr marL="285750" lvl="0" indent="-285750" algn="l" rtl="0">
              <a:lnSpc>
                <a:spcPct val="100000"/>
              </a:lnSpc>
              <a:spcBef>
                <a:spcPts val="1200"/>
              </a:spcBef>
              <a:spcAft>
                <a:spcPts val="0"/>
              </a:spcAft>
              <a:buClr>
                <a:schemeClr val="dk1"/>
              </a:buClr>
              <a:buSzPts val="3800"/>
              <a:buFont typeface="Arial"/>
              <a:buChar char="•"/>
            </a:pPr>
            <a:r>
              <a:rPr lang="en-GB" sz="3800" b="0" i="0" u="none" strike="noStrike">
                <a:latin typeface="Arial"/>
                <a:ea typeface="Arial"/>
                <a:cs typeface="Arial"/>
                <a:sym typeface="Arial"/>
              </a:rPr>
              <a:t>What is good R</a:t>
            </a:r>
            <a:r>
              <a:rPr lang="en-GB" sz="3800"/>
              <a:t>S</a:t>
            </a:r>
            <a:r>
              <a:rPr lang="en-GB" sz="3800" b="0" i="0" u="none" strike="noStrike">
                <a:latin typeface="Arial"/>
                <a:ea typeface="Arial"/>
                <a:cs typeface="Arial"/>
                <a:sym typeface="Arial"/>
              </a:rPr>
              <a:t>?</a:t>
            </a:r>
            <a:endParaRPr/>
          </a:p>
          <a:p>
            <a:pPr marL="285750" lvl="0" indent="-285750" algn="l" rtl="0">
              <a:lnSpc>
                <a:spcPct val="100000"/>
              </a:lnSpc>
              <a:spcBef>
                <a:spcPts val="1200"/>
              </a:spcBef>
              <a:spcAft>
                <a:spcPts val="0"/>
              </a:spcAft>
              <a:buClr>
                <a:schemeClr val="dk1"/>
              </a:buClr>
              <a:buSzPts val="3800"/>
              <a:buFont typeface="Arial"/>
              <a:buChar char="•"/>
            </a:pPr>
            <a:r>
              <a:rPr lang="en-GB" sz="3800" b="0" i="0" u="none" strike="noStrike">
                <a:latin typeface="Arial"/>
                <a:ea typeface="Arial"/>
                <a:cs typeface="Arial"/>
                <a:sym typeface="Arial"/>
              </a:rPr>
              <a:t>What do you do in R</a:t>
            </a:r>
            <a:r>
              <a:rPr lang="en-GB" sz="3800"/>
              <a:t>S</a:t>
            </a:r>
            <a:r>
              <a:rPr lang="en-GB" sz="3800" b="0" i="0" u="none" strike="noStrike">
                <a:latin typeface="Arial"/>
                <a:ea typeface="Arial"/>
                <a:cs typeface="Arial"/>
                <a:sym typeface="Arial"/>
              </a:rPr>
              <a:t>?</a:t>
            </a:r>
            <a:endParaRPr/>
          </a:p>
          <a:p>
            <a:pPr marL="285750" lvl="0" indent="-285750" algn="l" rtl="0">
              <a:lnSpc>
                <a:spcPct val="100000"/>
              </a:lnSpc>
              <a:spcBef>
                <a:spcPts val="1200"/>
              </a:spcBef>
              <a:spcAft>
                <a:spcPts val="0"/>
              </a:spcAft>
              <a:buClr>
                <a:schemeClr val="dk1"/>
              </a:buClr>
              <a:buSzPts val="3800"/>
              <a:buFont typeface="Arial"/>
              <a:buChar char="•"/>
            </a:pPr>
            <a:r>
              <a:rPr lang="en-GB" sz="3800" b="0" i="0" u="none" strike="noStrike">
                <a:latin typeface="Arial"/>
                <a:ea typeface="Arial"/>
                <a:cs typeface="Arial"/>
                <a:sym typeface="Arial"/>
              </a:rPr>
              <a:t>Why do you do what you do in R</a:t>
            </a:r>
            <a:r>
              <a:rPr lang="en-GB" sz="3800"/>
              <a:t>S</a:t>
            </a:r>
            <a:r>
              <a:rPr lang="en-GB" sz="3800" b="0" i="0" u="none" strike="noStrike">
                <a:latin typeface="Arial"/>
                <a:ea typeface="Arial"/>
                <a:cs typeface="Arial"/>
                <a:sym typeface="Arial"/>
              </a:rPr>
              <a:t>?</a:t>
            </a:r>
            <a:endParaRPr/>
          </a:p>
          <a:p>
            <a:pPr marL="0" lvl="0" indent="0" algn="l" rtl="0">
              <a:lnSpc>
                <a:spcPct val="100000"/>
              </a:lnSpc>
              <a:spcBef>
                <a:spcPts val="1200"/>
              </a:spcBef>
              <a:spcAft>
                <a:spcPts val="0"/>
              </a:spcAft>
              <a:buSzPts val="1400"/>
              <a:buNone/>
            </a:pPr>
            <a:endParaRPr sz="3800">
              <a:latin typeface="Arial"/>
              <a:ea typeface="Arial"/>
              <a:cs typeface="Arial"/>
              <a:sym typeface="Arial"/>
            </a:endParaRPr>
          </a:p>
        </p:txBody>
      </p:sp>
      <p:sp>
        <p:nvSpPr>
          <p:cNvPr id="259" name="Google Shape;259;p23"/>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Activity 2</a:t>
            </a:r>
            <a:endParaRPr/>
          </a:p>
        </p:txBody>
      </p:sp>
      <p:sp>
        <p:nvSpPr>
          <p:cNvPr id="260" name="Google Shape;260;p2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1" name="Google Shape;261;p23"/>
          <p:cNvPicPr preferRelativeResize="0"/>
          <p:nvPr/>
        </p:nvPicPr>
        <p:blipFill>
          <a:blip r:embed="rId3">
            <a:alphaModFix/>
          </a:blip>
          <a:stretch>
            <a:fillRect/>
          </a:stretch>
        </p:blipFill>
        <p:spPr>
          <a:xfrm>
            <a:off x="10052050" y="3198963"/>
            <a:ext cx="9747251" cy="56684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1034388" y="824971"/>
            <a:ext cx="90176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Learning Objectives</a:t>
            </a:r>
            <a:endParaRPr/>
          </a:p>
        </p:txBody>
      </p:sp>
      <p:sp>
        <p:nvSpPr>
          <p:cNvPr id="89" name="Google Shape;89;p3"/>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 name="Google Shape;90;p3"/>
          <p:cNvSpPr txBox="1">
            <a:spLocks noGrp="1"/>
          </p:cNvSpPr>
          <p:nvPr>
            <p:ph type="body" idx="1"/>
          </p:nvPr>
        </p:nvSpPr>
        <p:spPr>
          <a:xfrm>
            <a:off x="831796" y="2278961"/>
            <a:ext cx="9829854" cy="7630583"/>
          </a:xfrm>
          <a:prstGeom prst="rect">
            <a:avLst/>
          </a:prstGeom>
          <a:noFill/>
          <a:ln>
            <a:noFill/>
          </a:ln>
        </p:spPr>
        <p:txBody>
          <a:bodyPr spcFirstLastPara="1" wrap="square" lIns="150750" tIns="75350" rIns="150750" bIns="75350" anchor="t" anchorCtr="0">
            <a:noAutofit/>
          </a:bodyPr>
          <a:lstStyle/>
          <a:p>
            <a:pPr marL="0" lvl="0" indent="0" algn="l" rtl="0">
              <a:lnSpc>
                <a:spcPct val="100000"/>
              </a:lnSpc>
              <a:spcBef>
                <a:spcPts val="0"/>
              </a:spcBef>
              <a:spcAft>
                <a:spcPts val="0"/>
              </a:spcAft>
              <a:buSzPts val="1400"/>
              <a:buNone/>
            </a:pPr>
            <a:endParaRPr sz="3800" dirty="0"/>
          </a:p>
          <a:p>
            <a:pPr marL="0" lvl="0" indent="0" algn="l" rtl="0">
              <a:lnSpc>
                <a:spcPct val="100000"/>
              </a:lnSpc>
              <a:spcBef>
                <a:spcPts val="0"/>
              </a:spcBef>
              <a:spcAft>
                <a:spcPts val="0"/>
              </a:spcAft>
              <a:buSzPts val="1400"/>
              <a:buNone/>
            </a:pPr>
            <a:endParaRPr sz="3800" dirty="0"/>
          </a:p>
          <a:p>
            <a:pPr marL="0" lvl="0" indent="0" algn="l" rtl="0">
              <a:lnSpc>
                <a:spcPct val="100000"/>
              </a:lnSpc>
              <a:spcBef>
                <a:spcPts val="0"/>
              </a:spcBef>
              <a:spcAft>
                <a:spcPts val="0"/>
              </a:spcAft>
              <a:buSzPts val="1400"/>
              <a:buNone/>
            </a:pPr>
            <a:r>
              <a:rPr lang="en-GB" sz="3800" dirty="0"/>
              <a:t>Reflect on the importance of RS as an academic subject.</a:t>
            </a:r>
            <a:endParaRPr dirty="0"/>
          </a:p>
          <a:p>
            <a:pPr marL="0" lvl="0" indent="0" algn="l" rtl="0">
              <a:lnSpc>
                <a:spcPct val="100000"/>
              </a:lnSpc>
              <a:spcBef>
                <a:spcPts val="0"/>
              </a:spcBef>
              <a:spcAft>
                <a:spcPts val="0"/>
              </a:spcAft>
              <a:buSzPts val="1400"/>
              <a:buNone/>
            </a:pPr>
            <a:endParaRPr sz="3800" dirty="0"/>
          </a:p>
          <a:p>
            <a:pPr marL="0" lvl="0" indent="0" algn="l" rtl="0">
              <a:lnSpc>
                <a:spcPct val="100000"/>
              </a:lnSpc>
              <a:spcBef>
                <a:spcPts val="0"/>
              </a:spcBef>
              <a:spcAft>
                <a:spcPts val="0"/>
              </a:spcAft>
              <a:buSzPts val="1400"/>
              <a:buNone/>
            </a:pPr>
            <a:r>
              <a:rPr lang="en-GB" sz="3800" dirty="0"/>
              <a:t>Reflect on the concept of ‘religion’ and its limitations, and what that means for the RS classroom.</a:t>
            </a:r>
            <a:endParaRPr dirty="0"/>
          </a:p>
          <a:p>
            <a:pPr marL="0" lvl="0" indent="0" algn="l" rtl="0">
              <a:lnSpc>
                <a:spcPct val="100000"/>
              </a:lnSpc>
              <a:spcBef>
                <a:spcPts val="0"/>
              </a:spcBef>
              <a:spcAft>
                <a:spcPts val="0"/>
              </a:spcAft>
              <a:buSzPts val="1400"/>
              <a:buNone/>
            </a:pPr>
            <a:endParaRPr sz="3800" dirty="0"/>
          </a:p>
          <a:p>
            <a:pPr marL="0" lvl="0" indent="0" algn="l" rtl="0">
              <a:lnSpc>
                <a:spcPct val="100000"/>
              </a:lnSpc>
              <a:spcBef>
                <a:spcPts val="0"/>
              </a:spcBef>
              <a:spcAft>
                <a:spcPts val="0"/>
              </a:spcAft>
              <a:buSzPts val="1400"/>
              <a:buNone/>
            </a:pPr>
            <a:r>
              <a:rPr lang="en-GB" sz="3800" dirty="0"/>
              <a:t>Start to think about the ‘World Religion Paradigm’ and Religion and Worldviews (R&amp;W) as pedagogical shifts in RS.</a:t>
            </a:r>
            <a:endParaRPr sz="3800" dirty="0"/>
          </a:p>
        </p:txBody>
      </p:sp>
      <p:pic>
        <p:nvPicPr>
          <p:cNvPr id="91" name="Google Shape;91;p3" descr="A person standing next to a group of children&#10;&#10;Description automatically generated"/>
          <p:cNvPicPr preferRelativeResize="0"/>
          <p:nvPr/>
        </p:nvPicPr>
        <p:blipFill rotWithShape="1">
          <a:blip r:embed="rId3">
            <a:alphaModFix/>
          </a:blip>
          <a:srcRect/>
          <a:stretch/>
        </p:blipFill>
        <p:spPr>
          <a:xfrm>
            <a:off x="11208412" y="1993555"/>
            <a:ext cx="7848600" cy="763058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a:extLst>
            <a:ext uri="{FF2B5EF4-FFF2-40B4-BE49-F238E27FC236}">
              <a16:creationId xmlns:a16="http://schemas.microsoft.com/office/drawing/2014/main" id="{5F75EB3E-A35A-59B4-8E95-F8AFD5AE7700}"/>
            </a:ext>
          </a:extLst>
        </p:cNvPr>
        <p:cNvGrpSpPr/>
        <p:nvPr/>
      </p:nvGrpSpPr>
      <p:grpSpPr>
        <a:xfrm>
          <a:off x="0" y="0"/>
          <a:ext cx="0" cy="0"/>
          <a:chOff x="0" y="0"/>
          <a:chExt cx="0" cy="0"/>
        </a:xfrm>
      </p:grpSpPr>
      <p:sp>
        <p:nvSpPr>
          <p:cNvPr id="266" name="Google Shape;266;p24">
            <a:extLst>
              <a:ext uri="{FF2B5EF4-FFF2-40B4-BE49-F238E27FC236}">
                <a16:creationId xmlns:a16="http://schemas.microsoft.com/office/drawing/2014/main" id="{1DF2DE87-AE78-2EFC-9619-0EC06EC939BA}"/>
              </a:ext>
            </a:extLst>
          </p:cNvPr>
          <p:cNvSpPr txBox="1">
            <a:spLocks noGrp="1"/>
          </p:cNvSpPr>
          <p:nvPr>
            <p:ph type="title"/>
          </p:nvPr>
        </p:nvSpPr>
        <p:spPr>
          <a:xfrm>
            <a:off x="1034388" y="824971"/>
            <a:ext cx="11989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 summary (1/2)</a:t>
            </a:r>
            <a:endParaRPr dirty="0"/>
          </a:p>
        </p:txBody>
      </p:sp>
      <p:sp>
        <p:nvSpPr>
          <p:cNvPr id="267" name="Google Shape;267;p24">
            <a:extLst>
              <a:ext uri="{FF2B5EF4-FFF2-40B4-BE49-F238E27FC236}">
                <a16:creationId xmlns:a16="http://schemas.microsoft.com/office/drawing/2014/main" id="{4E4DC46A-77F8-64C2-F0A3-917D6CFB6287}"/>
              </a:ext>
            </a:extLst>
          </p:cNvPr>
          <p:cNvSpPr txBox="1">
            <a:spLocks noGrp="1"/>
          </p:cNvSpPr>
          <p:nvPr>
            <p:ph type="body" idx="1"/>
          </p:nvPr>
        </p:nvSpPr>
        <p:spPr>
          <a:xfrm>
            <a:off x="1028050" y="2526499"/>
            <a:ext cx="9365630" cy="7266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3800"/>
              <a:buFont typeface="Arial"/>
              <a:buChar char="•"/>
            </a:pPr>
            <a:endParaRPr lang="en-GB" sz="3800" b="0"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3800"/>
              <a:buFont typeface="Arial"/>
              <a:buChar char="•"/>
            </a:pPr>
            <a:r>
              <a:rPr lang="en-GB" sz="3800" b="0" i="0" u="none" strike="noStrike" dirty="0">
                <a:solidFill>
                  <a:srgbClr val="000000"/>
                </a:solidFill>
                <a:latin typeface="Arial"/>
                <a:ea typeface="Arial"/>
                <a:cs typeface="Arial"/>
                <a:sym typeface="Arial"/>
              </a:rPr>
              <a:t>RS is an important academic subject that equips students with the tools to navigate a diverse world, and make sense of their own worldviews.</a:t>
            </a:r>
            <a:endParaRPr sz="3800" dirty="0"/>
          </a:p>
          <a:p>
            <a:pPr marL="0" lvl="0" indent="0" algn="l" rtl="0">
              <a:lnSpc>
                <a:spcPct val="100000"/>
              </a:lnSpc>
              <a:spcBef>
                <a:spcPts val="2200"/>
              </a:spcBef>
              <a:spcAft>
                <a:spcPts val="0"/>
              </a:spcAft>
              <a:buClr>
                <a:srgbClr val="000000"/>
              </a:buClr>
              <a:buSzPts val="3400"/>
              <a:buFont typeface="Arial"/>
              <a:buChar char="•"/>
            </a:pPr>
            <a:r>
              <a:rPr lang="en-GB" sz="3800" b="0" i="0" u="none" strike="noStrike" dirty="0">
                <a:solidFill>
                  <a:srgbClr val="000000"/>
                </a:solidFill>
                <a:latin typeface="Arial"/>
                <a:ea typeface="Arial"/>
                <a:cs typeface="Arial"/>
                <a:sym typeface="Arial"/>
              </a:rPr>
              <a:t>The Religion and Worldviews (R&amp;W) approach may seem new, but it builds on existing good practice in RS – you may already be adopting a R&amp;W approach to an extent!</a:t>
            </a:r>
            <a:endParaRPr sz="3800" dirty="0"/>
          </a:p>
          <a:p>
            <a:pPr marL="0" lvl="0" indent="0" algn="l" rtl="0">
              <a:lnSpc>
                <a:spcPct val="100000"/>
              </a:lnSpc>
              <a:spcBef>
                <a:spcPts val="1200"/>
              </a:spcBef>
              <a:spcAft>
                <a:spcPts val="0"/>
              </a:spcAft>
              <a:buSzPts val="1400"/>
              <a:buNone/>
            </a:pPr>
            <a:endParaRPr sz="3800" dirty="0">
              <a:latin typeface="Arial"/>
              <a:ea typeface="Arial"/>
              <a:cs typeface="Arial"/>
              <a:sym typeface="Arial"/>
            </a:endParaRPr>
          </a:p>
        </p:txBody>
      </p:sp>
      <p:sp>
        <p:nvSpPr>
          <p:cNvPr id="268" name="Google Shape;268;p24">
            <a:extLst>
              <a:ext uri="{FF2B5EF4-FFF2-40B4-BE49-F238E27FC236}">
                <a16:creationId xmlns:a16="http://schemas.microsoft.com/office/drawing/2014/main" id="{704AB67F-9680-FDA2-F7DA-4E33659CF9D8}"/>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7C65D65-DB84-BA9B-1CC8-B1E30C4922C3}"/>
              </a:ext>
            </a:extLst>
          </p:cNvPr>
          <p:cNvPicPr>
            <a:picLocks noChangeAspect="1"/>
          </p:cNvPicPr>
          <p:nvPr/>
        </p:nvPicPr>
        <p:blipFill>
          <a:blip r:embed="rId3"/>
          <a:stretch>
            <a:fillRect/>
          </a:stretch>
        </p:blipFill>
        <p:spPr>
          <a:xfrm>
            <a:off x="12022964" y="3194933"/>
            <a:ext cx="7053086" cy="5346203"/>
          </a:xfrm>
          <a:prstGeom prst="rect">
            <a:avLst/>
          </a:prstGeom>
        </p:spPr>
      </p:pic>
    </p:spTree>
    <p:extLst>
      <p:ext uri="{BB962C8B-B14F-4D97-AF65-F5344CB8AC3E}">
        <p14:creationId xmlns:p14="http://schemas.microsoft.com/office/powerpoint/2010/main" val="7501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4"/>
          <p:cNvSpPr txBox="1">
            <a:spLocks noGrp="1"/>
          </p:cNvSpPr>
          <p:nvPr>
            <p:ph type="title"/>
          </p:nvPr>
        </p:nvSpPr>
        <p:spPr>
          <a:xfrm>
            <a:off x="1034388" y="824971"/>
            <a:ext cx="119894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Session 1 – summary (2/2)</a:t>
            </a:r>
            <a:endParaRPr dirty="0"/>
          </a:p>
        </p:txBody>
      </p:sp>
      <p:sp>
        <p:nvSpPr>
          <p:cNvPr id="267" name="Google Shape;267;p24"/>
          <p:cNvSpPr txBox="1">
            <a:spLocks noGrp="1"/>
          </p:cNvSpPr>
          <p:nvPr>
            <p:ph type="body" idx="1"/>
          </p:nvPr>
        </p:nvSpPr>
        <p:spPr>
          <a:xfrm>
            <a:off x="1028050" y="2526499"/>
            <a:ext cx="10859150" cy="7266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2200"/>
              </a:spcBef>
              <a:spcAft>
                <a:spcPts val="0"/>
              </a:spcAft>
              <a:buClr>
                <a:srgbClr val="000000"/>
              </a:buClr>
              <a:buSzPts val="3400"/>
              <a:buFont typeface="Arial"/>
              <a:buChar char="•"/>
            </a:pPr>
            <a:r>
              <a:rPr lang="en-GB" sz="3400" b="0" i="0" u="none" strike="noStrike" dirty="0">
                <a:solidFill>
                  <a:srgbClr val="000000"/>
                </a:solidFill>
                <a:latin typeface="Arial"/>
                <a:ea typeface="Arial"/>
                <a:cs typeface="Arial"/>
                <a:sym typeface="Arial"/>
              </a:rPr>
              <a:t>A R&amp;W approach seeks to make RS more inclusive. As such, we need to be mindful about the language &amp; examples we use:</a:t>
            </a:r>
            <a:endParaRPr sz="3400" dirty="0"/>
          </a:p>
          <a:p>
            <a:pPr marL="742950" lvl="1" indent="-260350" algn="l" rtl="0">
              <a:lnSpc>
                <a:spcPct val="100000"/>
              </a:lnSpc>
              <a:spcBef>
                <a:spcPts val="1700"/>
              </a:spcBef>
              <a:spcAft>
                <a:spcPts val="0"/>
              </a:spcAft>
              <a:buClr>
                <a:srgbClr val="000000"/>
              </a:buClr>
              <a:buSzPts val="3400"/>
              <a:buFont typeface="Arial"/>
              <a:buChar char="•"/>
            </a:pPr>
            <a:r>
              <a:rPr lang="en-GB" sz="3400" b="0" i="0" u="none" strike="noStrike" dirty="0">
                <a:solidFill>
                  <a:srgbClr val="000000"/>
                </a:solidFill>
                <a:latin typeface="Arial"/>
                <a:ea typeface="Arial"/>
                <a:cs typeface="Arial"/>
                <a:sym typeface="Arial"/>
              </a:rPr>
              <a:t>To avoid framing ‘world religions’ through Western Christian lenses (in other words: to avoid comparing all religious and nonreligious traditions to Christianity)</a:t>
            </a:r>
            <a:endParaRPr sz="3400" dirty="0"/>
          </a:p>
          <a:p>
            <a:pPr marL="742950" lvl="1" indent="-260350" algn="l" rtl="0">
              <a:lnSpc>
                <a:spcPct val="100000"/>
              </a:lnSpc>
              <a:spcBef>
                <a:spcPts val="1700"/>
              </a:spcBef>
              <a:spcAft>
                <a:spcPts val="0"/>
              </a:spcAft>
              <a:buClr>
                <a:srgbClr val="000000"/>
              </a:buClr>
              <a:buSzPts val="3400"/>
              <a:buFont typeface="Arial"/>
              <a:buChar char="•"/>
            </a:pPr>
            <a:r>
              <a:rPr lang="en-GB" sz="3400" b="0" i="0" u="none" strike="noStrike" dirty="0">
                <a:solidFill>
                  <a:srgbClr val="000000"/>
                </a:solidFill>
                <a:latin typeface="Arial"/>
                <a:ea typeface="Arial"/>
                <a:cs typeface="Arial"/>
                <a:sym typeface="Arial"/>
              </a:rPr>
              <a:t>To avoid presenting religious and nonreligious groups as not diverse; instead acknowledging diversity within and across (non)religion</a:t>
            </a:r>
            <a:endParaRPr sz="3400" dirty="0"/>
          </a:p>
          <a:p>
            <a:pPr marL="0" lvl="0" indent="0" algn="l" rtl="0">
              <a:lnSpc>
                <a:spcPct val="100000"/>
              </a:lnSpc>
              <a:spcBef>
                <a:spcPts val="2200"/>
              </a:spcBef>
              <a:spcAft>
                <a:spcPts val="0"/>
              </a:spcAft>
              <a:buClr>
                <a:srgbClr val="000000"/>
              </a:buClr>
              <a:buSzPts val="3400"/>
              <a:buFont typeface="Arial"/>
              <a:buChar char="•"/>
            </a:pPr>
            <a:r>
              <a:rPr lang="en-GB" sz="3400" b="0" i="0" u="none" strike="noStrike" dirty="0">
                <a:solidFill>
                  <a:srgbClr val="000000"/>
                </a:solidFill>
                <a:latin typeface="Arial"/>
                <a:ea typeface="Arial"/>
                <a:cs typeface="Arial"/>
                <a:sym typeface="Arial"/>
              </a:rPr>
              <a:t>This is </a:t>
            </a:r>
            <a:r>
              <a:rPr lang="en-GB" sz="3400" dirty="0">
                <a:solidFill>
                  <a:srgbClr val="000000"/>
                </a:solidFill>
              </a:rPr>
              <a:t>change in the way we teach</a:t>
            </a:r>
            <a:r>
              <a:rPr lang="en-GB" sz="3400" b="0" i="0" u="none" strike="noStrike" dirty="0">
                <a:solidFill>
                  <a:srgbClr val="000000"/>
                </a:solidFill>
                <a:latin typeface="Arial"/>
                <a:ea typeface="Arial"/>
                <a:cs typeface="Arial"/>
                <a:sym typeface="Arial"/>
              </a:rPr>
              <a:t>: it’s about how you teach RS, not necessarily about adding/removing content</a:t>
            </a:r>
            <a:endParaRPr sz="3400" dirty="0"/>
          </a:p>
          <a:p>
            <a:pPr marL="0" lvl="0" indent="0" algn="l" rtl="0">
              <a:lnSpc>
                <a:spcPct val="100000"/>
              </a:lnSpc>
              <a:spcBef>
                <a:spcPts val="1200"/>
              </a:spcBef>
              <a:spcAft>
                <a:spcPts val="0"/>
              </a:spcAft>
              <a:buSzPts val="1400"/>
              <a:buNone/>
            </a:pPr>
            <a:endParaRPr sz="3800" dirty="0">
              <a:latin typeface="Arial"/>
              <a:ea typeface="Arial"/>
              <a:cs typeface="Arial"/>
              <a:sym typeface="Arial"/>
            </a:endParaRPr>
          </a:p>
        </p:txBody>
      </p:sp>
      <p:sp>
        <p:nvSpPr>
          <p:cNvPr id="268" name="Google Shape;268;p24"/>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 name="Picture 2" descr="A group of people sitting at a table&#10;&#10;Description automatically generated">
            <a:extLst>
              <a:ext uri="{FF2B5EF4-FFF2-40B4-BE49-F238E27FC236}">
                <a16:creationId xmlns:a16="http://schemas.microsoft.com/office/drawing/2014/main" id="{13060947-868C-35BA-2C61-B3CA9E164EED}"/>
              </a:ext>
            </a:extLst>
          </p:cNvPr>
          <p:cNvPicPr>
            <a:picLocks noChangeAspect="1"/>
          </p:cNvPicPr>
          <p:nvPr/>
        </p:nvPicPr>
        <p:blipFill>
          <a:blip r:embed="rId3"/>
          <a:stretch>
            <a:fillRect/>
          </a:stretch>
        </p:blipFill>
        <p:spPr>
          <a:xfrm>
            <a:off x="12236324" y="2981573"/>
            <a:ext cx="7053086" cy="5346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5"/>
          <p:cNvPicPr preferRelativeResize="0"/>
          <p:nvPr/>
        </p:nvPicPr>
        <p:blipFill rotWithShape="1">
          <a:blip r:embed="rId3">
            <a:alphaModFix/>
          </a:blip>
          <a:srcRect/>
          <a:stretch/>
        </p:blipFill>
        <p:spPr>
          <a:xfrm>
            <a:off x="8965372" y="1097511"/>
            <a:ext cx="4413369" cy="3401131"/>
          </a:xfrm>
          <a:prstGeom prst="rect">
            <a:avLst/>
          </a:prstGeom>
          <a:noFill/>
          <a:ln>
            <a:noFill/>
          </a:ln>
        </p:spPr>
      </p:pic>
      <p:pic>
        <p:nvPicPr>
          <p:cNvPr id="275" name="Google Shape;275;p25" descr="A group of people standing next to each other&#10;&#10;Description automatically generated"/>
          <p:cNvPicPr preferRelativeResize="0"/>
          <p:nvPr/>
        </p:nvPicPr>
        <p:blipFill rotWithShape="1">
          <a:blip r:embed="rId4">
            <a:alphaModFix/>
          </a:blip>
          <a:srcRect/>
          <a:stretch/>
        </p:blipFill>
        <p:spPr>
          <a:xfrm>
            <a:off x="1017331" y="2253232"/>
            <a:ext cx="7129719" cy="7591141"/>
          </a:xfrm>
          <a:prstGeom prst="rect">
            <a:avLst/>
          </a:prstGeom>
          <a:noFill/>
          <a:ln>
            <a:noFill/>
          </a:ln>
        </p:spPr>
      </p:pic>
      <p:sp>
        <p:nvSpPr>
          <p:cNvPr id="276" name="Google Shape;276;p25"/>
          <p:cNvSpPr txBox="1">
            <a:spLocks noGrp="1"/>
          </p:cNvSpPr>
          <p:nvPr>
            <p:ph type="ctrTitle"/>
          </p:nvPr>
        </p:nvSpPr>
        <p:spPr>
          <a:xfrm>
            <a:off x="8932426" y="6421196"/>
            <a:ext cx="8997950" cy="2215991"/>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Take-Away Activity</a:t>
            </a:r>
            <a:endParaRPr/>
          </a:p>
        </p:txBody>
      </p:sp>
      <p:sp>
        <p:nvSpPr>
          <p:cNvPr id="277" name="Google Shape;277;p25"/>
          <p:cNvSpPr txBox="1">
            <a:spLocks noGrp="1"/>
          </p:cNvSpPr>
          <p:nvPr>
            <p:ph type="subTitle" idx="1"/>
          </p:nvPr>
        </p:nvSpPr>
        <p:spPr>
          <a:xfrm>
            <a:off x="8932426" y="8528050"/>
            <a:ext cx="9806424" cy="135421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a:t>To prepare ahead of the next session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aphicFrame>
        <p:nvGraphicFramePr>
          <p:cNvPr id="283" name="Google Shape;283;p26"/>
          <p:cNvGraphicFramePr/>
          <p:nvPr/>
        </p:nvGraphicFramePr>
        <p:xfrm>
          <a:off x="429902" y="227584"/>
          <a:ext cx="19435225" cy="11081775"/>
        </p:xfrm>
        <a:graphic>
          <a:graphicData uri="http://schemas.openxmlformats.org/drawingml/2006/table">
            <a:tbl>
              <a:tblPr firstRow="1" bandRow="1">
                <a:noFill/>
                <a:tableStyleId>{1C76F98E-AC75-4E66-A6CF-4716D1DDD087}</a:tableStyleId>
              </a:tblPr>
              <a:tblGrid>
                <a:gridCol w="3854500">
                  <a:extLst>
                    <a:ext uri="{9D8B030D-6E8A-4147-A177-3AD203B41FA5}">
                      <a16:colId xmlns:a16="http://schemas.microsoft.com/office/drawing/2014/main" val="20000"/>
                    </a:ext>
                  </a:extLst>
                </a:gridCol>
                <a:gridCol w="7455725">
                  <a:extLst>
                    <a:ext uri="{9D8B030D-6E8A-4147-A177-3AD203B41FA5}">
                      <a16:colId xmlns:a16="http://schemas.microsoft.com/office/drawing/2014/main" val="20001"/>
                    </a:ext>
                  </a:extLst>
                </a:gridCol>
                <a:gridCol w="8125000">
                  <a:extLst>
                    <a:ext uri="{9D8B030D-6E8A-4147-A177-3AD203B41FA5}">
                      <a16:colId xmlns:a16="http://schemas.microsoft.com/office/drawing/2014/main" val="20002"/>
                    </a:ext>
                  </a:extLst>
                </a:gridCol>
              </a:tblGrid>
              <a:tr h="955275">
                <a:tc>
                  <a:txBody>
                    <a:bodyPr/>
                    <a:lstStyle/>
                    <a:p>
                      <a:pPr marL="0" marR="0" lvl="0" indent="0" algn="ctr" rtl="0">
                        <a:lnSpc>
                          <a:spcPct val="100000"/>
                        </a:lnSpc>
                        <a:spcBef>
                          <a:spcPts val="0"/>
                        </a:spcBef>
                        <a:spcAft>
                          <a:spcPts val="0"/>
                        </a:spcAft>
                        <a:buClr>
                          <a:srgbClr val="000000"/>
                        </a:buClr>
                        <a:buSzPts val="2600"/>
                        <a:buFont typeface="Arial"/>
                        <a:buNone/>
                      </a:pPr>
                      <a:r>
                        <a:rPr lang="en-GB" sz="2600" u="none" strike="noStrike" cap="none">
                          <a:latin typeface="Tahoma"/>
                          <a:ea typeface="Tahoma"/>
                          <a:cs typeface="Tahoma"/>
                          <a:sym typeface="Tahoma"/>
                        </a:rPr>
                        <a:t>Creation Story at KS3</a:t>
                      </a:r>
                      <a:endParaRPr sz="1400" u="none" strike="noStrike" cap="none"/>
                    </a:p>
                  </a:txBody>
                  <a:tcPr marL="150775" marR="150775" marT="75400" marB="75400"/>
                </a:tc>
                <a:tc>
                  <a:txBody>
                    <a:bodyPr/>
                    <a:lstStyle/>
                    <a:p>
                      <a:pPr marL="0" marR="0" lvl="0" indent="0" algn="ctr" rtl="0">
                        <a:lnSpc>
                          <a:spcPct val="100000"/>
                        </a:lnSpc>
                        <a:spcBef>
                          <a:spcPts val="0"/>
                        </a:spcBef>
                        <a:spcAft>
                          <a:spcPts val="0"/>
                        </a:spcAft>
                        <a:buClr>
                          <a:srgbClr val="000000"/>
                        </a:buClr>
                        <a:buSzPts val="3000"/>
                        <a:buFont typeface="Arial"/>
                        <a:buNone/>
                      </a:pPr>
                      <a:r>
                        <a:rPr lang="en-GB" sz="3000" u="none" strike="noStrike" cap="none">
                          <a:latin typeface="Tahoma"/>
                          <a:ea typeface="Tahoma"/>
                          <a:cs typeface="Tahoma"/>
                          <a:sym typeface="Tahoma"/>
                        </a:rPr>
                        <a:t>Good examples</a:t>
                      </a:r>
                      <a:endParaRPr sz="1400" u="none" strike="noStrike" cap="none"/>
                    </a:p>
                  </a:txBody>
                  <a:tcPr marL="150775" marR="150775" marT="75400" marB="75400"/>
                </a:tc>
                <a:tc>
                  <a:txBody>
                    <a:bodyPr/>
                    <a:lstStyle/>
                    <a:p>
                      <a:pPr marL="0" marR="0" lvl="0" indent="0" algn="ctr" rtl="0">
                        <a:lnSpc>
                          <a:spcPct val="100000"/>
                        </a:lnSpc>
                        <a:spcBef>
                          <a:spcPts val="0"/>
                        </a:spcBef>
                        <a:spcAft>
                          <a:spcPts val="0"/>
                        </a:spcAft>
                        <a:buClr>
                          <a:srgbClr val="000000"/>
                        </a:buClr>
                        <a:buSzPts val="3000"/>
                        <a:buFont typeface="Arial"/>
                        <a:buNone/>
                      </a:pPr>
                      <a:r>
                        <a:rPr lang="en-GB" sz="3000" u="none" strike="noStrike" cap="none">
                          <a:latin typeface="Tahoma"/>
                          <a:ea typeface="Tahoma"/>
                          <a:cs typeface="Tahoma"/>
                          <a:sym typeface="Tahoma"/>
                        </a:rPr>
                        <a:t>Poor examples</a:t>
                      </a:r>
                      <a:endParaRPr sz="1400" u="none" strike="noStrike" cap="none"/>
                    </a:p>
                  </a:txBody>
                  <a:tcPr marL="150775" marR="150775" marT="75400" marB="75400"/>
                </a:tc>
                <a:extLst>
                  <a:ext uri="{0D108BD9-81ED-4DB2-BD59-A6C34878D82A}">
                    <a16:rowId xmlns:a16="http://schemas.microsoft.com/office/drawing/2014/main" val="10000"/>
                  </a:ext>
                </a:extLst>
              </a:tr>
              <a:tr h="4033325">
                <a:tc>
                  <a:txBody>
                    <a:bodyPr/>
                    <a:lstStyle/>
                    <a:p>
                      <a:pPr marL="0" marR="0" lvl="0" indent="0" algn="l" rtl="0">
                        <a:lnSpc>
                          <a:spcPct val="100000"/>
                        </a:lnSpc>
                        <a:spcBef>
                          <a:spcPts val="0"/>
                        </a:spcBef>
                        <a:spcAft>
                          <a:spcPts val="0"/>
                        </a:spcAft>
                        <a:buClr>
                          <a:srgbClr val="000000"/>
                        </a:buClr>
                        <a:buSzPts val="3000"/>
                        <a:buFont typeface="Arial"/>
                        <a:buNone/>
                      </a:pPr>
                      <a:r>
                        <a:rPr lang="en-GB" sz="3000" u="none" strike="noStrike" cap="none">
                          <a:latin typeface="Tahoma"/>
                          <a:ea typeface="Tahoma"/>
                          <a:cs typeface="Tahoma"/>
                          <a:sym typeface="Tahoma"/>
                        </a:rPr>
                        <a:t>Substantive knowledge</a:t>
                      </a:r>
                      <a:endParaRPr sz="1400" u="none" strike="noStrike" cap="none"/>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Exploring Creation narratives from several worldviews and looking for similarity as well as nuance.</a:t>
                      </a:r>
                      <a:endParaRPr sz="250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endParaRPr sz="2500" i="0" u="none" strike="noStrike" cap="none">
                        <a:highlight>
                          <a:srgbClr val="FFFF00"/>
                        </a:highlight>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i="0" u="none" strike="noStrike" cap="none">
                          <a:latin typeface="Tahoma"/>
                          <a:ea typeface="Tahoma"/>
                          <a:cs typeface="Tahoma"/>
                          <a:sym typeface="Tahoma"/>
                        </a:rPr>
                        <a:t>Exploring the concepts that underpin a particular worldview that are present within the creation narrative(s) being studied</a:t>
                      </a:r>
                      <a:endParaRPr sz="2500" u="none" strike="noStrike" cap="none">
                        <a:latin typeface="Tahoma"/>
                        <a:ea typeface="Tahoma"/>
                        <a:cs typeface="Tahoma"/>
                        <a:sym typeface="Tahoma"/>
                      </a:endParaRPr>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Retelling the Creation story  </a:t>
                      </a:r>
                      <a:endParaRPr sz="1400" u="none" strike="noStrike" cap="none"/>
                    </a:p>
                    <a:p>
                      <a:pPr marL="0" marR="0" lvl="0" indent="0" algn="l" rtl="0">
                        <a:lnSpc>
                          <a:spcPct val="100000"/>
                        </a:lnSpc>
                        <a:spcBef>
                          <a:spcPts val="0"/>
                        </a:spcBef>
                        <a:spcAft>
                          <a:spcPts val="0"/>
                        </a:spcAft>
                        <a:buClr>
                          <a:srgbClr val="000000"/>
                        </a:buClr>
                        <a:buSzPts val="2500"/>
                        <a:buFont typeface="Arial"/>
                        <a:buNone/>
                      </a:pPr>
                      <a:endParaRPr sz="2500" b="1"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b="1" u="none" strike="noStrike" cap="none">
                          <a:latin typeface="Tahoma"/>
                          <a:ea typeface="Tahoma"/>
                          <a:cs typeface="Tahoma"/>
                          <a:sym typeface="Tahoma"/>
                        </a:rPr>
                        <a:t>Or </a:t>
                      </a:r>
                      <a:endParaRPr sz="1400" u="none" strike="noStrike" cap="none"/>
                    </a:p>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Posing an ethical question about the Creation story </a:t>
                      </a:r>
                      <a:endParaRPr sz="1400" u="none" strike="noStrike" cap="none"/>
                    </a:p>
                    <a:p>
                      <a:pPr marL="0" marR="0" lvl="0" indent="0" algn="l" rtl="0">
                        <a:lnSpc>
                          <a:spcPct val="100000"/>
                        </a:lnSpc>
                        <a:spcBef>
                          <a:spcPts val="0"/>
                        </a:spcBef>
                        <a:spcAft>
                          <a:spcPts val="0"/>
                        </a:spcAft>
                        <a:buClr>
                          <a:srgbClr val="000000"/>
                        </a:buClr>
                        <a:buSzPts val="2500"/>
                        <a:buFont typeface="Arial"/>
                        <a:buNone/>
                      </a:pPr>
                      <a:endParaRPr sz="2500" b="1"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b="1" u="none" strike="noStrike" cap="none">
                          <a:latin typeface="Tahoma"/>
                          <a:ea typeface="Tahoma"/>
                          <a:cs typeface="Tahoma"/>
                          <a:sym typeface="Tahoma"/>
                        </a:rPr>
                        <a:t>Or </a:t>
                      </a:r>
                      <a:endParaRPr sz="2500" b="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b="0" u="none" strike="noStrike" cap="none">
                          <a:latin typeface="Tahoma"/>
                          <a:ea typeface="Tahoma"/>
                          <a:cs typeface="Tahoma"/>
                          <a:sym typeface="Tahoma"/>
                        </a:rPr>
                        <a:t>Presenting a Creation narrative as a simple articulation of how everyone within a particular </a:t>
                      </a:r>
                      <a:r>
                        <a:rPr lang="en-GB" sz="2500" u="none" strike="noStrike" cap="none">
                          <a:latin typeface="Tahoma"/>
                          <a:ea typeface="Tahoma"/>
                          <a:cs typeface="Tahoma"/>
                          <a:sym typeface="Tahoma"/>
                        </a:rPr>
                        <a:t>religion </a:t>
                      </a:r>
                      <a:r>
                        <a:rPr lang="en-GB" sz="2500" b="0" u="none" strike="noStrike" cap="none">
                          <a:latin typeface="Tahoma"/>
                          <a:ea typeface="Tahoma"/>
                          <a:cs typeface="Tahoma"/>
                          <a:sym typeface="Tahoma"/>
                        </a:rPr>
                        <a:t>understands the origin of the </a:t>
                      </a:r>
                      <a:r>
                        <a:rPr lang="en-GB" sz="2500" u="none" strike="noStrike" cap="none">
                          <a:latin typeface="Tahoma"/>
                          <a:ea typeface="Tahoma"/>
                          <a:cs typeface="Tahoma"/>
                          <a:sym typeface="Tahoma"/>
                        </a:rPr>
                        <a:t>U</a:t>
                      </a:r>
                      <a:r>
                        <a:rPr lang="en-GB" sz="2500" b="0" u="none" strike="noStrike" cap="none">
                          <a:latin typeface="Tahoma"/>
                          <a:ea typeface="Tahoma"/>
                          <a:cs typeface="Tahoma"/>
                          <a:sym typeface="Tahoma"/>
                        </a:rPr>
                        <a:t>niverse</a:t>
                      </a:r>
                      <a:endParaRPr sz="2500" u="none" strike="noStrike" cap="none">
                        <a:latin typeface="Tahoma"/>
                        <a:ea typeface="Tahoma"/>
                        <a:cs typeface="Tahoma"/>
                        <a:sym typeface="Tahoma"/>
                      </a:endParaRPr>
                    </a:p>
                  </a:txBody>
                  <a:tcPr marL="150775" marR="150775" marT="75400" marB="75400"/>
                </a:tc>
                <a:extLst>
                  <a:ext uri="{0D108BD9-81ED-4DB2-BD59-A6C34878D82A}">
                    <a16:rowId xmlns:a16="http://schemas.microsoft.com/office/drawing/2014/main" val="10001"/>
                  </a:ext>
                </a:extLst>
              </a:tr>
              <a:tr h="4011225">
                <a:tc>
                  <a:txBody>
                    <a:bodyPr/>
                    <a:lstStyle/>
                    <a:p>
                      <a:pPr marL="0" marR="0" lvl="0" indent="0" algn="l" rtl="0">
                        <a:lnSpc>
                          <a:spcPct val="100000"/>
                        </a:lnSpc>
                        <a:spcBef>
                          <a:spcPts val="0"/>
                        </a:spcBef>
                        <a:spcAft>
                          <a:spcPts val="0"/>
                        </a:spcAft>
                        <a:buClr>
                          <a:srgbClr val="000000"/>
                        </a:buClr>
                        <a:buSzPts val="3000"/>
                        <a:buFont typeface="Arial"/>
                        <a:buNone/>
                      </a:pPr>
                      <a:r>
                        <a:rPr lang="en-GB" sz="3000" u="none" strike="noStrike" cap="none">
                          <a:latin typeface="Tahoma"/>
                          <a:ea typeface="Tahoma"/>
                          <a:cs typeface="Tahoma"/>
                          <a:sym typeface="Tahoma"/>
                        </a:rPr>
                        <a:t>Disciplinary knowledge</a:t>
                      </a:r>
                      <a:endParaRPr sz="1400" u="none" strike="noStrike" cap="none"/>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Deliberately applying hermeneutical lenses that go beyond traditional interpretations, such as those from Black liberation theology and/or feminist/womanist theology.</a:t>
                      </a:r>
                      <a:endParaRPr sz="250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endParaRPr sz="250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Exploring the historical-social-geographical context out of which Creation narratives arose and considering how this might have influenced them</a:t>
                      </a:r>
                      <a:endParaRPr sz="1400" u="none" strike="noStrike" cap="none"/>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Only exploring one way of interpreting the Creation story or viewing it through only one particular worldview </a:t>
                      </a:r>
                      <a:endParaRPr sz="1400" u="none" strike="noStrike" cap="none"/>
                    </a:p>
                    <a:p>
                      <a:pPr marL="0" marR="0" lvl="0" indent="0" algn="l" rtl="0">
                        <a:lnSpc>
                          <a:spcPct val="100000"/>
                        </a:lnSpc>
                        <a:spcBef>
                          <a:spcPts val="0"/>
                        </a:spcBef>
                        <a:spcAft>
                          <a:spcPts val="0"/>
                        </a:spcAft>
                        <a:buClr>
                          <a:srgbClr val="000000"/>
                        </a:buClr>
                        <a:buSzPts val="2500"/>
                        <a:buFont typeface="Arial"/>
                        <a:buNone/>
                      </a:pPr>
                      <a:endParaRPr sz="2500" b="1"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r>
                        <a:rPr lang="en-GB" sz="2500" b="1" u="none" strike="noStrike" cap="none">
                          <a:latin typeface="Tahoma"/>
                          <a:ea typeface="Tahoma"/>
                          <a:cs typeface="Tahoma"/>
                          <a:sym typeface="Tahoma"/>
                        </a:rPr>
                        <a:t>Or</a:t>
                      </a:r>
                      <a:endParaRPr sz="1400" u="none" strike="noStrike" cap="none"/>
                    </a:p>
                    <a:p>
                      <a:pPr marL="0" marR="0" lvl="0" indent="0" algn="l" rtl="0">
                        <a:lnSpc>
                          <a:spcPct val="100000"/>
                        </a:lnSpc>
                        <a:spcBef>
                          <a:spcPts val="0"/>
                        </a:spcBef>
                        <a:spcAft>
                          <a:spcPts val="0"/>
                        </a:spcAft>
                        <a:buClr>
                          <a:srgbClr val="000000"/>
                        </a:buClr>
                        <a:buSzPts val="2500"/>
                        <a:buFont typeface="Tahoma"/>
                        <a:buNone/>
                      </a:pPr>
                      <a:r>
                        <a:rPr lang="en-GB" sz="2500" b="0" u="none" strike="noStrike" cap="none">
                          <a:latin typeface="Tahoma"/>
                          <a:ea typeface="Tahoma"/>
                          <a:cs typeface="Tahoma"/>
                          <a:sym typeface="Tahoma"/>
                        </a:rPr>
                        <a:t>Pupils learn factual information about a Creation narrative (treated entirely in general terms) and never engage with this information in any depth or by using scholarly questions and skills</a:t>
                      </a:r>
                      <a:endParaRPr sz="2500" b="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Tahoma"/>
                        <a:buNone/>
                      </a:pPr>
                      <a:endParaRPr sz="2500" u="none" strike="noStrike" cap="none">
                        <a:latin typeface="Tahoma"/>
                        <a:ea typeface="Tahoma"/>
                        <a:cs typeface="Tahoma"/>
                        <a:sym typeface="Tahoma"/>
                      </a:endParaRPr>
                    </a:p>
                  </a:txBody>
                  <a:tcPr marL="150775" marR="150775" marT="75400" marB="75400"/>
                </a:tc>
                <a:extLst>
                  <a:ext uri="{0D108BD9-81ED-4DB2-BD59-A6C34878D82A}">
                    <a16:rowId xmlns:a16="http://schemas.microsoft.com/office/drawing/2014/main" val="10002"/>
                  </a:ext>
                </a:extLst>
              </a:tr>
              <a:tr h="2081950">
                <a:tc>
                  <a:txBody>
                    <a:bodyPr/>
                    <a:lstStyle/>
                    <a:p>
                      <a:pPr marL="0" marR="0" lvl="0" indent="0" algn="l" rtl="0">
                        <a:lnSpc>
                          <a:spcPct val="100000"/>
                        </a:lnSpc>
                        <a:spcBef>
                          <a:spcPts val="0"/>
                        </a:spcBef>
                        <a:spcAft>
                          <a:spcPts val="0"/>
                        </a:spcAft>
                        <a:buClr>
                          <a:srgbClr val="000000"/>
                        </a:buClr>
                        <a:buSzPts val="3000"/>
                        <a:buFont typeface="Arial"/>
                        <a:buNone/>
                      </a:pPr>
                      <a:r>
                        <a:rPr lang="en-GB" sz="3000" u="none" strike="noStrike" cap="none">
                          <a:latin typeface="Tahoma"/>
                          <a:ea typeface="Tahoma"/>
                          <a:cs typeface="Tahoma"/>
                          <a:sym typeface="Tahoma"/>
                        </a:rPr>
                        <a:t>Personal knowledge</a:t>
                      </a:r>
                      <a:endParaRPr sz="1400" u="none" strike="noStrike" cap="none"/>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a:latin typeface="Tahoma"/>
                          <a:ea typeface="Tahoma"/>
                          <a:cs typeface="Tahoma"/>
                          <a:sym typeface="Tahoma"/>
                        </a:rPr>
                        <a:t>Considering the role the natural world might play within their own personal worldview and the ways in which this is evident and leads to embodied expressions of belief and philosophy for life.</a:t>
                      </a:r>
                      <a:endParaRPr sz="2500" u="none" strike="noStrike" cap="none">
                        <a:latin typeface="Tahoma"/>
                        <a:ea typeface="Tahoma"/>
                        <a:cs typeface="Tahoma"/>
                        <a:sym typeface="Tahoma"/>
                      </a:endParaRPr>
                    </a:p>
                    <a:p>
                      <a:pPr marL="0" marR="0" lvl="0" indent="0" algn="l" rtl="0">
                        <a:lnSpc>
                          <a:spcPct val="100000"/>
                        </a:lnSpc>
                        <a:spcBef>
                          <a:spcPts val="0"/>
                        </a:spcBef>
                        <a:spcAft>
                          <a:spcPts val="0"/>
                        </a:spcAft>
                        <a:buClr>
                          <a:srgbClr val="000000"/>
                        </a:buClr>
                        <a:buSzPts val="2500"/>
                        <a:buFont typeface="Arial"/>
                        <a:buNone/>
                      </a:pPr>
                      <a:endParaRPr sz="2500" u="none" strike="noStrike" cap="none">
                        <a:latin typeface="Tahoma"/>
                        <a:ea typeface="Tahoma"/>
                        <a:cs typeface="Tahoma"/>
                        <a:sym typeface="Tahoma"/>
                      </a:endParaRPr>
                    </a:p>
                  </a:txBody>
                  <a:tcPr marL="150775" marR="150775" marT="75400" marB="75400"/>
                </a:tc>
                <a:tc>
                  <a:txBody>
                    <a:bodyPr/>
                    <a:lstStyle/>
                    <a:p>
                      <a:pPr marL="0" marR="0" lvl="0" indent="0" algn="l" rtl="0">
                        <a:lnSpc>
                          <a:spcPct val="100000"/>
                        </a:lnSpc>
                        <a:spcBef>
                          <a:spcPts val="0"/>
                        </a:spcBef>
                        <a:spcAft>
                          <a:spcPts val="0"/>
                        </a:spcAft>
                        <a:buClr>
                          <a:srgbClr val="000000"/>
                        </a:buClr>
                        <a:buSzPts val="2500"/>
                        <a:buFont typeface="Arial"/>
                        <a:buNone/>
                      </a:pPr>
                      <a:r>
                        <a:rPr lang="en-GB" sz="2500" u="none" strike="noStrike" cap="none" dirty="0">
                          <a:latin typeface="Tahoma"/>
                          <a:ea typeface="Tahoma"/>
                          <a:cs typeface="Tahoma"/>
                          <a:sym typeface="Tahoma"/>
                        </a:rPr>
                        <a:t>Simply stating their favourite day of Creation</a:t>
                      </a:r>
                      <a:endParaRPr sz="1400" u="none" strike="noStrike" cap="none" dirty="0"/>
                    </a:p>
                  </a:txBody>
                  <a:tcPr marL="150775" marR="150775" marT="75400" marB="75400"/>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78E70AAA-506D-2709-9899-096A644FC456}"/>
              </a:ext>
            </a:extLst>
          </p:cNvPr>
          <p:cNvSpPr txBox="1"/>
          <p:nvPr/>
        </p:nvSpPr>
        <p:spPr>
          <a:xfrm>
            <a:off x="6275527" y="10897100"/>
            <a:ext cx="16146379" cy="369332"/>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GB" sz="1800" dirty="0"/>
              <a:t>Thanks to the Coventry &amp; Warwickshire REC / local Agreed Syllabus writing team, led by Jennifer Jenkins, for sharing this material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288" name="Google Shape;288;p27"/>
          <p:cNvSpPr/>
          <p:nvPr/>
        </p:nvSpPr>
        <p:spPr>
          <a:xfrm>
            <a:off x="0" y="1"/>
            <a:ext cx="20104100" cy="11330452"/>
          </a:xfrm>
          <a:custGeom>
            <a:avLst/>
            <a:gdLst/>
            <a:ahLst/>
            <a:cxnLst/>
            <a:rect l="l" t="t" r="r" b="b"/>
            <a:pathLst>
              <a:path w="20104100" h="11308715" extrusionOk="0">
                <a:moveTo>
                  <a:pt x="20104099" y="0"/>
                </a:moveTo>
                <a:lnTo>
                  <a:pt x="0" y="0"/>
                </a:lnTo>
                <a:lnTo>
                  <a:pt x="0" y="11308556"/>
                </a:lnTo>
                <a:lnTo>
                  <a:pt x="20104099" y="11308556"/>
                </a:lnTo>
                <a:lnTo>
                  <a:pt x="20104099" y="0"/>
                </a:lnTo>
                <a:close/>
              </a:path>
            </a:pathLst>
          </a:custGeom>
          <a:solidFill>
            <a:srgbClr val="CFE9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89" name="Google Shape;289;p27"/>
          <p:cNvPicPr preferRelativeResize="0"/>
          <p:nvPr/>
        </p:nvPicPr>
        <p:blipFill rotWithShape="1">
          <a:blip r:embed="rId3">
            <a:alphaModFix/>
          </a:blip>
          <a:srcRect/>
          <a:stretch/>
        </p:blipFill>
        <p:spPr>
          <a:xfrm>
            <a:off x="1047088" y="1045297"/>
            <a:ext cx="4921316" cy="3908596"/>
          </a:xfrm>
          <a:prstGeom prst="rect">
            <a:avLst/>
          </a:prstGeom>
          <a:noFill/>
          <a:ln>
            <a:noFill/>
          </a:ln>
        </p:spPr>
      </p:pic>
      <p:sp>
        <p:nvSpPr>
          <p:cNvPr id="290" name="Google Shape;290;p27"/>
          <p:cNvSpPr txBox="1">
            <a:spLocks noGrp="1"/>
          </p:cNvSpPr>
          <p:nvPr>
            <p:ph type="body" idx="1"/>
          </p:nvPr>
        </p:nvSpPr>
        <p:spPr>
          <a:xfrm>
            <a:off x="1034388" y="7102475"/>
            <a:ext cx="8636662" cy="3276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4400">
                <a:solidFill>
                  <a:schemeClr val="accent1"/>
                </a:solidFill>
              </a:rPr>
              <a:t>End of session 1</a:t>
            </a:r>
            <a:endParaRPr sz="4400">
              <a:solidFill>
                <a:schemeClr val="accent1"/>
              </a:solidFill>
            </a:endParaRPr>
          </a:p>
        </p:txBody>
      </p:sp>
      <p:sp>
        <p:nvSpPr>
          <p:cNvPr id="291" name="Google Shape;291;p27"/>
          <p:cNvSpPr txBox="1"/>
          <p:nvPr/>
        </p:nvSpPr>
        <p:spPr>
          <a:xfrm>
            <a:off x="5632450" y="10425559"/>
            <a:ext cx="14046862" cy="327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a:solidFill>
                  <a:schemeClr val="accent1"/>
                </a:solidFill>
                <a:latin typeface="Arial"/>
                <a:ea typeface="Arial"/>
                <a:cs typeface="Arial"/>
                <a:sym typeface="Arial"/>
              </a:rPr>
              <a:t>© Introducing Religion &amp; Worldviews (202</a:t>
            </a:r>
            <a:r>
              <a:rPr lang="en-GB" sz="3200">
                <a:solidFill>
                  <a:schemeClr val="accent1"/>
                </a:solidFill>
              </a:rPr>
              <a:t>5</a:t>
            </a:r>
            <a:r>
              <a:rPr lang="en-GB" sz="3200" b="0" i="0" u="none" strike="noStrike" cap="none">
                <a:solidFill>
                  <a:schemeClr val="accent1"/>
                </a:solidFill>
                <a:latin typeface="Arial"/>
                <a:ea typeface="Arial"/>
                <a:cs typeface="Arial"/>
                <a:sym typeface="Arial"/>
              </a:rPr>
              <a:t>)</a:t>
            </a:r>
            <a:endParaRPr sz="32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accent1"/>
              </a:solidFill>
              <a:latin typeface="Arial"/>
              <a:ea typeface="Arial"/>
              <a:cs typeface="Arial"/>
              <a:sym typeface="Arial"/>
            </a:endParaRPr>
          </a:p>
        </p:txBody>
      </p:sp>
      <p:pic>
        <p:nvPicPr>
          <p:cNvPr id="3" name="Picture 2" descr="A qr code on a blue background&#10;&#10;Description automatically generated">
            <a:extLst>
              <a:ext uri="{FF2B5EF4-FFF2-40B4-BE49-F238E27FC236}">
                <a16:creationId xmlns:a16="http://schemas.microsoft.com/office/drawing/2014/main" id="{D7478DA8-691C-FABA-C5AF-BFF9053D9877}"/>
              </a:ext>
            </a:extLst>
          </p:cNvPr>
          <p:cNvPicPr>
            <a:picLocks noChangeAspect="1"/>
          </p:cNvPicPr>
          <p:nvPr/>
        </p:nvPicPr>
        <p:blipFill>
          <a:blip r:embed="rId4"/>
          <a:stretch>
            <a:fillRect/>
          </a:stretch>
        </p:blipFill>
        <p:spPr>
          <a:xfrm>
            <a:off x="10523999" y="1474839"/>
            <a:ext cx="7806762" cy="780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4" descr="A cover of a book&#10;&#10;Description automatically generated"/>
          <p:cNvPicPr preferRelativeResize="0"/>
          <p:nvPr/>
        </p:nvPicPr>
        <p:blipFill rotWithShape="1">
          <a:blip r:embed="rId3">
            <a:alphaModFix/>
          </a:blip>
          <a:srcRect/>
          <a:stretch/>
        </p:blipFill>
        <p:spPr>
          <a:xfrm>
            <a:off x="7960258" y="2958347"/>
            <a:ext cx="5057911" cy="7147379"/>
          </a:xfrm>
          <a:prstGeom prst="rect">
            <a:avLst/>
          </a:prstGeom>
          <a:noFill/>
          <a:ln>
            <a:noFill/>
          </a:ln>
        </p:spPr>
      </p:pic>
      <p:sp>
        <p:nvSpPr>
          <p:cNvPr id="98" name="Google Shape;98;p4"/>
          <p:cNvSpPr txBox="1">
            <a:spLocks noGrp="1"/>
          </p:cNvSpPr>
          <p:nvPr>
            <p:ph type="title"/>
          </p:nvPr>
        </p:nvSpPr>
        <p:spPr>
          <a:xfrm>
            <a:off x="1382157" y="602474"/>
            <a:ext cx="17339786" cy="2185798"/>
          </a:xfrm>
          <a:prstGeom prst="rect">
            <a:avLst/>
          </a:prstGeom>
          <a:noFill/>
          <a:ln>
            <a:noFill/>
          </a:ln>
        </p:spPr>
        <p:txBody>
          <a:bodyPr spcFirstLastPara="1" wrap="square" lIns="150750" tIns="75350" rIns="150750" bIns="75350" anchor="ctr" anchorCtr="0">
            <a:normAutofit/>
          </a:bodyPr>
          <a:lstStyle/>
          <a:p>
            <a:pPr marL="0" lvl="0" indent="0" algn="l" rtl="0">
              <a:lnSpc>
                <a:spcPct val="90000"/>
              </a:lnSpc>
              <a:spcBef>
                <a:spcPts val="0"/>
              </a:spcBef>
              <a:spcAft>
                <a:spcPts val="0"/>
              </a:spcAft>
              <a:buSzPts val="4400"/>
              <a:buFont typeface="Arial"/>
              <a:buNone/>
            </a:pPr>
            <a:r>
              <a:rPr lang="en-GB" sz="6600">
                <a:latin typeface="Arial"/>
                <a:ea typeface="Arial"/>
                <a:cs typeface="Arial"/>
                <a:sym typeface="Arial"/>
              </a:rPr>
              <a:t>R&amp;W: Context</a:t>
            </a:r>
            <a:endParaRPr sz="6600">
              <a:latin typeface="Arial"/>
              <a:ea typeface="Arial"/>
              <a:cs typeface="Arial"/>
              <a:sym typeface="Arial"/>
            </a:endParaRPr>
          </a:p>
        </p:txBody>
      </p:sp>
      <p:pic>
        <p:nvPicPr>
          <p:cNvPr id="99" name="Google Shape;99;p4" descr="A cover of a magazine&#10;&#10;Description automatically generated">
            <a:hlinkClick r:id="rId4"/>
          </p:cNvPr>
          <p:cNvPicPr preferRelativeResize="0">
            <a:picLocks noGrp="1"/>
          </p:cNvPicPr>
          <p:nvPr>
            <p:ph type="body" idx="1"/>
          </p:nvPr>
        </p:nvPicPr>
        <p:blipFill rotWithShape="1">
          <a:blip r:embed="rId5">
            <a:alphaModFix/>
          </a:blip>
          <a:srcRect/>
          <a:stretch/>
        </p:blipFill>
        <p:spPr>
          <a:xfrm>
            <a:off x="1653775" y="2958349"/>
            <a:ext cx="5058000" cy="7191600"/>
          </a:xfrm>
          <a:prstGeom prst="rect">
            <a:avLst/>
          </a:prstGeom>
          <a:noFill/>
          <a:ln>
            <a:noFill/>
          </a:ln>
        </p:spPr>
      </p:pic>
      <p:pic>
        <p:nvPicPr>
          <p:cNvPr id="100" name="Google Shape;100;p4">
            <a:hlinkClick r:id="rId6"/>
          </p:cNvPr>
          <p:cNvPicPr preferRelativeResize="0"/>
          <p:nvPr/>
        </p:nvPicPr>
        <p:blipFill rotWithShape="1">
          <a:blip r:embed="rId7">
            <a:alphaModFix/>
          </a:blip>
          <a:srcRect/>
          <a:stretch/>
        </p:blipFill>
        <p:spPr>
          <a:xfrm>
            <a:off x="14017037" y="2958350"/>
            <a:ext cx="5723713" cy="7147375"/>
          </a:xfrm>
          <a:prstGeom prst="rect">
            <a:avLst/>
          </a:prstGeom>
          <a:noFill/>
          <a:ln>
            <a:noFill/>
          </a:ln>
        </p:spPr>
      </p:pic>
      <p:sp>
        <p:nvSpPr>
          <p:cNvPr id="101" name="Google Shape;101;p4"/>
          <p:cNvSpPr/>
          <p:nvPr/>
        </p:nvSpPr>
        <p:spPr>
          <a:xfrm>
            <a:off x="11362389" y="221341"/>
            <a:ext cx="4692000" cy="3449100"/>
          </a:xfrm>
          <a:prstGeom prst="wedgeEllipseCallout">
            <a:avLst>
              <a:gd name="adj1" fmla="val 36549"/>
              <a:gd name="adj2" fmla="val 60457"/>
            </a:avLst>
          </a:prstGeom>
          <a:solidFill>
            <a:schemeClr val="lt2"/>
          </a:solidFill>
          <a:ln w="9525" cap="flat" cmpd="sng">
            <a:solidFill>
              <a:schemeClr val="dk2"/>
            </a:solidFill>
            <a:prstDash val="solid"/>
            <a:round/>
            <a:headEnd type="none" w="sm" len="sm"/>
            <a:tailEnd type="none" w="sm" len="sm"/>
          </a:ln>
        </p:spPr>
        <p:txBody>
          <a:bodyPr spcFirstLastPara="1" wrap="square" lIns="150750" tIns="150750" rIns="150750" bIns="1507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Calibri"/>
                <a:ea typeface="Calibri"/>
                <a:cs typeface="Calibri"/>
                <a:sym typeface="Calibri"/>
              </a:rPr>
              <a:t>Click on the pictures to access the resources hosted by the Religious Education Council for England and Wa</a:t>
            </a:r>
            <a:r>
              <a:rPr lang="en-GB" sz="2400">
                <a:latin typeface="Calibri"/>
                <a:ea typeface="Calibri"/>
                <a:cs typeface="Calibri"/>
                <a:sym typeface="Calibri"/>
              </a:rPr>
              <a:t>l</a:t>
            </a:r>
            <a:r>
              <a:rPr lang="en-GB" sz="2400" b="0" i="0" u="none" strike="noStrike" cap="none">
                <a:solidFill>
                  <a:srgbClr val="000000"/>
                </a:solidFill>
                <a:latin typeface="Calibri"/>
                <a:ea typeface="Calibri"/>
                <a:cs typeface="Calibri"/>
                <a:sym typeface="Calibri"/>
              </a:rPr>
              <a:t>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1382712" y="346075"/>
            <a:ext cx="17338675" cy="2184400"/>
          </a:xfrm>
          <a:prstGeom prst="rect">
            <a:avLst/>
          </a:prstGeom>
          <a:noFill/>
          <a:ln>
            <a:noFill/>
          </a:ln>
        </p:spPr>
        <p:txBody>
          <a:bodyPr spcFirstLastPara="1" wrap="square" lIns="150750" tIns="75350" rIns="150750" bIns="7535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dirty="0">
                <a:solidFill>
                  <a:srgbClr val="000000"/>
                </a:solidFill>
                <a:latin typeface="Arial"/>
                <a:ea typeface="Arial"/>
                <a:cs typeface="Arial"/>
                <a:sym typeface="Arial"/>
              </a:rPr>
              <a:t>What does good RS look like?</a:t>
            </a:r>
            <a:endParaRPr sz="6600" b="0" i="0" u="none" strike="noStrike" cap="none" dirty="0">
              <a:solidFill>
                <a:srgbClr val="000000"/>
              </a:solidFill>
              <a:latin typeface="Arial"/>
              <a:ea typeface="Arial"/>
              <a:cs typeface="Arial"/>
              <a:sym typeface="Arial"/>
            </a:endParaRPr>
          </a:p>
        </p:txBody>
      </p:sp>
      <p:sp>
        <p:nvSpPr>
          <p:cNvPr id="108" name="Google Shape;108;p5"/>
          <p:cNvSpPr/>
          <p:nvPr/>
        </p:nvSpPr>
        <p:spPr>
          <a:xfrm rot="10800000" flipH="1">
            <a:off x="1518515" y="1997075"/>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9" name="Google Shape;109;p5" descr="A person and person sitting at a desk&#10;&#10;Description automatically generated"/>
          <p:cNvPicPr preferRelativeResize="0"/>
          <p:nvPr/>
        </p:nvPicPr>
        <p:blipFill rotWithShape="1">
          <a:blip r:embed="rId3">
            <a:alphaModFix/>
          </a:blip>
          <a:srcRect/>
          <a:stretch/>
        </p:blipFill>
        <p:spPr>
          <a:xfrm>
            <a:off x="3893589" y="2561590"/>
            <a:ext cx="12316920" cy="72479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9F2088DE-93F5-E421-13EB-75369035C723}"/>
            </a:ext>
          </a:extLst>
        </p:cNvPr>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A193AEAD-30F0-A216-716F-EC5FF377A8AE}"/>
              </a:ext>
            </a:extLst>
          </p:cNvPr>
          <p:cNvPicPr>
            <a:picLocks noChangeAspect="1"/>
          </p:cNvPicPr>
          <p:nvPr/>
        </p:nvPicPr>
        <p:blipFill>
          <a:blip r:embed="rId3"/>
          <a:stretch>
            <a:fillRect/>
          </a:stretch>
        </p:blipFill>
        <p:spPr>
          <a:xfrm>
            <a:off x="10387330" y="3186535"/>
            <a:ext cx="7909768" cy="6280150"/>
          </a:xfrm>
          <a:prstGeom prst="rect">
            <a:avLst/>
          </a:prstGeom>
        </p:spPr>
      </p:pic>
      <p:sp>
        <p:nvSpPr>
          <p:cNvPr id="115" name="Google Shape;115;p6">
            <a:extLst>
              <a:ext uri="{FF2B5EF4-FFF2-40B4-BE49-F238E27FC236}">
                <a16:creationId xmlns:a16="http://schemas.microsoft.com/office/drawing/2014/main" id="{2845D39E-D17A-8B7A-4ED3-617C8031F1D1}"/>
              </a:ext>
            </a:extLst>
          </p:cNvPr>
          <p:cNvSpPr txBox="1">
            <a:spLocks noGrp="1"/>
          </p:cNvSpPr>
          <p:nvPr>
            <p:ph type="title"/>
          </p:nvPr>
        </p:nvSpPr>
        <p:spPr>
          <a:xfrm>
            <a:off x="1034388" y="824971"/>
            <a:ext cx="18022624" cy="14769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does good RS look like? Key Points (1/2)</a:t>
            </a:r>
            <a:endParaRPr dirty="0"/>
          </a:p>
        </p:txBody>
      </p:sp>
      <p:sp>
        <p:nvSpPr>
          <p:cNvPr id="116" name="Google Shape;116;p6">
            <a:extLst>
              <a:ext uri="{FF2B5EF4-FFF2-40B4-BE49-F238E27FC236}">
                <a16:creationId xmlns:a16="http://schemas.microsoft.com/office/drawing/2014/main" id="{D931A12C-42AB-16DE-8C8F-EF8760EEF6D7}"/>
              </a:ext>
            </a:extLst>
          </p:cNvPr>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 name="Google Shape;117;p6">
            <a:extLst>
              <a:ext uri="{FF2B5EF4-FFF2-40B4-BE49-F238E27FC236}">
                <a16:creationId xmlns:a16="http://schemas.microsoft.com/office/drawing/2014/main" id="{EFE718F7-4F36-53E2-8F52-DCE0EE58191B}"/>
              </a:ext>
            </a:extLst>
          </p:cNvPr>
          <p:cNvSpPr txBox="1">
            <a:spLocks noGrp="1"/>
          </p:cNvSpPr>
          <p:nvPr>
            <p:ph type="body" idx="1"/>
          </p:nvPr>
        </p:nvSpPr>
        <p:spPr>
          <a:xfrm>
            <a:off x="1339188" y="3186535"/>
            <a:ext cx="6960262" cy="6921869"/>
          </a:xfrm>
          <a:prstGeom prst="rect">
            <a:avLst/>
          </a:prstGeom>
          <a:noFill/>
          <a:ln>
            <a:noFill/>
          </a:ln>
        </p:spPr>
        <p:txBody>
          <a:bodyPr spcFirstLastPara="1" wrap="square" lIns="150750" tIns="75350" rIns="150750" bIns="75350" anchor="t" anchorCtr="0">
            <a:noAutofit/>
          </a:bodyPr>
          <a:lstStyle/>
          <a:p>
            <a:pPr marL="571500" lvl="0" indent="-571500" algn="l" rtl="0">
              <a:lnSpc>
                <a:spcPct val="100000"/>
              </a:lnSpc>
              <a:spcBef>
                <a:spcPts val="0"/>
              </a:spcBef>
              <a:spcAft>
                <a:spcPts val="0"/>
              </a:spcAft>
              <a:buClr>
                <a:srgbClr val="000000"/>
              </a:buClr>
              <a:buSzPts val="3800"/>
              <a:buFont typeface="Arial"/>
              <a:buChar char="•"/>
            </a:pPr>
            <a:r>
              <a:rPr lang="en-GB" sz="3800" b="0" i="0" u="none" strike="noStrike" dirty="0">
                <a:solidFill>
                  <a:srgbClr val="000000"/>
                </a:solidFill>
                <a:latin typeface="Arial"/>
                <a:ea typeface="Arial"/>
                <a:cs typeface="Arial"/>
                <a:sym typeface="Arial"/>
              </a:rPr>
              <a:t>We teach RS to study people and how they make sense of the world. It’s about understanding the world.</a:t>
            </a:r>
          </a:p>
          <a:p>
            <a:pPr marL="571500" lvl="0" indent="-571500" algn="l" rtl="0">
              <a:lnSpc>
                <a:spcPct val="100000"/>
              </a:lnSpc>
              <a:spcBef>
                <a:spcPts val="0"/>
              </a:spcBef>
              <a:spcAft>
                <a:spcPts val="0"/>
              </a:spcAft>
              <a:buClr>
                <a:srgbClr val="000000"/>
              </a:buClr>
              <a:buSzPts val="3800"/>
              <a:buFont typeface="Arial"/>
              <a:buChar char="•"/>
            </a:pPr>
            <a:endParaRPr dirty="0"/>
          </a:p>
          <a:p>
            <a:pPr marL="571500" lvl="0" indent="-571500" algn="l" rtl="0">
              <a:lnSpc>
                <a:spcPct val="100000"/>
              </a:lnSpc>
              <a:spcBef>
                <a:spcPts val="1000"/>
              </a:spcBef>
              <a:spcAft>
                <a:spcPts val="0"/>
              </a:spcAft>
              <a:buClr>
                <a:srgbClr val="000000"/>
              </a:buClr>
              <a:buSzPts val="3800"/>
              <a:buFont typeface="Arial"/>
              <a:buChar char="•"/>
            </a:pPr>
            <a:r>
              <a:rPr lang="en-GB" sz="3800" b="0" i="0" u="none" strike="noStrike" dirty="0">
                <a:solidFill>
                  <a:srgbClr val="000000"/>
                </a:solidFill>
                <a:latin typeface="Arial"/>
                <a:ea typeface="Arial"/>
                <a:cs typeface="Arial"/>
                <a:sym typeface="Arial"/>
              </a:rPr>
              <a:t>Society is increasingly plural and diverse, and students need to be equipped with the tools to navigate it.</a:t>
            </a:r>
            <a:endParaRPr dirty="0"/>
          </a:p>
        </p:txBody>
      </p:sp>
    </p:spTree>
    <p:extLst>
      <p:ext uri="{BB962C8B-B14F-4D97-AF65-F5344CB8AC3E}">
        <p14:creationId xmlns:p14="http://schemas.microsoft.com/office/powerpoint/2010/main" val="33435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 name="Picture 2" descr="A couple of children holding books and a globe&#10;&#10;Description automatically generated">
            <a:extLst>
              <a:ext uri="{FF2B5EF4-FFF2-40B4-BE49-F238E27FC236}">
                <a16:creationId xmlns:a16="http://schemas.microsoft.com/office/drawing/2014/main" id="{D15315E7-7623-5557-9B5E-020EA87AE46E}"/>
              </a:ext>
            </a:extLst>
          </p:cNvPr>
          <p:cNvPicPr>
            <a:picLocks noChangeAspect="1"/>
          </p:cNvPicPr>
          <p:nvPr/>
        </p:nvPicPr>
        <p:blipFill>
          <a:blip r:embed="rId3"/>
          <a:stretch>
            <a:fillRect/>
          </a:stretch>
        </p:blipFill>
        <p:spPr>
          <a:xfrm>
            <a:off x="10391140" y="2737328"/>
            <a:ext cx="8140700" cy="6463504"/>
          </a:xfrm>
          <a:prstGeom prst="rect">
            <a:avLst/>
          </a:prstGeom>
        </p:spPr>
      </p:pic>
      <p:sp>
        <p:nvSpPr>
          <p:cNvPr id="115" name="Google Shape;115;p6"/>
          <p:cNvSpPr txBox="1">
            <a:spLocks noGrp="1"/>
          </p:cNvSpPr>
          <p:nvPr>
            <p:ph type="title"/>
          </p:nvPr>
        </p:nvSpPr>
        <p:spPr>
          <a:xfrm>
            <a:off x="1034388" y="824971"/>
            <a:ext cx="18022624" cy="128354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What does good RS look like? Key Points (2/2)</a:t>
            </a:r>
            <a:endParaRPr dirty="0"/>
          </a:p>
        </p:txBody>
      </p:sp>
      <p:sp>
        <p:nvSpPr>
          <p:cNvPr id="116" name="Google Shape;116;p6"/>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 name="Google Shape;117;p6"/>
          <p:cNvSpPr txBox="1">
            <a:spLocks noGrp="1"/>
          </p:cNvSpPr>
          <p:nvPr>
            <p:ph type="body" idx="1"/>
          </p:nvPr>
        </p:nvSpPr>
        <p:spPr>
          <a:xfrm>
            <a:off x="1034388" y="3091192"/>
            <a:ext cx="8383932" cy="6921869"/>
          </a:xfrm>
          <a:prstGeom prst="rect">
            <a:avLst/>
          </a:prstGeom>
          <a:noFill/>
          <a:ln>
            <a:noFill/>
          </a:ln>
        </p:spPr>
        <p:txBody>
          <a:bodyPr spcFirstLastPara="1" wrap="square" lIns="150750" tIns="75350" rIns="150750" bIns="75350" anchor="t" anchorCtr="0">
            <a:noAutofit/>
          </a:bodyPr>
          <a:lstStyle/>
          <a:p>
            <a:pPr marL="571500" lvl="0" indent="-571500" algn="l" rtl="0">
              <a:lnSpc>
                <a:spcPct val="100000"/>
              </a:lnSpc>
              <a:spcBef>
                <a:spcPts val="1000"/>
              </a:spcBef>
              <a:spcAft>
                <a:spcPts val="0"/>
              </a:spcAft>
              <a:buClr>
                <a:srgbClr val="000000"/>
              </a:buClr>
              <a:buSzPts val="3800"/>
              <a:buFont typeface="Arial"/>
              <a:buChar char="•"/>
            </a:pPr>
            <a:r>
              <a:rPr lang="en-GB" sz="3800" b="0" i="0" u="none" strike="noStrike" dirty="0">
                <a:solidFill>
                  <a:srgbClr val="000000"/>
                </a:solidFill>
                <a:latin typeface="Arial"/>
                <a:ea typeface="Arial"/>
                <a:cs typeface="Arial"/>
                <a:sym typeface="Arial"/>
              </a:rPr>
              <a:t>The RS classroom can provide students with the opportunity to reflect on their own worldviews, and how these may have been shaped by (non)religious traditions</a:t>
            </a:r>
            <a:r>
              <a:rPr lang="en-GB" sz="3800" dirty="0">
                <a:solidFill>
                  <a:srgbClr val="000000"/>
                </a:solidFill>
              </a:rPr>
              <a:t>.</a:t>
            </a:r>
          </a:p>
          <a:p>
            <a:pPr marL="571500" lvl="0" indent="-571500" algn="l" rtl="0">
              <a:lnSpc>
                <a:spcPct val="100000"/>
              </a:lnSpc>
              <a:spcBef>
                <a:spcPts val="1000"/>
              </a:spcBef>
              <a:spcAft>
                <a:spcPts val="0"/>
              </a:spcAft>
              <a:buClr>
                <a:srgbClr val="000000"/>
              </a:buClr>
              <a:buSzPts val="3800"/>
              <a:buFont typeface="Arial"/>
              <a:buChar char="•"/>
            </a:pPr>
            <a:endParaRPr dirty="0"/>
          </a:p>
          <a:p>
            <a:pPr marL="571500" lvl="0" indent="-571500" algn="l" rtl="0">
              <a:lnSpc>
                <a:spcPct val="100000"/>
              </a:lnSpc>
              <a:spcBef>
                <a:spcPts val="1000"/>
              </a:spcBef>
              <a:spcAft>
                <a:spcPts val="0"/>
              </a:spcAft>
              <a:buClr>
                <a:srgbClr val="000000"/>
              </a:buClr>
              <a:buSzPts val="3800"/>
              <a:buFont typeface="Arial"/>
              <a:buChar char="•"/>
            </a:pPr>
            <a:r>
              <a:rPr lang="en-GB" sz="3800" b="0" i="0" u="none" strike="noStrike" dirty="0">
                <a:solidFill>
                  <a:srgbClr val="000000"/>
                </a:solidFill>
                <a:latin typeface="Arial"/>
                <a:ea typeface="Arial"/>
                <a:cs typeface="Arial"/>
                <a:sym typeface="Arial"/>
              </a:rPr>
              <a:t>Using different disciplinary lenses can be a useful tool to teach RS.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p:nvPr/>
        </p:nvSpPr>
        <p:spPr>
          <a:xfrm rot="10800000" flipH="1">
            <a:off x="1047088" y="2080206"/>
            <a:ext cx="6947562" cy="221669"/>
          </a:xfrm>
          <a:custGeom>
            <a:avLst/>
            <a:gdLst/>
            <a:ahLst/>
            <a:cxnLst/>
            <a:rect l="l" t="t" r="r" b="b"/>
            <a:pathLst>
              <a:path w="2849879" h="120000" extrusionOk="0">
                <a:moveTo>
                  <a:pt x="0" y="0"/>
                </a:moveTo>
                <a:lnTo>
                  <a:pt x="2849714" y="0"/>
                </a:lnTo>
              </a:path>
            </a:pathLst>
          </a:custGeom>
          <a:noFill/>
          <a:ln w="20925" cap="flat" cmpd="sng">
            <a:solidFill>
              <a:srgbClr val="0083A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24" name="Google Shape;124;p7" descr="A cartoon of a child standing next to a fountain&#10;&#10;Description automatically generated"/>
          <p:cNvPicPr preferRelativeResize="0"/>
          <p:nvPr/>
        </p:nvPicPr>
        <p:blipFill rotWithShape="1">
          <a:blip r:embed="rId3">
            <a:alphaModFix/>
          </a:blip>
          <a:srcRect/>
          <a:stretch/>
        </p:blipFill>
        <p:spPr>
          <a:xfrm>
            <a:off x="6192599" y="2709698"/>
            <a:ext cx="7718900" cy="7367348"/>
          </a:xfrm>
          <a:prstGeom prst="rect">
            <a:avLst/>
          </a:prstGeom>
          <a:noFill/>
          <a:ln>
            <a:noFill/>
          </a:ln>
        </p:spPr>
      </p:pic>
      <p:sp>
        <p:nvSpPr>
          <p:cNvPr id="125" name="Google Shape;125;p7"/>
          <p:cNvSpPr txBox="1">
            <a:spLocks noGrp="1"/>
          </p:cNvSpPr>
          <p:nvPr>
            <p:ph type="title"/>
          </p:nvPr>
        </p:nvSpPr>
        <p:spPr>
          <a:xfrm>
            <a:off x="1034388" y="824971"/>
            <a:ext cx="69602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Activity</a:t>
            </a:r>
            <a:endParaRPr/>
          </a:p>
        </p:txBody>
      </p:sp>
      <p:sp>
        <p:nvSpPr>
          <p:cNvPr id="126" name="Google Shape;126;p7"/>
          <p:cNvSpPr txBox="1">
            <a:spLocks noGrp="1"/>
          </p:cNvSpPr>
          <p:nvPr>
            <p:ph type="body" idx="1"/>
          </p:nvPr>
        </p:nvSpPr>
        <p:spPr>
          <a:xfrm>
            <a:off x="1034388" y="4276144"/>
            <a:ext cx="7341263" cy="4952999"/>
          </a:xfrm>
          <a:prstGeom prst="rect">
            <a:avLst/>
          </a:prstGeom>
          <a:noFill/>
          <a:ln>
            <a:noFill/>
          </a:ln>
        </p:spPr>
        <p:txBody>
          <a:bodyPr spcFirstLastPara="1" wrap="square" lIns="0" tIns="0" rIns="0" bIns="0" anchor="t" anchorCtr="0">
            <a:noAutofit/>
          </a:bodyPr>
          <a:lstStyle/>
          <a:p>
            <a:pPr marL="177800" lvl="0" indent="-50800" algn="l" rtl="0">
              <a:lnSpc>
                <a:spcPct val="100000"/>
              </a:lnSpc>
              <a:spcBef>
                <a:spcPts val="0"/>
              </a:spcBef>
              <a:spcAft>
                <a:spcPts val="0"/>
              </a:spcAft>
              <a:buSzPts val="1400"/>
              <a:buNone/>
            </a:pPr>
            <a:endParaRPr sz="4000" b="0">
              <a:highlight>
                <a:srgbClr val="FFFF00"/>
              </a:highlight>
            </a:endParaRPr>
          </a:p>
          <a:p>
            <a:pPr marL="0" lvl="0" indent="0" algn="l" rtl="0">
              <a:lnSpc>
                <a:spcPct val="100000"/>
              </a:lnSpc>
              <a:spcBef>
                <a:spcPts val="0"/>
              </a:spcBef>
              <a:spcAft>
                <a:spcPts val="0"/>
              </a:spcAft>
              <a:buSzPts val="1400"/>
              <a:buNone/>
            </a:pPr>
            <a:br>
              <a:rPr lang="en-GB" sz="4000">
                <a:highlight>
                  <a:srgbClr val="FFFF00"/>
                </a:highlight>
              </a:rPr>
            </a:br>
            <a:endParaRPr sz="6600">
              <a:highlight>
                <a:srgbClr val="FFFF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1034388" y="824971"/>
            <a:ext cx="18314062" cy="103060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Moving away from the ‘World Religions Paradigm’ (WRP)</a:t>
            </a:r>
            <a:endParaRPr/>
          </a:p>
        </p:txBody>
      </p:sp>
      <p:pic>
        <p:nvPicPr>
          <p:cNvPr id="133" name="Google Shape;133;p8">
            <a:hlinkClick r:id="rId3"/>
          </p:cNvPr>
          <p:cNvPicPr preferRelativeResize="0">
            <a:picLocks noGrp="1"/>
          </p:cNvPicPr>
          <p:nvPr>
            <p:ph type="body" idx="1"/>
          </p:nvPr>
        </p:nvPicPr>
        <p:blipFill rotWithShape="1">
          <a:blip r:embed="rId4">
            <a:alphaModFix/>
          </a:blip>
          <a:srcRect/>
          <a:stretch/>
        </p:blipFill>
        <p:spPr>
          <a:xfrm>
            <a:off x="1034388" y="3444875"/>
            <a:ext cx="7569862" cy="5784267"/>
          </a:xfrm>
          <a:prstGeom prst="rect">
            <a:avLst/>
          </a:prstGeom>
          <a:noFill/>
          <a:ln>
            <a:noFill/>
          </a:ln>
        </p:spPr>
      </p:pic>
      <p:sp>
        <p:nvSpPr>
          <p:cNvPr id="134" name="Google Shape;134;p8"/>
          <p:cNvSpPr txBox="1"/>
          <p:nvPr/>
        </p:nvSpPr>
        <p:spPr>
          <a:xfrm>
            <a:off x="1041893" y="9344813"/>
            <a:ext cx="454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GB" sz="1800" b="0" i="0" u="none" strike="noStrike" cap="none">
                <a:solidFill>
                  <a:schemeClr val="dk1"/>
                </a:solidFill>
                <a:latin typeface="Calibri"/>
                <a:ea typeface="Calibri"/>
                <a:cs typeface="Calibri"/>
                <a:sym typeface="Calibri"/>
              </a:rPr>
              <a:t>Source: </a:t>
            </a:r>
            <a:r>
              <a:rPr lang="en-GB"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Benoit, 2020</a:t>
            </a:r>
            <a:endParaRPr sz="1800" b="0" i="0" u="none" strike="noStrike" cap="none">
              <a:solidFill>
                <a:schemeClr val="dk1"/>
              </a:solidFill>
              <a:latin typeface="Calibri"/>
              <a:ea typeface="Calibri"/>
              <a:cs typeface="Calibri"/>
              <a:sym typeface="Calibri"/>
            </a:endParaRPr>
          </a:p>
        </p:txBody>
      </p:sp>
      <p:pic>
        <p:nvPicPr>
          <p:cNvPr id="135" name="Google Shape;135;p8" descr="Free Images : wood, transport, product, expedition, cardboard ..."/>
          <p:cNvPicPr preferRelativeResize="0">
            <a:picLocks noGrp="1"/>
          </p:cNvPicPr>
          <p:nvPr>
            <p:ph type="body" idx="2"/>
          </p:nvPr>
        </p:nvPicPr>
        <p:blipFill rotWithShape="1">
          <a:blip r:embed="rId5">
            <a:alphaModFix/>
          </a:blip>
          <a:srcRect/>
          <a:stretch/>
        </p:blipFill>
        <p:spPr>
          <a:xfrm>
            <a:off x="9442450" y="3040539"/>
            <a:ext cx="8102600" cy="4557712"/>
          </a:xfrm>
          <a:prstGeom prst="rect">
            <a:avLst/>
          </a:prstGeom>
          <a:noFill/>
          <a:ln>
            <a:noFill/>
          </a:ln>
        </p:spPr>
      </p:pic>
      <p:sp>
        <p:nvSpPr>
          <p:cNvPr id="136" name="Google Shape;136;p8"/>
          <p:cNvSpPr txBox="1"/>
          <p:nvPr/>
        </p:nvSpPr>
        <p:spPr>
          <a:xfrm>
            <a:off x="9392589" y="7598251"/>
            <a:ext cx="9017700" cy="22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GB" sz="3600" b="0" i="0" u="none" strike="noStrike" cap="none" dirty="0">
                <a:solidFill>
                  <a:schemeClr val="dk1"/>
                </a:solidFill>
                <a:latin typeface="Arial"/>
                <a:ea typeface="Arial"/>
                <a:cs typeface="Arial"/>
                <a:sym typeface="Arial"/>
              </a:rPr>
              <a:t>We cannot fit religions neatly into boxes (e.g. Islam is …, Muslims do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Arial"/>
              <a:buNone/>
            </a:pPr>
            <a:r>
              <a:rPr lang="en-GB" sz="3600" b="0" i="0" u="none" strike="noStrike" cap="none" dirty="0">
                <a:solidFill>
                  <a:schemeClr val="dk1"/>
                </a:solidFill>
                <a:latin typeface="Arial"/>
                <a:ea typeface="Arial"/>
                <a:cs typeface="Arial"/>
                <a:sym typeface="Arial"/>
              </a:rPr>
              <a:t>nor ignore lived experiences of religion and nonreligion</a:t>
            </a:r>
            <a:endParaRPr sz="3600" b="0" i="0"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ov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ver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6605</Words>
  <Application>Microsoft Office PowerPoint</Application>
  <PresentationFormat>Custom</PresentationFormat>
  <Paragraphs>371</Paragraphs>
  <Slides>34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Google Sans</vt:lpstr>
      <vt:lpstr>Arial</vt:lpstr>
      <vt:lpstr>Tahoma</vt:lpstr>
      <vt:lpstr>Calibri</vt:lpstr>
      <vt:lpstr>Cover 1</vt:lpstr>
      <vt:lpstr>1_Cover 1</vt:lpstr>
      <vt:lpstr>Religion &amp; Worldviews in Religious Studies</vt:lpstr>
      <vt:lpstr>Introducing Religion &amp; Worldviews</vt:lpstr>
      <vt:lpstr>Learning Objectives</vt:lpstr>
      <vt:lpstr>R&amp;W: Context</vt:lpstr>
      <vt:lpstr>What does good RS look like?</vt:lpstr>
      <vt:lpstr>What does good RS look like? Key Points (1/2)</vt:lpstr>
      <vt:lpstr>What does good RS look like? Key Points (2/2)</vt:lpstr>
      <vt:lpstr>Activity</vt:lpstr>
      <vt:lpstr>Moving away from the ‘World Religions Paradigm’ (WRP)</vt:lpstr>
      <vt:lpstr>What is the R&amp;W approach?</vt:lpstr>
      <vt:lpstr>From WRP to R&amp;W (1/4)</vt:lpstr>
      <vt:lpstr>From WRP to RW (2/4)</vt:lpstr>
      <vt:lpstr>From WRP to RW (3/4)</vt:lpstr>
      <vt:lpstr>From WRP to RW (4/4)</vt:lpstr>
      <vt:lpstr>A pedagogical shift - Example</vt:lpstr>
      <vt:lpstr>R&amp;W and disciplinary lenses (1/2)</vt:lpstr>
      <vt:lpstr>R&amp;W and disciplinary lenses (2/2)</vt:lpstr>
      <vt:lpstr>We are Theologians - KS3</vt:lpstr>
      <vt:lpstr>We are Philosophers - KS3</vt:lpstr>
      <vt:lpstr>We are Social Scientists - KS3</vt:lpstr>
      <vt:lpstr>“Nobody stands nowhere”</vt:lpstr>
      <vt:lpstr>What is ‘religion’?</vt:lpstr>
      <vt:lpstr>What is ‘religion’? – Key Points (1/3)</vt:lpstr>
      <vt:lpstr>What is ‘religion’? – Key Points (2/3)</vt:lpstr>
      <vt:lpstr>What is a ‘religion’? – Key Points (3/3)</vt:lpstr>
      <vt:lpstr>Why does this matter for RS? (1/2)</vt:lpstr>
      <vt:lpstr>Why does this matter for RS? (2/2)</vt:lpstr>
      <vt:lpstr>Activity 1</vt:lpstr>
      <vt:lpstr>Activity 2</vt:lpstr>
      <vt:lpstr>Session 1 – summary (1/2)</vt:lpstr>
      <vt:lpstr>Session 1 – summary (2/2)</vt:lpstr>
      <vt:lpstr>Take-Away Activity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Celine Benoit</dc:creator>
  <cp:lastModifiedBy>Celine Benoit (staff)</cp:lastModifiedBy>
  <cp:revision>1</cp:revision>
  <dcterms:created xsi:type="dcterms:W3CDTF">2024-10-23T15:17:40Z</dcterms:created>
  <dcterms:modified xsi:type="dcterms:W3CDTF">2025-01-16T14:39:20Z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2024-10-22T00:00:00Z</vt:filetime>
  </property>
  <property fmtid="{D5CDD505-2E9C-101B-9397-08002B2CF9AE}" pid="3" name="Creator">
    <vt:lpwstr>Adobe InDesign 20.0 (Macintosh)</vt:lpwstr>
  </property>
  <property fmtid="{D5CDD505-2E9C-101B-9397-08002B2CF9AE}" pid="4" name="LastSaved">
    <vt:filetime>2024-10-23T00:00:00Z</vt:filetime>
  </property>
  <property fmtid="{D5CDD505-2E9C-101B-9397-08002B2CF9AE}" pid="5" name="Producer">
    <vt:lpwstr>Adobe PDF Library 17.0</vt:lpwstr>
  </property>
</Properties>
</file>