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9" r:id="rId2"/>
    <p:sldId id="297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2" r:id="rId11"/>
    <p:sldId id="30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297"/>
            <p14:sldId id="302"/>
            <p14:sldId id="303"/>
            <p14:sldId id="304"/>
            <p14:sldId id="305"/>
            <p14:sldId id="306"/>
            <p14:sldId id="307"/>
            <p14:sldId id="308"/>
            <p14:sldId id="312"/>
            <p14:sldId id="30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6" autoAdjust="0"/>
    <p:restoredTop sz="88840" autoAdjust="0"/>
  </p:normalViewPr>
  <p:slideViewPr>
    <p:cSldViewPr snapToGrid="0" snapToObjects="1">
      <p:cViewPr varScale="1">
        <p:scale>
          <a:sx n="102" d="100"/>
          <a:sy n="102" d="100"/>
        </p:scale>
        <p:origin x="10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25/09/2018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07800"/>
            <a:ext cx="5359400" cy="23876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ISAC CASE STUDY</a:t>
            </a:r>
            <a:endParaRPr lang="en-GB" sz="44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416300" y="3555502"/>
            <a:ext cx="5359400" cy="10797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smtClean="0"/>
              <a:t>SPRAY DRIED DRUG LOADED POLYMERIC MICROPARTICLES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6300" y="5427906"/>
            <a:ext cx="535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ISAC_CS_01</a:t>
            </a:r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104" y="1355508"/>
            <a:ext cx="1078624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AFM is an invaluable tool in the characterisation of the surfaces of micro- and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-scale materials such as single spray dried polymeric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microparticle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formulations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Nanomechanical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identified measurable phase differences representative of distinct API and polymer domains not resolved by other characterisation methods.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Real-time, ‘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in-situ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’ changes to single particle surfaces in response to environment observed.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AFM offers a unique capacity to complement broader chemical and visual analysis with nanometre resolution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topographical,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simultaneous mechanical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characterisation.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Insight from AFM develops understanding of formulation dynamics and responses that can be linked to performance and used in development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 smtClean="0"/>
          </a:p>
          <a:p>
            <a:pPr algn="ctr"/>
            <a:endParaRPr lang="en-GB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48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7558" y="1343393"/>
            <a:ext cx="1065748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more details on the work showcased in this case study see the following publications: </a:t>
            </a:r>
            <a:endParaRPr lang="en-GB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Nanoscale Surface Characterization and Miscibility Study of a Spray-Dried Injectable Polymeric Matrix Consisting of Poly(lactic-co-glycolic acid) and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Polyvinylpyrrolidone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Joke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Meeus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Xinyong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Chen, David J. Scurr, Valeria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Ciarnelli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Katie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Amssoms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Clive J.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Roberts,Martyn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C. Davies, Guy Van Den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Mooter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Pharm. Sci., 2012, 101, (9) 3473-3485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Surface Characteristics of Spray-Dried Microspheres Consisting of PLGA and PVP: Relating the Influence of Heat and Humidity to the Thermal Characteristics of These Polymers. Joke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Meeus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David J. Scurr, Katie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Amssoms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Martyn C. Davies, Clive J. Roberts and Guy Van den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Mooter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Mol. Pharmaceutics 2013, 10, 3213−3224</a:t>
            </a:r>
          </a:p>
        </p:txBody>
      </p:sp>
    </p:spTree>
    <p:extLst>
      <p:ext uri="{BB962C8B-B14F-4D97-AF65-F5344CB8AC3E}">
        <p14:creationId xmlns:p14="http://schemas.microsoft.com/office/powerpoint/2010/main" val="20469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962616"/>
            <a:ext cx="12190412" cy="5895384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62616"/>
            <a:ext cx="12190412" cy="5895386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t="-16328" b="5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6359"/>
            <a:endParaRPr lang="en-US" sz="1806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633" y="1083569"/>
            <a:ext cx="113592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baseline="30000">
                <a:solidFill>
                  <a:schemeClr val="bg1"/>
                </a:solidFill>
                <a:latin typeface="Calibri"/>
                <a:cs typeface="Calibri"/>
              </a:rPr>
              <a:t>If you wish to get in touch with us to discuss the information provided, raise a query/concern or provide feedback then please feel free to get in touch via any of the methods listed below:</a:t>
            </a:r>
          </a:p>
          <a:p>
            <a:pPr lvl="1" algn="ctr">
              <a:lnSpc>
                <a:spcPct val="150000"/>
              </a:lnSpc>
            </a:pPr>
            <a:endParaRPr lang="en-US" sz="2400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The Interface and Surface Analysis Centre (ISAC) </a:t>
            </a:r>
            <a:endParaRPr lang="en-US" sz="24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Boots </a:t>
            </a: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Science Building (C08)</a:t>
            </a:r>
          </a:p>
          <a:p>
            <a:pPr lvl="1"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University Park</a:t>
            </a:r>
          </a:p>
          <a:p>
            <a:pPr lvl="1"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Nottingham</a:t>
            </a: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is-I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NG7 2RD</a:t>
            </a:r>
          </a:p>
          <a:p>
            <a:pPr>
              <a:lnSpc>
                <a:spcPct val="150000"/>
              </a:lnSpc>
            </a:pP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Telephone: 	+44(0)115 951 5046 / +44(0)115 645 3130</a:t>
            </a: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Email: 		isac@nottingham.ac.uk</a:t>
            </a:r>
            <a:endParaRPr lang="en-US" sz="2400" b="1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Fax: </a:t>
            </a: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		</a:t>
            </a:r>
            <a:r>
              <a:rPr lang="pl-PL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pl-PL" sz="2400" b="1" baseline="30000" dirty="0">
                <a:solidFill>
                  <a:schemeClr val="bg1"/>
                </a:solidFill>
                <a:latin typeface="Calibri"/>
                <a:cs typeface="Calibri"/>
              </a:rPr>
              <a:t>44 (0)115 846 </a:t>
            </a:r>
            <a:r>
              <a:rPr lang="pl-PL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7969 </a:t>
            </a:r>
            <a:endParaRPr lang="en-US" sz="2400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Website:		</a:t>
            </a:r>
            <a:r>
              <a:rPr lang="pl-PL" sz="2400" b="1" baseline="30000" dirty="0" smtClean="0">
                <a:solidFill>
                  <a:srgbClr val="FFFFFF"/>
                </a:solidFill>
                <a:latin typeface="Calibri"/>
                <a:cs typeface="Calibri"/>
              </a:rPr>
              <a:t>www.nottingham.ac.uk/isac</a:t>
            </a:r>
          </a:p>
          <a:p>
            <a:pPr>
              <a:lnSpc>
                <a:spcPct val="150000"/>
              </a:lnSpc>
            </a:pPr>
            <a:endParaRPr lang="pl-PL" sz="2000" b="1" baseline="30000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1036" y="2409650"/>
            <a:ext cx="9543763" cy="2387600"/>
          </a:xfrm>
        </p:spPr>
        <p:txBody>
          <a:bodyPr/>
          <a:lstStyle/>
          <a:p>
            <a:r>
              <a:rPr lang="en-US" sz="4800" dirty="0" smtClean="0"/>
              <a:t>Spray Dried Drug Loaded Polymeric </a:t>
            </a:r>
            <a:r>
              <a:rPr lang="en-US" sz="4800" dirty="0" err="1" smtClean="0"/>
              <a:t>Microparticles</a:t>
            </a:r>
            <a:endParaRPr lang="en-US" sz="4800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40" y="230631"/>
            <a:ext cx="2339809" cy="79746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Atomic Force Microscopy (AFM)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POLYMERIC MICROSPHERES FOR DRUG DELIVERY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613" y="1338925"/>
            <a:ext cx="112742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/>
                <a:cs typeface="Calibri"/>
              </a:rPr>
              <a:t>Spray-dried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polymeric microspheres have been investigated for use as a controlled release vehicle for active pharmaceutical ingredient (API) administration by intramuscular injection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Combinations of biocompatible polymers can be deployed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balance a targeted release profile with appropriate API solubility and stability in-formulation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 such example is a API/PLGA/PVP system (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Meeus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al, 2012).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surface characterisation of such systems is crucial in understanding how composition and environment affect physiochemical character and performance. 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 smtClean="0">
              <a:latin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3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CHARACTERISATION METHODS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92231" y="1058863"/>
            <a:ext cx="11350759" cy="5719009"/>
            <a:chOff x="37365" y="1856916"/>
            <a:chExt cx="7817636" cy="445121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743336" y="3421329"/>
              <a:ext cx="51116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856916"/>
              <a:ext cx="5155209" cy="121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365" y="1856916"/>
              <a:ext cx="2518413" cy="9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X-Ray Photoelectron Spectroscopy (XPS)</a:t>
              </a:r>
            </a:p>
            <a:p>
              <a:endParaRPr lang="en-GB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Elemental Composition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Chemical State Information</a:t>
              </a:r>
            </a:p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65" y="3387724"/>
              <a:ext cx="2518412" cy="74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Time-of-Flight Secondary Ion Mass Spectrometry (</a:t>
              </a:r>
              <a:r>
                <a:rPr lang="en-GB" sz="1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ToF</a:t>
              </a: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-SIMS)</a:t>
              </a:r>
            </a:p>
            <a:p>
              <a:endParaRPr lang="en-GB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Depth Profiling 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(layer-by-layer chemistry).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09592" y="4492739"/>
              <a:ext cx="1179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PVP - Red</a:t>
              </a:r>
              <a:endParaRPr lang="en-GB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7904" y="4492739"/>
              <a:ext cx="132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PLGA - Green</a:t>
              </a:r>
              <a:endParaRPr lang="en-GB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52756" y="4486771"/>
              <a:ext cx="1219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(200×200µm</a:t>
              </a:r>
              <a:r>
                <a:rPr lang="en-GB" sz="1200" b="1" i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200" b="1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GB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943287"/>
              <a:ext cx="3618893" cy="136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7365" y="4943287"/>
              <a:ext cx="2518412" cy="9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Scanning Electron Microscopy (SEM)</a:t>
              </a:r>
            </a:p>
            <a:p>
              <a:endParaRPr lang="en-GB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High magnification and resolution morphological and topographical characterisation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74572" y="3267440"/>
              <a:ext cx="12842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Sputter Time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489929"/>
              <a:ext cx="5155209" cy="1067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4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6541" y="1411652"/>
            <a:ext cx="100910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X-Ray Photoelectron Spectroscopy (XPS) can quantify the elemental composition of the particle surfaces and provide information on the chemical state.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Time-of-Flight-Secondary Ion Mass Spectrometry (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-SIMS) can qualify the chemical composition and characterise fine changes on a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nanometer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resolution with depth.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these techniques cannot resolve the surface of an individual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microparticle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(size range &lt;10µm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Imaging with Scanning Electron Microscopy (SEM) provides visualisation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this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scale.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BUT offers no distinction of chemical constituents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None of these techniques make no mechanical assessment of the microspheres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ATOMIC FORCE MICROSCOPY 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001" y="1257247"/>
            <a:ext cx="107216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Atomic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Force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Microscopy (AFM)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is a high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resolution scanning probe technique that allows visualisation of material surfaces and their topographical features with nanometre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resolution, in addition to enabling surface physicochemical, mechanical, thermal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 electrical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properties to be measured.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240" y="2651805"/>
            <a:ext cx="5936605" cy="40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5012" y="3637202"/>
            <a:ext cx="2756243" cy="25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3185948" y="3704734"/>
            <a:ext cx="4317788" cy="83753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72262" y="4681204"/>
            <a:ext cx="4501157" cy="1116281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49" y="5995978"/>
            <a:ext cx="1034979" cy="11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033327" y="4542271"/>
            <a:ext cx="138934" cy="13893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506637" y="3113927"/>
            <a:ext cx="139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SEM Image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5695" y="3173156"/>
            <a:ext cx="160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AFM 3D Profile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68265" y="6044059"/>
            <a:ext cx="307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 Characterisation down to the Nanoscale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NANOSCALE VISUALISATION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794" y="1275354"/>
            <a:ext cx="102171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AFM can identify the morphological differences between sample surfaces such as microsphere formulation variants.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4483" y="2283544"/>
            <a:ext cx="294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API/PLGA/PVP Microspheres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3" y="2677828"/>
            <a:ext cx="2959497" cy="242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34118" y="5129911"/>
            <a:ext cx="18315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10/75/15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(%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483" y="5488144"/>
            <a:ext cx="2231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Homogeneity</a:t>
            </a:r>
          </a:p>
          <a:p>
            <a:pPr algn="ctr"/>
            <a:r>
              <a:rPr lang="en-GB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Uniformity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61" y="2683502"/>
            <a:ext cx="2943493" cy="240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43521" y="5086117"/>
            <a:ext cx="19388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20/50/30 (%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101" y="5440060"/>
            <a:ext cx="24359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</a:p>
          <a:p>
            <a:pPr algn="ctr"/>
            <a:r>
              <a:rPr lang="en-GB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Form, shape, structure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35" y="2693299"/>
            <a:ext cx="2944913" cy="240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9828" y="5110977"/>
            <a:ext cx="200724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30/25/45 (%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600" b="1" dirty="0"/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2408" y="5468465"/>
            <a:ext cx="26676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Topography</a:t>
            </a:r>
          </a:p>
          <a:p>
            <a:pPr algn="ctr"/>
            <a:r>
              <a:rPr lang="en-GB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Distribution of features </a:t>
            </a:r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5425" y="6132837"/>
            <a:ext cx="851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Observe changes between formulations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98573" y="6502169"/>
            <a:ext cx="763896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dirty="0" smtClean="0"/>
              <a:t>NANOMECHANICAL MAPPING</a:t>
            </a:r>
            <a:endParaRPr lang="en-GB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4877" y="1275228"/>
            <a:ext cx="1083391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AFM offers the capacity to generate simultaneous ‘multi-channel’ data.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Sample topography can be complemented by simultaneous mapping and quantification of mechanical data including adhesion, stiffness etc.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b="1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b="1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Topographical variability distinguished from material differences i.e. API from polymer domains. 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1008877" y="2904517"/>
            <a:ext cx="9538254" cy="2631034"/>
            <a:chOff x="-3835" y="2904517"/>
            <a:chExt cx="9046099" cy="2631034"/>
          </a:xfrm>
        </p:grpSpPr>
        <p:pic>
          <p:nvPicPr>
            <p:cNvPr id="21" name="Picture 3" descr="C:\Users\pazmjp1\Desktop\ISAC\Projects\Reports\J.Meeus_Notts_200214\Joke Meeus AFM Data\api-plga-pvp-20-50-30 SNeddon modulus v2 008.tif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219" y="2904517"/>
              <a:ext cx="3495822" cy="257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Users\pazmjp1\Desktop\ISAC\Projects\Reports\J.Meeus_Notts_200214\Joke Meeus AFM Data\api-plga-pvp-20-50-30 v2 009.tif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157" y="2907765"/>
              <a:ext cx="3563702" cy="257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ight Arrow 22"/>
            <p:cNvSpPr/>
            <p:nvPr/>
          </p:nvSpPr>
          <p:spPr>
            <a:xfrm>
              <a:off x="4250676" y="3998366"/>
              <a:ext cx="658155" cy="262295"/>
            </a:xfrm>
            <a:prstGeom prst="rightArrow">
              <a:avLst/>
            </a:prstGeom>
            <a:solidFill>
              <a:srgbClr val="62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3808" y="5225595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Microparticle</a:t>
              </a: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Topography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4851" y="522777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Microparticle</a:t>
              </a: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Stiffness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815344" y="3691032"/>
              <a:ext cx="1368152" cy="4384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861157" y="4260661"/>
              <a:ext cx="1417684" cy="7587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070664" y="3306553"/>
              <a:ext cx="97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Different Materials</a:t>
              </a:r>
            </a:p>
            <a:p>
              <a:pPr algn="ctr"/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e.g. API / PLGA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815344" y="3691032"/>
              <a:ext cx="1368152" cy="9490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-3835" y="3783607"/>
              <a:ext cx="101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Surface Depression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5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12" y="98984"/>
            <a:ext cx="7610427" cy="698501"/>
          </a:xfrm>
        </p:spPr>
        <p:txBody>
          <a:bodyPr>
            <a:normAutofit/>
          </a:bodyPr>
          <a:lstStyle/>
          <a:p>
            <a:r>
              <a:rPr lang="en-GB" i="1" dirty="0" smtClean="0"/>
              <a:t>‘IN-SITU’</a:t>
            </a:r>
            <a:r>
              <a:rPr lang="en-GB" dirty="0" smtClean="0"/>
              <a:t> REAL TIME ANALYSIS</a:t>
            </a:r>
            <a:endParaRPr lang="en-GB" i="1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68" y="98595"/>
            <a:ext cx="2050589" cy="698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752" y="1273013"/>
            <a:ext cx="1065857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AFM allows observation of physical and chemical responses at the surface to formulation parameters, and real-time changes to the environment etc.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7959" y="2381145"/>
            <a:ext cx="9060799" cy="4038101"/>
            <a:chOff x="155575" y="2491504"/>
            <a:chExt cx="8485384" cy="4038101"/>
          </a:xfrm>
        </p:grpSpPr>
        <p:grpSp>
          <p:nvGrpSpPr>
            <p:cNvPr id="14" name="Group 13"/>
            <p:cNvGrpSpPr/>
            <p:nvPr/>
          </p:nvGrpSpPr>
          <p:grpSpPr>
            <a:xfrm>
              <a:off x="155575" y="2491504"/>
              <a:ext cx="4338682" cy="3699547"/>
              <a:chOff x="341330" y="2729542"/>
              <a:chExt cx="4338682" cy="369954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715" y="3057202"/>
                <a:ext cx="3386297" cy="3371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743285" y="2729542"/>
                <a:ext cx="8465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Height</a:t>
                </a:r>
                <a:endParaRPr lang="en-GB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53955" y="2729542"/>
                <a:ext cx="7551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Phase</a:t>
                </a:r>
                <a:endParaRPr lang="en-GB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1331" y="3725659"/>
                <a:ext cx="9577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Humidity 10%</a:t>
                </a:r>
                <a:endParaRPr lang="en-GB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1330" y="5301208"/>
                <a:ext cx="952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Humidity 80%</a:t>
                </a:r>
                <a:endParaRPr lang="en-GB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680012" y="2853774"/>
              <a:ext cx="3960947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E.g. AFM can characterise the surface rearrangement of constituent polymers due to a humidity increase.</a:t>
              </a:r>
            </a:p>
            <a:p>
              <a:pPr algn="just"/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en-GB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Rearrangement and phase separation seen at the sample surface. </a:t>
              </a:r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3339" y="6191051"/>
              <a:ext cx="33800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5µm x 5µm PLGA/PVP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40/60 </a:t>
              </a:r>
              <a:r>
                <a:rPr lang="en-GB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wt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POT_Widescreen_002 (1)</Template>
  <TotalTime>1271</TotalTime>
  <Words>798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Wingdings</vt:lpstr>
      <vt:lpstr>Office Theme</vt:lpstr>
      <vt:lpstr>ISAC CASE STUDY</vt:lpstr>
      <vt:lpstr>Spray Dried Drug Loaded Polymeric Microparticles</vt:lpstr>
      <vt:lpstr>POLYMERIC MICROSPHERES FOR DRUG DELIVERY</vt:lpstr>
      <vt:lpstr>SURFACE CHARACTERISATION METHODS</vt:lpstr>
      <vt:lpstr>LIMITATIONS</vt:lpstr>
      <vt:lpstr>ATOMIC FORCE MICROSCOPY </vt:lpstr>
      <vt:lpstr>NANOSCALE VISUALISATION</vt:lpstr>
      <vt:lpstr>NANOMECHANICAL MAPPING</vt:lpstr>
      <vt:lpstr>‘IN-SITU’ REAL TIME ANALYSIS</vt:lpstr>
      <vt:lpstr>SUMMARY</vt:lpstr>
      <vt:lpstr>REFERENCES</vt:lpstr>
      <vt:lpstr>ADDITIONAL INFORMATION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Alvey Karen</dc:creator>
  <cp:lastModifiedBy>Rachel Bainbridge</cp:lastModifiedBy>
  <cp:revision>131</cp:revision>
  <dcterms:created xsi:type="dcterms:W3CDTF">2017-06-08T17:04:32Z</dcterms:created>
  <dcterms:modified xsi:type="dcterms:W3CDTF">2018-09-25T12:47:44Z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