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9" r:id="rId2"/>
    <p:sldId id="297" r:id="rId3"/>
    <p:sldId id="302" r:id="rId4"/>
    <p:sldId id="303" r:id="rId5"/>
    <p:sldId id="304" r:id="rId6"/>
    <p:sldId id="305" r:id="rId7"/>
    <p:sldId id="306" r:id="rId8"/>
    <p:sldId id="307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297"/>
            <p14:sldId id="302"/>
            <p14:sldId id="303"/>
            <p14:sldId id="304"/>
            <p14:sldId id="305"/>
            <p14:sldId id="306"/>
            <p14:sldId id="307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112C0B"/>
    <a:srgbClr val="B92121"/>
    <a:srgbClr val="D92A2B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6" autoAdjust="0"/>
    <p:restoredTop sz="88840" autoAdjust="0"/>
  </p:normalViewPr>
  <p:slideViewPr>
    <p:cSldViewPr snapToGrid="0" snapToObjects="1">
      <p:cViewPr varScale="1">
        <p:scale>
          <a:sx n="102" d="100"/>
          <a:sy n="102" d="100"/>
        </p:scale>
        <p:origin x="10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Piggott" userId="S::m.piggott@nottingham.ac.uk::74cacf26-9f26-4891-b024-9acbeb9dc5c3" providerId="AD" clId="Web-{50DEF829-20A0-4F82-B854-B1DDD450D429}"/>
    <pc:docChg chg="modSld">
      <pc:chgData name="Matthew Piggott" userId="S::m.piggott@nottingham.ac.uk::74cacf26-9f26-4891-b024-9acbeb9dc5c3" providerId="AD" clId="Web-{50DEF829-20A0-4F82-B854-B1DDD450D429}" dt="2018-07-16T16:04:42.387" v="85" actId="20577"/>
      <pc:docMkLst>
        <pc:docMk/>
      </pc:docMkLst>
      <pc:sldChg chg="modSp">
        <pc:chgData name="Matthew Piggott" userId="S::m.piggott@nottingham.ac.uk::74cacf26-9f26-4891-b024-9acbeb9dc5c3" providerId="AD" clId="Web-{50DEF829-20A0-4F82-B854-B1DDD450D429}" dt="2018-07-16T15:59:58.182" v="14" actId="20577"/>
        <pc:sldMkLst>
          <pc:docMk/>
          <pc:sldMk cId="3701397087" sldId="302"/>
        </pc:sldMkLst>
        <pc:spChg chg="mod">
          <ac:chgData name="Matthew Piggott" userId="S::m.piggott@nottingham.ac.uk::74cacf26-9f26-4891-b024-9acbeb9dc5c3" providerId="AD" clId="Web-{50DEF829-20A0-4F82-B854-B1DDD450D429}" dt="2018-07-16T15:59:58.182" v="14" actId="20577"/>
          <ac:spMkLst>
            <pc:docMk/>
            <pc:sldMk cId="3701397087" sldId="302"/>
            <ac:spMk id="5" creationId="{00000000-0000-0000-0000-000000000000}"/>
          </ac:spMkLst>
        </pc:spChg>
      </pc:sldChg>
      <pc:sldChg chg="modSp">
        <pc:chgData name="Matthew Piggott" userId="S::m.piggott@nottingham.ac.uk::74cacf26-9f26-4891-b024-9acbeb9dc5c3" providerId="AD" clId="Web-{50DEF829-20A0-4F82-B854-B1DDD450D429}" dt="2018-07-16T16:01:04.433" v="39" actId="1076"/>
        <pc:sldMkLst>
          <pc:docMk/>
          <pc:sldMk cId="4241403065" sldId="303"/>
        </pc:sldMkLst>
        <pc:spChg chg="mod">
          <ac:chgData name="Matthew Piggott" userId="S::m.piggott@nottingham.ac.uk::74cacf26-9f26-4891-b024-9acbeb9dc5c3" providerId="AD" clId="Web-{50DEF829-20A0-4F82-B854-B1DDD450D429}" dt="2018-07-16T16:01:04.433" v="39" actId="1076"/>
          <ac:spMkLst>
            <pc:docMk/>
            <pc:sldMk cId="4241403065" sldId="303"/>
            <ac:spMk id="18" creationId="{00000000-0000-0000-0000-000000000000}"/>
          </ac:spMkLst>
        </pc:spChg>
        <pc:picChg chg="mod">
          <ac:chgData name="Matthew Piggott" userId="S::m.piggott@nottingham.ac.uk::74cacf26-9f26-4891-b024-9acbeb9dc5c3" providerId="AD" clId="Web-{50DEF829-20A0-4F82-B854-B1DDD450D429}" dt="2018-07-16T16:00:33.870" v="38" actId="14100"/>
          <ac:picMkLst>
            <pc:docMk/>
            <pc:sldMk cId="4241403065" sldId="303"/>
            <ac:picMk id="19" creationId="{00000000-0000-0000-0000-000000000000}"/>
          </ac:picMkLst>
        </pc:picChg>
      </pc:sldChg>
      <pc:sldChg chg="modSp">
        <pc:chgData name="Matthew Piggott" userId="S::m.piggott@nottingham.ac.uk::74cacf26-9f26-4891-b024-9acbeb9dc5c3" providerId="AD" clId="Web-{50DEF829-20A0-4F82-B854-B1DDD450D429}" dt="2018-07-16T16:03:36.949" v="46" actId="1076"/>
        <pc:sldMkLst>
          <pc:docMk/>
          <pc:sldMk cId="297032977" sldId="305"/>
        </pc:sldMkLst>
        <pc:spChg chg="mod">
          <ac:chgData name="Matthew Piggott" userId="S::m.piggott@nottingham.ac.uk::74cacf26-9f26-4891-b024-9acbeb9dc5c3" providerId="AD" clId="Web-{50DEF829-20A0-4F82-B854-B1DDD450D429}" dt="2018-07-16T16:03:11.918" v="42" actId="1076"/>
          <ac:spMkLst>
            <pc:docMk/>
            <pc:sldMk cId="297032977" sldId="305"/>
            <ac:spMk id="18" creationId="{00000000-0000-0000-0000-000000000000}"/>
          </ac:spMkLst>
        </pc:spChg>
        <pc:picChg chg="mod">
          <ac:chgData name="Matthew Piggott" userId="S::m.piggott@nottingham.ac.uk::74cacf26-9f26-4891-b024-9acbeb9dc5c3" providerId="AD" clId="Web-{50DEF829-20A0-4F82-B854-B1DDD450D429}" dt="2018-07-16T16:03:36.949" v="46" actId="1076"/>
          <ac:picMkLst>
            <pc:docMk/>
            <pc:sldMk cId="297032977" sldId="305"/>
            <ac:picMk id="19" creationId="{00000000-0000-0000-0000-000000000000}"/>
          </ac:picMkLst>
        </pc:picChg>
      </pc:sldChg>
      <pc:sldChg chg="modSp">
        <pc:chgData name="Matthew Piggott" userId="S::m.piggott@nottingham.ac.uk::74cacf26-9f26-4891-b024-9acbeb9dc5c3" providerId="AD" clId="Web-{50DEF829-20A0-4F82-B854-B1DDD450D429}" dt="2018-07-16T16:04:42.387" v="84" actId="20577"/>
        <pc:sldMkLst>
          <pc:docMk/>
          <pc:sldMk cId="2189902707" sldId="306"/>
        </pc:sldMkLst>
        <pc:spChg chg="mod">
          <ac:chgData name="Matthew Piggott" userId="S::m.piggott@nottingham.ac.uk::74cacf26-9f26-4891-b024-9acbeb9dc5c3" providerId="AD" clId="Web-{50DEF829-20A0-4F82-B854-B1DDD450D429}" dt="2018-07-16T16:04:42.387" v="84" actId="20577"/>
          <ac:spMkLst>
            <pc:docMk/>
            <pc:sldMk cId="2189902707" sldId="306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25/09/2018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07800"/>
            <a:ext cx="5359400" cy="2387600"/>
          </a:xfrm>
        </p:spPr>
        <p:txBody>
          <a:bodyPr>
            <a:normAutofit/>
          </a:bodyPr>
          <a:lstStyle/>
          <a:p>
            <a:r>
              <a:rPr lang="en-GB" sz="4400" dirty="0"/>
              <a:t>ISAC CASE STUDY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0" y="230631"/>
            <a:ext cx="2339809" cy="79746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416300" y="3555502"/>
            <a:ext cx="5359400" cy="10797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THE DISSOLUTION OF AMORPHOUS SOLID DRUG DISPERSIONS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6300" y="5427906"/>
            <a:ext cx="535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ISAC_CS_03</a:t>
            </a:r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962616"/>
            <a:ext cx="12190412" cy="5895384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62616"/>
            <a:ext cx="12190412" cy="5895386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t="-16328" b="5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6359"/>
            <a:endParaRPr lang="en-US" sz="1806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633" y="1083569"/>
            <a:ext cx="113592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If </a:t>
            </a:r>
            <a:r>
              <a:rPr lang="en-US" sz="2400" baseline="30000" dirty="0">
                <a:solidFill>
                  <a:schemeClr val="bg1"/>
                </a:solidFill>
                <a:latin typeface="Calibri"/>
                <a:cs typeface="Calibri"/>
              </a:rPr>
              <a:t>you wish to get 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in </a:t>
            </a:r>
            <a:r>
              <a:rPr lang="en-US" sz="2400" baseline="30000" dirty="0">
                <a:solidFill>
                  <a:schemeClr val="bg1"/>
                </a:solidFill>
                <a:latin typeface="Calibri"/>
                <a:cs typeface="Calibri"/>
              </a:rPr>
              <a:t>touch with us to discuss the 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information provided, </a:t>
            </a:r>
            <a:r>
              <a:rPr lang="en-US" sz="2400" baseline="30000" dirty="0">
                <a:solidFill>
                  <a:schemeClr val="bg1"/>
                </a:solidFill>
                <a:latin typeface="Calibri"/>
                <a:cs typeface="Calibri"/>
              </a:rPr>
              <a:t>raise a query/concern or provide feedback then 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please feel free to </a:t>
            </a:r>
            <a:r>
              <a:rPr lang="en-US" sz="2400" baseline="30000" dirty="0">
                <a:solidFill>
                  <a:schemeClr val="bg1"/>
                </a:solidFill>
                <a:latin typeface="Calibri"/>
                <a:cs typeface="Calibri"/>
              </a:rPr>
              <a:t>get in touch via any of the methods listed 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below:</a:t>
            </a:r>
          </a:p>
          <a:p>
            <a:pPr lvl="1" algn="ctr">
              <a:lnSpc>
                <a:spcPct val="150000"/>
              </a:lnSpc>
            </a:pPr>
            <a:endParaRPr lang="en-US" sz="2400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The Interface and Surface Analysis Centre (ISAC) </a:t>
            </a:r>
            <a:endParaRPr lang="en-US" sz="24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Boots </a:t>
            </a: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Science Building (C08)</a:t>
            </a:r>
          </a:p>
          <a:p>
            <a:pPr lvl="1"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University Park</a:t>
            </a:r>
          </a:p>
          <a:p>
            <a:pPr lvl="1"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Nottingham</a:t>
            </a: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is-I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NG7 2RD</a:t>
            </a:r>
          </a:p>
          <a:p>
            <a:pPr>
              <a:lnSpc>
                <a:spcPct val="150000"/>
              </a:lnSpc>
            </a:pP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Telephone: 	+44(0)115 951 5046 / +44(0)115 645 3130</a:t>
            </a: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Email: 		isac@nottingham.ac.uk</a:t>
            </a: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Fax: </a:t>
            </a: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		</a:t>
            </a:r>
            <a:r>
              <a:rPr lang="pl-PL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pl-PL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44 (0)115 846 </a:t>
            </a:r>
            <a:r>
              <a:rPr lang="pl-PL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7969 </a:t>
            </a:r>
            <a:endParaRPr lang="en-US" sz="24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Website:		</a:t>
            </a:r>
            <a:r>
              <a:rPr lang="pl-PL" sz="2400" b="1" baseline="30000" dirty="0" smtClean="0">
                <a:solidFill>
                  <a:srgbClr val="FFFFFF"/>
                </a:solidFill>
                <a:latin typeface="Calibri"/>
                <a:cs typeface="Calibri"/>
              </a:rPr>
              <a:t>www.nottingham.ac.uk/isac</a:t>
            </a:r>
          </a:p>
          <a:p>
            <a:pPr>
              <a:lnSpc>
                <a:spcPct val="150000"/>
              </a:lnSpc>
            </a:pPr>
            <a:endParaRPr lang="pl-PL" sz="2000" b="1" baseline="30000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1036" y="2409650"/>
            <a:ext cx="9543763" cy="2387600"/>
          </a:xfrm>
        </p:spPr>
        <p:txBody>
          <a:bodyPr/>
          <a:lstStyle/>
          <a:p>
            <a:r>
              <a:rPr lang="en-US" sz="4800" dirty="0"/>
              <a:t>The Dissolution of Amorphous Solid Drug Dispersions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0" y="230631"/>
            <a:ext cx="2339809" cy="79746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Raman Spectroscopy Case Study</a:t>
            </a:r>
          </a:p>
        </p:txBody>
      </p:sp>
    </p:spTree>
    <p:extLst>
      <p:ext uri="{BB962C8B-B14F-4D97-AF65-F5344CB8AC3E}">
        <p14:creationId xmlns:p14="http://schemas.microsoft.com/office/powerpoint/2010/main" val="1837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SOLUBILITY OF NEW DRUGS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613" y="1746913"/>
            <a:ext cx="11274244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33400" indent="-444500" algn="just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drug development process has identified many chemicals with useful pharmacological activity.</a:t>
            </a:r>
          </a:p>
          <a:p>
            <a:pPr marL="533400" indent="-444500" algn="just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However a high proportion of these also have poor dissolution and solubility profiles, and as a consequence poor bioavailability e.g. felodipine.</a:t>
            </a:r>
          </a:p>
          <a:p>
            <a:pPr marL="533400" indent="-444500" algn="just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Amorphous solid dispersions of water-insoluble drugs with water-soluble polymers  represent a possible solution.</a:t>
            </a:r>
          </a:p>
          <a:p>
            <a:pPr marL="533400" indent="-444500" algn="just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release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profiles of amorphous solid dispersions remain poorly understood, with little chemical or time-resolved information.</a:t>
            </a:r>
          </a:p>
          <a:p>
            <a:endParaRPr lang="en-GB" dirty="0"/>
          </a:p>
        </p:txBody>
      </p:sp>
      <p:pic>
        <p:nvPicPr>
          <p:cNvPr id="8" name="Picture 2" descr="C:\Users\pczgr\Desktop\felodip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25" y="4917012"/>
            <a:ext cx="1656184" cy="12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czgr\Desktop\felodipine tab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28" y="4760995"/>
            <a:ext cx="198022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RAMAN SPECTROSCOPY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2938" y="923837"/>
            <a:ext cx="10607383" cy="33701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33400" indent="-444500" algn="just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Raman spectroscopy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allows for real-time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‘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in-situ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’ chemical and morphological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 that can be used to monitor subtle dissolution dynamics.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444500" algn="just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technique uses the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inelastic scattering of light to generate spectra unique to a material’s molecular composition and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state, and can then track changes with time.</a:t>
            </a:r>
          </a:p>
          <a:p>
            <a:pPr marL="533400" indent="-444500" algn="just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can be applied to a diverse range of samples (solid, liquid etc.) in ambient or controlled conditions (i.e. hot, cold) under static or dynamic (e.g. flow through) conditions.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44450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533400" indent="-44450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24" y="3349913"/>
            <a:ext cx="6868683" cy="305877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TextBox 1"/>
          <p:cNvSpPr txBox="1"/>
          <p:nvPr/>
        </p:nvSpPr>
        <p:spPr>
          <a:xfrm>
            <a:off x="2611224" y="6378867"/>
            <a:ext cx="6975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>
                <a:latin typeface="+mj-lt"/>
              </a:rPr>
              <a:t>The Horiba </a:t>
            </a:r>
            <a:r>
              <a:rPr lang="en-GB" sz="1100" b="1" i="1" dirty="0" err="1">
                <a:latin typeface="+mj-lt"/>
              </a:rPr>
              <a:t>LabRAM</a:t>
            </a:r>
            <a:r>
              <a:rPr lang="en-GB" sz="1100" b="1" i="1" dirty="0">
                <a:latin typeface="+mj-lt"/>
              </a:rPr>
              <a:t> HR Raman Microscope available at the </a:t>
            </a:r>
            <a:r>
              <a:rPr lang="en-GB" sz="1100" b="1" i="1" dirty="0" smtClean="0">
                <a:latin typeface="+mj-lt"/>
              </a:rPr>
              <a:t>Nanoscale and Microscale Research Centre (</a:t>
            </a:r>
            <a:r>
              <a:rPr lang="en-GB" sz="1100" b="1" i="1" dirty="0" err="1" smtClean="0">
                <a:latin typeface="+mj-lt"/>
              </a:rPr>
              <a:t>nmRC</a:t>
            </a:r>
            <a:r>
              <a:rPr lang="en-GB" sz="1100" b="1" i="1" dirty="0" smtClean="0">
                <a:latin typeface="+mj-lt"/>
              </a:rPr>
              <a:t>), University of Nottingham.</a:t>
            </a:r>
          </a:p>
        </p:txBody>
      </p:sp>
    </p:spTree>
    <p:extLst>
      <p:ext uri="{BB962C8B-B14F-4D97-AF65-F5344CB8AC3E}">
        <p14:creationId xmlns:p14="http://schemas.microsoft.com/office/powerpoint/2010/main" val="42414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MICROSCOPY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63" y="1980177"/>
            <a:ext cx="7283669" cy="45376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64016" y="1019077"/>
            <a:ext cx="93025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44450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Optical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micrographs reveal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that the dissolution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of 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felodipine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amorphous solid dispersion depends on the loading of the drug in the polymer.</a:t>
            </a:r>
          </a:p>
          <a:p>
            <a:pPr marL="533400" indent="-44450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2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RAMAN </a:t>
            </a:r>
            <a:r>
              <a:rPr lang="en-GB" dirty="0" smtClean="0"/>
              <a:t>SPECTRAL ANALYSIS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11111" r="24742" b="5775"/>
          <a:stretch/>
        </p:blipFill>
        <p:spPr bwMode="auto">
          <a:xfrm>
            <a:off x="348065" y="1461269"/>
            <a:ext cx="7686893" cy="51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86540" y="1272269"/>
            <a:ext cx="4403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resolved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Raman spectral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analysis on sample variations highlight chemical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differences in the samples.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Live time-resolved spectral analysis demonstrate changes in chemistry as dissolution occurs.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RAMAN MAPPING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/>
          <a:stretch/>
        </p:blipFill>
        <p:spPr bwMode="auto">
          <a:xfrm>
            <a:off x="1424044" y="1225612"/>
            <a:ext cx="8587059" cy="38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4044" y="5377909"/>
            <a:ext cx="8587059" cy="1338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also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possible to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spatially map a dissolving tablet and overlay the spectral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changes representative of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resolved chemical variation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e.g. the change in crystallinity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seen with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dissolution.</a:t>
            </a:r>
          </a:p>
        </p:txBody>
      </p:sp>
    </p:spTree>
    <p:extLst>
      <p:ext uri="{BB962C8B-B14F-4D97-AF65-F5344CB8AC3E}">
        <p14:creationId xmlns:p14="http://schemas.microsoft.com/office/powerpoint/2010/main" val="21899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12" y="98984"/>
            <a:ext cx="7610427" cy="698501"/>
          </a:xfrm>
        </p:spPr>
        <p:txBody>
          <a:bodyPr>
            <a:normAutofit/>
          </a:bodyPr>
          <a:lstStyle/>
          <a:p>
            <a:r>
              <a:rPr lang="en-GB" dirty="0"/>
              <a:t>SUMMARY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4041" y="1253419"/>
            <a:ext cx="988497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Raman spectroscopy is a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powerful imaging and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chemical analysis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tool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can be used to track real time subtle changes in chemistry such as the dissolution behaviour of a sold amorphous dispersion.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Optical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microscopy reveals the dissolution profile of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amorphous solid dispersion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felodipine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depends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the loading of the drug in the polymer.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Raman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spectroscopy is a powerful chemical analysis and mapping tool that shows: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v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Low drug loadings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drug and polymer dissolve as a single entity.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v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High drug loadings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drug and polymer dissolve on different time scales, enriching the concentration of the drug as the polymer dissolves and leading to re-crystallisation.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demonstrates the critical role Raman spectroscopy can play in understanding the release profile of poorly water-soluble drug molecules. </a:t>
            </a:r>
          </a:p>
        </p:txBody>
      </p:sp>
    </p:spTree>
    <p:extLst>
      <p:ext uri="{BB962C8B-B14F-4D97-AF65-F5344CB8AC3E}">
        <p14:creationId xmlns:p14="http://schemas.microsoft.com/office/powerpoint/2010/main" val="30505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12" y="98984"/>
            <a:ext cx="7610427" cy="698501"/>
          </a:xfrm>
        </p:spPr>
        <p:txBody>
          <a:bodyPr>
            <a:normAutofit/>
          </a:bodyPr>
          <a:lstStyle/>
          <a:p>
            <a:r>
              <a:rPr lang="en-GB" dirty="0" smtClean="0"/>
              <a:t>REFERENCES / ACKNOWLEDGEMENTS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7558" y="1343393"/>
            <a:ext cx="106574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more details on the work showcased in this case study see the following publications: </a:t>
            </a:r>
            <a:endParaRPr lang="en-GB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Tres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K.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Treacher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J. Booth, L.P. Hughes, S.A.C. Wren, J.W. Aylott and J.C. Burley. Real time Raman imaging to understand dissolution performance of amorphous solid dispersions. J. Controlled Release, 2014,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DOI:10.1016/j.jconrel.2014.05.061</a:t>
            </a:r>
          </a:p>
          <a:p>
            <a:pPr algn="just">
              <a:lnSpc>
                <a:spcPct val="150000"/>
              </a:lnSpc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Raman spectroscopy analysis documented here was performed at the Nanoscale and Microscale Research Centre (</a:t>
            </a:r>
            <a:r>
              <a:rPr lang="en-GB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nmRC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at the University of Nottingham. www.nottingham.ac.uk/nmrc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78" y="4759713"/>
            <a:ext cx="3987047" cy="14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POT_Widescreen_002 (1)</Template>
  <TotalTime>1291</TotalTime>
  <Words>586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Georgia</vt:lpstr>
      <vt:lpstr>Wingdings</vt:lpstr>
      <vt:lpstr>Office Theme</vt:lpstr>
      <vt:lpstr>ISAC CASE STUDY</vt:lpstr>
      <vt:lpstr>The Dissolution of Amorphous Solid Drug Dispersions</vt:lpstr>
      <vt:lpstr>THE SOLUBILITY OF NEW DRUGS</vt:lpstr>
      <vt:lpstr>RAMAN SPECTROSCOPY</vt:lpstr>
      <vt:lpstr>OPTICAL MICROSCOPY</vt:lpstr>
      <vt:lpstr>RAMAN SPECTRAL ANALYSIS</vt:lpstr>
      <vt:lpstr>RAMAN MAPPING</vt:lpstr>
      <vt:lpstr>SUMMARY</vt:lpstr>
      <vt:lpstr>REFERENCES / ACKNOWLEDGEMENTS</vt:lpstr>
      <vt:lpstr>ADDITIONAL INFORMATION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Alvey Karen</dc:creator>
  <cp:lastModifiedBy>Rachel Bainbridge</cp:lastModifiedBy>
  <cp:revision>136</cp:revision>
  <dcterms:created xsi:type="dcterms:W3CDTF">2017-06-08T17:04:32Z</dcterms:created>
  <dcterms:modified xsi:type="dcterms:W3CDTF">2018-09-25T12:48:57Z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