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89" r:id="rId2"/>
    <p:sldId id="297" r:id="rId3"/>
    <p:sldId id="302" r:id="rId4"/>
    <p:sldId id="303" r:id="rId5"/>
    <p:sldId id="304" r:id="rId6"/>
    <p:sldId id="305" r:id="rId7"/>
    <p:sldId id="306" r:id="rId8"/>
    <p:sldId id="307" r:id="rId9"/>
    <p:sldId id="308" r:id="rId10"/>
    <p:sldId id="312" r:id="rId11"/>
    <p:sldId id="309" r:id="rId12"/>
    <p:sldId id="310" r:id="rId13"/>
    <p:sldId id="311"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B4A74C-F69A-40BF-868C-AE17408811A6}">
          <p14:sldIdLst>
            <p14:sldId id="289"/>
            <p14:sldId id="297"/>
            <p14:sldId id="302"/>
            <p14:sldId id="303"/>
            <p14:sldId id="304"/>
            <p14:sldId id="305"/>
            <p14:sldId id="306"/>
            <p14:sldId id="307"/>
            <p14:sldId id="308"/>
            <p14:sldId id="312"/>
            <p14:sldId id="309"/>
            <p14:sldId id="310"/>
            <p14:sldId id="311"/>
            <p14:sldId id="30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159"/>
    <a:srgbClr val="112C0B"/>
    <a:srgbClr val="B92121"/>
    <a:srgbClr val="D92A2B"/>
    <a:srgbClr val="004648"/>
    <a:srgbClr val="005E60"/>
    <a:srgbClr val="00766E"/>
    <a:srgbClr val="009186"/>
    <a:srgbClr val="009BBD"/>
    <a:srgbClr val="5540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6" autoAdjust="0"/>
    <p:restoredTop sz="88840" autoAdjust="0"/>
  </p:normalViewPr>
  <p:slideViewPr>
    <p:cSldViewPr snapToGrid="0" snapToObjects="1">
      <p:cViewPr varScale="1">
        <p:scale>
          <a:sx n="102" d="100"/>
          <a:sy n="102" d="100"/>
        </p:scale>
        <p:origin x="1032" y="10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varScale="1">
        <p:scale>
          <a:sx n="98" d="100"/>
          <a:sy n="98" d="100"/>
        </p:scale>
        <p:origin x="-364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Piggott" userId="S::m.piggott@nottingham.ac.uk::74cacf26-9f26-4891-b024-9acbeb9dc5c3" providerId="AD" clId="Web-{C01C2E51-5845-56CD-8E6D-0D2C3DBD48F0}"/>
    <pc:docChg chg="modSld">
      <pc:chgData name="Matthew Piggott" userId="S::m.piggott@nottingham.ac.uk::74cacf26-9f26-4891-b024-9acbeb9dc5c3" providerId="AD" clId="Web-{C01C2E51-5845-56CD-8E6D-0D2C3DBD48F0}" dt="2018-09-21T14:52:53.641" v="17" actId="20577"/>
      <pc:docMkLst>
        <pc:docMk/>
      </pc:docMkLst>
      <pc:sldChg chg="modSp">
        <pc:chgData name="Matthew Piggott" userId="S::m.piggott@nottingham.ac.uk::74cacf26-9f26-4891-b024-9acbeb9dc5c3" providerId="AD" clId="Web-{C01C2E51-5845-56CD-8E6D-0D2C3DBD48F0}" dt="2018-09-21T14:52:52.813" v="15" actId="20577"/>
        <pc:sldMkLst>
          <pc:docMk/>
          <pc:sldMk cId="2830294549" sldId="304"/>
        </pc:sldMkLst>
        <pc:spChg chg="mod">
          <ac:chgData name="Matthew Piggott" userId="S::m.piggott@nottingham.ac.uk::74cacf26-9f26-4891-b024-9acbeb9dc5c3" providerId="AD" clId="Web-{C01C2E51-5845-56CD-8E6D-0D2C3DBD48F0}" dt="2018-09-21T14:52:17.218" v="1" actId="20577"/>
          <ac:spMkLst>
            <pc:docMk/>
            <pc:sldMk cId="2830294549" sldId="304"/>
            <ac:spMk id="22" creationId="{00000000-0000-0000-0000-000000000000}"/>
          </ac:spMkLst>
        </pc:spChg>
        <pc:spChg chg="mod">
          <ac:chgData name="Matthew Piggott" userId="S::m.piggott@nottingham.ac.uk::74cacf26-9f26-4891-b024-9acbeb9dc5c3" providerId="AD" clId="Web-{C01C2E51-5845-56CD-8E6D-0D2C3DBD48F0}" dt="2018-09-21T14:52:52.813" v="15" actId="20577"/>
          <ac:spMkLst>
            <pc:docMk/>
            <pc:sldMk cId="2830294549" sldId="304"/>
            <ac:spMk id="2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8732D1-0119-4424-ADB1-6A88624C9257}" type="datetimeFigureOut">
              <a:rPr lang="en-GB" smtClean="0"/>
              <a:t>30/09/2021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F026BA-B8A7-4B5A-A3B0-0B7D31088B83}" type="slidenum">
              <a:rPr lang="en-GB" smtClean="0"/>
              <a:t>‹#›</a:t>
            </a:fld>
            <a:endParaRPr lang="en-GB"/>
          </a:p>
        </p:txBody>
      </p:sp>
    </p:spTree>
    <p:extLst>
      <p:ext uri="{BB962C8B-B14F-4D97-AF65-F5344CB8AC3E}">
        <p14:creationId xmlns:p14="http://schemas.microsoft.com/office/powerpoint/2010/main" val="2594197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54FE6-3F31-4904-9137-AFF662B7D702}" type="datetimeFigureOut">
              <a:rPr lang="en-GB" smtClean="0"/>
              <a:t>30/09/2021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9E1F4-77C1-461E-ABFF-BFE7DD57AFD2}" type="slidenum">
              <a:rPr lang="en-GB" smtClean="0"/>
              <a:t>‹#›</a:t>
            </a:fld>
            <a:endParaRPr lang="en-GB"/>
          </a:p>
        </p:txBody>
      </p:sp>
    </p:spTree>
    <p:extLst>
      <p:ext uri="{BB962C8B-B14F-4D97-AF65-F5344CB8AC3E}">
        <p14:creationId xmlns:p14="http://schemas.microsoft.com/office/powerpoint/2010/main" val="215175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Rectangle 6"/>
          <p:cNvSpPr/>
          <p:nvPr userDrawn="1"/>
        </p:nvSpPr>
        <p:spPr>
          <a:xfrm flipH="1">
            <a:off x="0" y="-1"/>
            <a:ext cx="12192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2"/>
            <a:ext cx="12192000" cy="6858001"/>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416300" y="1742900"/>
            <a:ext cx="5359400" cy="2387600"/>
          </a:xfrm>
        </p:spPr>
        <p:txBody>
          <a:bodyPr anchor="ctr">
            <a:normAutofit/>
          </a:bodyPr>
          <a:lstStyle>
            <a:lvl1pPr algn="ctr">
              <a:lnSpc>
                <a:spcPct val="100000"/>
              </a:lnSpc>
              <a:defRPr sz="540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3416398" y="4161275"/>
            <a:ext cx="5359206" cy="1079795"/>
          </a:xfrm>
          <a:prstGeom prst="rect">
            <a:avLst/>
          </a:prstGeom>
        </p:spPr>
        <p:txBody>
          <a:bodyPr anchor="ctr">
            <a:normAutofit/>
          </a:bodyPr>
          <a:lstStyle>
            <a:lvl1pPr marL="0" indent="0" algn="ctr">
              <a:buNone/>
              <a:defRPr sz="28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
        <p:nvSpPr>
          <p:cNvPr id="8" name="Rectangle 7"/>
          <p:cNvSpPr/>
          <p:nvPr userDrawn="1"/>
        </p:nvSpPr>
        <p:spPr>
          <a:xfrm>
            <a:off x="3396000" y="729000"/>
            <a:ext cx="540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b="1" dirty="0">
              <a:latin typeface="+mj-lt"/>
            </a:endParaRPr>
          </a:p>
        </p:txBody>
      </p:sp>
    </p:spTree>
    <p:extLst>
      <p:ext uri="{BB962C8B-B14F-4D97-AF65-F5344CB8AC3E}">
        <p14:creationId xmlns:p14="http://schemas.microsoft.com/office/powerpoint/2010/main" val="258949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oint Client Slide">
    <p:spTree>
      <p:nvGrpSpPr>
        <p:cNvPr id="1" name=""/>
        <p:cNvGrpSpPr/>
        <p:nvPr/>
      </p:nvGrpSpPr>
      <p:grpSpPr>
        <a:xfrm>
          <a:off x="0" y="0"/>
          <a:ext cx="0" cy="0"/>
          <a:chOff x="0" y="0"/>
          <a:chExt cx="0" cy="0"/>
        </a:xfrm>
      </p:grpSpPr>
      <p:sp>
        <p:nvSpPr>
          <p:cNvPr id="7" name="Rectangle 6"/>
          <p:cNvSpPr/>
          <p:nvPr userDrawn="1"/>
        </p:nvSpPr>
        <p:spPr>
          <a:xfrm flipH="1">
            <a:off x="0" y="-1"/>
            <a:ext cx="12192000" cy="6858001"/>
          </a:xfrm>
          <a:prstGeom prst="rect">
            <a:avLst/>
          </a:prstGeom>
          <a:blipFill>
            <a:blip r:embed="rId2"/>
            <a:srcRect/>
            <a:stretch>
              <a:fillRect t="-45" b="-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0"/>
            <a:ext cx="12192000" cy="6858000"/>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396000" y="1742900"/>
            <a:ext cx="5400000" cy="2387600"/>
          </a:xfrm>
        </p:spPr>
        <p:txBody>
          <a:bodyPr anchor="ctr">
            <a:normAutofit/>
          </a:bodyPr>
          <a:lstStyle>
            <a:lvl1pPr algn="ctr">
              <a:lnSpc>
                <a:spcPct val="100000"/>
              </a:lnSpc>
              <a:defRPr sz="540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3396099" y="4161275"/>
            <a:ext cx="5399803" cy="1079795"/>
          </a:xfrm>
          <a:prstGeom prst="rect">
            <a:avLst/>
          </a:prstGeom>
        </p:spPr>
        <p:txBody>
          <a:bodyPr anchor="ctr">
            <a:normAutofit/>
          </a:bodyPr>
          <a:lstStyle>
            <a:lvl1pPr marL="0" indent="0" algn="ctr">
              <a:buNone/>
              <a:defRPr sz="2800" b="1" baseline="0">
                <a:solidFill>
                  <a:schemeClr val="bg1"/>
                </a:solidFill>
                <a:latin typeface="+mj-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
        <p:nvSpPr>
          <p:cNvPr id="10" name="Rectangle 9"/>
          <p:cNvSpPr/>
          <p:nvPr userDrawn="1"/>
        </p:nvSpPr>
        <p:spPr>
          <a:xfrm>
            <a:off x="3396000" y="729000"/>
            <a:ext cx="5400000" cy="540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b="1" dirty="0">
              <a:latin typeface="+mj-lt"/>
            </a:endParaRPr>
          </a:p>
        </p:txBody>
      </p:sp>
    </p:spTree>
    <p:extLst>
      <p:ext uri="{BB962C8B-B14F-4D97-AF65-F5344CB8AC3E}">
        <p14:creationId xmlns:p14="http://schemas.microsoft.com/office/powerpoint/2010/main" val="125853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gradFill flip="none" rotWithShape="1">
            <a:gsLst>
              <a:gs pos="37000">
                <a:schemeClr val="accent4"/>
              </a:gs>
              <a:gs pos="7000">
                <a:schemeClr val="accent4"/>
              </a:gs>
              <a:gs pos="63000">
                <a:schemeClr val="accent2"/>
              </a:gs>
              <a:gs pos="100000">
                <a:schemeClr val="accent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flipH="1">
            <a:off x="0" y="0"/>
            <a:ext cx="12190412" cy="6858000"/>
          </a:xfrm>
          <a:prstGeom prst="rect">
            <a:avLst/>
          </a:prstGeom>
          <a:blipFill dpi="0" rotWithShape="1">
            <a:blip r:embed="rId2">
              <a:alphaModFix amt="40000"/>
            </a:blip>
            <a:srcRect/>
            <a:stretch>
              <a:fillRect l="-20940" t="-1372" b="-228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latin typeface="+mj-lt"/>
            </a:endParaRPr>
          </a:p>
        </p:txBody>
      </p:sp>
      <p:sp>
        <p:nvSpPr>
          <p:cNvPr id="2" name="Title 1"/>
          <p:cNvSpPr>
            <a:spLocks noGrp="1"/>
          </p:cNvSpPr>
          <p:nvPr>
            <p:ph type="ctrTitle"/>
          </p:nvPr>
        </p:nvSpPr>
        <p:spPr>
          <a:xfrm>
            <a:off x="4471876" y="2409650"/>
            <a:ext cx="7262923" cy="2387600"/>
          </a:xfrm>
        </p:spPr>
        <p:txBody>
          <a:bodyPr anchor="ctr">
            <a:noAutofit/>
          </a:bodyPr>
          <a:lstStyle>
            <a:lvl1pPr algn="r">
              <a:lnSpc>
                <a:spcPct val="100000"/>
              </a:lnSpc>
              <a:defRPr sz="800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209550" y="5562600"/>
            <a:ext cx="11525096" cy="947797"/>
          </a:xfrm>
          <a:prstGeom prst="rect">
            <a:avLst/>
          </a:prstGeom>
        </p:spPr>
        <p:txBody>
          <a:bodyPr anchor="ctr">
            <a:normAutofit/>
          </a:bodyPr>
          <a:lstStyle>
            <a:lvl1pPr marL="0" indent="0" algn="r">
              <a:buNone/>
              <a:defRPr sz="3600" b="0" baseline="0">
                <a:solidFill>
                  <a:schemeClr val="bg1"/>
                </a:solidFill>
                <a:latin typeface="+mn-lt"/>
              </a:defRPr>
            </a:lvl1pPr>
          </a:lstStyle>
          <a:p>
            <a:pPr lvl="0"/>
            <a:r>
              <a:rPr lang="en-GB" dirty="0"/>
              <a:t>Insert Text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93878" cy="1030941"/>
          </a:xfrm>
          <a:prstGeom prst="rect">
            <a:avLst/>
          </a:prstGeom>
        </p:spPr>
      </p:pic>
    </p:spTree>
    <p:extLst>
      <p:ext uri="{BB962C8B-B14F-4D97-AF65-F5344CB8AC3E}">
        <p14:creationId xmlns:p14="http://schemas.microsoft.com/office/powerpoint/2010/main" val="171507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imating TItle Bar">
    <p:spTree>
      <p:nvGrpSpPr>
        <p:cNvPr id="1" name=""/>
        <p:cNvGrpSpPr/>
        <p:nvPr/>
      </p:nvGrpSpPr>
      <p:grpSpPr>
        <a:xfrm>
          <a:off x="0" y="0"/>
          <a:ext cx="0" cy="0"/>
          <a:chOff x="0" y="0"/>
          <a:chExt cx="0" cy="0"/>
        </a:xfrm>
      </p:grpSpPr>
      <p:sp>
        <p:nvSpPr>
          <p:cNvPr id="7" name="Rectangle 6"/>
          <p:cNvSpPr/>
          <p:nvPr userDrawn="1"/>
        </p:nvSpPr>
        <p:spPr>
          <a:xfrm flipH="1" flipV="1">
            <a:off x="2005009" y="-2"/>
            <a:ext cx="10185395" cy="896472"/>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005012" y="98984"/>
            <a:ext cx="10185400" cy="698501"/>
          </a:xfrm>
        </p:spPr>
        <p:txBody>
          <a:bodyPr>
            <a:normAutofit/>
          </a:bodyPr>
          <a:lstStyle>
            <a:lvl1pPr>
              <a:defRPr sz="24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73062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extLst mod="1">
    <p:ext uri="{DCECCB84-F9BA-43D5-87BE-67443E8EF086}">
      <p15:sldGuideLst xmlns:p15="http://schemas.microsoft.com/office/powerpoint/2012/main">
        <p15:guide id="2" pos="7" userDrawn="1">
          <p15:clr>
            <a:srgbClr val="FBAE40"/>
          </p15:clr>
        </p15:guide>
        <p15:guide id="3" pos="753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Animating TItle Bar">
    <p:spTree>
      <p:nvGrpSpPr>
        <p:cNvPr id="1" name=""/>
        <p:cNvGrpSpPr/>
        <p:nvPr/>
      </p:nvGrpSpPr>
      <p:grpSpPr>
        <a:xfrm>
          <a:off x="0" y="0"/>
          <a:ext cx="0" cy="0"/>
          <a:chOff x="0" y="0"/>
          <a:chExt cx="0" cy="0"/>
        </a:xfrm>
      </p:grpSpPr>
      <p:sp>
        <p:nvSpPr>
          <p:cNvPr id="7" name="Rectangle 6"/>
          <p:cNvSpPr/>
          <p:nvPr userDrawn="1"/>
        </p:nvSpPr>
        <p:spPr>
          <a:xfrm flipH="1" flipV="1">
            <a:off x="2005010" y="-1"/>
            <a:ext cx="10185395"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005012" y="98984"/>
            <a:ext cx="10185400" cy="698501"/>
          </a:xfrm>
        </p:spPr>
        <p:txBody>
          <a:bodyPr>
            <a:normAutofit/>
          </a:bodyPr>
          <a:lstStyle>
            <a:lvl1pPr>
              <a:defRPr sz="24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39841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3" pos="753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eacons of Excellence">
    <p:spTree>
      <p:nvGrpSpPr>
        <p:cNvPr id="1" name=""/>
        <p:cNvGrpSpPr/>
        <p:nvPr/>
      </p:nvGrpSpPr>
      <p:grpSpPr>
        <a:xfrm>
          <a:off x="0" y="0"/>
          <a:ext cx="0" cy="0"/>
          <a:chOff x="0" y="0"/>
          <a:chExt cx="0" cy="0"/>
        </a:xfrm>
      </p:grpSpPr>
      <p:sp>
        <p:nvSpPr>
          <p:cNvPr id="7" name="Rectangle 6"/>
          <p:cNvSpPr/>
          <p:nvPr userDrawn="1"/>
        </p:nvSpPr>
        <p:spPr>
          <a:xfrm flipH="1" flipV="1">
            <a:off x="0" y="-1"/>
            <a:ext cx="12192000" cy="6857999"/>
          </a:xfrm>
          <a:prstGeom prst="rect">
            <a:avLst/>
          </a:prstGeom>
          <a:gradFill flip="none" rotWithShape="1">
            <a:gsLst>
              <a:gs pos="50000">
                <a:srgbClr val="0E6394"/>
              </a:gs>
              <a:gs pos="17000">
                <a:srgbClr val="009BBD"/>
              </a:gs>
              <a:gs pos="100000">
                <a:srgbClr val="1B2A6B"/>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443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flipH="1" flipV="1">
            <a:off x="-3" y="0"/>
            <a:ext cx="12190413"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2002004" y="1"/>
            <a:ext cx="10194758" cy="8964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2002004" y="98987"/>
            <a:ext cx="10189995" cy="698498"/>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E112F-1B58-4F80-8548-230F871317D2}" type="datetimeFigureOut">
              <a:rPr lang="en-GB" smtClean="0"/>
              <a:t>30/09/2021</a:t>
            </a:fld>
            <a:endParaRPr lang="en-GB"/>
          </a:p>
        </p:txBody>
      </p:sp>
      <p:pic>
        <p:nvPicPr>
          <p:cNvPr id="10" name="Picture 9"/>
          <p:cNvPicPr>
            <a:picLocks noChangeAspect="1"/>
          </p:cNvPicPr>
          <p:nvPr userDrawn="1"/>
        </p:nvPicPr>
        <p:blipFill rotWithShape="1">
          <a:blip r:embed="rId8" cstate="print">
            <a:extLst>
              <a:ext uri="{28A0092B-C50C-407E-A947-70E740481C1C}">
                <a14:useLocalDpi xmlns:a14="http://schemas.microsoft.com/office/drawing/2010/main" val="0"/>
              </a:ext>
            </a:extLst>
          </a:blip>
          <a:srcRect/>
          <a:stretch/>
        </p:blipFill>
        <p:spPr>
          <a:xfrm>
            <a:off x="-2" y="0"/>
            <a:ext cx="1696455" cy="625991"/>
          </a:xfrm>
          <a:prstGeom prst="rect">
            <a:avLst/>
          </a:prstGeom>
        </p:spPr>
      </p:pic>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2D6D5-F6C2-4C88-B07F-0F9DC0B2C389}" type="slidenum">
              <a:rPr lang="en-GB" smtClean="0"/>
              <a:t>‹#›</a:t>
            </a:fld>
            <a:endParaRPr lang="en-GB"/>
          </a:p>
        </p:txBody>
      </p:sp>
      <p:cxnSp>
        <p:nvCxnSpPr>
          <p:cNvPr id="8" name="Straight Connector 7"/>
          <p:cNvCxnSpPr>
            <a:cxnSpLocks/>
          </p:cNvCxnSpPr>
          <p:nvPr userDrawn="1"/>
        </p:nvCxnSpPr>
        <p:spPr>
          <a:xfrm>
            <a:off x="1997242" y="0"/>
            <a:ext cx="0" cy="8964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49141"/>
      </p:ext>
    </p:extLst>
  </p:cSld>
  <p:clrMap bg1="lt1" tx1="dk1" bg2="lt2" tx2="dk2" accent1="accent1" accent2="accent2" accent3="accent3" accent4="accent4" accent5="accent5" accent6="accent6" hlink="hlink" folHlink="folHlink"/>
  <p:sldLayoutIdLst>
    <p:sldLayoutId id="2147483657" r:id="rId1"/>
    <p:sldLayoutId id="2147483661" r:id="rId2"/>
    <p:sldLayoutId id="2147483662" r:id="rId3"/>
    <p:sldLayoutId id="2147483650" r:id="rId4"/>
    <p:sldLayoutId id="2147483658" r:id="rId5"/>
    <p:sldLayoutId id="214748365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tif"/><Relationship Id="rId3" Type="http://schemas.openxmlformats.org/officeDocument/2006/relationships/image" Target="../media/image12.tif"/><Relationship Id="rId7" Type="http://schemas.openxmlformats.org/officeDocument/2006/relationships/image" Target="../media/image16.tif"/><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5.tif"/><Relationship Id="rId5" Type="http://schemas.openxmlformats.org/officeDocument/2006/relationships/image" Target="../media/image14.tif"/><Relationship Id="rId4" Type="http://schemas.openxmlformats.org/officeDocument/2006/relationships/image" Target="../media/image13.ti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6300" y="1707800"/>
            <a:ext cx="5359400" cy="2387600"/>
          </a:xfrm>
        </p:spPr>
        <p:txBody>
          <a:bodyPr>
            <a:normAutofit/>
          </a:bodyPr>
          <a:lstStyle/>
          <a:p>
            <a:r>
              <a:rPr lang="en-GB" dirty="0"/>
              <a:t>ISAC CASE STUDY</a:t>
            </a:r>
          </a:p>
        </p:txBody>
      </p:sp>
      <p:pic>
        <p:nvPicPr>
          <p:cNvPr id="5" name="Picture 4"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340" y="230631"/>
            <a:ext cx="2339809" cy="797463"/>
          </a:xfrm>
          <a:prstGeom prst="rect">
            <a:avLst/>
          </a:prstGeom>
        </p:spPr>
      </p:pic>
      <p:sp>
        <p:nvSpPr>
          <p:cNvPr id="7" name="Text Placeholder 2"/>
          <p:cNvSpPr txBox="1">
            <a:spLocks/>
          </p:cNvSpPr>
          <p:nvPr/>
        </p:nvSpPr>
        <p:spPr>
          <a:xfrm>
            <a:off x="3416300" y="4117279"/>
            <a:ext cx="5359400" cy="1079795"/>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t>CHARACTERISING BLEACHED HAIR DAMAGE</a:t>
            </a:r>
          </a:p>
        </p:txBody>
      </p:sp>
      <p:sp>
        <p:nvSpPr>
          <p:cNvPr id="4" name="TextBox 3"/>
          <p:cNvSpPr txBox="1"/>
          <p:nvPr/>
        </p:nvSpPr>
        <p:spPr>
          <a:xfrm>
            <a:off x="3416300" y="5427906"/>
            <a:ext cx="5359400" cy="461665"/>
          </a:xfrm>
          <a:prstGeom prst="rect">
            <a:avLst/>
          </a:prstGeom>
          <a:noFill/>
        </p:spPr>
        <p:txBody>
          <a:bodyPr wrap="square" rtlCol="0">
            <a:spAutoFit/>
          </a:bodyPr>
          <a:lstStyle/>
          <a:p>
            <a:pPr algn="ctr"/>
            <a:r>
              <a:rPr lang="en-US" sz="2400" b="1" dirty="0" smtClean="0">
                <a:solidFill>
                  <a:schemeClr val="bg1"/>
                </a:solidFill>
                <a:latin typeface="+mj-lt"/>
              </a:rPr>
              <a:t>ISAC_CS_05</a:t>
            </a:r>
            <a:endParaRPr lang="en-US" sz="2400" b="1" dirty="0">
              <a:solidFill>
                <a:schemeClr val="bg1"/>
              </a:solidFill>
              <a:latin typeface="+mj-lt"/>
            </a:endParaRPr>
          </a:p>
        </p:txBody>
      </p:sp>
    </p:spTree>
    <p:extLst>
      <p:ext uri="{BB962C8B-B14F-4D97-AF65-F5344CB8AC3E}">
        <p14:creationId xmlns:p14="http://schemas.microsoft.com/office/powerpoint/2010/main" val="285465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5012" y="98984"/>
            <a:ext cx="7610427" cy="698501"/>
          </a:xfrm>
        </p:spPr>
        <p:txBody>
          <a:bodyPr>
            <a:normAutofit fontScale="90000"/>
          </a:bodyPr>
          <a:lstStyle/>
          <a:p>
            <a:r>
              <a:rPr lang="en-GB" dirty="0"/>
              <a:t>TIME-OF-FLIGHT SECONDARY ION MASS SPECTROMETRY (</a:t>
            </a:r>
            <a:r>
              <a:rPr lang="en-GB" dirty="0" err="1"/>
              <a:t>ToF</a:t>
            </a:r>
            <a:r>
              <a:rPr lang="en-GB" dirty="0"/>
              <a:t>-SIMS)</a:t>
            </a:r>
          </a:p>
        </p:txBody>
      </p:sp>
      <p:pic>
        <p:nvPicPr>
          <p:cNvPr id="6" name="Picture 5"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268" y="98595"/>
            <a:ext cx="2050589" cy="698890"/>
          </a:xfrm>
          <a:prstGeom prst="rect">
            <a:avLst/>
          </a:prstGeom>
        </p:spPr>
      </p:pic>
      <p:sp>
        <p:nvSpPr>
          <p:cNvPr id="27" name="TextBox 26"/>
          <p:cNvSpPr txBox="1"/>
          <p:nvPr/>
        </p:nvSpPr>
        <p:spPr>
          <a:xfrm>
            <a:off x="7374165" y="1271511"/>
            <a:ext cx="4606469" cy="1908215"/>
          </a:xfrm>
          <a:prstGeom prst="rect">
            <a:avLst/>
          </a:prstGeom>
          <a:noFill/>
        </p:spPr>
        <p:txBody>
          <a:bodyPr wrap="square" rtlCol="0">
            <a:spAutoFit/>
          </a:bodyPr>
          <a:lstStyle/>
          <a:p>
            <a:pPr marL="285750" indent="-285750">
              <a:lnSpc>
                <a:spcPct val="150000"/>
              </a:lnSpc>
              <a:spcAft>
                <a:spcPts val="1200"/>
              </a:spcAft>
              <a:buFont typeface="Courier New"/>
              <a:buChar char="o"/>
            </a:pPr>
            <a:r>
              <a:rPr lang="en-GB" b="1" dirty="0">
                <a:latin typeface="Calibri"/>
                <a:cs typeface="Calibri"/>
              </a:rPr>
              <a:t>Hair fibres could be sectioned using an </a:t>
            </a:r>
            <a:r>
              <a:rPr lang="en-GB" b="1" dirty="0" err="1">
                <a:latin typeface="Calibri"/>
                <a:cs typeface="Calibri"/>
              </a:rPr>
              <a:t>ultramicrotome</a:t>
            </a:r>
            <a:r>
              <a:rPr lang="en-GB" b="1" dirty="0">
                <a:latin typeface="Calibri"/>
                <a:cs typeface="Calibri"/>
              </a:rPr>
              <a:t> allowing the chemical mapping of hair cross sections.</a:t>
            </a:r>
          </a:p>
          <a:p>
            <a:pPr marL="285750" indent="-285750">
              <a:lnSpc>
                <a:spcPct val="150000"/>
              </a:lnSpc>
              <a:spcAft>
                <a:spcPts val="1200"/>
              </a:spcAft>
              <a:buFont typeface="Courier New"/>
              <a:buChar char="o"/>
            </a:pPr>
            <a:endParaRPr lang="en-GB" b="1" dirty="0">
              <a:latin typeface="Calibri"/>
              <a:cs typeface="Calibri"/>
            </a:endParaRPr>
          </a:p>
        </p:txBody>
      </p:sp>
      <p:sp>
        <p:nvSpPr>
          <p:cNvPr id="18" name="TextBox 17"/>
          <p:cNvSpPr txBox="1"/>
          <p:nvPr/>
        </p:nvSpPr>
        <p:spPr>
          <a:xfrm>
            <a:off x="7374165" y="3179726"/>
            <a:ext cx="4230914" cy="1338828"/>
          </a:xfrm>
          <a:prstGeom prst="rect">
            <a:avLst/>
          </a:prstGeom>
          <a:noFill/>
        </p:spPr>
        <p:txBody>
          <a:bodyPr wrap="square" rtlCol="0">
            <a:spAutoFit/>
          </a:bodyPr>
          <a:lstStyle/>
          <a:p>
            <a:pPr marL="285750" indent="-285750">
              <a:lnSpc>
                <a:spcPct val="150000"/>
              </a:lnSpc>
              <a:spcAft>
                <a:spcPts val="1200"/>
              </a:spcAft>
              <a:buClr>
                <a:schemeClr val="accent5">
                  <a:lumMod val="60000"/>
                  <a:lumOff val="40000"/>
                </a:schemeClr>
              </a:buClr>
              <a:buFont typeface="Wingdings" panose="05000000000000000000" pitchFamily="2" charset="2"/>
              <a:buChar char="v"/>
            </a:pPr>
            <a:r>
              <a:rPr lang="en-GB" dirty="0">
                <a:latin typeface="Calibri"/>
                <a:cs typeface="Calibri"/>
              </a:rPr>
              <a:t>After bleaching, the content of SO</a:t>
            </a:r>
            <a:r>
              <a:rPr lang="en-GB" baseline="-25000" dirty="0">
                <a:latin typeface="Calibri"/>
                <a:cs typeface="Calibri"/>
              </a:rPr>
              <a:t>3</a:t>
            </a:r>
            <a:r>
              <a:rPr lang="en-GB" baseline="30000" dirty="0">
                <a:latin typeface="Calibri"/>
                <a:cs typeface="Calibri"/>
              </a:rPr>
              <a:t>-</a:t>
            </a:r>
            <a:r>
              <a:rPr lang="en-GB" dirty="0">
                <a:latin typeface="Calibri"/>
                <a:cs typeface="Calibri"/>
              </a:rPr>
              <a:t> is enhanced significant in the near surface region of a hair fibre.</a:t>
            </a:r>
          </a:p>
        </p:txBody>
      </p:sp>
      <p:grpSp>
        <p:nvGrpSpPr>
          <p:cNvPr id="5" name="Group 4"/>
          <p:cNvGrpSpPr/>
          <p:nvPr/>
        </p:nvGrpSpPr>
        <p:grpSpPr>
          <a:xfrm>
            <a:off x="416117" y="1610299"/>
            <a:ext cx="6522369" cy="4287180"/>
            <a:chOff x="416117" y="1610299"/>
            <a:chExt cx="6522369" cy="4287180"/>
          </a:xfrm>
        </p:grpSpPr>
        <p:grpSp>
          <p:nvGrpSpPr>
            <p:cNvPr id="3" name="Group 2"/>
            <p:cNvGrpSpPr/>
            <p:nvPr/>
          </p:nvGrpSpPr>
          <p:grpSpPr>
            <a:xfrm>
              <a:off x="416117" y="1610299"/>
              <a:ext cx="6522369" cy="4287180"/>
              <a:chOff x="608621" y="1610299"/>
              <a:chExt cx="6522369" cy="4287180"/>
            </a:xfrm>
          </p:grpSpPr>
          <p:sp>
            <p:nvSpPr>
              <p:cNvPr id="14" name="TextBox 13"/>
              <p:cNvSpPr txBox="1"/>
              <p:nvPr/>
            </p:nvSpPr>
            <p:spPr>
              <a:xfrm rot="16200000">
                <a:off x="156213" y="2641539"/>
                <a:ext cx="1320030" cy="404808"/>
              </a:xfrm>
              <a:prstGeom prst="rect">
                <a:avLst/>
              </a:prstGeom>
              <a:noFill/>
            </p:spPr>
            <p:txBody>
              <a:bodyPr wrap="square" rtlCol="0">
                <a:spAutoFit/>
              </a:bodyPr>
              <a:lstStyle/>
              <a:p>
                <a:r>
                  <a:rPr lang="en-GB" b="1" dirty="0">
                    <a:solidFill>
                      <a:schemeClr val="tx2"/>
                    </a:solidFill>
                    <a:latin typeface="Calibri"/>
                    <a:cs typeface="Calibri"/>
                  </a:rPr>
                  <a:t>Untreated</a:t>
                </a:r>
              </a:p>
            </p:txBody>
          </p:sp>
          <p:sp>
            <p:nvSpPr>
              <p:cNvPr id="15" name="TextBox 14"/>
              <p:cNvSpPr txBox="1"/>
              <p:nvPr/>
            </p:nvSpPr>
            <p:spPr>
              <a:xfrm rot="16200000">
                <a:off x="151010" y="4565248"/>
                <a:ext cx="1320030" cy="404808"/>
              </a:xfrm>
              <a:prstGeom prst="rect">
                <a:avLst/>
              </a:prstGeom>
              <a:noFill/>
            </p:spPr>
            <p:txBody>
              <a:bodyPr wrap="square" rtlCol="0">
                <a:spAutoFit/>
              </a:bodyPr>
              <a:lstStyle/>
              <a:p>
                <a:r>
                  <a:rPr lang="en-GB" b="1" dirty="0">
                    <a:solidFill>
                      <a:schemeClr val="tx2"/>
                    </a:solidFill>
                    <a:latin typeface="Calibri"/>
                    <a:cs typeface="Calibri"/>
                  </a:rPr>
                  <a:t>Bleached</a:t>
                </a:r>
              </a:p>
            </p:txBody>
          </p:sp>
          <p:sp>
            <p:nvSpPr>
              <p:cNvPr id="16" name="TextBox 15"/>
              <p:cNvSpPr txBox="1"/>
              <p:nvPr/>
            </p:nvSpPr>
            <p:spPr>
              <a:xfrm>
                <a:off x="3083888" y="1614948"/>
                <a:ext cx="1320030" cy="404808"/>
              </a:xfrm>
              <a:prstGeom prst="rect">
                <a:avLst/>
              </a:prstGeom>
              <a:noFill/>
            </p:spPr>
            <p:txBody>
              <a:bodyPr wrap="square" rtlCol="0">
                <a:spAutoFit/>
              </a:bodyPr>
              <a:lstStyle/>
              <a:p>
                <a:pPr algn="ctr"/>
                <a:r>
                  <a:rPr lang="en-GB" b="1" dirty="0">
                    <a:solidFill>
                      <a:schemeClr val="tx2"/>
                    </a:solidFill>
                    <a:latin typeface="Calibri"/>
                    <a:cs typeface="Calibri"/>
                  </a:rPr>
                  <a:t>HS</a:t>
                </a:r>
                <a:r>
                  <a:rPr lang="en-GB" b="1" baseline="30000" dirty="0">
                    <a:solidFill>
                      <a:schemeClr val="tx2"/>
                    </a:solidFill>
                    <a:latin typeface="Calibri"/>
                    <a:cs typeface="Calibri"/>
                  </a:rPr>
                  <a:t>-</a:t>
                </a:r>
              </a:p>
            </p:txBody>
          </p:sp>
          <p:sp>
            <p:nvSpPr>
              <p:cNvPr id="17" name="TextBox 16"/>
              <p:cNvSpPr txBox="1"/>
              <p:nvPr/>
            </p:nvSpPr>
            <p:spPr>
              <a:xfrm>
                <a:off x="5135138" y="1610299"/>
                <a:ext cx="1320030" cy="404808"/>
              </a:xfrm>
              <a:prstGeom prst="rect">
                <a:avLst/>
              </a:prstGeom>
              <a:noFill/>
            </p:spPr>
            <p:txBody>
              <a:bodyPr wrap="square" rtlCol="0">
                <a:spAutoFit/>
              </a:bodyPr>
              <a:lstStyle/>
              <a:p>
                <a:pPr algn="ctr"/>
                <a:r>
                  <a:rPr lang="en-GB" b="1" dirty="0">
                    <a:solidFill>
                      <a:schemeClr val="tx2"/>
                    </a:solidFill>
                    <a:latin typeface="Calibri"/>
                    <a:cs typeface="Calibri"/>
                  </a:rPr>
                  <a:t>SO</a:t>
                </a:r>
                <a:r>
                  <a:rPr lang="en-GB" b="1" baseline="-25000" dirty="0">
                    <a:solidFill>
                      <a:schemeClr val="tx2"/>
                    </a:solidFill>
                    <a:latin typeface="Calibri"/>
                    <a:cs typeface="Calibri"/>
                  </a:rPr>
                  <a:t>3</a:t>
                </a:r>
                <a:r>
                  <a:rPr lang="en-GB" b="1" baseline="30000" dirty="0">
                    <a:solidFill>
                      <a:schemeClr val="tx2"/>
                    </a:solidFill>
                    <a:latin typeface="Calibri"/>
                    <a:cs typeface="Calibri"/>
                  </a:rPr>
                  <a:t>-</a:t>
                </a:r>
              </a:p>
            </p:txBody>
          </p:sp>
          <p:sp>
            <p:nvSpPr>
              <p:cNvPr id="24" name="TextBox 23"/>
              <p:cNvSpPr txBox="1"/>
              <p:nvPr/>
            </p:nvSpPr>
            <p:spPr>
              <a:xfrm>
                <a:off x="1016786" y="1639759"/>
                <a:ext cx="1320030" cy="404808"/>
              </a:xfrm>
              <a:prstGeom prst="rect">
                <a:avLst/>
              </a:prstGeom>
              <a:noFill/>
            </p:spPr>
            <p:txBody>
              <a:bodyPr wrap="square" rtlCol="0">
                <a:spAutoFit/>
              </a:bodyPr>
              <a:lstStyle/>
              <a:p>
                <a:pPr algn="ctr"/>
                <a:r>
                  <a:rPr lang="en-GB" b="1" dirty="0">
                    <a:solidFill>
                      <a:schemeClr val="tx2"/>
                    </a:solidFill>
                    <a:latin typeface="Calibri"/>
                    <a:cs typeface="Calibri"/>
                  </a:rPr>
                  <a:t>Total Ion</a:t>
                </a:r>
                <a:r>
                  <a:rPr lang="en-GB" b="1" baseline="30000" dirty="0">
                    <a:solidFill>
                      <a:schemeClr val="tx2"/>
                    </a:solidFill>
                    <a:latin typeface="Calibri"/>
                    <a:cs typeface="Calibri"/>
                  </a:rPr>
                  <a:t>-</a:t>
                </a:r>
              </a:p>
            </p:txBody>
          </p:sp>
          <p:pic>
            <p:nvPicPr>
              <p:cNvPr id="25" name="Picture 24"/>
              <p:cNvPicPr>
                <a:picLocks noChangeAspect="1"/>
              </p:cNvPicPr>
              <p:nvPr/>
            </p:nvPicPr>
            <p:blipFill rotWithShape="1">
              <a:blip r:embed="rId3"/>
              <a:srcRect b="10130"/>
              <a:stretch/>
            </p:blipFill>
            <p:spPr>
              <a:xfrm>
                <a:off x="1057984" y="2044567"/>
                <a:ext cx="1980000" cy="1794251"/>
              </a:xfrm>
              <a:prstGeom prst="rect">
                <a:avLst/>
              </a:prstGeom>
            </p:spPr>
          </p:pic>
          <p:pic>
            <p:nvPicPr>
              <p:cNvPr id="26" name="Picture 25"/>
              <p:cNvPicPr>
                <a:picLocks noChangeAspect="1"/>
              </p:cNvPicPr>
              <p:nvPr/>
            </p:nvPicPr>
            <p:blipFill rotWithShape="1">
              <a:blip r:embed="rId4"/>
              <a:srcRect b="10237"/>
              <a:stretch/>
            </p:blipFill>
            <p:spPr>
              <a:xfrm>
                <a:off x="3083888" y="2044567"/>
                <a:ext cx="1980000" cy="1792100"/>
              </a:xfrm>
              <a:prstGeom prst="rect">
                <a:avLst/>
              </a:prstGeom>
            </p:spPr>
          </p:pic>
          <p:pic>
            <p:nvPicPr>
              <p:cNvPr id="28" name="Picture 27"/>
              <p:cNvPicPr>
                <a:picLocks noChangeAspect="1"/>
              </p:cNvPicPr>
              <p:nvPr/>
            </p:nvPicPr>
            <p:blipFill rotWithShape="1">
              <a:blip r:embed="rId5"/>
              <a:srcRect b="10708"/>
              <a:stretch/>
            </p:blipFill>
            <p:spPr>
              <a:xfrm>
                <a:off x="5150990" y="2019756"/>
                <a:ext cx="1980000" cy="1782713"/>
              </a:xfrm>
              <a:prstGeom prst="rect">
                <a:avLst/>
              </a:prstGeom>
            </p:spPr>
          </p:pic>
          <p:pic>
            <p:nvPicPr>
              <p:cNvPr id="29" name="Picture 28"/>
              <p:cNvPicPr>
                <a:picLocks noChangeAspect="1"/>
              </p:cNvPicPr>
              <p:nvPr/>
            </p:nvPicPr>
            <p:blipFill rotWithShape="1">
              <a:blip r:embed="rId6"/>
              <a:srcRect b="10577"/>
              <a:stretch/>
            </p:blipFill>
            <p:spPr>
              <a:xfrm>
                <a:off x="1057984" y="4107637"/>
                <a:ext cx="1980000" cy="1785324"/>
              </a:xfrm>
              <a:prstGeom prst="rect">
                <a:avLst/>
              </a:prstGeom>
            </p:spPr>
          </p:pic>
          <p:pic>
            <p:nvPicPr>
              <p:cNvPr id="30" name="Picture 29"/>
              <p:cNvPicPr>
                <a:picLocks noChangeAspect="1"/>
              </p:cNvPicPr>
              <p:nvPr/>
            </p:nvPicPr>
            <p:blipFill rotWithShape="1">
              <a:blip r:embed="rId7"/>
              <a:srcRect b="10615"/>
              <a:stretch/>
            </p:blipFill>
            <p:spPr>
              <a:xfrm>
                <a:off x="3037984" y="4112933"/>
                <a:ext cx="1980000" cy="1784546"/>
              </a:xfrm>
              <a:prstGeom prst="rect">
                <a:avLst/>
              </a:prstGeom>
            </p:spPr>
          </p:pic>
          <p:pic>
            <p:nvPicPr>
              <p:cNvPr id="31" name="Picture 30"/>
              <p:cNvPicPr>
                <a:picLocks noChangeAspect="1"/>
              </p:cNvPicPr>
              <p:nvPr/>
            </p:nvPicPr>
            <p:blipFill rotWithShape="1">
              <a:blip r:embed="rId8"/>
              <a:srcRect b="10615"/>
              <a:stretch/>
            </p:blipFill>
            <p:spPr>
              <a:xfrm>
                <a:off x="5135138" y="4112933"/>
                <a:ext cx="1980000" cy="1784546"/>
              </a:xfrm>
              <a:prstGeom prst="rect">
                <a:avLst/>
              </a:prstGeom>
            </p:spPr>
          </p:pic>
        </p:grpSp>
        <p:sp>
          <p:nvSpPr>
            <p:cNvPr id="2" name="TextBox 1"/>
            <p:cNvSpPr txBox="1"/>
            <p:nvPr/>
          </p:nvSpPr>
          <p:spPr>
            <a:xfrm>
              <a:off x="1247676" y="2183928"/>
              <a:ext cx="726049" cy="369332"/>
            </a:xfrm>
            <a:prstGeom prst="rect">
              <a:avLst/>
            </a:prstGeom>
            <a:noFill/>
          </p:spPr>
          <p:txBody>
            <a:bodyPr wrap="square" rtlCol="0">
              <a:spAutoFit/>
            </a:bodyPr>
            <a:lstStyle/>
            <a:p>
              <a:r>
                <a:rPr lang="en-GB" b="1" dirty="0">
                  <a:solidFill>
                    <a:schemeClr val="bg1"/>
                  </a:solidFill>
                  <a:latin typeface="Calibri"/>
                  <a:cs typeface="Calibri"/>
                </a:rPr>
                <a:t>Resin</a:t>
              </a:r>
            </a:p>
          </p:txBody>
        </p:sp>
        <p:sp>
          <p:nvSpPr>
            <p:cNvPr id="19" name="TextBox 18"/>
            <p:cNvSpPr txBox="1"/>
            <p:nvPr/>
          </p:nvSpPr>
          <p:spPr>
            <a:xfrm>
              <a:off x="1261807" y="2588736"/>
              <a:ext cx="726049" cy="369332"/>
            </a:xfrm>
            <a:prstGeom prst="rect">
              <a:avLst/>
            </a:prstGeom>
            <a:noFill/>
          </p:spPr>
          <p:txBody>
            <a:bodyPr wrap="square" rtlCol="0">
              <a:spAutoFit/>
            </a:bodyPr>
            <a:lstStyle/>
            <a:p>
              <a:r>
                <a:rPr lang="en-GB" b="1" dirty="0">
                  <a:latin typeface="Calibri"/>
                  <a:cs typeface="Calibri"/>
                </a:rPr>
                <a:t>Hair</a:t>
              </a:r>
            </a:p>
          </p:txBody>
        </p:sp>
      </p:grpSp>
    </p:spTree>
    <p:extLst>
      <p:ext uri="{BB962C8B-B14F-4D97-AF65-F5344CB8AC3E}">
        <p14:creationId xmlns:p14="http://schemas.microsoft.com/office/powerpoint/2010/main" val="4148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5012" y="98984"/>
            <a:ext cx="7610427" cy="698501"/>
          </a:xfrm>
        </p:spPr>
        <p:txBody>
          <a:bodyPr>
            <a:normAutofit/>
          </a:bodyPr>
          <a:lstStyle/>
          <a:p>
            <a:r>
              <a:rPr lang="en-GB" dirty="0"/>
              <a:t>X-RAY PHOTOELECTRON SPECTROSCOPY (XPS)</a:t>
            </a:r>
          </a:p>
        </p:txBody>
      </p:sp>
      <p:pic>
        <p:nvPicPr>
          <p:cNvPr id="6" name="Picture 5"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268" y="98595"/>
            <a:ext cx="2050589" cy="698890"/>
          </a:xfrm>
          <a:prstGeom prst="rect">
            <a:avLst/>
          </a:prstGeom>
        </p:spPr>
      </p:pic>
      <p:sp>
        <p:nvSpPr>
          <p:cNvPr id="27" name="TextBox 26"/>
          <p:cNvSpPr txBox="1"/>
          <p:nvPr/>
        </p:nvSpPr>
        <p:spPr>
          <a:xfrm>
            <a:off x="149098" y="1059429"/>
            <a:ext cx="11848626" cy="484748"/>
          </a:xfrm>
          <a:prstGeom prst="rect">
            <a:avLst/>
          </a:prstGeom>
          <a:noFill/>
        </p:spPr>
        <p:txBody>
          <a:bodyPr wrap="square" rtlCol="0">
            <a:spAutoFit/>
          </a:bodyPr>
          <a:lstStyle/>
          <a:p>
            <a:pPr marL="285750" indent="-285750">
              <a:lnSpc>
                <a:spcPct val="150000"/>
              </a:lnSpc>
              <a:spcAft>
                <a:spcPts val="1200"/>
              </a:spcAft>
              <a:buFont typeface="Courier New"/>
              <a:buChar char="o"/>
            </a:pPr>
            <a:r>
              <a:rPr lang="en-GB" b="1" dirty="0">
                <a:latin typeface="Calibri"/>
                <a:cs typeface="Calibri"/>
              </a:rPr>
              <a:t>XPS is used to measure the elemental composition at hair surface and provide information on chemical state changes.</a:t>
            </a:r>
          </a:p>
        </p:txBody>
      </p:sp>
      <p:sp>
        <p:nvSpPr>
          <p:cNvPr id="18" name="TextBox 17"/>
          <p:cNvSpPr txBox="1"/>
          <p:nvPr/>
        </p:nvSpPr>
        <p:spPr>
          <a:xfrm>
            <a:off x="149098" y="5751645"/>
            <a:ext cx="11848626" cy="923330"/>
          </a:xfrm>
          <a:prstGeom prst="rect">
            <a:avLst/>
          </a:prstGeom>
          <a:noFill/>
        </p:spPr>
        <p:txBody>
          <a:bodyPr wrap="square" rtlCol="0">
            <a:spAutoFit/>
          </a:bodyPr>
          <a:lstStyle/>
          <a:p>
            <a:pPr marL="285750" indent="-285750">
              <a:lnSpc>
                <a:spcPct val="150000"/>
              </a:lnSpc>
              <a:spcAft>
                <a:spcPts val="1200"/>
              </a:spcAft>
              <a:buClr>
                <a:schemeClr val="accent5">
                  <a:lumMod val="60000"/>
                  <a:lumOff val="40000"/>
                </a:schemeClr>
              </a:buClr>
              <a:buFont typeface="Wingdings" panose="05000000000000000000" pitchFamily="2" charset="2"/>
              <a:buChar char="v"/>
            </a:pPr>
            <a:r>
              <a:rPr lang="en-GB" dirty="0">
                <a:latin typeface="Calibri"/>
                <a:cs typeface="Calibri"/>
              </a:rPr>
              <a:t>XPS wide scan data and elemental quantifications show that bleaching has lowered the atomic percentage of both oxygen and nitrogen at the hair surface, potentially indicative of protein degradation. </a:t>
            </a:r>
          </a:p>
        </p:txBody>
      </p:sp>
      <p:grpSp>
        <p:nvGrpSpPr>
          <p:cNvPr id="12" name="Group 11"/>
          <p:cNvGrpSpPr/>
          <p:nvPr/>
        </p:nvGrpSpPr>
        <p:grpSpPr>
          <a:xfrm>
            <a:off x="2812843" y="1833605"/>
            <a:ext cx="6512402" cy="3709503"/>
            <a:chOff x="847672" y="2054556"/>
            <a:chExt cx="5760000" cy="3280930"/>
          </a:xfrm>
        </p:grpSpPr>
        <p:pic>
          <p:nvPicPr>
            <p:cNvPr id="13" name="Picture 12"/>
            <p:cNvPicPr>
              <a:picLocks noChangeAspect="1"/>
            </p:cNvPicPr>
            <p:nvPr/>
          </p:nvPicPr>
          <p:blipFill rotWithShape="1">
            <a:blip r:embed="rId3"/>
            <a:srcRect b="5385"/>
            <a:stretch/>
          </p:blipFill>
          <p:spPr>
            <a:xfrm>
              <a:off x="847672" y="2054556"/>
              <a:ext cx="5760000" cy="3280930"/>
            </a:xfrm>
            <a:prstGeom prst="rect">
              <a:avLst/>
            </a:prstGeom>
          </p:spPr>
        </p:pic>
        <p:sp>
          <p:nvSpPr>
            <p:cNvPr id="14" name="TextBox 13"/>
            <p:cNvSpPr txBox="1"/>
            <p:nvPr/>
          </p:nvSpPr>
          <p:spPr>
            <a:xfrm>
              <a:off x="3087241" y="2217887"/>
              <a:ext cx="1204348" cy="326662"/>
            </a:xfrm>
            <a:prstGeom prst="rect">
              <a:avLst/>
            </a:prstGeom>
            <a:noFill/>
          </p:spPr>
          <p:txBody>
            <a:bodyPr wrap="square" rtlCol="0">
              <a:spAutoFit/>
            </a:bodyPr>
            <a:lstStyle/>
            <a:p>
              <a:pPr algn="ctr"/>
              <a:r>
                <a:rPr lang="en-GB" b="1" dirty="0">
                  <a:solidFill>
                    <a:srgbClr val="FF0000"/>
                  </a:solidFill>
                </a:rPr>
                <a:t>Bleached</a:t>
              </a:r>
              <a:endParaRPr lang="en-GB" b="1" baseline="30000" dirty="0">
                <a:solidFill>
                  <a:srgbClr val="FF0000"/>
                </a:solidFill>
              </a:endParaRPr>
            </a:p>
          </p:txBody>
        </p:sp>
        <p:sp>
          <p:nvSpPr>
            <p:cNvPr id="15" name="TextBox 14"/>
            <p:cNvSpPr txBox="1"/>
            <p:nvPr/>
          </p:nvSpPr>
          <p:spPr>
            <a:xfrm>
              <a:off x="3087241" y="3898453"/>
              <a:ext cx="1353257" cy="326662"/>
            </a:xfrm>
            <a:prstGeom prst="rect">
              <a:avLst/>
            </a:prstGeom>
            <a:noFill/>
          </p:spPr>
          <p:txBody>
            <a:bodyPr wrap="square" rtlCol="0">
              <a:spAutoFit/>
            </a:bodyPr>
            <a:lstStyle/>
            <a:p>
              <a:pPr algn="ctr"/>
              <a:r>
                <a:rPr lang="en-GB" b="1" dirty="0">
                  <a:solidFill>
                    <a:srgbClr val="92D050"/>
                  </a:solidFill>
                </a:rPr>
                <a:t>Untreated</a:t>
              </a:r>
              <a:endParaRPr lang="en-GB" b="1" baseline="30000" dirty="0">
                <a:solidFill>
                  <a:srgbClr val="92D050"/>
                </a:solidFill>
              </a:endParaRPr>
            </a:p>
          </p:txBody>
        </p:sp>
      </p:grpSp>
    </p:spTree>
    <p:extLst>
      <p:ext uri="{BB962C8B-B14F-4D97-AF65-F5344CB8AC3E}">
        <p14:creationId xmlns:p14="http://schemas.microsoft.com/office/powerpoint/2010/main" val="204697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5012" y="98984"/>
            <a:ext cx="7610427" cy="698501"/>
          </a:xfrm>
        </p:spPr>
        <p:txBody>
          <a:bodyPr>
            <a:normAutofit/>
          </a:bodyPr>
          <a:lstStyle/>
          <a:p>
            <a:r>
              <a:rPr lang="en-GB" dirty="0"/>
              <a:t>X-RAY PHOTOELECTRON SPECTROSCOPY (XPS)</a:t>
            </a:r>
          </a:p>
        </p:txBody>
      </p:sp>
      <p:pic>
        <p:nvPicPr>
          <p:cNvPr id="6" name="Picture 5"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268" y="98595"/>
            <a:ext cx="2050589" cy="698890"/>
          </a:xfrm>
          <a:prstGeom prst="rect">
            <a:avLst/>
          </a:prstGeom>
        </p:spPr>
      </p:pic>
      <p:sp>
        <p:nvSpPr>
          <p:cNvPr id="18" name="TextBox 17"/>
          <p:cNvSpPr txBox="1"/>
          <p:nvPr/>
        </p:nvSpPr>
        <p:spPr>
          <a:xfrm>
            <a:off x="149098" y="4565849"/>
            <a:ext cx="11848626" cy="2300630"/>
          </a:xfrm>
          <a:prstGeom prst="rect">
            <a:avLst/>
          </a:prstGeom>
          <a:noFill/>
        </p:spPr>
        <p:txBody>
          <a:bodyPr wrap="square" rtlCol="0">
            <a:spAutoFit/>
          </a:bodyPr>
          <a:lstStyle/>
          <a:p>
            <a:pPr marL="285750" indent="-285750">
              <a:lnSpc>
                <a:spcPct val="150000"/>
              </a:lnSpc>
              <a:spcAft>
                <a:spcPts val="1200"/>
              </a:spcAft>
              <a:buClr>
                <a:schemeClr val="accent5">
                  <a:lumMod val="60000"/>
                  <a:lumOff val="40000"/>
                </a:schemeClr>
              </a:buClr>
              <a:buFont typeface="Wingdings" panose="05000000000000000000" pitchFamily="2" charset="2"/>
              <a:buChar char="v"/>
            </a:pPr>
            <a:r>
              <a:rPr lang="en-GB" sz="1750" dirty="0">
                <a:latin typeface="Calibri"/>
                <a:cs typeface="Calibri"/>
              </a:rPr>
              <a:t>High resolution scans show that after bleaching the chemical state of the </a:t>
            </a:r>
            <a:r>
              <a:rPr lang="en-GB" sz="1750" dirty="0" err="1">
                <a:latin typeface="Calibri"/>
                <a:cs typeface="Calibri"/>
              </a:rPr>
              <a:t>sulfur</a:t>
            </a:r>
            <a:r>
              <a:rPr lang="en-GB" sz="1750" dirty="0">
                <a:latin typeface="Calibri"/>
                <a:cs typeface="Calibri"/>
              </a:rPr>
              <a:t> content of the hair surface has changed dramatically. </a:t>
            </a:r>
            <a:r>
              <a:rPr lang="en-GB" sz="1750" dirty="0" err="1">
                <a:latin typeface="Calibri"/>
                <a:cs typeface="Calibri"/>
              </a:rPr>
              <a:t>Sulfate</a:t>
            </a:r>
            <a:r>
              <a:rPr lang="en-GB" sz="1750" dirty="0">
                <a:latin typeface="Calibri"/>
                <a:cs typeface="Calibri"/>
              </a:rPr>
              <a:t> proportionality increases from 37 At% to 78 At%, while the </a:t>
            </a:r>
            <a:r>
              <a:rPr lang="en-GB" sz="1750" dirty="0" err="1">
                <a:latin typeface="Calibri"/>
                <a:cs typeface="Calibri"/>
              </a:rPr>
              <a:t>sulfide</a:t>
            </a:r>
            <a:r>
              <a:rPr lang="en-GB" sz="1750" dirty="0">
                <a:latin typeface="Calibri"/>
                <a:cs typeface="Calibri"/>
              </a:rPr>
              <a:t> proportionality decreases from 68 At% to 22 At%.</a:t>
            </a:r>
          </a:p>
          <a:p>
            <a:pPr marL="285750" indent="-285750">
              <a:lnSpc>
                <a:spcPct val="150000"/>
              </a:lnSpc>
              <a:spcAft>
                <a:spcPts val="1200"/>
              </a:spcAft>
              <a:buClr>
                <a:schemeClr val="accent5">
                  <a:lumMod val="60000"/>
                  <a:lumOff val="40000"/>
                </a:schemeClr>
              </a:buClr>
              <a:buFont typeface="Wingdings" panose="05000000000000000000" pitchFamily="2" charset="2"/>
              <a:buChar char="v"/>
            </a:pPr>
            <a:r>
              <a:rPr lang="en-GB" sz="1750" dirty="0">
                <a:latin typeface="Calibri"/>
                <a:cs typeface="Calibri"/>
              </a:rPr>
              <a:t>The chemical state of </a:t>
            </a:r>
            <a:r>
              <a:rPr lang="en-GB" sz="1750" dirty="0" err="1">
                <a:latin typeface="Calibri"/>
                <a:cs typeface="Calibri"/>
              </a:rPr>
              <a:t>sulfur</a:t>
            </a:r>
            <a:r>
              <a:rPr lang="en-GB" sz="1750" dirty="0">
                <a:latin typeface="Calibri"/>
                <a:cs typeface="Calibri"/>
              </a:rPr>
              <a:t> can indicate the level of damage to the hair: the higher the </a:t>
            </a:r>
            <a:r>
              <a:rPr lang="en-GB" sz="1750" dirty="0" err="1">
                <a:latin typeface="Calibri"/>
                <a:cs typeface="Calibri"/>
              </a:rPr>
              <a:t>sulfate</a:t>
            </a:r>
            <a:r>
              <a:rPr lang="en-GB" sz="1750" dirty="0">
                <a:latin typeface="Calibri"/>
                <a:cs typeface="Calibri"/>
              </a:rPr>
              <a:t> content the higher degree of aging or oxidation. </a:t>
            </a:r>
          </a:p>
        </p:txBody>
      </p:sp>
      <p:grpSp>
        <p:nvGrpSpPr>
          <p:cNvPr id="12" name="Group 11"/>
          <p:cNvGrpSpPr/>
          <p:nvPr/>
        </p:nvGrpSpPr>
        <p:grpSpPr>
          <a:xfrm>
            <a:off x="1268146" y="1004372"/>
            <a:ext cx="9218645" cy="3528819"/>
            <a:chOff x="487976" y="2048492"/>
            <a:chExt cx="7825113" cy="2995387"/>
          </a:xfrm>
        </p:grpSpPr>
        <p:pic>
          <p:nvPicPr>
            <p:cNvPr id="13" name="Picture 12"/>
            <p:cNvPicPr>
              <a:picLocks noChangeAspect="1"/>
            </p:cNvPicPr>
            <p:nvPr/>
          </p:nvPicPr>
          <p:blipFill rotWithShape="1">
            <a:blip r:embed="rId3"/>
            <a:srcRect b="4580"/>
            <a:stretch/>
          </p:blipFill>
          <p:spPr>
            <a:xfrm>
              <a:off x="487976" y="2450349"/>
              <a:ext cx="5400000" cy="2593530"/>
            </a:xfrm>
            <a:prstGeom prst="rect">
              <a:avLst/>
            </a:prstGeom>
          </p:spPr>
        </p:pic>
        <p:sp>
          <p:nvSpPr>
            <p:cNvPr id="14" name="TextBox 13"/>
            <p:cNvSpPr txBox="1"/>
            <p:nvPr/>
          </p:nvSpPr>
          <p:spPr>
            <a:xfrm>
              <a:off x="1312567" y="2048492"/>
              <a:ext cx="1204348" cy="369332"/>
            </a:xfrm>
            <a:prstGeom prst="rect">
              <a:avLst/>
            </a:prstGeom>
            <a:noFill/>
          </p:spPr>
          <p:txBody>
            <a:bodyPr wrap="square" rtlCol="0">
              <a:spAutoFit/>
            </a:bodyPr>
            <a:lstStyle/>
            <a:p>
              <a:pPr algn="ctr"/>
              <a:r>
                <a:rPr lang="en-GB" b="1" dirty="0">
                  <a:solidFill>
                    <a:schemeClr val="tx2"/>
                  </a:solidFill>
                </a:rPr>
                <a:t>Untreated</a:t>
              </a:r>
              <a:endParaRPr lang="en-GB" b="1" baseline="30000" dirty="0">
                <a:solidFill>
                  <a:schemeClr val="tx2"/>
                </a:solidFill>
              </a:endParaRPr>
            </a:p>
          </p:txBody>
        </p:sp>
        <p:sp>
          <p:nvSpPr>
            <p:cNvPr id="15" name="TextBox 14"/>
            <p:cNvSpPr txBox="1"/>
            <p:nvPr/>
          </p:nvSpPr>
          <p:spPr>
            <a:xfrm>
              <a:off x="3956178" y="2048492"/>
              <a:ext cx="1204348" cy="369332"/>
            </a:xfrm>
            <a:prstGeom prst="rect">
              <a:avLst/>
            </a:prstGeom>
            <a:noFill/>
          </p:spPr>
          <p:txBody>
            <a:bodyPr wrap="square" rtlCol="0">
              <a:spAutoFit/>
            </a:bodyPr>
            <a:lstStyle/>
            <a:p>
              <a:pPr algn="ctr"/>
              <a:r>
                <a:rPr lang="en-GB" b="1" dirty="0">
                  <a:solidFill>
                    <a:schemeClr val="tx2"/>
                  </a:solidFill>
                </a:rPr>
                <a:t>Bleached</a:t>
              </a:r>
              <a:endParaRPr lang="en-GB" b="1" baseline="30000" dirty="0">
                <a:solidFill>
                  <a:schemeClr val="tx2"/>
                </a:solidFill>
              </a:endParaRPr>
            </a:p>
          </p:txBody>
        </p:sp>
        <p:pic>
          <p:nvPicPr>
            <p:cNvPr id="16" name="Picture 15"/>
            <p:cNvPicPr>
              <a:picLocks noChangeAspect="1"/>
            </p:cNvPicPr>
            <p:nvPr/>
          </p:nvPicPr>
          <p:blipFill>
            <a:blip r:embed="rId4"/>
            <a:stretch>
              <a:fillRect/>
            </a:stretch>
          </p:blipFill>
          <p:spPr>
            <a:xfrm>
              <a:off x="5937089" y="2463879"/>
              <a:ext cx="2376000" cy="2580000"/>
            </a:xfrm>
            <a:prstGeom prst="rect">
              <a:avLst/>
            </a:prstGeom>
          </p:spPr>
        </p:pic>
      </p:grpSp>
    </p:spTree>
    <p:extLst>
      <p:ext uri="{BB962C8B-B14F-4D97-AF65-F5344CB8AC3E}">
        <p14:creationId xmlns:p14="http://schemas.microsoft.com/office/powerpoint/2010/main" val="339179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5012" y="98984"/>
            <a:ext cx="7610427" cy="698501"/>
          </a:xfrm>
        </p:spPr>
        <p:txBody>
          <a:bodyPr>
            <a:normAutofit/>
          </a:bodyPr>
          <a:lstStyle/>
          <a:p>
            <a:r>
              <a:rPr lang="en-GB" dirty="0"/>
              <a:t>CONCLUSIONS</a:t>
            </a:r>
          </a:p>
        </p:txBody>
      </p:sp>
      <p:pic>
        <p:nvPicPr>
          <p:cNvPr id="6" name="Picture 5"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268" y="98595"/>
            <a:ext cx="2050589" cy="698890"/>
          </a:xfrm>
          <a:prstGeom prst="rect">
            <a:avLst/>
          </a:prstGeom>
        </p:spPr>
      </p:pic>
      <p:sp>
        <p:nvSpPr>
          <p:cNvPr id="7" name="TextBox 6"/>
          <p:cNvSpPr txBox="1"/>
          <p:nvPr/>
        </p:nvSpPr>
        <p:spPr>
          <a:xfrm>
            <a:off x="518613" y="1200813"/>
            <a:ext cx="11274244" cy="5447645"/>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en-GB" sz="2000" dirty="0">
                <a:latin typeface="Calibri"/>
                <a:cs typeface="Calibri"/>
              </a:rPr>
              <a:t>3D Optical </a:t>
            </a:r>
            <a:r>
              <a:rPr lang="en-GB" sz="2000" dirty="0" err="1">
                <a:latin typeface="Calibri"/>
                <a:cs typeface="Calibri"/>
              </a:rPr>
              <a:t>profilometry</a:t>
            </a:r>
            <a:r>
              <a:rPr lang="en-GB" sz="2000" dirty="0">
                <a:latin typeface="Calibri"/>
                <a:cs typeface="Calibri"/>
              </a:rPr>
              <a:t> shows that, while eliminating </a:t>
            </a:r>
            <a:r>
              <a:rPr lang="en-GB" sz="2000" dirty="0" smtClean="0">
                <a:latin typeface="Calibri"/>
                <a:cs typeface="Calibri"/>
              </a:rPr>
              <a:t>the hair </a:t>
            </a:r>
            <a:r>
              <a:rPr lang="en-GB" sz="2000" dirty="0">
                <a:latin typeface="Calibri"/>
                <a:cs typeface="Calibri"/>
              </a:rPr>
              <a:t>pigment, bleaching induces obvious alteration to hair cuticle morphology on </a:t>
            </a:r>
            <a:r>
              <a:rPr lang="en-GB" sz="2000" dirty="0" smtClean="0">
                <a:latin typeface="Calibri"/>
                <a:cs typeface="Calibri"/>
              </a:rPr>
              <a:t>the micron-scale</a:t>
            </a:r>
            <a:r>
              <a:rPr lang="en-GB" sz="2000" dirty="0">
                <a:latin typeface="Calibri"/>
                <a:cs typeface="Calibri"/>
              </a:rPr>
              <a:t>. </a:t>
            </a:r>
          </a:p>
          <a:p>
            <a:pPr marL="285750" indent="-285750">
              <a:lnSpc>
                <a:spcPct val="150000"/>
              </a:lnSpc>
              <a:buFont typeface="Courier New" panose="02070309020205020404" pitchFamily="49" charset="0"/>
              <a:buChar char="o"/>
            </a:pPr>
            <a:r>
              <a:rPr lang="en-GB" sz="2000" dirty="0" err="1">
                <a:latin typeface="Calibri"/>
                <a:cs typeface="Calibri"/>
              </a:rPr>
              <a:t>ToF</a:t>
            </a:r>
            <a:r>
              <a:rPr lang="en-GB" sz="2000" dirty="0">
                <a:latin typeface="Calibri"/>
                <a:cs typeface="Calibri"/>
              </a:rPr>
              <a:t>-SIMS shows substantial differences caused by bleaching on the </a:t>
            </a:r>
            <a:r>
              <a:rPr lang="en-GB" sz="2000" dirty="0" smtClean="0">
                <a:latin typeface="Calibri"/>
                <a:cs typeface="Calibri"/>
              </a:rPr>
              <a:t>top </a:t>
            </a:r>
            <a:r>
              <a:rPr lang="en-GB" sz="2000" dirty="0">
                <a:latin typeface="Calibri"/>
                <a:cs typeface="Calibri"/>
              </a:rPr>
              <a:t>surface </a:t>
            </a:r>
            <a:r>
              <a:rPr lang="en-GB" sz="2000" dirty="0" smtClean="0">
                <a:latin typeface="Calibri"/>
                <a:cs typeface="Calibri"/>
              </a:rPr>
              <a:t>chemistry of the hair. </a:t>
            </a:r>
            <a:r>
              <a:rPr lang="en-GB" sz="2000" dirty="0">
                <a:latin typeface="Calibri"/>
                <a:cs typeface="Calibri"/>
              </a:rPr>
              <a:t>These include significant oxygenation of sulphur groups and a loss of native hair state ion markers (e.g. 18-MEA).</a:t>
            </a:r>
          </a:p>
          <a:p>
            <a:pPr marL="285750" indent="-285750">
              <a:lnSpc>
                <a:spcPct val="150000"/>
              </a:lnSpc>
              <a:buFont typeface="Courier New" panose="02070309020205020404" pitchFamily="49" charset="0"/>
              <a:buChar char="o"/>
            </a:pPr>
            <a:r>
              <a:rPr lang="en-GB" sz="2000" dirty="0">
                <a:latin typeface="Calibri"/>
                <a:cs typeface="Calibri"/>
              </a:rPr>
              <a:t>XPS suggests that chemical damage to the hair caused by bleaching could include protein degradation and supports the evidence for significant oxidation in the hair structure.</a:t>
            </a:r>
          </a:p>
          <a:p>
            <a:pPr marL="285750" indent="-285750">
              <a:lnSpc>
                <a:spcPct val="150000"/>
              </a:lnSpc>
              <a:buFont typeface="Courier New" panose="02070309020205020404" pitchFamily="49" charset="0"/>
              <a:buChar char="o"/>
            </a:pPr>
            <a:r>
              <a:rPr lang="en-GB" sz="2000" dirty="0">
                <a:latin typeface="Calibri"/>
                <a:cs typeface="Calibri"/>
              </a:rPr>
              <a:t>AFM reveals that bleaching also removes native surface coatings from the untreated hair and </a:t>
            </a:r>
            <a:r>
              <a:rPr lang="en-GB" sz="2000" dirty="0" smtClean="0">
                <a:latin typeface="Calibri"/>
                <a:cs typeface="Calibri"/>
              </a:rPr>
              <a:t>causes </a:t>
            </a:r>
            <a:r>
              <a:rPr lang="en-GB" sz="2000" dirty="0" err="1">
                <a:latin typeface="Calibri"/>
                <a:cs typeface="Calibri"/>
              </a:rPr>
              <a:t>nano</a:t>
            </a:r>
            <a:r>
              <a:rPr lang="en-GB" sz="2000" dirty="0">
                <a:latin typeface="Calibri"/>
                <a:cs typeface="Calibri"/>
              </a:rPr>
              <a:t>-scale alterations to topography.  </a:t>
            </a:r>
          </a:p>
          <a:p>
            <a:pPr marL="285750" indent="-285750">
              <a:lnSpc>
                <a:spcPct val="150000"/>
              </a:lnSpc>
              <a:buFont typeface="Courier New" panose="02070309020205020404" pitchFamily="49" charset="0"/>
              <a:buChar char="o"/>
            </a:pPr>
            <a:r>
              <a:rPr lang="en-GB" sz="2000" dirty="0">
                <a:latin typeface="Calibri"/>
                <a:cs typeface="Calibri"/>
              </a:rPr>
              <a:t>Multi-technique surface analysis enables a comprehensive understanding of the effects of bleaching treatment on native hair</a:t>
            </a:r>
            <a:r>
              <a:rPr lang="en-GB" sz="2000" dirty="0" smtClean="0">
                <a:latin typeface="Calibri"/>
                <a:cs typeface="Calibri"/>
              </a:rPr>
              <a:t>.</a:t>
            </a:r>
            <a:endParaRPr lang="en-GB" sz="2000" dirty="0">
              <a:latin typeface="Calibri"/>
              <a:cs typeface="Calibri"/>
            </a:endParaRPr>
          </a:p>
          <a:p>
            <a:pPr marL="285750" indent="-285750">
              <a:buFont typeface="Courier New" panose="02070309020205020404" pitchFamily="49" charset="0"/>
              <a:buChar char="o"/>
            </a:pPr>
            <a:endParaRPr lang="en-GB" dirty="0"/>
          </a:p>
        </p:txBody>
      </p:sp>
    </p:spTree>
    <p:extLst>
      <p:ext uri="{BB962C8B-B14F-4D97-AF65-F5344CB8AC3E}">
        <p14:creationId xmlns:p14="http://schemas.microsoft.com/office/powerpoint/2010/main" val="158007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INFORMATION</a:t>
            </a:r>
          </a:p>
        </p:txBody>
      </p:sp>
      <p:sp>
        <p:nvSpPr>
          <p:cNvPr id="3" name="Rectangle 2"/>
          <p:cNvSpPr/>
          <p:nvPr/>
        </p:nvSpPr>
        <p:spPr>
          <a:xfrm>
            <a:off x="0" y="962616"/>
            <a:ext cx="12190412" cy="5895384"/>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Rectangle 3"/>
          <p:cNvSpPr/>
          <p:nvPr/>
        </p:nvSpPr>
        <p:spPr>
          <a:xfrm>
            <a:off x="0" y="962616"/>
            <a:ext cx="12190412" cy="5895386"/>
          </a:xfrm>
          <a:prstGeom prst="rect">
            <a:avLst/>
          </a:prstGeom>
          <a:blipFill dpi="0" rotWithShape="1">
            <a:blip r:embed="rId2">
              <a:alphaModFix amt="20000"/>
            </a:blip>
            <a:srcRect/>
            <a:stretch>
              <a:fillRect t="-16328" b="5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06359"/>
            <a:endParaRPr lang="en-US" sz="1806" dirty="0">
              <a:solidFill>
                <a:srgbClr val="FFFFFF"/>
              </a:solidFill>
              <a:latin typeface="Calibri"/>
            </a:endParaRPr>
          </a:p>
        </p:txBody>
      </p:sp>
      <p:sp>
        <p:nvSpPr>
          <p:cNvPr id="7" name="Rectangle 6"/>
          <p:cNvSpPr/>
          <p:nvPr/>
        </p:nvSpPr>
        <p:spPr>
          <a:xfrm>
            <a:off x="103695" y="1083569"/>
            <a:ext cx="12019175" cy="5509200"/>
          </a:xfrm>
          <a:prstGeom prst="rect">
            <a:avLst/>
          </a:prstGeom>
        </p:spPr>
        <p:txBody>
          <a:bodyPr wrap="square">
            <a:spAutoFit/>
          </a:bodyPr>
          <a:lstStyle/>
          <a:p>
            <a:pPr marL="342900" indent="-342900">
              <a:lnSpc>
                <a:spcPct val="150000"/>
              </a:lnSpc>
              <a:buFont typeface="Arial"/>
              <a:buChar char="•"/>
            </a:pPr>
            <a:r>
              <a:rPr lang="en-US" sz="2800" baseline="30000" dirty="0">
                <a:solidFill>
                  <a:schemeClr val="bg1"/>
                </a:solidFill>
                <a:latin typeface="Calibri"/>
                <a:cs typeface="Calibri"/>
              </a:rPr>
              <a:t>We hope that the information documented in this report is to a standard that meets expectation.</a:t>
            </a:r>
          </a:p>
          <a:p>
            <a:pPr marL="342900" indent="-342900">
              <a:lnSpc>
                <a:spcPct val="150000"/>
              </a:lnSpc>
              <a:buFont typeface="Arial"/>
              <a:buChar char="•"/>
            </a:pPr>
            <a:r>
              <a:rPr lang="en-US" sz="2800" baseline="30000" dirty="0">
                <a:solidFill>
                  <a:schemeClr val="bg1"/>
                </a:solidFill>
                <a:latin typeface="Calibri"/>
                <a:cs typeface="Calibri"/>
              </a:rPr>
              <a:t>If you wish to get back in touch with us to discuss the information provided, arrange follow-up work, raise a query/concern or provide feedback then please get in touch via any of the methods listed below</a:t>
            </a:r>
            <a:r>
              <a:rPr lang="en-US" sz="2800" baseline="30000" dirty="0" smtClean="0">
                <a:solidFill>
                  <a:schemeClr val="bg1"/>
                </a:solidFill>
                <a:latin typeface="Calibri"/>
                <a:cs typeface="Calibri"/>
              </a:rPr>
              <a:t>:</a:t>
            </a:r>
          </a:p>
          <a:p>
            <a:pPr marL="342900" indent="-342900">
              <a:lnSpc>
                <a:spcPct val="150000"/>
              </a:lnSpc>
              <a:buFont typeface="Arial"/>
              <a:buChar char="•"/>
            </a:pPr>
            <a:endParaRPr lang="en-US" sz="2800" baseline="30000" dirty="0">
              <a:solidFill>
                <a:schemeClr val="bg1"/>
              </a:solidFill>
              <a:latin typeface="Calibri"/>
              <a:cs typeface="Calibri"/>
            </a:endParaRPr>
          </a:p>
          <a:p>
            <a:pPr algn="ctr"/>
            <a:r>
              <a:rPr lang="en-US" sz="2800" b="1" baseline="30000" dirty="0">
                <a:solidFill>
                  <a:schemeClr val="bg1"/>
                </a:solidFill>
                <a:latin typeface="Calibri"/>
                <a:cs typeface="Calibri"/>
              </a:rPr>
              <a:t>The Interface and Surface Analysis Centre (ISAC) </a:t>
            </a:r>
          </a:p>
          <a:p>
            <a:pPr algn="ctr"/>
            <a:r>
              <a:rPr lang="en-US" sz="2800" b="1" baseline="30000" dirty="0">
                <a:solidFill>
                  <a:schemeClr val="bg1"/>
                </a:solidFill>
                <a:latin typeface="Calibri"/>
                <a:cs typeface="Calibri"/>
              </a:rPr>
              <a:t>Boots Science Building (C08)</a:t>
            </a:r>
          </a:p>
          <a:p>
            <a:pPr algn="ctr"/>
            <a:r>
              <a:rPr lang="en-US" sz="2800" b="1" baseline="30000" dirty="0">
                <a:solidFill>
                  <a:schemeClr val="bg1"/>
                </a:solidFill>
                <a:latin typeface="Calibri"/>
                <a:cs typeface="Calibri"/>
              </a:rPr>
              <a:t>University Park</a:t>
            </a:r>
          </a:p>
          <a:p>
            <a:pPr algn="ctr"/>
            <a:r>
              <a:rPr lang="en-US" sz="2800" b="1" baseline="30000" dirty="0">
                <a:solidFill>
                  <a:schemeClr val="bg1"/>
                </a:solidFill>
                <a:latin typeface="Calibri"/>
                <a:cs typeface="Calibri"/>
              </a:rPr>
              <a:t>Nottingham</a:t>
            </a:r>
          </a:p>
          <a:p>
            <a:pPr algn="ctr"/>
            <a:r>
              <a:rPr lang="is-IS" sz="2800" b="1" baseline="30000" dirty="0">
                <a:solidFill>
                  <a:schemeClr val="bg1"/>
                </a:solidFill>
                <a:latin typeface="Calibri"/>
                <a:cs typeface="Calibri"/>
              </a:rPr>
              <a:t>NG7 </a:t>
            </a:r>
            <a:r>
              <a:rPr lang="is-IS" sz="2800" b="1" baseline="30000" dirty="0" smtClean="0">
                <a:solidFill>
                  <a:schemeClr val="bg1"/>
                </a:solidFill>
                <a:latin typeface="Calibri"/>
                <a:cs typeface="Calibri"/>
              </a:rPr>
              <a:t>2RD</a:t>
            </a:r>
          </a:p>
          <a:p>
            <a:pPr algn="ctr"/>
            <a:endParaRPr lang="is-IS" sz="2800" b="1" baseline="30000" dirty="0">
              <a:solidFill>
                <a:schemeClr val="bg1"/>
              </a:solidFill>
              <a:latin typeface="Calibri"/>
              <a:cs typeface="Calibri"/>
            </a:endParaRPr>
          </a:p>
          <a:p>
            <a:endParaRPr lang="en-US" sz="2800" b="1" baseline="30000" dirty="0">
              <a:solidFill>
                <a:schemeClr val="bg1"/>
              </a:solidFill>
              <a:latin typeface="Calibri"/>
              <a:cs typeface="Calibri"/>
            </a:endParaRPr>
          </a:p>
          <a:p>
            <a:endParaRPr lang="en-US" sz="2800" b="1" baseline="30000" dirty="0">
              <a:solidFill>
                <a:schemeClr val="bg1"/>
              </a:solidFill>
              <a:latin typeface="Calibri"/>
              <a:cs typeface="Calibri"/>
            </a:endParaRPr>
          </a:p>
          <a:p>
            <a:r>
              <a:rPr lang="en-US" sz="2800" b="1" baseline="30000" dirty="0">
                <a:solidFill>
                  <a:schemeClr val="bg1"/>
                </a:solidFill>
                <a:latin typeface="Calibri"/>
                <a:cs typeface="Calibri"/>
              </a:rPr>
              <a:t>Telephone: 	+44(0)115 951 5046 / +44(0)115 645 3130</a:t>
            </a:r>
          </a:p>
          <a:p>
            <a:r>
              <a:rPr lang="en-US" sz="2800" b="1" baseline="30000" dirty="0">
                <a:solidFill>
                  <a:schemeClr val="bg1"/>
                </a:solidFill>
                <a:latin typeface="Calibri"/>
                <a:cs typeface="Calibri"/>
              </a:rPr>
              <a:t>Email: 		</a:t>
            </a:r>
            <a:r>
              <a:rPr lang="en-US" sz="2800" b="1" baseline="30000" dirty="0" smtClean="0">
                <a:solidFill>
                  <a:schemeClr val="bg1"/>
                </a:solidFill>
                <a:latin typeface="Calibri"/>
                <a:cs typeface="Calibri"/>
              </a:rPr>
              <a:t>isac@nottingham.ac.uk</a:t>
            </a:r>
            <a:endParaRPr lang="en-US" sz="2800" b="1" baseline="30000" dirty="0">
              <a:solidFill>
                <a:schemeClr val="bg1"/>
              </a:solidFill>
              <a:latin typeface="Calibri"/>
              <a:cs typeface="Calibri"/>
            </a:endParaRPr>
          </a:p>
          <a:p>
            <a:r>
              <a:rPr lang="en-US" sz="2800" b="1" baseline="30000" dirty="0">
                <a:solidFill>
                  <a:schemeClr val="bg1"/>
                </a:solidFill>
                <a:latin typeface="Calibri"/>
                <a:cs typeface="Calibri"/>
              </a:rPr>
              <a:t>Fax: 		</a:t>
            </a:r>
            <a:r>
              <a:rPr lang="pl-PL" sz="2800" b="1" baseline="30000" dirty="0" smtClean="0">
                <a:solidFill>
                  <a:schemeClr val="bg1"/>
                </a:solidFill>
                <a:latin typeface="Calibri"/>
                <a:cs typeface="Calibri"/>
              </a:rPr>
              <a:t>+</a:t>
            </a:r>
            <a:r>
              <a:rPr lang="pl-PL" sz="2800" b="1" baseline="30000" dirty="0">
                <a:solidFill>
                  <a:schemeClr val="bg1"/>
                </a:solidFill>
                <a:latin typeface="Calibri"/>
                <a:cs typeface="Calibri"/>
              </a:rPr>
              <a:t>44 (0)115 846 7969 </a:t>
            </a:r>
            <a:endParaRPr lang="en-US" sz="2800" b="1" baseline="30000" dirty="0">
              <a:solidFill>
                <a:schemeClr val="bg1"/>
              </a:solidFill>
              <a:latin typeface="Calibri"/>
              <a:cs typeface="Calibri"/>
            </a:endParaRPr>
          </a:p>
          <a:p>
            <a:r>
              <a:rPr lang="en-US" sz="2800" b="1" baseline="30000" dirty="0">
                <a:solidFill>
                  <a:schemeClr val="bg1"/>
                </a:solidFill>
                <a:latin typeface="Calibri"/>
                <a:cs typeface="Calibri"/>
              </a:rPr>
              <a:t>Website:		</a:t>
            </a:r>
            <a:r>
              <a:rPr lang="pl-PL" sz="2800" b="1" baseline="30000" dirty="0">
                <a:solidFill>
                  <a:srgbClr val="FFFFFF"/>
                </a:solidFill>
                <a:latin typeface="Calibri"/>
                <a:cs typeface="Calibri"/>
              </a:rPr>
              <a:t>www.nottingham.ac.uk/isac</a:t>
            </a:r>
          </a:p>
          <a:p>
            <a:endParaRPr lang="pl-PL" sz="2400" b="1" baseline="30000" dirty="0"/>
          </a:p>
        </p:txBody>
      </p:sp>
      <p:pic>
        <p:nvPicPr>
          <p:cNvPr id="8" name="Picture 7"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2268" y="98595"/>
            <a:ext cx="2050589" cy="698890"/>
          </a:xfrm>
          <a:prstGeom prst="rect">
            <a:avLst/>
          </a:prstGeom>
        </p:spPr>
      </p:pic>
    </p:spTree>
    <p:extLst>
      <p:ext uri="{BB962C8B-B14F-4D97-AF65-F5344CB8AC3E}">
        <p14:creationId xmlns:p14="http://schemas.microsoft.com/office/powerpoint/2010/main" val="150642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1036" y="2409650"/>
            <a:ext cx="9543763" cy="2387600"/>
          </a:xfrm>
        </p:spPr>
        <p:txBody>
          <a:bodyPr/>
          <a:lstStyle/>
          <a:p>
            <a:r>
              <a:rPr lang="en-US" sz="4800" dirty="0"/>
              <a:t>Characterizing Bleached Hair Damage</a:t>
            </a:r>
          </a:p>
        </p:txBody>
      </p:sp>
      <p:pic>
        <p:nvPicPr>
          <p:cNvPr id="4" name="Picture 3"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340" y="230631"/>
            <a:ext cx="2339809" cy="797463"/>
          </a:xfrm>
          <a:prstGeom prst="rect">
            <a:avLst/>
          </a:prstGeom>
        </p:spPr>
      </p:pic>
      <p:sp>
        <p:nvSpPr>
          <p:cNvPr id="6" name="Text Placeholder 5"/>
          <p:cNvSpPr>
            <a:spLocks noGrp="1"/>
          </p:cNvSpPr>
          <p:nvPr>
            <p:ph type="body" sz="quarter" idx="10"/>
          </p:nvPr>
        </p:nvSpPr>
        <p:spPr/>
        <p:txBody>
          <a:bodyPr>
            <a:normAutofit/>
          </a:bodyPr>
          <a:lstStyle/>
          <a:p>
            <a:r>
              <a:rPr lang="en-GB" dirty="0"/>
              <a:t>Materials Characterisation Case Study</a:t>
            </a:r>
          </a:p>
        </p:txBody>
      </p:sp>
    </p:spTree>
    <p:extLst>
      <p:ext uri="{BB962C8B-B14F-4D97-AF65-F5344CB8AC3E}">
        <p14:creationId xmlns:p14="http://schemas.microsoft.com/office/powerpoint/2010/main" val="18374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INTRODUCTION</a:t>
            </a:r>
          </a:p>
        </p:txBody>
      </p:sp>
      <p:pic>
        <p:nvPicPr>
          <p:cNvPr id="6" name="Picture 5"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268" y="98595"/>
            <a:ext cx="2050589" cy="698890"/>
          </a:xfrm>
          <a:prstGeom prst="rect">
            <a:avLst/>
          </a:prstGeom>
        </p:spPr>
      </p:pic>
      <p:sp>
        <p:nvSpPr>
          <p:cNvPr id="7" name="TextBox 6"/>
          <p:cNvSpPr txBox="1"/>
          <p:nvPr/>
        </p:nvSpPr>
        <p:spPr>
          <a:xfrm>
            <a:off x="3416300" y="6324905"/>
            <a:ext cx="5355828" cy="400110"/>
          </a:xfrm>
          <a:prstGeom prst="rect">
            <a:avLst/>
          </a:prstGeom>
          <a:noFill/>
        </p:spPr>
        <p:txBody>
          <a:bodyPr wrap="square" rtlCol="0">
            <a:spAutoFit/>
          </a:bodyPr>
          <a:lstStyle/>
          <a:p>
            <a:pPr algn="ctr"/>
            <a:r>
              <a:rPr lang="en-GB" sz="2000" b="1" dirty="0">
                <a:latin typeface="+mj-lt"/>
                <a:cs typeface="Calibri"/>
              </a:rPr>
              <a:t>***CONFIDENTIAL</a:t>
            </a:r>
            <a:r>
              <a:rPr lang="en-GB" sz="2000" b="1" dirty="0">
                <a:solidFill>
                  <a:srgbClr val="000000"/>
                </a:solidFill>
                <a:latin typeface="+mj-lt"/>
                <a:cs typeface="Calibri"/>
              </a:rPr>
              <a:t>***</a:t>
            </a:r>
          </a:p>
        </p:txBody>
      </p:sp>
      <p:sp>
        <p:nvSpPr>
          <p:cNvPr id="5" name="TextBox 4"/>
          <p:cNvSpPr txBox="1"/>
          <p:nvPr/>
        </p:nvSpPr>
        <p:spPr>
          <a:xfrm>
            <a:off x="518613" y="1746913"/>
            <a:ext cx="11274244" cy="4062651"/>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en-GB" sz="2000" dirty="0">
                <a:latin typeface="Calibri"/>
                <a:cs typeface="Calibri"/>
              </a:rPr>
              <a:t>Bleaching is a common cosmetic treatment used to eliminate or tone down the natural hair colour. </a:t>
            </a:r>
          </a:p>
          <a:p>
            <a:pPr marL="285750" indent="-285750">
              <a:lnSpc>
                <a:spcPct val="150000"/>
              </a:lnSpc>
              <a:buFont typeface="Courier New" panose="02070309020205020404" pitchFamily="49" charset="0"/>
              <a:buChar char="o"/>
            </a:pPr>
            <a:r>
              <a:rPr lang="en-GB" sz="2000" dirty="0">
                <a:latin typeface="Calibri"/>
                <a:cs typeface="Calibri"/>
              </a:rPr>
              <a:t>However the process also causes damage to the hair fibres e.g. loss of hair cuticles, surface modification etc. that can impact hair feel, volume and longevity.</a:t>
            </a:r>
          </a:p>
          <a:p>
            <a:pPr marL="285750" indent="-285750">
              <a:lnSpc>
                <a:spcPct val="150000"/>
              </a:lnSpc>
              <a:buFont typeface="Courier New" panose="02070309020205020404" pitchFamily="49" charset="0"/>
              <a:buChar char="o"/>
            </a:pPr>
            <a:r>
              <a:rPr lang="en-GB" sz="2000" dirty="0">
                <a:latin typeface="Calibri"/>
                <a:cs typeface="Calibri"/>
              </a:rPr>
              <a:t>Understanding the physical and chemical changes that occur to hair fibres during bleaching treatment plays an important role in the design and development of hair care products that can protect against or reverse some of this damage to preserve the hair state.</a:t>
            </a:r>
          </a:p>
          <a:p>
            <a:pPr marL="285750" indent="-285750">
              <a:lnSpc>
                <a:spcPct val="150000"/>
              </a:lnSpc>
              <a:buFont typeface="Courier New" panose="02070309020205020404" pitchFamily="49" charset="0"/>
              <a:buChar char="o"/>
            </a:pPr>
            <a:r>
              <a:rPr lang="en-GB" sz="2000" dirty="0">
                <a:latin typeface="Calibri"/>
                <a:cs typeface="Calibri"/>
              </a:rPr>
              <a:t>This case study showcases the use of multiple surface analytical techniques to characterise the damage process.</a:t>
            </a:r>
          </a:p>
          <a:p>
            <a:pPr marL="285750" indent="-285750">
              <a:buFont typeface="Courier New" panose="02070309020205020404" pitchFamily="49" charset="0"/>
              <a:buChar char="o"/>
            </a:pPr>
            <a:endParaRPr lang="en-GB" dirty="0"/>
          </a:p>
        </p:txBody>
      </p:sp>
    </p:spTree>
    <p:extLst>
      <p:ext uri="{BB962C8B-B14F-4D97-AF65-F5344CB8AC3E}">
        <p14:creationId xmlns:p14="http://schemas.microsoft.com/office/powerpoint/2010/main" val="370139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INTRODUCTION</a:t>
            </a:r>
          </a:p>
        </p:txBody>
      </p:sp>
      <p:pic>
        <p:nvPicPr>
          <p:cNvPr id="6" name="Picture 5"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268" y="98595"/>
            <a:ext cx="2050589" cy="698890"/>
          </a:xfrm>
          <a:prstGeom prst="rect">
            <a:avLst/>
          </a:prstGeom>
        </p:spPr>
      </p:pic>
      <p:sp>
        <p:nvSpPr>
          <p:cNvPr id="8" name="Rectangle 7"/>
          <p:cNvSpPr/>
          <p:nvPr/>
        </p:nvSpPr>
        <p:spPr>
          <a:xfrm>
            <a:off x="8242814" y="1152328"/>
            <a:ext cx="1863468" cy="13477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10000"/>
              </a:spcAft>
            </a:pPr>
            <a:r>
              <a:rPr lang="en-GB" sz="2600" kern="1200" dirty="0">
                <a:solidFill>
                  <a:schemeClr val="tx2"/>
                </a:solidFill>
                <a:latin typeface="Calibri"/>
                <a:cs typeface="Calibri"/>
              </a:rPr>
              <a:t>Atomic Force Microscopy</a:t>
            </a:r>
          </a:p>
          <a:p>
            <a:pPr lvl="0" algn="ctr" defTabSz="1155700">
              <a:lnSpc>
                <a:spcPct val="90000"/>
              </a:lnSpc>
              <a:spcBef>
                <a:spcPct val="0"/>
              </a:spcBef>
              <a:spcAft>
                <a:spcPct val="10000"/>
              </a:spcAft>
            </a:pPr>
            <a:r>
              <a:rPr lang="en-GB" sz="2600" dirty="0">
                <a:solidFill>
                  <a:schemeClr val="tx2"/>
                </a:solidFill>
                <a:latin typeface="Calibri"/>
                <a:cs typeface="Calibri"/>
              </a:rPr>
              <a:t>(AFM)</a:t>
            </a:r>
            <a:endParaRPr lang="en-GB" sz="2600" kern="1200" dirty="0">
              <a:solidFill>
                <a:schemeClr val="tx2"/>
              </a:solidFill>
              <a:latin typeface="Calibri"/>
              <a:cs typeface="Calibri"/>
            </a:endParaRPr>
          </a:p>
        </p:txBody>
      </p:sp>
      <p:sp>
        <p:nvSpPr>
          <p:cNvPr id="9" name="Rectangle 8"/>
          <p:cNvSpPr/>
          <p:nvPr/>
        </p:nvSpPr>
        <p:spPr>
          <a:xfrm>
            <a:off x="1414125" y="1176756"/>
            <a:ext cx="1863468" cy="13477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10000"/>
              </a:spcAft>
            </a:pPr>
            <a:r>
              <a:rPr lang="en-GB" sz="2400" kern="1200" dirty="0">
                <a:solidFill>
                  <a:schemeClr val="tx2"/>
                </a:solidFill>
                <a:latin typeface="Calibri"/>
                <a:cs typeface="Calibri"/>
              </a:rPr>
              <a:t>3D Optical </a:t>
            </a:r>
            <a:r>
              <a:rPr lang="en-GB" sz="2400" kern="1200" dirty="0" err="1">
                <a:solidFill>
                  <a:schemeClr val="tx2"/>
                </a:solidFill>
                <a:latin typeface="Calibri"/>
                <a:cs typeface="Calibri"/>
              </a:rPr>
              <a:t>Profilometry</a:t>
            </a:r>
            <a:endParaRPr lang="en-GB" sz="2400" kern="1200" dirty="0">
              <a:solidFill>
                <a:schemeClr val="tx2"/>
              </a:solidFill>
              <a:latin typeface="Calibri"/>
              <a:cs typeface="Calibri"/>
            </a:endParaRPr>
          </a:p>
        </p:txBody>
      </p:sp>
      <p:sp>
        <p:nvSpPr>
          <p:cNvPr id="10" name="Rectangle 9"/>
          <p:cNvSpPr/>
          <p:nvPr/>
        </p:nvSpPr>
        <p:spPr>
          <a:xfrm>
            <a:off x="1791340" y="5425271"/>
            <a:ext cx="2766227" cy="9422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l" defTabSz="1155700">
              <a:lnSpc>
                <a:spcPct val="90000"/>
              </a:lnSpc>
              <a:spcBef>
                <a:spcPct val="0"/>
              </a:spcBef>
              <a:spcAft>
                <a:spcPct val="10000"/>
              </a:spcAft>
            </a:pPr>
            <a:r>
              <a:rPr lang="en-GB" sz="2400" kern="1200" dirty="0">
                <a:solidFill>
                  <a:schemeClr val="tx2"/>
                </a:solidFill>
                <a:latin typeface="Calibri"/>
                <a:cs typeface="Calibri"/>
              </a:rPr>
              <a:t>Secondary Ion Mass Spectrometry (SIMS)</a:t>
            </a:r>
          </a:p>
        </p:txBody>
      </p:sp>
      <p:sp>
        <p:nvSpPr>
          <p:cNvPr id="11" name="Oval 10"/>
          <p:cNvSpPr/>
          <p:nvPr/>
        </p:nvSpPr>
        <p:spPr>
          <a:xfrm>
            <a:off x="4557567" y="2710505"/>
            <a:ext cx="2238064" cy="2238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3200" dirty="0">
                <a:latin typeface="Calibri"/>
                <a:cs typeface="Calibri"/>
              </a:rPr>
              <a:t>Surface Analysis</a:t>
            </a:r>
          </a:p>
        </p:txBody>
      </p:sp>
      <p:sp>
        <p:nvSpPr>
          <p:cNvPr id="12" name="Donut 11"/>
          <p:cNvSpPr/>
          <p:nvPr/>
        </p:nvSpPr>
        <p:spPr>
          <a:xfrm>
            <a:off x="3694651" y="1850644"/>
            <a:ext cx="3963896" cy="3963896"/>
          </a:xfrm>
          <a:prstGeom prst="donut">
            <a:avLst>
              <a:gd name="adj" fmla="val 59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Oval 12"/>
          <p:cNvSpPr/>
          <p:nvPr/>
        </p:nvSpPr>
        <p:spPr>
          <a:xfrm>
            <a:off x="3277593" y="1475990"/>
            <a:ext cx="1710160" cy="1710638"/>
          </a:xfrm>
          <a:prstGeom prst="ellipse">
            <a:avLst/>
          </a:prstGeom>
          <a:blipFill>
            <a:blip r:embed="rId3"/>
            <a:stretch>
              <a:fillRect/>
            </a:stretch>
          </a:blipFill>
          <a:ln>
            <a:noFill/>
          </a:ln>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4" name="Oval 13"/>
          <p:cNvSpPr/>
          <p:nvPr/>
        </p:nvSpPr>
        <p:spPr>
          <a:xfrm>
            <a:off x="6074253" y="1075192"/>
            <a:ext cx="1933548" cy="1934088"/>
          </a:xfrm>
          <a:prstGeom prst="ellipse">
            <a:avLst/>
          </a:prstGeom>
          <a:blipFill>
            <a:blip r:embed="rId4"/>
            <a:stretch>
              <a:fillRect/>
            </a:stretch>
          </a:blipFill>
          <a:ln>
            <a:noFill/>
          </a:ln>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5" name="Oval 14"/>
          <p:cNvSpPr/>
          <p:nvPr/>
        </p:nvSpPr>
        <p:spPr>
          <a:xfrm>
            <a:off x="2297704" y="3341049"/>
            <a:ext cx="2050132" cy="2050705"/>
          </a:xfrm>
          <a:prstGeom prst="ellipse">
            <a:avLst/>
          </a:prstGeom>
          <a:blipFill>
            <a:blip r:embed="rId5"/>
            <a:stretch>
              <a:fillRect/>
            </a:stretch>
          </a:blipFill>
          <a:ln>
            <a:noFill/>
          </a:ln>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6" name="Oval 15"/>
          <p:cNvSpPr/>
          <p:nvPr/>
        </p:nvSpPr>
        <p:spPr>
          <a:xfrm>
            <a:off x="6368059" y="4192816"/>
            <a:ext cx="2153404" cy="2154006"/>
          </a:xfrm>
          <a:prstGeom prst="ellipse">
            <a:avLst/>
          </a:prstGeom>
          <a:blipFill>
            <a:blip r:embed="rId6"/>
            <a:stretch>
              <a:fillRect/>
            </a:stretch>
          </a:blipFill>
          <a:ln>
            <a:noFill/>
          </a:ln>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7" name="Rectangle 16"/>
          <p:cNvSpPr/>
          <p:nvPr/>
        </p:nvSpPr>
        <p:spPr>
          <a:xfrm>
            <a:off x="8052625" y="3441504"/>
            <a:ext cx="2135322" cy="12690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10000"/>
              </a:spcAft>
            </a:pPr>
            <a:r>
              <a:rPr lang="en-GB" sz="2400" dirty="0">
                <a:solidFill>
                  <a:schemeClr val="tx2"/>
                </a:solidFill>
                <a:latin typeface="Calibri"/>
                <a:cs typeface="Calibri"/>
              </a:rPr>
              <a:t>X-Ray Photoelectron Spectroscopy (XPS)</a:t>
            </a:r>
          </a:p>
        </p:txBody>
      </p:sp>
    </p:spTree>
    <p:extLst>
      <p:ext uri="{BB962C8B-B14F-4D97-AF65-F5344CB8AC3E}">
        <p14:creationId xmlns:p14="http://schemas.microsoft.com/office/powerpoint/2010/main" val="424140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3D OPTICAL PROFILOMETRY</a:t>
            </a:r>
          </a:p>
        </p:txBody>
      </p:sp>
      <p:pic>
        <p:nvPicPr>
          <p:cNvPr id="6" name="Picture 5"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268" y="98595"/>
            <a:ext cx="2050589" cy="698890"/>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3732" t="8114" r="21529" b="3877"/>
          <a:stretch/>
        </p:blipFill>
        <p:spPr>
          <a:xfrm>
            <a:off x="406088" y="1288819"/>
            <a:ext cx="3936300" cy="2592000"/>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23585" t="6629" r="21546" b="3737"/>
          <a:stretch/>
        </p:blipFill>
        <p:spPr>
          <a:xfrm>
            <a:off x="406088" y="4062573"/>
            <a:ext cx="3869030" cy="2588633"/>
          </a:xfrm>
          <a:prstGeom prst="rect">
            <a:avLst/>
          </a:prstGeom>
        </p:spPr>
      </p:pic>
      <p:sp>
        <p:nvSpPr>
          <p:cNvPr id="20" name="TextBox 19"/>
          <p:cNvSpPr txBox="1"/>
          <p:nvPr/>
        </p:nvSpPr>
        <p:spPr>
          <a:xfrm>
            <a:off x="406091" y="1235555"/>
            <a:ext cx="1204348" cy="369332"/>
          </a:xfrm>
          <a:prstGeom prst="rect">
            <a:avLst/>
          </a:prstGeom>
          <a:noFill/>
        </p:spPr>
        <p:txBody>
          <a:bodyPr wrap="square" rtlCol="0">
            <a:spAutoFit/>
          </a:bodyPr>
          <a:lstStyle/>
          <a:p>
            <a:r>
              <a:rPr lang="en-GB" b="1" dirty="0">
                <a:solidFill>
                  <a:schemeClr val="tx2"/>
                </a:solidFill>
                <a:latin typeface="Calibri"/>
                <a:cs typeface="Calibri"/>
              </a:rPr>
              <a:t>Untreated</a:t>
            </a:r>
          </a:p>
        </p:txBody>
      </p:sp>
      <p:sp>
        <p:nvSpPr>
          <p:cNvPr id="21" name="TextBox 20"/>
          <p:cNvSpPr txBox="1"/>
          <p:nvPr/>
        </p:nvSpPr>
        <p:spPr>
          <a:xfrm>
            <a:off x="406088" y="4130813"/>
            <a:ext cx="1204348" cy="369332"/>
          </a:xfrm>
          <a:prstGeom prst="rect">
            <a:avLst/>
          </a:prstGeom>
          <a:noFill/>
        </p:spPr>
        <p:txBody>
          <a:bodyPr wrap="square" rtlCol="0">
            <a:spAutoFit/>
          </a:bodyPr>
          <a:lstStyle/>
          <a:p>
            <a:r>
              <a:rPr lang="en-GB" b="1" dirty="0">
                <a:solidFill>
                  <a:schemeClr val="tx2"/>
                </a:solidFill>
                <a:latin typeface="Calibri"/>
                <a:cs typeface="Calibri"/>
              </a:rPr>
              <a:t>Bleached</a:t>
            </a:r>
          </a:p>
        </p:txBody>
      </p:sp>
      <p:sp>
        <p:nvSpPr>
          <p:cNvPr id="22" name="TextBox 21"/>
          <p:cNvSpPr txBox="1"/>
          <p:nvPr/>
        </p:nvSpPr>
        <p:spPr>
          <a:xfrm>
            <a:off x="4633273" y="1176158"/>
            <a:ext cx="7159583" cy="1446550"/>
          </a:xfrm>
          <a:prstGeom prst="rect">
            <a:avLst/>
          </a:prstGeom>
          <a:noFill/>
        </p:spPr>
        <p:txBody>
          <a:bodyPr wrap="square" rtlCol="0" anchor="t">
            <a:spAutoFit/>
          </a:bodyPr>
          <a:lstStyle/>
          <a:p>
            <a:pPr marL="342900" indent="-342900">
              <a:lnSpc>
                <a:spcPct val="150000"/>
              </a:lnSpc>
              <a:spcAft>
                <a:spcPts val="1200"/>
              </a:spcAft>
              <a:buFont typeface="Courier New"/>
              <a:buChar char="o"/>
            </a:pPr>
            <a:r>
              <a:rPr lang="en-GB" sz="2000" b="1" dirty="0">
                <a:solidFill>
                  <a:schemeClr val="accent2">
                    <a:lumMod val="50000"/>
                  </a:schemeClr>
                </a:solidFill>
                <a:latin typeface="Calibri"/>
                <a:cs typeface="Calibri"/>
              </a:rPr>
              <a:t>Optical profilometry provides true colour 3D imaging  of a hair fibre and allows a quick overview of morphological features.</a:t>
            </a:r>
          </a:p>
          <a:p>
            <a:pPr marL="285750" indent="-285750">
              <a:buFont typeface="Courier New" panose="02070309020205020404" pitchFamily="49" charset="0"/>
              <a:buChar char="o"/>
            </a:pPr>
            <a:endParaRPr lang="en-GB" dirty="0"/>
          </a:p>
        </p:txBody>
      </p:sp>
      <p:sp>
        <p:nvSpPr>
          <p:cNvPr id="23" name="TextBox 22"/>
          <p:cNvSpPr txBox="1"/>
          <p:nvPr/>
        </p:nvSpPr>
        <p:spPr>
          <a:xfrm>
            <a:off x="4624656" y="3437009"/>
            <a:ext cx="7298833" cy="1469633"/>
          </a:xfrm>
          <a:prstGeom prst="rect">
            <a:avLst/>
          </a:prstGeom>
          <a:noFill/>
        </p:spPr>
        <p:txBody>
          <a:bodyPr wrap="square" rtlCol="0" anchor="t">
            <a:spAutoFit/>
          </a:bodyPr>
          <a:lstStyle/>
          <a:p>
            <a:pPr marL="285750" indent="-285750">
              <a:lnSpc>
                <a:spcPct val="150000"/>
              </a:lnSpc>
              <a:spcAft>
                <a:spcPts val="1200"/>
              </a:spcAft>
              <a:buClr>
                <a:schemeClr val="accent5">
                  <a:lumMod val="60000"/>
                  <a:lumOff val="40000"/>
                </a:schemeClr>
              </a:buClr>
              <a:buFont typeface="Wingdings" panose="05000000000000000000" pitchFamily="2" charset="2"/>
              <a:buChar char="v"/>
            </a:pPr>
            <a:r>
              <a:rPr lang="en-GB" dirty="0">
                <a:latin typeface="Calibri"/>
                <a:cs typeface="Calibri"/>
              </a:rPr>
              <a:t>The colour of a hair is toned down after bleaching as expected.</a:t>
            </a:r>
          </a:p>
          <a:p>
            <a:pPr marL="285750" indent="-285750">
              <a:lnSpc>
                <a:spcPct val="150000"/>
              </a:lnSpc>
              <a:spcAft>
                <a:spcPts val="1200"/>
              </a:spcAft>
              <a:buClr>
                <a:schemeClr val="accent5">
                  <a:lumMod val="60000"/>
                  <a:lumOff val="40000"/>
                </a:schemeClr>
              </a:buClr>
              <a:buFont typeface="Wingdings" panose="05000000000000000000" pitchFamily="2" charset="2"/>
              <a:buChar char="v"/>
            </a:pPr>
            <a:r>
              <a:rPr lang="en-GB" dirty="0">
                <a:latin typeface="Calibri"/>
                <a:cs typeface="Calibri"/>
              </a:rPr>
              <a:t>Damage to the hair cuticles after bleaching can be easily identified by comparing the 3D images of untreated and bleached hair fibres.</a:t>
            </a:r>
          </a:p>
        </p:txBody>
      </p:sp>
    </p:spTree>
    <p:extLst>
      <p:ext uri="{BB962C8B-B14F-4D97-AF65-F5344CB8AC3E}">
        <p14:creationId xmlns:p14="http://schemas.microsoft.com/office/powerpoint/2010/main" val="283029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ATOMIC FORCE MICROSCOPY (AFM)</a:t>
            </a:r>
          </a:p>
        </p:txBody>
      </p:sp>
      <p:pic>
        <p:nvPicPr>
          <p:cNvPr id="6" name="Picture 5"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268" y="98595"/>
            <a:ext cx="2050589" cy="698890"/>
          </a:xfrm>
          <a:prstGeom prst="rect">
            <a:avLst/>
          </a:prstGeom>
        </p:spPr>
      </p:pic>
      <p:grpSp>
        <p:nvGrpSpPr>
          <p:cNvPr id="2" name="Group 1"/>
          <p:cNvGrpSpPr/>
          <p:nvPr/>
        </p:nvGrpSpPr>
        <p:grpSpPr>
          <a:xfrm>
            <a:off x="1590942" y="1878948"/>
            <a:ext cx="9071169" cy="4731797"/>
            <a:chOff x="312888" y="2190629"/>
            <a:chExt cx="7870050" cy="4105256"/>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657" y="2598832"/>
              <a:ext cx="2160000" cy="176727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2938" y="2594554"/>
              <a:ext cx="2160000" cy="176727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4376" y="2594554"/>
              <a:ext cx="2160000" cy="176727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4376" y="4528612"/>
              <a:ext cx="2160000" cy="1767273"/>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8657" y="4528611"/>
              <a:ext cx="2160000" cy="1767273"/>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22938" y="4528611"/>
              <a:ext cx="2160000" cy="1767273"/>
            </a:xfrm>
            <a:prstGeom prst="rect">
              <a:avLst/>
            </a:prstGeom>
          </p:spPr>
        </p:pic>
        <p:sp>
          <p:nvSpPr>
            <p:cNvPr id="16" name="TextBox 15"/>
            <p:cNvSpPr txBox="1"/>
            <p:nvPr/>
          </p:nvSpPr>
          <p:spPr>
            <a:xfrm>
              <a:off x="312888" y="3123774"/>
              <a:ext cx="1204348" cy="369332"/>
            </a:xfrm>
            <a:prstGeom prst="rect">
              <a:avLst/>
            </a:prstGeom>
            <a:noFill/>
          </p:spPr>
          <p:txBody>
            <a:bodyPr wrap="square" rtlCol="0">
              <a:spAutoFit/>
            </a:bodyPr>
            <a:lstStyle/>
            <a:p>
              <a:r>
                <a:rPr lang="en-GB" b="1" dirty="0">
                  <a:solidFill>
                    <a:schemeClr val="tx2"/>
                  </a:solidFill>
                  <a:latin typeface="Calibri"/>
                  <a:cs typeface="Calibri"/>
                </a:rPr>
                <a:t>Untreated</a:t>
              </a:r>
            </a:p>
          </p:txBody>
        </p:sp>
        <p:sp>
          <p:nvSpPr>
            <p:cNvPr id="17" name="TextBox 16"/>
            <p:cNvSpPr txBox="1"/>
            <p:nvPr/>
          </p:nvSpPr>
          <p:spPr>
            <a:xfrm>
              <a:off x="350028" y="5056318"/>
              <a:ext cx="1204348" cy="369332"/>
            </a:xfrm>
            <a:prstGeom prst="rect">
              <a:avLst/>
            </a:prstGeom>
            <a:noFill/>
          </p:spPr>
          <p:txBody>
            <a:bodyPr wrap="square" rtlCol="0">
              <a:spAutoFit/>
            </a:bodyPr>
            <a:lstStyle/>
            <a:p>
              <a:r>
                <a:rPr lang="en-GB" b="1" dirty="0">
                  <a:solidFill>
                    <a:schemeClr val="tx2"/>
                  </a:solidFill>
                  <a:latin typeface="Calibri"/>
                  <a:cs typeface="Calibri"/>
                </a:rPr>
                <a:t>Bleached</a:t>
              </a:r>
            </a:p>
          </p:txBody>
        </p:sp>
        <p:sp>
          <p:nvSpPr>
            <p:cNvPr id="24" name="TextBox 23"/>
            <p:cNvSpPr txBox="1"/>
            <p:nvPr/>
          </p:nvSpPr>
          <p:spPr>
            <a:xfrm>
              <a:off x="1780741" y="2190629"/>
              <a:ext cx="1204348" cy="369332"/>
            </a:xfrm>
            <a:prstGeom prst="rect">
              <a:avLst/>
            </a:prstGeom>
            <a:noFill/>
          </p:spPr>
          <p:txBody>
            <a:bodyPr wrap="square" rtlCol="0">
              <a:spAutoFit/>
            </a:bodyPr>
            <a:lstStyle/>
            <a:p>
              <a:pPr algn="ctr"/>
              <a:r>
                <a:rPr lang="en-GB" b="1" dirty="0">
                  <a:solidFill>
                    <a:schemeClr val="tx2"/>
                  </a:solidFill>
                  <a:latin typeface="Calibri"/>
                  <a:cs typeface="Calibri"/>
                </a:rPr>
                <a:t>Height</a:t>
              </a:r>
            </a:p>
          </p:txBody>
        </p:sp>
        <p:sp>
          <p:nvSpPr>
            <p:cNvPr id="25" name="TextBox 24"/>
            <p:cNvSpPr txBox="1"/>
            <p:nvPr/>
          </p:nvSpPr>
          <p:spPr>
            <a:xfrm>
              <a:off x="3969826" y="2196040"/>
              <a:ext cx="1204348" cy="369332"/>
            </a:xfrm>
            <a:prstGeom prst="rect">
              <a:avLst/>
            </a:prstGeom>
            <a:noFill/>
          </p:spPr>
          <p:txBody>
            <a:bodyPr wrap="square" rtlCol="0">
              <a:spAutoFit/>
            </a:bodyPr>
            <a:lstStyle/>
            <a:p>
              <a:pPr algn="ctr"/>
              <a:r>
                <a:rPr lang="en-GB" b="1" dirty="0">
                  <a:solidFill>
                    <a:schemeClr val="tx2"/>
                  </a:solidFill>
                  <a:latin typeface="Calibri"/>
                  <a:cs typeface="Calibri"/>
                </a:rPr>
                <a:t>Modulus</a:t>
              </a:r>
            </a:p>
          </p:txBody>
        </p:sp>
        <p:sp>
          <p:nvSpPr>
            <p:cNvPr id="26" name="TextBox 25"/>
            <p:cNvSpPr txBox="1"/>
            <p:nvPr/>
          </p:nvSpPr>
          <p:spPr>
            <a:xfrm>
              <a:off x="6167527" y="2190629"/>
              <a:ext cx="1204348" cy="369332"/>
            </a:xfrm>
            <a:prstGeom prst="rect">
              <a:avLst/>
            </a:prstGeom>
            <a:noFill/>
          </p:spPr>
          <p:txBody>
            <a:bodyPr wrap="square" rtlCol="0">
              <a:spAutoFit/>
            </a:bodyPr>
            <a:lstStyle/>
            <a:p>
              <a:pPr algn="ctr"/>
              <a:r>
                <a:rPr lang="en-GB" b="1" dirty="0">
                  <a:solidFill>
                    <a:schemeClr val="tx2"/>
                  </a:solidFill>
                  <a:latin typeface="Calibri"/>
                  <a:cs typeface="Calibri"/>
                </a:rPr>
                <a:t>Adhesion</a:t>
              </a:r>
            </a:p>
          </p:txBody>
        </p:sp>
      </p:grpSp>
      <p:sp>
        <p:nvSpPr>
          <p:cNvPr id="27" name="TextBox 26"/>
          <p:cNvSpPr txBox="1"/>
          <p:nvPr/>
        </p:nvSpPr>
        <p:spPr>
          <a:xfrm>
            <a:off x="317808" y="978702"/>
            <a:ext cx="11586357" cy="507831"/>
          </a:xfrm>
          <a:prstGeom prst="rect">
            <a:avLst/>
          </a:prstGeom>
          <a:noFill/>
        </p:spPr>
        <p:txBody>
          <a:bodyPr wrap="square" rtlCol="0">
            <a:spAutoFit/>
          </a:bodyPr>
          <a:lstStyle/>
          <a:p>
            <a:pPr marL="285750" indent="-285750">
              <a:lnSpc>
                <a:spcPct val="150000"/>
              </a:lnSpc>
              <a:spcAft>
                <a:spcPts val="1200"/>
              </a:spcAft>
              <a:buFont typeface="Courier New"/>
              <a:buChar char="o"/>
            </a:pPr>
            <a:r>
              <a:rPr lang="en-GB" b="1" dirty="0">
                <a:latin typeface="Calibri"/>
                <a:cs typeface="Calibri"/>
              </a:rPr>
              <a:t>AFM provides </a:t>
            </a:r>
            <a:r>
              <a:rPr lang="en-GB" b="1" dirty="0" err="1">
                <a:latin typeface="Calibri"/>
                <a:cs typeface="Calibri"/>
              </a:rPr>
              <a:t>nano</a:t>
            </a:r>
            <a:r>
              <a:rPr lang="en-GB" b="1" dirty="0">
                <a:latin typeface="Calibri"/>
                <a:cs typeface="Calibri"/>
              </a:rPr>
              <a:t>- and micro-scale characterisation of hair fibre morphology on a cuticle by cuticle basis.</a:t>
            </a:r>
          </a:p>
        </p:txBody>
      </p:sp>
    </p:spTree>
    <p:extLst>
      <p:ext uri="{BB962C8B-B14F-4D97-AF65-F5344CB8AC3E}">
        <p14:creationId xmlns:p14="http://schemas.microsoft.com/office/powerpoint/2010/main" val="29703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ATOMIC FORCE MICROSCOPY (AFM)</a:t>
            </a:r>
          </a:p>
        </p:txBody>
      </p:sp>
      <p:pic>
        <p:nvPicPr>
          <p:cNvPr id="6" name="Picture 5"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268" y="98595"/>
            <a:ext cx="2050589" cy="698890"/>
          </a:xfrm>
          <a:prstGeom prst="rect">
            <a:avLst/>
          </a:prstGeom>
        </p:spPr>
      </p:pic>
      <p:sp>
        <p:nvSpPr>
          <p:cNvPr id="27" name="TextBox 26"/>
          <p:cNvSpPr txBox="1"/>
          <p:nvPr/>
        </p:nvSpPr>
        <p:spPr>
          <a:xfrm>
            <a:off x="317808" y="1969631"/>
            <a:ext cx="11586357" cy="3023905"/>
          </a:xfrm>
          <a:prstGeom prst="rect">
            <a:avLst/>
          </a:prstGeom>
          <a:noFill/>
        </p:spPr>
        <p:txBody>
          <a:bodyPr wrap="square" rtlCol="0">
            <a:spAutoFit/>
          </a:bodyPr>
          <a:lstStyle/>
          <a:p>
            <a:pPr marL="285750" indent="-285750">
              <a:lnSpc>
                <a:spcPct val="150000"/>
              </a:lnSpc>
              <a:spcAft>
                <a:spcPts val="1200"/>
              </a:spcAft>
              <a:buFont typeface="Courier New"/>
              <a:buChar char="o"/>
            </a:pPr>
            <a:r>
              <a:rPr lang="en-GB" b="1" dirty="0">
                <a:latin typeface="Calibri"/>
                <a:cs typeface="Calibri"/>
              </a:rPr>
              <a:t>Simultaneous mapping of chemical and physical properties of the hair (such as adhesion and stiffness [Young’s </a:t>
            </a:r>
            <a:r>
              <a:rPr lang="en-GB" b="1">
                <a:latin typeface="Calibri"/>
                <a:cs typeface="Calibri"/>
              </a:rPr>
              <a:t>Modulus]) </a:t>
            </a:r>
            <a:r>
              <a:rPr lang="en-GB" b="1" dirty="0">
                <a:latin typeface="Calibri"/>
                <a:cs typeface="Calibri"/>
              </a:rPr>
              <a:t>can be performed using technical variants.</a:t>
            </a:r>
          </a:p>
          <a:p>
            <a:pPr>
              <a:lnSpc>
                <a:spcPct val="150000"/>
              </a:lnSpc>
              <a:spcAft>
                <a:spcPts val="1200"/>
              </a:spcAft>
            </a:pPr>
            <a:endParaRPr lang="en-GB" b="1" dirty="0">
              <a:latin typeface="Calibri"/>
              <a:cs typeface="Calibri"/>
            </a:endParaRPr>
          </a:p>
          <a:p>
            <a:pPr marL="285750" indent="-285750">
              <a:lnSpc>
                <a:spcPct val="150000"/>
              </a:lnSpc>
              <a:spcAft>
                <a:spcPts val="1200"/>
              </a:spcAft>
              <a:buClr>
                <a:schemeClr val="accent5">
                  <a:lumMod val="60000"/>
                  <a:lumOff val="40000"/>
                </a:schemeClr>
              </a:buClr>
              <a:buFont typeface="Wingdings" charset="2"/>
              <a:buChar char="v"/>
            </a:pPr>
            <a:r>
              <a:rPr lang="en-GB" dirty="0">
                <a:latin typeface="Calibri"/>
                <a:cs typeface="Calibri"/>
              </a:rPr>
              <a:t>While AFM topographic images may show little difference between the surfaces of untreated and bleached hair fibre cuticles, the stiffness and adhesion data highlight variation induced by the bleaching process.</a:t>
            </a:r>
          </a:p>
          <a:p>
            <a:pPr marL="285750" indent="-285750">
              <a:lnSpc>
                <a:spcPct val="150000"/>
              </a:lnSpc>
              <a:spcAft>
                <a:spcPts val="1200"/>
              </a:spcAft>
              <a:buClr>
                <a:schemeClr val="accent5">
                  <a:lumMod val="60000"/>
                  <a:lumOff val="40000"/>
                </a:schemeClr>
              </a:buClr>
              <a:buFont typeface="Wingdings" charset="2"/>
              <a:buChar char="v"/>
            </a:pPr>
            <a:r>
              <a:rPr lang="en-GB" dirty="0">
                <a:latin typeface="Calibri"/>
                <a:cs typeface="Calibri"/>
              </a:rPr>
              <a:t>Bleaching can be seen to have removed some native hair structure and modified the cuticle surface.</a:t>
            </a:r>
          </a:p>
        </p:txBody>
      </p:sp>
    </p:spTree>
    <p:extLst>
      <p:ext uri="{BB962C8B-B14F-4D97-AF65-F5344CB8AC3E}">
        <p14:creationId xmlns:p14="http://schemas.microsoft.com/office/powerpoint/2010/main" val="218990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5012" y="98984"/>
            <a:ext cx="7610427" cy="698501"/>
          </a:xfrm>
        </p:spPr>
        <p:txBody>
          <a:bodyPr>
            <a:normAutofit fontScale="90000"/>
          </a:bodyPr>
          <a:lstStyle/>
          <a:p>
            <a:r>
              <a:rPr lang="en-GB" dirty="0"/>
              <a:t>TIME-OF-FLIGHT SECONDARY ION MASS SPECTROMETRY (</a:t>
            </a:r>
            <a:r>
              <a:rPr lang="en-GB" dirty="0" err="1"/>
              <a:t>ToF</a:t>
            </a:r>
            <a:r>
              <a:rPr lang="en-GB" dirty="0"/>
              <a:t>-SIMS)</a:t>
            </a:r>
          </a:p>
        </p:txBody>
      </p:sp>
      <p:pic>
        <p:nvPicPr>
          <p:cNvPr id="6" name="Picture 5"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268" y="98595"/>
            <a:ext cx="2050589" cy="698890"/>
          </a:xfrm>
          <a:prstGeom prst="rect">
            <a:avLst/>
          </a:prstGeom>
        </p:spPr>
      </p:pic>
      <p:sp>
        <p:nvSpPr>
          <p:cNvPr id="27" name="TextBox 26"/>
          <p:cNvSpPr txBox="1"/>
          <p:nvPr/>
        </p:nvSpPr>
        <p:spPr>
          <a:xfrm>
            <a:off x="317808" y="1215967"/>
            <a:ext cx="5069071" cy="1315745"/>
          </a:xfrm>
          <a:prstGeom prst="rect">
            <a:avLst/>
          </a:prstGeom>
          <a:noFill/>
        </p:spPr>
        <p:txBody>
          <a:bodyPr wrap="square" rtlCol="0">
            <a:spAutoFit/>
          </a:bodyPr>
          <a:lstStyle/>
          <a:p>
            <a:pPr marL="285750" indent="-285750">
              <a:lnSpc>
                <a:spcPct val="150000"/>
              </a:lnSpc>
              <a:spcAft>
                <a:spcPts val="1200"/>
              </a:spcAft>
              <a:buFont typeface="Courier New"/>
              <a:buChar char="o"/>
            </a:pPr>
            <a:r>
              <a:rPr lang="en-GB" b="1" dirty="0">
                <a:latin typeface="Calibri"/>
                <a:cs typeface="Calibri"/>
              </a:rPr>
              <a:t>ToF-SIMS allows analysis on chemical changes between the surfaces of untreated and bleached hair fibres. </a:t>
            </a:r>
          </a:p>
        </p:txBody>
      </p:sp>
      <p:grpSp>
        <p:nvGrpSpPr>
          <p:cNvPr id="5" name="Group 4"/>
          <p:cNvGrpSpPr/>
          <p:nvPr/>
        </p:nvGrpSpPr>
        <p:grpSpPr>
          <a:xfrm>
            <a:off x="5386879" y="1580839"/>
            <a:ext cx="6694578" cy="4157383"/>
            <a:chOff x="2746442" y="1585460"/>
            <a:chExt cx="6107894" cy="3793048"/>
          </a:xfrm>
        </p:grpSpPr>
        <p:sp>
          <p:nvSpPr>
            <p:cNvPr id="7" name="TextBox 6"/>
            <p:cNvSpPr txBox="1"/>
            <p:nvPr/>
          </p:nvSpPr>
          <p:spPr>
            <a:xfrm rot="16200000">
              <a:off x="2333681" y="2526327"/>
              <a:ext cx="1204348" cy="369332"/>
            </a:xfrm>
            <a:prstGeom prst="rect">
              <a:avLst/>
            </a:prstGeom>
            <a:noFill/>
          </p:spPr>
          <p:txBody>
            <a:bodyPr wrap="square" rtlCol="0">
              <a:spAutoFit/>
            </a:bodyPr>
            <a:lstStyle/>
            <a:p>
              <a:r>
                <a:rPr lang="en-GB" b="1" dirty="0">
                  <a:solidFill>
                    <a:schemeClr val="tx2"/>
                  </a:solidFill>
                  <a:latin typeface="Calibri"/>
                  <a:cs typeface="Calibri"/>
                </a:rPr>
                <a:t>Untreated</a:t>
              </a:r>
            </a:p>
          </p:txBody>
        </p:sp>
        <p:sp>
          <p:nvSpPr>
            <p:cNvPr id="8" name="TextBox 7"/>
            <p:cNvSpPr txBox="1"/>
            <p:nvPr/>
          </p:nvSpPr>
          <p:spPr>
            <a:xfrm rot="16200000">
              <a:off x="2328934" y="4281450"/>
              <a:ext cx="1204348" cy="369332"/>
            </a:xfrm>
            <a:prstGeom prst="rect">
              <a:avLst/>
            </a:prstGeom>
            <a:noFill/>
          </p:spPr>
          <p:txBody>
            <a:bodyPr wrap="square" rtlCol="0">
              <a:spAutoFit/>
            </a:bodyPr>
            <a:lstStyle/>
            <a:p>
              <a:r>
                <a:rPr lang="en-GB" b="1" dirty="0">
                  <a:solidFill>
                    <a:schemeClr val="tx2"/>
                  </a:solidFill>
                  <a:latin typeface="Calibri"/>
                  <a:cs typeface="Calibri"/>
                </a:rPr>
                <a:t>Bleached</a:t>
              </a:r>
            </a:p>
          </p:txBody>
        </p:sp>
        <p:sp>
          <p:nvSpPr>
            <p:cNvPr id="9" name="TextBox 8"/>
            <p:cNvSpPr txBox="1"/>
            <p:nvPr/>
          </p:nvSpPr>
          <p:spPr>
            <a:xfrm>
              <a:off x="5253602" y="1589702"/>
              <a:ext cx="1204348" cy="369332"/>
            </a:xfrm>
            <a:prstGeom prst="rect">
              <a:avLst/>
            </a:prstGeom>
            <a:noFill/>
          </p:spPr>
          <p:txBody>
            <a:bodyPr wrap="square" rtlCol="0">
              <a:spAutoFit/>
            </a:bodyPr>
            <a:lstStyle/>
            <a:p>
              <a:pPr algn="ctr"/>
              <a:r>
                <a:rPr lang="en-GB" b="1" dirty="0">
                  <a:solidFill>
                    <a:schemeClr val="tx2"/>
                  </a:solidFill>
                  <a:latin typeface="Calibri"/>
                  <a:cs typeface="Calibri"/>
                </a:rPr>
                <a:t>HS</a:t>
              </a:r>
              <a:r>
                <a:rPr lang="en-GB" b="1" baseline="30000" dirty="0">
                  <a:solidFill>
                    <a:schemeClr val="tx2"/>
                  </a:solidFill>
                  <a:latin typeface="Calibri"/>
                  <a:cs typeface="Calibri"/>
                </a:rPr>
                <a:t>-</a:t>
              </a:r>
            </a:p>
          </p:txBody>
        </p:sp>
        <p:sp>
          <p:nvSpPr>
            <p:cNvPr id="10" name="TextBox 9"/>
            <p:cNvSpPr txBox="1"/>
            <p:nvPr/>
          </p:nvSpPr>
          <p:spPr>
            <a:xfrm>
              <a:off x="7125089" y="1585460"/>
              <a:ext cx="1204348" cy="369332"/>
            </a:xfrm>
            <a:prstGeom prst="rect">
              <a:avLst/>
            </a:prstGeom>
            <a:noFill/>
          </p:spPr>
          <p:txBody>
            <a:bodyPr wrap="square" rtlCol="0">
              <a:spAutoFit/>
            </a:bodyPr>
            <a:lstStyle/>
            <a:p>
              <a:pPr algn="ctr"/>
              <a:r>
                <a:rPr lang="en-GB" b="1" dirty="0">
                  <a:solidFill>
                    <a:schemeClr val="tx2"/>
                  </a:solidFill>
                  <a:latin typeface="Calibri"/>
                  <a:cs typeface="Calibri"/>
                </a:rPr>
                <a:t>SO</a:t>
              </a:r>
              <a:r>
                <a:rPr lang="en-GB" b="1" baseline="-25000" dirty="0">
                  <a:solidFill>
                    <a:schemeClr val="tx2"/>
                  </a:solidFill>
                  <a:latin typeface="Calibri"/>
                  <a:cs typeface="Calibri"/>
                </a:rPr>
                <a:t>3</a:t>
              </a:r>
              <a:r>
                <a:rPr lang="en-GB" b="1" baseline="30000" dirty="0">
                  <a:solidFill>
                    <a:schemeClr val="tx2"/>
                  </a:solidFill>
                  <a:latin typeface="Calibri"/>
                  <a:cs typeface="Calibri"/>
                </a:rPr>
                <a:t>-</a:t>
              </a:r>
            </a:p>
          </p:txBody>
        </p:sp>
        <p:pic>
          <p:nvPicPr>
            <p:cNvPr id="11" name="Picture 10"/>
            <p:cNvPicPr>
              <a:picLocks noChangeAspect="1"/>
            </p:cNvPicPr>
            <p:nvPr/>
          </p:nvPicPr>
          <p:blipFill rotWithShape="1">
            <a:blip r:embed="rId3"/>
            <a:srcRect b="10996"/>
            <a:stretch/>
          </p:blipFill>
          <p:spPr>
            <a:xfrm>
              <a:off x="5084476" y="3763102"/>
              <a:ext cx="1800000" cy="1615406"/>
            </a:xfrm>
            <a:prstGeom prst="rect">
              <a:avLst/>
            </a:prstGeom>
          </p:spPr>
        </p:pic>
        <p:pic>
          <p:nvPicPr>
            <p:cNvPr id="12" name="Picture 11"/>
            <p:cNvPicPr>
              <a:picLocks noChangeAspect="1"/>
            </p:cNvPicPr>
            <p:nvPr/>
          </p:nvPicPr>
          <p:blipFill rotWithShape="1">
            <a:blip r:embed="rId4"/>
            <a:srcRect b="10872"/>
            <a:stretch/>
          </p:blipFill>
          <p:spPr>
            <a:xfrm>
              <a:off x="5084476" y="1980238"/>
              <a:ext cx="1800000" cy="1617664"/>
            </a:xfrm>
            <a:prstGeom prst="rect">
              <a:avLst/>
            </a:prstGeom>
          </p:spPr>
        </p:pic>
        <p:pic>
          <p:nvPicPr>
            <p:cNvPr id="13" name="Picture 12"/>
            <p:cNvPicPr>
              <a:picLocks noChangeAspect="1"/>
            </p:cNvPicPr>
            <p:nvPr/>
          </p:nvPicPr>
          <p:blipFill rotWithShape="1">
            <a:blip r:embed="rId5"/>
            <a:srcRect b="10641"/>
            <a:stretch/>
          </p:blipFill>
          <p:spPr>
            <a:xfrm>
              <a:off x="7054336" y="3756667"/>
              <a:ext cx="1800000" cy="1621841"/>
            </a:xfrm>
            <a:prstGeom prst="rect">
              <a:avLst/>
            </a:prstGeom>
          </p:spPr>
        </p:pic>
        <p:pic>
          <p:nvPicPr>
            <p:cNvPr id="14" name="Picture 13"/>
            <p:cNvPicPr>
              <a:picLocks noChangeAspect="1"/>
            </p:cNvPicPr>
            <p:nvPr/>
          </p:nvPicPr>
          <p:blipFill rotWithShape="1">
            <a:blip r:embed="rId6"/>
            <a:srcRect b="10800"/>
            <a:stretch/>
          </p:blipFill>
          <p:spPr>
            <a:xfrm>
              <a:off x="7029250" y="1985278"/>
              <a:ext cx="1800000" cy="1618975"/>
            </a:xfrm>
            <a:prstGeom prst="rect">
              <a:avLst/>
            </a:prstGeom>
          </p:spPr>
        </p:pic>
        <p:pic>
          <p:nvPicPr>
            <p:cNvPr id="15" name="Picture 14"/>
            <p:cNvPicPr>
              <a:picLocks noChangeAspect="1"/>
            </p:cNvPicPr>
            <p:nvPr/>
          </p:nvPicPr>
          <p:blipFill rotWithShape="1">
            <a:blip r:embed="rId7"/>
            <a:srcRect b="11220"/>
            <a:stretch/>
          </p:blipFill>
          <p:spPr>
            <a:xfrm>
              <a:off x="3114616" y="3756667"/>
              <a:ext cx="1800000" cy="1611345"/>
            </a:xfrm>
            <a:prstGeom prst="rect">
              <a:avLst/>
            </a:prstGeom>
          </p:spPr>
        </p:pic>
        <p:pic>
          <p:nvPicPr>
            <p:cNvPr id="16" name="Picture 15"/>
            <p:cNvPicPr>
              <a:picLocks noChangeAspect="1"/>
            </p:cNvPicPr>
            <p:nvPr/>
          </p:nvPicPr>
          <p:blipFill rotWithShape="1">
            <a:blip r:embed="rId8"/>
            <a:srcRect b="10875"/>
            <a:stretch/>
          </p:blipFill>
          <p:spPr>
            <a:xfrm>
              <a:off x="3139702" y="1980238"/>
              <a:ext cx="1800000" cy="1617624"/>
            </a:xfrm>
            <a:prstGeom prst="rect">
              <a:avLst/>
            </a:prstGeom>
          </p:spPr>
        </p:pic>
        <p:sp>
          <p:nvSpPr>
            <p:cNvPr id="17" name="TextBox 16"/>
            <p:cNvSpPr txBox="1"/>
            <p:nvPr/>
          </p:nvSpPr>
          <p:spPr>
            <a:xfrm>
              <a:off x="3367652" y="1612338"/>
              <a:ext cx="1204348" cy="369332"/>
            </a:xfrm>
            <a:prstGeom prst="rect">
              <a:avLst/>
            </a:prstGeom>
            <a:noFill/>
          </p:spPr>
          <p:txBody>
            <a:bodyPr wrap="square" rtlCol="0">
              <a:spAutoFit/>
            </a:bodyPr>
            <a:lstStyle/>
            <a:p>
              <a:pPr algn="ctr"/>
              <a:r>
                <a:rPr lang="en-GB" b="1" dirty="0">
                  <a:solidFill>
                    <a:schemeClr val="tx2"/>
                  </a:solidFill>
                  <a:latin typeface="Calibri"/>
                  <a:cs typeface="Calibri"/>
                </a:rPr>
                <a:t>Total Ion</a:t>
              </a:r>
              <a:r>
                <a:rPr lang="en-GB" b="1" baseline="30000" dirty="0">
                  <a:solidFill>
                    <a:schemeClr val="tx2"/>
                  </a:solidFill>
                  <a:latin typeface="Calibri"/>
                  <a:cs typeface="Calibri"/>
                </a:rPr>
                <a:t>-</a:t>
              </a:r>
            </a:p>
          </p:txBody>
        </p:sp>
      </p:grpSp>
      <p:sp>
        <p:nvSpPr>
          <p:cNvPr id="18" name="TextBox 17"/>
          <p:cNvSpPr txBox="1"/>
          <p:nvPr/>
        </p:nvSpPr>
        <p:spPr>
          <a:xfrm>
            <a:off x="317808" y="3058727"/>
            <a:ext cx="5069071" cy="2146742"/>
          </a:xfrm>
          <a:prstGeom prst="rect">
            <a:avLst/>
          </a:prstGeom>
          <a:noFill/>
        </p:spPr>
        <p:txBody>
          <a:bodyPr wrap="square" rtlCol="0">
            <a:spAutoFit/>
          </a:bodyPr>
          <a:lstStyle/>
          <a:p>
            <a:pPr marL="285750" indent="-285750">
              <a:lnSpc>
                <a:spcPct val="150000"/>
              </a:lnSpc>
              <a:spcAft>
                <a:spcPts val="1200"/>
              </a:spcAft>
              <a:buClr>
                <a:schemeClr val="accent5">
                  <a:lumMod val="60000"/>
                  <a:lumOff val="40000"/>
                </a:schemeClr>
              </a:buClr>
              <a:buFont typeface="Wingdings" panose="05000000000000000000" pitchFamily="2" charset="2"/>
              <a:buChar char="v"/>
            </a:pPr>
            <a:r>
              <a:rPr lang="en-GB" dirty="0">
                <a:latin typeface="Calibri"/>
                <a:cs typeface="Calibri"/>
              </a:rPr>
              <a:t>Significant oxidation is suggested at the bleached hair by the enhanced SO</a:t>
            </a:r>
            <a:r>
              <a:rPr lang="en-GB" baseline="-25000" dirty="0">
                <a:latin typeface="Calibri"/>
                <a:cs typeface="Calibri"/>
              </a:rPr>
              <a:t>3</a:t>
            </a:r>
            <a:r>
              <a:rPr lang="en-GB" baseline="30000" dirty="0">
                <a:latin typeface="Calibri"/>
                <a:cs typeface="Calibri"/>
              </a:rPr>
              <a:t>-</a:t>
            </a:r>
            <a:r>
              <a:rPr lang="en-GB" dirty="0">
                <a:latin typeface="Calibri"/>
                <a:cs typeface="Calibri"/>
              </a:rPr>
              <a:t> ion intensity and spatial distribution coupled with the suppression and and absence of the HS</a:t>
            </a:r>
            <a:r>
              <a:rPr lang="en-GB" baseline="30000" dirty="0">
                <a:latin typeface="Calibri"/>
                <a:cs typeface="Calibri"/>
              </a:rPr>
              <a:t>- </a:t>
            </a:r>
            <a:r>
              <a:rPr lang="en-GB" dirty="0">
                <a:latin typeface="Calibri"/>
                <a:cs typeface="Calibri"/>
              </a:rPr>
              <a:t>ion intensity relative to the untreated hair.</a:t>
            </a:r>
          </a:p>
        </p:txBody>
      </p:sp>
    </p:spTree>
    <p:extLst>
      <p:ext uri="{BB962C8B-B14F-4D97-AF65-F5344CB8AC3E}">
        <p14:creationId xmlns:p14="http://schemas.microsoft.com/office/powerpoint/2010/main" val="305050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5012" y="98984"/>
            <a:ext cx="7610427" cy="698501"/>
          </a:xfrm>
        </p:spPr>
        <p:txBody>
          <a:bodyPr>
            <a:normAutofit fontScale="90000"/>
          </a:bodyPr>
          <a:lstStyle/>
          <a:p>
            <a:r>
              <a:rPr lang="en-GB" dirty="0"/>
              <a:t>TIME-OF-FLIGHT SECONDARY ION MASS SPECTROMETRY (</a:t>
            </a:r>
            <a:r>
              <a:rPr lang="en-GB" dirty="0" err="1"/>
              <a:t>ToF</a:t>
            </a:r>
            <a:r>
              <a:rPr lang="en-GB" dirty="0"/>
              <a:t>-SIMS)</a:t>
            </a:r>
          </a:p>
        </p:txBody>
      </p:sp>
      <p:pic>
        <p:nvPicPr>
          <p:cNvPr id="6" name="Picture 5"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268" y="98595"/>
            <a:ext cx="2050589" cy="698890"/>
          </a:xfrm>
          <a:prstGeom prst="rect">
            <a:avLst/>
          </a:prstGeom>
        </p:spPr>
      </p:pic>
      <p:sp>
        <p:nvSpPr>
          <p:cNvPr id="27" name="TextBox 26"/>
          <p:cNvSpPr txBox="1"/>
          <p:nvPr/>
        </p:nvSpPr>
        <p:spPr>
          <a:xfrm>
            <a:off x="4546368" y="1509552"/>
            <a:ext cx="7246489" cy="900246"/>
          </a:xfrm>
          <a:prstGeom prst="rect">
            <a:avLst/>
          </a:prstGeom>
          <a:noFill/>
        </p:spPr>
        <p:txBody>
          <a:bodyPr wrap="square" rtlCol="0">
            <a:spAutoFit/>
          </a:bodyPr>
          <a:lstStyle/>
          <a:p>
            <a:pPr marL="285750" indent="-285750">
              <a:lnSpc>
                <a:spcPct val="150000"/>
              </a:lnSpc>
              <a:spcAft>
                <a:spcPts val="1200"/>
              </a:spcAft>
              <a:buFont typeface="Courier New"/>
              <a:buChar char="o"/>
            </a:pPr>
            <a:r>
              <a:rPr lang="en-GB" b="1" dirty="0">
                <a:latin typeface="Calibri"/>
                <a:cs typeface="Calibri"/>
              </a:rPr>
              <a:t>Specific chemistries can be mapped for by isolating characteristic secondary ions</a:t>
            </a:r>
          </a:p>
        </p:txBody>
      </p:sp>
      <p:sp>
        <p:nvSpPr>
          <p:cNvPr id="18" name="TextBox 17"/>
          <p:cNvSpPr txBox="1"/>
          <p:nvPr/>
        </p:nvSpPr>
        <p:spPr>
          <a:xfrm>
            <a:off x="4546368" y="2668868"/>
            <a:ext cx="7246489" cy="2323713"/>
          </a:xfrm>
          <a:prstGeom prst="rect">
            <a:avLst/>
          </a:prstGeom>
          <a:noFill/>
        </p:spPr>
        <p:txBody>
          <a:bodyPr wrap="square" rtlCol="0">
            <a:spAutoFit/>
          </a:bodyPr>
          <a:lstStyle/>
          <a:p>
            <a:pPr marL="285750" indent="-285750">
              <a:lnSpc>
                <a:spcPct val="150000"/>
              </a:lnSpc>
              <a:spcAft>
                <a:spcPts val="1200"/>
              </a:spcAft>
              <a:buClr>
                <a:schemeClr val="accent5">
                  <a:lumMod val="60000"/>
                  <a:lumOff val="40000"/>
                </a:schemeClr>
              </a:buClr>
              <a:buFont typeface="Wingdings" panose="05000000000000000000" pitchFamily="2" charset="2"/>
              <a:buChar char="v"/>
            </a:pPr>
            <a:r>
              <a:rPr lang="en-GB" dirty="0">
                <a:latin typeface="Calibri"/>
                <a:cs typeface="Calibri"/>
              </a:rPr>
              <a:t>18-MEA (18-methyleicosanoic acid) on the surface of the hair plays an important role in surface hydrophobicity, which makes hair feel smooth.</a:t>
            </a:r>
          </a:p>
          <a:p>
            <a:pPr marL="285750" indent="-285750">
              <a:lnSpc>
                <a:spcPct val="150000"/>
              </a:lnSpc>
              <a:spcAft>
                <a:spcPts val="1200"/>
              </a:spcAft>
              <a:buClr>
                <a:schemeClr val="accent5">
                  <a:lumMod val="60000"/>
                  <a:lumOff val="40000"/>
                </a:schemeClr>
              </a:buClr>
              <a:buFont typeface="Wingdings" panose="05000000000000000000" pitchFamily="2" charset="2"/>
              <a:buChar char="v"/>
            </a:pPr>
            <a:r>
              <a:rPr lang="en-GB" dirty="0">
                <a:latin typeface="Calibri"/>
                <a:cs typeface="Calibri"/>
              </a:rPr>
              <a:t>The distribution of C</a:t>
            </a:r>
            <a:r>
              <a:rPr lang="en-GB" baseline="-25000" dirty="0">
                <a:latin typeface="Calibri"/>
                <a:cs typeface="Calibri"/>
              </a:rPr>
              <a:t>21</a:t>
            </a:r>
            <a:r>
              <a:rPr lang="en-GB" dirty="0">
                <a:latin typeface="Calibri"/>
                <a:cs typeface="Calibri"/>
              </a:rPr>
              <a:t>H</a:t>
            </a:r>
            <a:r>
              <a:rPr lang="en-GB" baseline="-25000" dirty="0">
                <a:latin typeface="Calibri"/>
                <a:cs typeface="Calibri"/>
              </a:rPr>
              <a:t>41</a:t>
            </a:r>
            <a:r>
              <a:rPr lang="en-GB" dirty="0">
                <a:latin typeface="Calibri"/>
                <a:cs typeface="Calibri"/>
              </a:rPr>
              <a:t>SO</a:t>
            </a:r>
            <a:r>
              <a:rPr lang="en-GB" baseline="30000" dirty="0">
                <a:latin typeface="Calibri"/>
                <a:cs typeface="Calibri"/>
              </a:rPr>
              <a:t>-</a:t>
            </a:r>
            <a:r>
              <a:rPr lang="en-GB" dirty="0">
                <a:latin typeface="Calibri"/>
                <a:cs typeface="Calibri"/>
              </a:rPr>
              <a:t> which is a characteristic ion of 18-MEA on the hair fibre samples shows that bleaching removes 18-MEA from the surface of native hair. </a:t>
            </a:r>
          </a:p>
        </p:txBody>
      </p:sp>
      <p:grpSp>
        <p:nvGrpSpPr>
          <p:cNvPr id="2" name="Group 1"/>
          <p:cNvGrpSpPr/>
          <p:nvPr/>
        </p:nvGrpSpPr>
        <p:grpSpPr>
          <a:xfrm>
            <a:off x="884971" y="1010498"/>
            <a:ext cx="3313921" cy="5562429"/>
            <a:chOff x="892936" y="903040"/>
            <a:chExt cx="3313921" cy="5562429"/>
          </a:xfrm>
        </p:grpSpPr>
        <p:pic>
          <p:nvPicPr>
            <p:cNvPr id="19" name="Picture 18"/>
            <p:cNvPicPr>
              <a:picLocks noChangeAspect="1"/>
            </p:cNvPicPr>
            <p:nvPr/>
          </p:nvPicPr>
          <p:blipFill rotWithShape="1">
            <a:blip r:embed="rId3"/>
            <a:srcRect b="14895"/>
            <a:stretch/>
          </p:blipFill>
          <p:spPr>
            <a:xfrm>
              <a:off x="1262296" y="3945469"/>
              <a:ext cx="2936596" cy="2520000"/>
            </a:xfrm>
            <a:prstGeom prst="rect">
              <a:avLst/>
            </a:prstGeom>
          </p:spPr>
        </p:pic>
        <p:pic>
          <p:nvPicPr>
            <p:cNvPr id="20" name="Picture 19"/>
            <p:cNvPicPr>
              <a:picLocks noChangeAspect="1"/>
            </p:cNvPicPr>
            <p:nvPr/>
          </p:nvPicPr>
          <p:blipFill rotWithShape="1">
            <a:blip r:embed="rId4"/>
            <a:srcRect b="14989"/>
            <a:stretch/>
          </p:blipFill>
          <p:spPr>
            <a:xfrm>
              <a:off x="1267043" y="1271712"/>
              <a:ext cx="2939814" cy="2519999"/>
            </a:xfrm>
            <a:prstGeom prst="rect">
              <a:avLst/>
            </a:prstGeom>
          </p:spPr>
        </p:pic>
        <p:sp>
          <p:nvSpPr>
            <p:cNvPr id="21" name="TextBox 20"/>
            <p:cNvSpPr txBox="1"/>
            <p:nvPr/>
          </p:nvSpPr>
          <p:spPr>
            <a:xfrm rot="16200000">
              <a:off x="-112063" y="2417382"/>
              <a:ext cx="2379329" cy="369332"/>
            </a:xfrm>
            <a:prstGeom prst="rect">
              <a:avLst/>
            </a:prstGeom>
            <a:noFill/>
          </p:spPr>
          <p:txBody>
            <a:bodyPr wrap="square" rtlCol="0">
              <a:spAutoFit/>
            </a:bodyPr>
            <a:lstStyle/>
            <a:p>
              <a:pPr algn="ctr"/>
              <a:r>
                <a:rPr lang="en-GB" b="1" dirty="0">
                  <a:solidFill>
                    <a:schemeClr val="tx2"/>
                  </a:solidFill>
                </a:rPr>
                <a:t>Untreated</a:t>
              </a:r>
            </a:p>
          </p:txBody>
        </p:sp>
        <p:sp>
          <p:nvSpPr>
            <p:cNvPr id="22" name="TextBox 21"/>
            <p:cNvSpPr txBox="1"/>
            <p:nvPr/>
          </p:nvSpPr>
          <p:spPr>
            <a:xfrm rot="16200000">
              <a:off x="-121558" y="5081615"/>
              <a:ext cx="2398375" cy="369332"/>
            </a:xfrm>
            <a:prstGeom prst="rect">
              <a:avLst/>
            </a:prstGeom>
            <a:noFill/>
          </p:spPr>
          <p:txBody>
            <a:bodyPr wrap="square" rtlCol="0">
              <a:spAutoFit/>
            </a:bodyPr>
            <a:lstStyle/>
            <a:p>
              <a:pPr algn="ctr"/>
              <a:r>
                <a:rPr lang="en-GB" b="1" dirty="0">
                  <a:solidFill>
                    <a:schemeClr val="tx2"/>
                  </a:solidFill>
                </a:rPr>
                <a:t>Bleached</a:t>
              </a:r>
            </a:p>
          </p:txBody>
        </p:sp>
        <p:sp>
          <p:nvSpPr>
            <p:cNvPr id="23" name="TextBox 22"/>
            <p:cNvSpPr txBox="1"/>
            <p:nvPr/>
          </p:nvSpPr>
          <p:spPr>
            <a:xfrm>
              <a:off x="1267043" y="903040"/>
              <a:ext cx="2334859" cy="369332"/>
            </a:xfrm>
            <a:prstGeom prst="rect">
              <a:avLst/>
            </a:prstGeom>
            <a:noFill/>
          </p:spPr>
          <p:txBody>
            <a:bodyPr wrap="square" rtlCol="0">
              <a:spAutoFit/>
            </a:bodyPr>
            <a:lstStyle/>
            <a:p>
              <a:pPr algn="ctr"/>
              <a:r>
                <a:rPr lang="en-GB" b="1" dirty="0">
                  <a:solidFill>
                    <a:schemeClr val="tx2"/>
                  </a:solidFill>
                </a:rPr>
                <a:t>C</a:t>
              </a:r>
              <a:r>
                <a:rPr lang="en-GB" b="1" baseline="-25000" dirty="0">
                  <a:solidFill>
                    <a:schemeClr val="tx2"/>
                  </a:solidFill>
                </a:rPr>
                <a:t>21</a:t>
              </a:r>
              <a:r>
                <a:rPr lang="en-GB" b="1" dirty="0">
                  <a:solidFill>
                    <a:schemeClr val="tx2"/>
                  </a:solidFill>
                </a:rPr>
                <a:t>H</a:t>
              </a:r>
              <a:r>
                <a:rPr lang="en-GB" b="1" baseline="-25000" dirty="0">
                  <a:solidFill>
                    <a:schemeClr val="tx2"/>
                  </a:solidFill>
                </a:rPr>
                <a:t>41</a:t>
              </a:r>
              <a:r>
                <a:rPr lang="en-GB" b="1" dirty="0">
                  <a:solidFill>
                    <a:schemeClr val="tx2"/>
                  </a:solidFill>
                </a:rPr>
                <a:t>SO</a:t>
              </a:r>
              <a:r>
                <a:rPr lang="en-GB" b="1" baseline="30000" dirty="0">
                  <a:solidFill>
                    <a:schemeClr val="tx2"/>
                  </a:solidFill>
                </a:rPr>
                <a:t>-</a:t>
              </a:r>
            </a:p>
          </p:txBody>
        </p:sp>
      </p:grpSp>
    </p:spTree>
    <p:extLst>
      <p:ext uri="{BB962C8B-B14F-4D97-AF65-F5344CB8AC3E}">
        <p14:creationId xmlns:p14="http://schemas.microsoft.com/office/powerpoint/2010/main" val="420940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Notts">
      <a:dk1>
        <a:sysClr val="windowText" lastClr="000000"/>
      </a:dk1>
      <a:lt1>
        <a:sysClr val="window" lastClr="FFFFFF"/>
      </a:lt1>
      <a:dk2>
        <a:srgbClr val="007DA8"/>
      </a:dk2>
      <a:lt2>
        <a:srgbClr val="009BBD"/>
      </a:lt2>
      <a:accent1>
        <a:srgbClr val="005697"/>
      </a:accent1>
      <a:accent2>
        <a:srgbClr val="1B2A6B"/>
      </a:accent2>
      <a:accent3>
        <a:srgbClr val="191A4F"/>
      </a:accent3>
      <a:accent4>
        <a:srgbClr val="B32C76"/>
      </a:accent4>
      <a:accent5>
        <a:srgbClr val="D27826"/>
      </a:accent5>
      <a:accent6>
        <a:srgbClr val="38A159"/>
      </a:accent6>
      <a:hlink>
        <a:srgbClr val="0563C1"/>
      </a:hlink>
      <a:folHlink>
        <a:srgbClr val="954F72"/>
      </a:folHlink>
    </a:clrScheme>
    <a:fontScheme name="Nott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70000">
              <a:srgbClr val="00487E">
                <a:lumMod val="85000"/>
                <a:lumOff val="15000"/>
              </a:srgbClr>
            </a:gs>
            <a:gs pos="17000">
              <a:schemeClr val="accent1"/>
            </a:gs>
            <a:gs pos="100000">
              <a:schemeClr val="accent1">
                <a:lumMod val="75000"/>
              </a:schemeClr>
            </a:gs>
          </a:gsLst>
          <a:lin ang="0" scaled="1"/>
          <a:tileRect/>
        </a:gradFill>
        <a:ln>
          <a:noFill/>
        </a:ln>
      </a:spPr>
      <a:bodyPr rtlCol="0" anchor="ctr"/>
      <a:lstStyle>
        <a:defPPr algn="ctr">
          <a:defRPr sz="2400" b="1" dirty="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err="1" smtClean="0">
            <a:latin typeface="+mj-lt"/>
          </a:defRPr>
        </a:defPPr>
      </a:lstStyle>
    </a:txDef>
  </a:objectDefaults>
  <a:extraClrSchemeLst/>
  <a:extLst>
    <a:ext uri="{05A4C25C-085E-4340-85A3-A5531E510DB2}">
      <thm15:themeFamily xmlns:thm15="http://schemas.microsoft.com/office/thememl/2012/main" name="NOTT_6103 (PowerPoint Guidelines) POT_Widescreen_001" id="{81F3E3EA-E64F-4445-9547-4C0E98DD302B}" vid="{B96464EC-35CD-433F-A30D-F35B5417D5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NOTT_6103 (PowerPoint Guidelines) POT_Widescreen_002 (1)</Template>
  <TotalTime>1199</TotalTime>
  <Words>898</Words>
  <Application>Microsoft Office PowerPoint</Application>
  <PresentationFormat>Widescreen</PresentationFormat>
  <Paragraphs>93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Georgia</vt:lpstr>
      <vt:lpstr>Wingdings</vt:lpstr>
      <vt:lpstr>Office Theme</vt:lpstr>
      <vt:lpstr>ISAC CASE STUDY</vt:lpstr>
      <vt:lpstr>Characterizing Bleached Hair Damage</vt:lpstr>
      <vt:lpstr>INTRODUCTION</vt:lpstr>
      <vt:lpstr>INTRODUCTION</vt:lpstr>
      <vt:lpstr>3D OPTICAL PROFILOMETRY</vt:lpstr>
      <vt:lpstr>ATOMIC FORCE MICROSCOPY (AFM)</vt:lpstr>
      <vt:lpstr>ATOMIC FORCE MICROSCOPY (AFM)</vt:lpstr>
      <vt:lpstr>TIME-OF-FLIGHT SECONDARY ION MASS SPECTROMETRY (ToF-SIMS)</vt:lpstr>
      <vt:lpstr>TIME-OF-FLIGHT SECONDARY ION MASS SPECTROMETRY (ToF-SIMS)</vt:lpstr>
      <vt:lpstr>TIME-OF-FLIGHT SECONDARY ION MASS SPECTROMETRY (ToF-SIMS)</vt:lpstr>
      <vt:lpstr>X-RAY PHOTOELECTRON SPECTROSCOPY (XPS)</vt:lpstr>
      <vt:lpstr>X-RAY PHOTOELECTRON SPECTROSCOPY (XPS)</vt:lpstr>
      <vt:lpstr>CONCLUSIONS</vt:lpstr>
      <vt:lpstr>ADDITIONAL INFORMATION</vt:lpstr>
    </vt:vector>
  </TitlesOfParts>
  <Company>University of Nottingham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Slide</dc:title>
  <dc:creator>Alvey Karen</dc:creator>
  <cp:lastModifiedBy>Matthew Piggott</cp:lastModifiedBy>
  <cp:revision>116</cp:revision>
  <dcterms:created xsi:type="dcterms:W3CDTF">2017-06-08T17:04:32Z</dcterms:created>
  <dcterms:modified xsi:type="dcterms:W3CDTF">2021-09-30T13:36:43Z</dcterms:modified>
</cp:coreProperties>
</file>