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9" r:id="rId2"/>
    <p:sldId id="297" r:id="rId3"/>
    <p:sldId id="302" r:id="rId4"/>
    <p:sldId id="303" r:id="rId5"/>
    <p:sldId id="304" r:id="rId6"/>
    <p:sldId id="305" r:id="rId7"/>
    <p:sldId id="306" r:id="rId8"/>
    <p:sldId id="309" r:id="rId9"/>
    <p:sldId id="30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B4A74C-F69A-40BF-868C-AE17408811A6}">
          <p14:sldIdLst>
            <p14:sldId id="289"/>
            <p14:sldId id="297"/>
            <p14:sldId id="302"/>
            <p14:sldId id="303"/>
            <p14:sldId id="304"/>
            <p14:sldId id="305"/>
            <p14:sldId id="306"/>
            <p14:sldId id="309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159"/>
    <a:srgbClr val="112C0B"/>
    <a:srgbClr val="B92121"/>
    <a:srgbClr val="D92A2B"/>
    <a:srgbClr val="004648"/>
    <a:srgbClr val="005E60"/>
    <a:srgbClr val="00766E"/>
    <a:srgbClr val="009186"/>
    <a:srgbClr val="009BBD"/>
    <a:srgbClr val="554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16" autoAdjust="0"/>
    <p:restoredTop sz="88840" autoAdjust="0"/>
  </p:normalViewPr>
  <p:slideViewPr>
    <p:cSldViewPr snapToGrid="0" snapToObjects="1">
      <p:cViewPr varScale="1">
        <p:scale>
          <a:sx n="102" d="100"/>
          <a:sy n="102" d="100"/>
        </p:scale>
        <p:origin x="103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-364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732D1-0119-4424-ADB1-6A88624C9257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026BA-B8A7-4B5A-A3B0-0B7D31088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197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54FE6-3F31-4904-9137-AFF662B7D702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9E1F4-77C1-461E-ABFF-BFE7DD57A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75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12192000" cy="6858001"/>
          </a:xfrm>
          <a:prstGeom prst="rect">
            <a:avLst/>
          </a:prstGeom>
          <a:blipFill>
            <a:blip r:embed="rId2"/>
            <a:srcRect/>
            <a:stretch>
              <a:fillRect t="-45" b="-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6300" y="1742900"/>
            <a:ext cx="535940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416398" y="4161275"/>
            <a:ext cx="5359206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3878" cy="103094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396000" y="729000"/>
            <a:ext cx="5400000" cy="54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4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int Cli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12192000" cy="6858001"/>
          </a:xfrm>
          <a:prstGeom prst="rect">
            <a:avLst/>
          </a:prstGeom>
          <a:blipFill>
            <a:blip r:embed="rId2"/>
            <a:srcRect/>
            <a:stretch>
              <a:fillRect t="-45" b="-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6000" y="1742900"/>
            <a:ext cx="540000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96099" y="4161275"/>
            <a:ext cx="5399803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3878" cy="103094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396000" y="729000"/>
            <a:ext cx="5400000" cy="54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853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7000">
                <a:schemeClr val="accent4"/>
              </a:gs>
              <a:gs pos="7000">
                <a:schemeClr val="accent4"/>
              </a:gs>
              <a:gs pos="63000">
                <a:schemeClr val="accent2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0" y="0"/>
            <a:ext cx="12190412" cy="6858000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20940" t="-1372" b="-228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1876" y="2409650"/>
            <a:ext cx="7262923" cy="23876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09550" y="5562600"/>
            <a:ext cx="11525096" cy="947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3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3878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7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2005009" y="-2"/>
            <a:ext cx="10185395" cy="896472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12" y="98984"/>
            <a:ext cx="10185400" cy="69850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62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  <p:extLst mod="1">
    <p:ext uri="{DCECCB84-F9BA-43D5-87BE-67443E8EF086}">
      <p15:sldGuideLst xmlns:p15="http://schemas.microsoft.com/office/powerpoint/2012/main">
        <p15:guide id="2" pos="7" userDrawn="1">
          <p15:clr>
            <a:srgbClr val="FBAE40"/>
          </p15:clr>
        </p15:guide>
        <p15:guide id="3" pos="753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2005010" y="-1"/>
            <a:ext cx="10185395" cy="896471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12" y="98984"/>
            <a:ext cx="10185400" cy="69850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4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3" pos="753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eacons of 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0" y="-1"/>
            <a:ext cx="12192000" cy="6857999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rgbClr val="009BBD"/>
              </a:gs>
              <a:gs pos="100000">
                <a:srgbClr val="1B2A6B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3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 flipV="1">
            <a:off x="-3" y="0"/>
            <a:ext cx="12190413" cy="896471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2002004" y="1"/>
            <a:ext cx="10194758" cy="8964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02004" y="98987"/>
            <a:ext cx="10189995" cy="698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E112F-1B58-4F80-8548-230F871317D2}" type="datetimeFigureOut">
              <a:rPr lang="en-GB" smtClean="0"/>
              <a:t>25/09/2018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696455" cy="62599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D6D5-F6C2-4C88-B07F-0F9DC0B2C38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1997242" y="0"/>
            <a:ext cx="0" cy="8964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4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2" r:id="rId3"/>
    <p:sldLayoutId id="2147483650" r:id="rId4"/>
    <p:sldLayoutId id="2147483658" r:id="rId5"/>
    <p:sldLayoutId id="214748365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6300" y="1707800"/>
            <a:ext cx="5359400" cy="2387600"/>
          </a:xfrm>
        </p:spPr>
        <p:txBody>
          <a:bodyPr>
            <a:normAutofit/>
          </a:bodyPr>
          <a:lstStyle/>
          <a:p>
            <a:r>
              <a:rPr lang="en-GB" sz="4400" dirty="0" smtClean="0"/>
              <a:t>ISAC CASE STUDY</a:t>
            </a:r>
            <a:endParaRPr lang="en-GB" sz="4400" dirty="0"/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340" y="230631"/>
            <a:ext cx="2339809" cy="797463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3416300" y="3555502"/>
            <a:ext cx="5359400" cy="107979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 smtClean="0"/>
              <a:t>SOOT-IN-OIL DIAGNOSTICS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6300" y="5427906"/>
            <a:ext cx="535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ISAC_CS_08</a:t>
            </a:r>
          </a:p>
        </p:txBody>
      </p:sp>
    </p:spTree>
    <p:extLst>
      <p:ext uri="{BB962C8B-B14F-4D97-AF65-F5344CB8AC3E}">
        <p14:creationId xmlns:p14="http://schemas.microsoft.com/office/powerpoint/2010/main" val="28546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1036" y="2409650"/>
            <a:ext cx="9543763" cy="2387600"/>
          </a:xfrm>
        </p:spPr>
        <p:txBody>
          <a:bodyPr/>
          <a:lstStyle/>
          <a:p>
            <a:r>
              <a:rPr lang="en-US" sz="4800" dirty="0" smtClean="0"/>
              <a:t>Soot-in-Oil Diagnostics</a:t>
            </a:r>
            <a:endParaRPr lang="en-US" sz="4800" dirty="0"/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340" y="230631"/>
            <a:ext cx="2339809" cy="79746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Transmission Electron Microscopy (TEM) &amp; Nanoparticle Tracking Analysis (NTA) Case Study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4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SOOT-IN-OIL CONTAMINATION</a:t>
            </a:r>
            <a:endParaRPr lang="en-GB" dirty="0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68" y="98595"/>
            <a:ext cx="2050589" cy="69889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92595" y="1052296"/>
            <a:ext cx="10674343" cy="423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1800" dirty="0" smtClean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marL="285750" indent="-285750" eaLnBrk="1" fontAlgn="base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1800" dirty="0" smtClean="0">
                <a:solidFill>
                  <a:prstClr val="black"/>
                </a:solidFill>
                <a:cs typeface="Calibri" panose="020F0502020204030204" pitchFamily="34" charset="0"/>
              </a:rPr>
              <a:t>A build-up of </a:t>
            </a:r>
            <a:r>
              <a:rPr lang="en-GB" altLang="en-US" sz="1800" dirty="0">
                <a:solidFill>
                  <a:prstClr val="black"/>
                </a:solidFill>
                <a:cs typeface="Calibri" panose="020F0502020204030204" pitchFamily="34" charset="0"/>
              </a:rPr>
              <a:t>soot </a:t>
            </a:r>
            <a:r>
              <a:rPr lang="en-GB" altLang="en-US" sz="1800" dirty="0" smtClean="0">
                <a:solidFill>
                  <a:prstClr val="black"/>
                </a:solidFill>
                <a:cs typeface="Calibri" panose="020F0502020204030204" pitchFamily="34" charset="0"/>
              </a:rPr>
              <a:t>in engine oil reduces performance.</a:t>
            </a:r>
          </a:p>
          <a:p>
            <a:pPr marL="285750" indent="-285750" eaLnBrk="1" fontAlgn="base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1800" dirty="0" smtClean="0">
                <a:solidFill>
                  <a:prstClr val="black"/>
                </a:solidFill>
                <a:cs typeface="Calibri" panose="020F0502020204030204" pitchFamily="34" charset="0"/>
              </a:rPr>
              <a:t>Oil thickening increases viscosity, raising </a:t>
            </a:r>
            <a:r>
              <a:rPr lang="en-GB" altLang="en-US" sz="1800" dirty="0">
                <a:solidFill>
                  <a:prstClr val="black"/>
                </a:solidFill>
                <a:cs typeface="Calibri" panose="020F0502020204030204" pitchFamily="34" charset="0"/>
              </a:rPr>
              <a:t>CO</a:t>
            </a:r>
            <a:r>
              <a:rPr lang="en-GB" altLang="en-US" sz="1800" baseline="-25000" dirty="0">
                <a:solidFill>
                  <a:prstClr val="black"/>
                </a:solidFill>
                <a:cs typeface="Calibri" panose="020F0502020204030204" pitchFamily="34" charset="0"/>
              </a:rPr>
              <a:t>2</a:t>
            </a:r>
            <a:r>
              <a:rPr lang="en-GB" altLang="en-US" sz="1800" dirty="0">
                <a:solidFill>
                  <a:prstClr val="black"/>
                </a:solidFill>
                <a:cs typeface="Calibri" panose="020F0502020204030204" pitchFamily="34" charset="0"/>
              </a:rPr>
              <a:t> emissions and fuel consumption</a:t>
            </a:r>
            <a:r>
              <a:rPr lang="en-GB" altLang="en-US" sz="1800" dirty="0" smtClean="0">
                <a:solidFill>
                  <a:prstClr val="black"/>
                </a:solidFill>
                <a:cs typeface="Calibri" panose="020F0502020204030204" pitchFamily="34" charset="0"/>
              </a:rPr>
              <a:t>.</a:t>
            </a:r>
          </a:p>
          <a:p>
            <a:pPr marL="285750" indent="-285750" eaLnBrk="1" fontAlgn="base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1800" dirty="0" smtClean="0">
                <a:solidFill>
                  <a:prstClr val="black"/>
                </a:solidFill>
                <a:cs typeface="Calibri" panose="020F0502020204030204" pitchFamily="34" charset="0"/>
              </a:rPr>
              <a:t>Increased engine wear occurs as anti-wear additive effectiveness is reduced.</a:t>
            </a:r>
          </a:p>
          <a:p>
            <a:pPr marL="285750" indent="-285750" eaLnBrk="1" fontAlgn="base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1800" dirty="0" smtClean="0">
                <a:solidFill>
                  <a:prstClr val="black"/>
                </a:solidFill>
                <a:cs typeface="Calibri" panose="020F0502020204030204" pitchFamily="34" charset="0"/>
              </a:rPr>
              <a:t>Level of wear </a:t>
            </a:r>
            <a:r>
              <a:rPr lang="en-GB" altLang="en-US" sz="1800" dirty="0">
                <a:solidFill>
                  <a:prstClr val="black"/>
                </a:solidFill>
                <a:cs typeface="Calibri" panose="020F0502020204030204" pitchFamily="34" charset="0"/>
              </a:rPr>
              <a:t>depends upon the characteristics of the particles and agglomerates of soot</a:t>
            </a:r>
            <a:r>
              <a:rPr lang="en-GB" altLang="en-US" sz="1800" dirty="0" smtClean="0">
                <a:solidFill>
                  <a:prstClr val="black"/>
                </a:solidFill>
                <a:cs typeface="Calibri" panose="020F0502020204030204" pitchFamily="34" charset="0"/>
              </a:rPr>
              <a:t>.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18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0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The understanding </a:t>
            </a:r>
            <a:r>
              <a:rPr lang="en-GB" altLang="en-US" sz="2000" b="1" dirty="0">
                <a:solidFill>
                  <a:prstClr val="black"/>
                </a:solidFill>
                <a:cs typeface="Calibri" panose="020F0502020204030204" pitchFamily="34" charset="0"/>
              </a:rPr>
              <a:t>of </a:t>
            </a:r>
            <a:r>
              <a:rPr lang="en-GB" altLang="en-US" sz="20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soot-in-oil </a:t>
            </a:r>
            <a:r>
              <a:rPr lang="en-GB" altLang="en-US" sz="2000" b="1" dirty="0">
                <a:solidFill>
                  <a:prstClr val="black"/>
                </a:solidFill>
                <a:cs typeface="Calibri" panose="020F0502020204030204" pitchFamily="34" charset="0"/>
              </a:rPr>
              <a:t>characteristics and </a:t>
            </a:r>
            <a:r>
              <a:rPr lang="en-GB" altLang="en-US" sz="20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their impact is impeded </a:t>
            </a:r>
            <a:r>
              <a:rPr lang="en-GB" altLang="en-US" sz="2000" b="1" dirty="0">
                <a:solidFill>
                  <a:prstClr val="black"/>
                </a:solidFill>
                <a:cs typeface="Calibri" panose="020F0502020204030204" pitchFamily="34" charset="0"/>
              </a:rPr>
              <a:t>by the </a:t>
            </a:r>
            <a:r>
              <a:rPr lang="en-GB" altLang="en-US" sz="20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limitations of experimental </a:t>
            </a:r>
            <a:r>
              <a:rPr lang="en-GB" altLang="en-US" sz="2000" b="1" dirty="0">
                <a:solidFill>
                  <a:prstClr val="black"/>
                </a:solidFill>
                <a:cs typeface="Calibri" panose="020F0502020204030204" pitchFamily="34" charset="0"/>
              </a:rPr>
              <a:t>techniques for soot </a:t>
            </a:r>
            <a:r>
              <a:rPr lang="en-GB" altLang="en-US" sz="20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analysis</a:t>
            </a:r>
            <a:endParaRPr lang="en-GB" altLang="en-US" sz="200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18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39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NANOPARTICLE CHARACTERISATION</a:t>
            </a:r>
            <a:endParaRPr lang="en-GB" dirty="0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68" y="98595"/>
            <a:ext cx="2050589" cy="698890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45753" y="940212"/>
            <a:ext cx="10721640" cy="553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1700" dirty="0" smtClean="0">
                <a:solidFill>
                  <a:prstClr val="black"/>
                </a:solidFill>
                <a:cs typeface="Calibri" panose="020F0502020204030204" pitchFamily="34" charset="0"/>
              </a:rPr>
              <a:t>The </a:t>
            </a:r>
            <a:r>
              <a:rPr lang="en-GB" altLang="en-US" sz="1700" dirty="0">
                <a:solidFill>
                  <a:prstClr val="black"/>
                </a:solidFill>
                <a:cs typeface="Calibri" panose="020F0502020204030204" pitchFamily="34" charset="0"/>
              </a:rPr>
              <a:t>size </a:t>
            </a:r>
            <a:r>
              <a:rPr lang="en-GB" altLang="en-US" sz="1700" dirty="0" smtClean="0">
                <a:solidFill>
                  <a:prstClr val="black"/>
                </a:solidFill>
                <a:cs typeface="Calibri" panose="020F0502020204030204" pitchFamily="34" charset="0"/>
              </a:rPr>
              <a:t>distribution and morphology </a:t>
            </a:r>
            <a:r>
              <a:rPr lang="en-GB" altLang="en-US" sz="1700" dirty="0">
                <a:solidFill>
                  <a:prstClr val="black"/>
                </a:solidFill>
                <a:cs typeface="Calibri" panose="020F0502020204030204" pitchFamily="34" charset="0"/>
              </a:rPr>
              <a:t>of soot particles is </a:t>
            </a:r>
            <a:r>
              <a:rPr lang="en-GB" altLang="en-US" sz="1700" dirty="0" smtClean="0">
                <a:solidFill>
                  <a:prstClr val="black"/>
                </a:solidFill>
                <a:cs typeface="Calibri" panose="020F0502020204030204" pitchFamily="34" charset="0"/>
              </a:rPr>
              <a:t>critical. </a:t>
            </a:r>
            <a:endParaRPr lang="en-GB" altLang="en-US" sz="17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285750" indent="-28575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1700" dirty="0" smtClean="0">
                <a:solidFill>
                  <a:prstClr val="black"/>
                </a:solidFill>
                <a:cs typeface="Calibri" panose="020F0502020204030204" pitchFamily="34" charset="0"/>
              </a:rPr>
              <a:t>Inﬂuences </a:t>
            </a:r>
            <a:r>
              <a:rPr lang="en-GB" altLang="en-US" sz="1700" dirty="0">
                <a:solidFill>
                  <a:prstClr val="black"/>
                </a:solidFill>
                <a:cs typeface="Calibri" panose="020F0502020204030204" pitchFamily="34" charset="0"/>
              </a:rPr>
              <a:t>oil properties </a:t>
            </a:r>
            <a:r>
              <a:rPr lang="en-GB" altLang="en-US" sz="1700" dirty="0" smtClean="0">
                <a:solidFill>
                  <a:prstClr val="black"/>
                </a:solidFill>
                <a:cs typeface="Calibri" panose="020F0502020204030204" pitchFamily="34" charset="0"/>
              </a:rPr>
              <a:t>and gives </a:t>
            </a:r>
            <a:r>
              <a:rPr lang="en-GB" altLang="en-US" sz="1700" dirty="0">
                <a:solidFill>
                  <a:prstClr val="black"/>
                </a:solidFill>
                <a:cs typeface="Calibri" panose="020F0502020204030204" pitchFamily="34" charset="0"/>
              </a:rPr>
              <a:t>insight into </a:t>
            </a:r>
            <a:r>
              <a:rPr lang="en-GB" altLang="en-US" sz="1700" dirty="0" smtClean="0">
                <a:solidFill>
                  <a:prstClr val="black"/>
                </a:solidFill>
                <a:cs typeface="Calibri" panose="020F0502020204030204" pitchFamily="34" charset="0"/>
              </a:rPr>
              <a:t>particle </a:t>
            </a:r>
            <a:r>
              <a:rPr lang="en-GB" altLang="en-US" sz="1700" dirty="0">
                <a:solidFill>
                  <a:prstClr val="black"/>
                </a:solidFill>
                <a:cs typeface="Calibri" panose="020F0502020204030204" pitchFamily="34" charset="0"/>
              </a:rPr>
              <a:t>formation and growth</a:t>
            </a:r>
            <a:r>
              <a:rPr lang="en-GB" altLang="en-US" sz="1700" dirty="0" smtClean="0">
                <a:solidFill>
                  <a:prstClr val="black"/>
                </a:solidFill>
                <a:cs typeface="Calibri" panose="020F0502020204030204" pitchFamily="34" charset="0"/>
              </a:rPr>
              <a:t>.</a:t>
            </a:r>
          </a:p>
          <a:p>
            <a:pPr marL="285750" indent="-285750" algn="just" eaLnBrk="1" fontAlgn="base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700" dirty="0" smtClean="0">
                <a:solidFill>
                  <a:prstClr val="black"/>
                </a:solidFill>
                <a:cs typeface="Calibri" panose="020F0502020204030204" pitchFamily="34" charset="0"/>
              </a:rPr>
              <a:t>Better characterisation should help develop strategies to combat engine wear.</a:t>
            </a: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buNone/>
            </a:pPr>
            <a:endParaRPr lang="en-GB" altLang="en-US" sz="1800" b="1" dirty="0" smtClean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18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Novel strategies have been developed using the application of specialist imaging analytics.</a:t>
            </a:r>
          </a:p>
          <a:p>
            <a:pPr marL="285750" indent="-285750" eaLnBrk="1" fontAlgn="base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GB" altLang="en-US" sz="1800" b="1" dirty="0" smtClean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285750" indent="-285750" eaLnBrk="1" fontAlgn="base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20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Transmission Electron Microscopy (TEM) </a:t>
            </a:r>
          </a:p>
          <a:p>
            <a:pPr marL="1028700" lvl="1" eaLnBrk="1" fontAlgn="base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16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Nanoscale Visualisation</a:t>
            </a:r>
          </a:p>
          <a:p>
            <a:pPr marL="1028700" lvl="1" eaLnBrk="1" fontAlgn="base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16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Particle and Feature Sizing</a:t>
            </a:r>
          </a:p>
          <a:p>
            <a:pPr marL="285750" indent="-285750" eaLnBrk="1" fontAlgn="base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20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Nanoparticle Tracking Analysis (NTA)</a:t>
            </a:r>
          </a:p>
          <a:p>
            <a:pPr marL="1028700" lvl="1" eaLnBrk="1" fontAlgn="base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16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‘</a:t>
            </a:r>
            <a:r>
              <a:rPr lang="en-GB" altLang="en-US" sz="1600" b="1" i="1" dirty="0" smtClean="0">
                <a:solidFill>
                  <a:prstClr val="black"/>
                </a:solidFill>
                <a:cs typeface="Calibri" panose="020F0502020204030204" pitchFamily="34" charset="0"/>
              </a:rPr>
              <a:t>In-situ</a:t>
            </a:r>
            <a:r>
              <a:rPr lang="en-GB" altLang="en-US" sz="16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’ Particle </a:t>
            </a:r>
            <a:r>
              <a:rPr lang="en-GB" altLang="en-US" sz="1600" b="1" dirty="0">
                <a:solidFill>
                  <a:prstClr val="black"/>
                </a:solidFill>
                <a:cs typeface="Calibri" panose="020F0502020204030204" pitchFamily="34" charset="0"/>
              </a:rPr>
              <a:t>S</a:t>
            </a:r>
            <a:r>
              <a:rPr lang="en-GB" altLang="en-US" sz="16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ize </a:t>
            </a:r>
            <a:r>
              <a:rPr lang="en-GB" altLang="en-US" sz="1600" b="1" dirty="0">
                <a:solidFill>
                  <a:prstClr val="black"/>
                </a:solidFill>
                <a:cs typeface="Calibri" panose="020F0502020204030204" pitchFamily="34" charset="0"/>
              </a:rPr>
              <a:t>D</a:t>
            </a:r>
            <a:r>
              <a:rPr lang="en-GB" altLang="en-US" sz="16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istribution</a:t>
            </a:r>
            <a:endParaRPr lang="en-GB" altLang="en-US" sz="160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18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71" y="3432682"/>
            <a:ext cx="5073610" cy="260634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" name="TextBox 19"/>
          <p:cNvSpPr txBox="1"/>
          <p:nvPr/>
        </p:nvSpPr>
        <p:spPr>
          <a:xfrm>
            <a:off x="6612472" y="6181757"/>
            <a:ext cx="507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JEOL </a:t>
            </a:r>
            <a:r>
              <a:rPr lang="en-GB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2100F FEG TEM at the Nanoscale and Microscale Research Centre (</a:t>
            </a:r>
            <a:r>
              <a:rPr lang="en-GB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nmRC</a:t>
            </a:r>
            <a:r>
              <a:rPr lang="en-GB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40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TRANSMISSION ELECTRON MICROSCOPY (TEM)</a:t>
            </a:r>
            <a:endParaRPr lang="en-GB" dirty="0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68" y="98595"/>
            <a:ext cx="2050589" cy="698890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70338" y="1093483"/>
            <a:ext cx="11052716" cy="13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1700" dirty="0" smtClean="0">
                <a:solidFill>
                  <a:prstClr val="black"/>
                </a:solidFill>
                <a:cs typeface="Calibri" panose="020F0502020204030204" pitchFamily="34" charset="0"/>
              </a:rPr>
              <a:t>An </a:t>
            </a:r>
            <a:r>
              <a:rPr lang="en-GB" altLang="en-US" sz="1700" dirty="0">
                <a:solidFill>
                  <a:prstClr val="black"/>
                </a:solidFill>
                <a:cs typeface="Calibri" panose="020F0502020204030204" pitchFamily="34" charset="0"/>
              </a:rPr>
              <a:t>electron microscopy technique with </a:t>
            </a:r>
            <a:r>
              <a:rPr lang="en-GB" altLang="en-US" sz="1700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Ångstrom</a:t>
            </a:r>
            <a:r>
              <a:rPr lang="en-GB" altLang="en-US" sz="1700" dirty="0" smtClean="0">
                <a:solidFill>
                  <a:prstClr val="black"/>
                </a:solidFill>
                <a:cs typeface="Calibri" panose="020F0502020204030204" pitchFamily="34" charset="0"/>
              </a:rPr>
              <a:t> resolution</a:t>
            </a:r>
            <a:r>
              <a:rPr lang="en-GB" altLang="en-US" sz="17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GB" altLang="en-US" sz="1700" dirty="0" smtClean="0">
                <a:solidFill>
                  <a:prstClr val="black"/>
                </a:solidFill>
                <a:cs typeface="Calibri" panose="020F0502020204030204" pitchFamily="34" charset="0"/>
              </a:rPr>
              <a:t>capability.</a:t>
            </a:r>
          </a:p>
          <a:p>
            <a:pPr marL="285750" indent="-28575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1700" dirty="0" smtClean="0">
                <a:solidFill>
                  <a:prstClr val="black"/>
                </a:solidFill>
                <a:cs typeface="Calibri" panose="020F0502020204030204" pitchFamily="34" charset="0"/>
              </a:rPr>
              <a:t>It </a:t>
            </a:r>
            <a:r>
              <a:rPr lang="en-GB" altLang="en-US" sz="1700" dirty="0">
                <a:solidFill>
                  <a:prstClr val="black"/>
                </a:solidFill>
                <a:cs typeface="Calibri" panose="020F0502020204030204" pitchFamily="34" charset="0"/>
              </a:rPr>
              <a:t>uses the </a:t>
            </a:r>
            <a:r>
              <a:rPr lang="en-GB" altLang="en-US" sz="1700" dirty="0" smtClean="0">
                <a:solidFill>
                  <a:prstClr val="black"/>
                </a:solidFill>
                <a:cs typeface="Calibri" panose="020F0502020204030204" pitchFamily="34" charset="0"/>
              </a:rPr>
              <a:t>contrast in electron transmission </a:t>
            </a:r>
            <a:r>
              <a:rPr lang="en-GB" altLang="en-US" sz="1700" dirty="0">
                <a:solidFill>
                  <a:prstClr val="black"/>
                </a:solidFill>
                <a:cs typeface="Calibri" panose="020F0502020204030204" pitchFamily="34" charset="0"/>
              </a:rPr>
              <a:t>as </a:t>
            </a:r>
            <a:r>
              <a:rPr lang="en-GB" altLang="en-US" sz="1700" dirty="0" smtClean="0">
                <a:solidFill>
                  <a:prstClr val="black"/>
                </a:solidFill>
                <a:cs typeface="Calibri" panose="020F0502020204030204" pitchFamily="34" charset="0"/>
              </a:rPr>
              <a:t>a beam passes </a:t>
            </a:r>
            <a:r>
              <a:rPr lang="en-GB" altLang="en-US" sz="1700" dirty="0">
                <a:solidFill>
                  <a:prstClr val="black"/>
                </a:solidFill>
                <a:cs typeface="Calibri" panose="020F0502020204030204" pitchFamily="34" charset="0"/>
              </a:rPr>
              <a:t>through </a:t>
            </a:r>
            <a:r>
              <a:rPr lang="en-GB" altLang="en-US" sz="1700" dirty="0" smtClean="0">
                <a:solidFill>
                  <a:prstClr val="black"/>
                </a:solidFill>
                <a:cs typeface="Calibri" panose="020F0502020204030204" pitchFamily="34" charset="0"/>
              </a:rPr>
              <a:t>ultra-thin specimens </a:t>
            </a:r>
            <a:r>
              <a:rPr lang="en-GB" altLang="en-US" sz="1700" dirty="0">
                <a:solidFill>
                  <a:prstClr val="black"/>
                </a:solidFill>
                <a:cs typeface="Calibri" panose="020F0502020204030204" pitchFamily="34" charset="0"/>
              </a:rPr>
              <a:t>to generate an </a:t>
            </a:r>
            <a:r>
              <a:rPr lang="en-GB" altLang="en-US" sz="1700" dirty="0" smtClean="0">
                <a:solidFill>
                  <a:prstClr val="black"/>
                </a:solidFill>
                <a:cs typeface="Calibri" panose="020F0502020204030204" pitchFamily="34" charset="0"/>
              </a:rPr>
              <a:t>image of soot particulates. </a:t>
            </a:r>
            <a:endParaRPr lang="en-GB" altLang="en-US" sz="170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0518" y="2548353"/>
            <a:ext cx="5812989" cy="2613771"/>
            <a:chOff x="179511" y="3196057"/>
            <a:chExt cx="4552059" cy="2046802"/>
          </a:xfrm>
        </p:grpSpPr>
        <p:pic>
          <p:nvPicPr>
            <p:cNvPr id="12" name="Picture 11" descr="5 centrifuge heptane 2 cyclo ultrason ,200000.0V,6355,50000X.jpg"/>
            <p:cNvPicPr/>
            <p:nvPr/>
          </p:nvPicPr>
          <p:blipFill>
            <a:blip r:embed="rId3" cstate="print"/>
            <a:srcRect r="16327"/>
            <a:stretch>
              <a:fillRect/>
            </a:stretch>
          </p:blipFill>
          <p:spPr>
            <a:xfrm>
              <a:off x="179511" y="3215082"/>
              <a:ext cx="2052228" cy="1703741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flipH="1" flipV="1">
              <a:off x="1304924" y="4387147"/>
              <a:ext cx="98723" cy="85571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2426" y="3196057"/>
              <a:ext cx="2449144" cy="172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Straight Arrow Connector 14"/>
            <p:cNvCxnSpPr/>
            <p:nvPr/>
          </p:nvCxnSpPr>
          <p:spPr>
            <a:xfrm flipV="1">
              <a:off x="1403647" y="4234747"/>
              <a:ext cx="1512168" cy="100811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93715" y="5162124"/>
            <a:ext cx="4385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Particle sizing and morphology</a:t>
            </a:r>
          </a:p>
          <a:p>
            <a:pPr>
              <a:lnSpc>
                <a:spcPct val="150000"/>
              </a:lnSpc>
            </a:pPr>
            <a:r>
              <a:rPr lang="en-GB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Frequency, size distribution, structure </a:t>
            </a:r>
          </a:p>
          <a:p>
            <a:pPr>
              <a:lnSpc>
                <a:spcPct val="150000"/>
              </a:lnSpc>
            </a:pPr>
            <a:r>
              <a:rPr lang="en-GB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etc. of nanometre structures</a:t>
            </a:r>
            <a:endParaRPr lang="en-GB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588828" y="2565280"/>
            <a:ext cx="5413912" cy="2613700"/>
            <a:chOff x="4782083" y="3202893"/>
            <a:chExt cx="4225502" cy="2039966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3470" y="3202893"/>
              <a:ext cx="2174115" cy="1715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 descr="Soot+Heptane+5centrifuge,200000.0V,6258,500000X.jpg"/>
            <p:cNvPicPr/>
            <p:nvPr/>
          </p:nvPicPr>
          <p:blipFill>
            <a:blip r:embed="rId6" cstate="print"/>
            <a:srcRect r="31794"/>
            <a:stretch>
              <a:fillRect/>
            </a:stretch>
          </p:blipFill>
          <p:spPr bwMode="auto">
            <a:xfrm>
              <a:off x="4782083" y="3212976"/>
              <a:ext cx="1986679" cy="1688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7" name="Straight Arrow Connector 26"/>
            <p:cNvCxnSpPr/>
            <p:nvPr/>
          </p:nvCxnSpPr>
          <p:spPr>
            <a:xfrm flipV="1">
              <a:off x="5292079" y="4234747"/>
              <a:ext cx="252028" cy="100811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5292079" y="4387147"/>
              <a:ext cx="2304256" cy="85571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6405931" y="5121589"/>
            <a:ext cx="448086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Structure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primary particles</a:t>
            </a:r>
          </a:p>
          <a:p>
            <a:pPr>
              <a:lnSpc>
                <a:spcPct val="150000"/>
              </a:lnSpc>
            </a:pPr>
            <a:r>
              <a:rPr lang="en-GB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High resolution (HRTEM) imaging identifies molecular structures e.g. inner core, graphitic layers, outer shell crystallites</a:t>
            </a:r>
            <a:endParaRPr lang="en-GB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29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NANOPARTICLE TRACKING ANALYSIS (NTA)</a:t>
            </a:r>
            <a:endParaRPr lang="en-GB" dirty="0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68" y="98595"/>
            <a:ext cx="2050589" cy="698890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449865" y="1194185"/>
            <a:ext cx="10649059" cy="163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GB" altLang="en-US" sz="1700" dirty="0" smtClean="0">
                <a:solidFill>
                  <a:prstClr val="black"/>
                </a:solidFill>
                <a:cs typeface="Times New Roman" pitchFamily="18" charset="0"/>
              </a:rPr>
              <a:t>A </a:t>
            </a:r>
            <a:r>
              <a:rPr lang="en-GB" altLang="en-US" sz="1700" dirty="0">
                <a:solidFill>
                  <a:prstClr val="black"/>
                </a:solidFill>
                <a:cs typeface="Times New Roman" pitchFamily="18" charset="0"/>
              </a:rPr>
              <a:t>technique used to size nanoparticles (10-2000 </a:t>
            </a:r>
            <a:r>
              <a:rPr lang="en-GB" altLang="en-US" sz="1700" dirty="0" smtClean="0">
                <a:solidFill>
                  <a:prstClr val="black"/>
                </a:solidFill>
                <a:cs typeface="Times New Roman" pitchFamily="18" charset="0"/>
              </a:rPr>
              <a:t>nm) and </a:t>
            </a:r>
            <a:r>
              <a:rPr lang="en-GB" altLang="en-US" sz="1700" dirty="0">
                <a:solidFill>
                  <a:prstClr val="black"/>
                </a:solidFill>
                <a:cs typeface="Times New Roman" pitchFamily="18" charset="0"/>
              </a:rPr>
              <a:t>evaluate concentrations in liquid samples. </a:t>
            </a:r>
            <a:endParaRPr lang="en-GB" altLang="en-US" sz="17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GB" altLang="en-US" sz="1700" dirty="0" smtClean="0">
                <a:solidFill>
                  <a:prstClr val="black"/>
                </a:solidFill>
                <a:cs typeface="Times New Roman" pitchFamily="18" charset="0"/>
              </a:rPr>
              <a:t>A </a:t>
            </a:r>
            <a:r>
              <a:rPr lang="en-GB" altLang="en-US" sz="1700" dirty="0">
                <a:solidFill>
                  <a:prstClr val="black"/>
                </a:solidFill>
                <a:cs typeface="Times New Roman" pitchFamily="18" charset="0"/>
              </a:rPr>
              <a:t>laser beam </a:t>
            </a:r>
            <a:r>
              <a:rPr lang="en-GB" altLang="en-US" sz="1700" dirty="0" smtClean="0">
                <a:solidFill>
                  <a:prstClr val="black"/>
                </a:solidFill>
                <a:cs typeface="Times New Roman" pitchFamily="18" charset="0"/>
              </a:rPr>
              <a:t>illuminates </a:t>
            </a:r>
            <a:r>
              <a:rPr lang="en-GB" altLang="en-US" sz="1700" dirty="0">
                <a:solidFill>
                  <a:prstClr val="black"/>
                </a:solidFill>
                <a:cs typeface="Times New Roman" pitchFamily="18" charset="0"/>
              </a:rPr>
              <a:t>the particles, causing them to act as point </a:t>
            </a:r>
            <a:r>
              <a:rPr lang="en-GB" altLang="en-US" sz="1700" dirty="0" err="1">
                <a:solidFill>
                  <a:prstClr val="black"/>
                </a:solidFill>
                <a:cs typeface="Times New Roman" pitchFamily="18" charset="0"/>
              </a:rPr>
              <a:t>scatterers</a:t>
            </a:r>
            <a:r>
              <a:rPr lang="en-GB" altLang="en-US" sz="1700" dirty="0">
                <a:solidFill>
                  <a:prstClr val="black"/>
                </a:solidFill>
                <a:cs typeface="Times New Roman" pitchFamily="18" charset="0"/>
              </a:rPr>
              <a:t>, and an optical microscope with camera </a:t>
            </a:r>
            <a:r>
              <a:rPr lang="en-GB" altLang="en-US" sz="1700" dirty="0" smtClean="0">
                <a:solidFill>
                  <a:prstClr val="black"/>
                </a:solidFill>
                <a:cs typeface="Times New Roman" pitchFamily="18" charset="0"/>
              </a:rPr>
              <a:t>visualises and records </a:t>
            </a:r>
            <a:r>
              <a:rPr lang="en-GB" altLang="en-US" sz="1700" dirty="0">
                <a:solidFill>
                  <a:prstClr val="black"/>
                </a:solidFill>
                <a:cs typeface="Times New Roman" pitchFamily="18" charset="0"/>
              </a:rPr>
              <a:t>the path of the particles under Brownian motion.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18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16" y="3088893"/>
            <a:ext cx="2943391" cy="220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13336" y="5436818"/>
            <a:ext cx="295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‘In-situ’ analysis</a:t>
            </a:r>
          </a:p>
          <a:p>
            <a:pPr algn="ctr"/>
            <a:r>
              <a:rPr lang="en-GB" sz="1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Nanosight</a:t>
            </a:r>
            <a:r>
              <a:rPr lang="en-GB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LM14 at the </a:t>
            </a:r>
            <a:r>
              <a:rPr lang="en-GB" sz="1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en-GB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1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GB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994126" y="2889611"/>
            <a:ext cx="7563136" cy="2874812"/>
            <a:chOff x="3552552" y="3655748"/>
            <a:chExt cx="5328592" cy="2025443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552" y="3655748"/>
              <a:ext cx="5328592" cy="1890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Straight Arrow Connector 22"/>
            <p:cNvCxnSpPr/>
            <p:nvPr/>
          </p:nvCxnSpPr>
          <p:spPr>
            <a:xfrm flipH="1" flipV="1">
              <a:off x="5064720" y="5033119"/>
              <a:ext cx="72008" cy="64807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5136728" y="5033119"/>
              <a:ext cx="576064" cy="64807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4440025" y="5764423"/>
            <a:ext cx="7032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Nanoparticle size distributions and concentrations</a:t>
            </a:r>
          </a:p>
          <a:p>
            <a:r>
              <a:rPr lang="en-GB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Batch to batch comparisons of particle size distributions and concentrations.</a:t>
            </a:r>
            <a:endParaRPr lang="en-GB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68" y="98595"/>
            <a:ext cx="2050589" cy="698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772" y="1030554"/>
            <a:ext cx="7661744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Soot-in-oil contamination reduces engine performance.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Characterisation of size distribution and morphology of such contamination has been limited.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TEM and NTA offer novel diagnostics of 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nanoparticulate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soot-in-oil contamination.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Soot particle size distributions, concentrations and structural assessments were recorded.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Soot particle contamination of engine oil was better characterised, opening the door for the development of prophylactic strategies and screening processes.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Click right to see a 3D image of a soot particulate built from TEM imaging.</a:t>
            </a:r>
            <a:endParaRPr lang="en-GB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b="1" i="1" dirty="0" smtClean="0"/>
          </a:p>
          <a:p>
            <a:pPr algn="ctr"/>
            <a:endParaRPr lang="en-GB" dirty="0" smtClean="0"/>
          </a:p>
          <a:p>
            <a:pPr algn="ctr"/>
            <a:endParaRPr lang="en-GB" sz="1400" dirty="0"/>
          </a:p>
          <a:p>
            <a:pPr algn="ctr"/>
            <a:endParaRPr lang="en-GB" sz="1400" dirty="0" smtClean="0"/>
          </a:p>
          <a:p>
            <a:pPr algn="just"/>
            <a:endParaRPr lang="en-GB" sz="1400" dirty="0" smtClean="0"/>
          </a:p>
          <a:p>
            <a:pPr algn="just"/>
            <a:endParaRPr lang="en-GB" sz="1400" dirty="0" smtClean="0"/>
          </a:p>
        </p:txBody>
      </p:sp>
      <p:pic>
        <p:nvPicPr>
          <p:cNvPr id="2" name="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78157" y="1030554"/>
            <a:ext cx="33147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0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05012" y="98984"/>
            <a:ext cx="7610427" cy="698501"/>
          </a:xfrm>
        </p:spPr>
        <p:txBody>
          <a:bodyPr>
            <a:normAutofit/>
          </a:bodyPr>
          <a:lstStyle/>
          <a:p>
            <a:r>
              <a:rPr lang="en-GB" dirty="0" smtClean="0"/>
              <a:t>REFERENCES / ACKNOWLEDGEMENTS</a:t>
            </a:r>
            <a:endParaRPr lang="en-GB" dirty="0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68" y="98595"/>
            <a:ext cx="2050589" cy="6988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7558" y="1343393"/>
            <a:ext cx="106574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more details on the work showcased in this case study see the following publications: </a:t>
            </a:r>
            <a:endParaRPr lang="en-GB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n-GB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A. La Rocca, G. Di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Liberto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P.J.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Shayler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C.D.J. Parmenter, M.W. Fay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Application of nanoparticle tracking analysis platform for the measurement of soot-in-oil agglomerates from automotive engines. Tribology International 70 (2014) 142–147</a:t>
            </a:r>
          </a:p>
          <a:p>
            <a:pPr algn="just">
              <a:lnSpc>
                <a:spcPct val="150000"/>
              </a:lnSpc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n-GB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transmission electron microscopy (TEM) and nanoparticle tracking analysis (NTA) documented here were performed at the Nanoscale and Microscale Research Centre (</a:t>
            </a:r>
            <a:r>
              <a:rPr lang="en-GB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nmRC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 at the University of Nottingham. www.nottingham.ac.uk/nmrc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78" y="4759713"/>
            <a:ext cx="3987047" cy="147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962616"/>
            <a:ext cx="12190412" cy="5895384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962616"/>
            <a:ext cx="12190412" cy="5895386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 t="-16328" b="5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06359"/>
            <a:endParaRPr lang="en-US" sz="1806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3633" y="1083569"/>
            <a:ext cx="1135922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baseline="30000" dirty="0" smtClean="0">
                <a:solidFill>
                  <a:schemeClr val="bg1"/>
                </a:solidFill>
                <a:latin typeface="Calibri"/>
                <a:cs typeface="Calibri"/>
              </a:rPr>
              <a:t>If </a:t>
            </a:r>
            <a:r>
              <a:rPr lang="en-US" sz="2400" baseline="30000" dirty="0">
                <a:solidFill>
                  <a:schemeClr val="bg1"/>
                </a:solidFill>
                <a:latin typeface="Calibri"/>
                <a:cs typeface="Calibri"/>
              </a:rPr>
              <a:t>you wish to get </a:t>
            </a:r>
            <a:r>
              <a:rPr lang="en-US" sz="2400" baseline="30000" dirty="0" smtClean="0">
                <a:solidFill>
                  <a:schemeClr val="bg1"/>
                </a:solidFill>
                <a:latin typeface="Calibri"/>
                <a:cs typeface="Calibri"/>
              </a:rPr>
              <a:t>in </a:t>
            </a:r>
            <a:r>
              <a:rPr lang="en-US" sz="2400" baseline="30000" dirty="0">
                <a:solidFill>
                  <a:schemeClr val="bg1"/>
                </a:solidFill>
                <a:latin typeface="Calibri"/>
                <a:cs typeface="Calibri"/>
              </a:rPr>
              <a:t>touch with us to discuss the </a:t>
            </a:r>
            <a:r>
              <a:rPr lang="en-US" sz="2400" baseline="30000" dirty="0" smtClean="0">
                <a:solidFill>
                  <a:schemeClr val="bg1"/>
                </a:solidFill>
                <a:latin typeface="Calibri"/>
                <a:cs typeface="Calibri"/>
              </a:rPr>
              <a:t>information provided, </a:t>
            </a:r>
            <a:r>
              <a:rPr lang="en-US" sz="2400" baseline="30000" dirty="0">
                <a:solidFill>
                  <a:schemeClr val="bg1"/>
                </a:solidFill>
                <a:latin typeface="Calibri"/>
                <a:cs typeface="Calibri"/>
              </a:rPr>
              <a:t>raise a query/concern or provide feedback then </a:t>
            </a:r>
            <a:r>
              <a:rPr lang="en-US" sz="2400" baseline="30000" dirty="0" smtClean="0">
                <a:solidFill>
                  <a:schemeClr val="bg1"/>
                </a:solidFill>
                <a:latin typeface="Calibri"/>
                <a:cs typeface="Calibri"/>
              </a:rPr>
              <a:t>please feel free to </a:t>
            </a:r>
            <a:r>
              <a:rPr lang="en-US" sz="2400" baseline="30000" dirty="0">
                <a:solidFill>
                  <a:schemeClr val="bg1"/>
                </a:solidFill>
                <a:latin typeface="Calibri"/>
                <a:cs typeface="Calibri"/>
              </a:rPr>
              <a:t>get in touch via any of the methods listed </a:t>
            </a:r>
            <a:r>
              <a:rPr lang="en-US" sz="2400" baseline="30000" dirty="0" smtClean="0">
                <a:solidFill>
                  <a:schemeClr val="bg1"/>
                </a:solidFill>
                <a:latin typeface="Calibri"/>
                <a:cs typeface="Calibri"/>
              </a:rPr>
              <a:t>below:</a:t>
            </a:r>
          </a:p>
          <a:p>
            <a:pPr lvl="1" algn="ctr">
              <a:lnSpc>
                <a:spcPct val="150000"/>
              </a:lnSpc>
            </a:pPr>
            <a:endParaRPr lang="en-US" sz="2400" baseline="30000" dirty="0">
              <a:solidFill>
                <a:schemeClr val="bg1"/>
              </a:solidFill>
              <a:latin typeface="Calibri"/>
              <a:cs typeface="Calibri"/>
            </a:endParaRPr>
          </a:p>
          <a:p>
            <a:pPr lvl="1">
              <a:lnSpc>
                <a:spcPct val="150000"/>
              </a:lnSpc>
            </a:pPr>
            <a:r>
              <a:rPr lang="en-US" sz="2400" b="1" baseline="30000" dirty="0">
                <a:solidFill>
                  <a:schemeClr val="bg1"/>
                </a:solidFill>
                <a:latin typeface="Calibri"/>
                <a:cs typeface="Calibri"/>
              </a:rPr>
              <a:t>The Interface and Surface Analysis Centre (ISAC) </a:t>
            </a:r>
            <a:endParaRPr lang="en-US" sz="2400" b="1" baseline="300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lvl="1">
              <a:lnSpc>
                <a:spcPct val="150000"/>
              </a:lnSpc>
            </a:pPr>
            <a:r>
              <a:rPr lang="en-US" sz="24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Boots </a:t>
            </a:r>
            <a:r>
              <a:rPr lang="en-US" sz="2400" b="1" baseline="30000" dirty="0">
                <a:solidFill>
                  <a:schemeClr val="bg1"/>
                </a:solidFill>
                <a:latin typeface="Calibri"/>
                <a:cs typeface="Calibri"/>
              </a:rPr>
              <a:t>Science Building (C08)</a:t>
            </a:r>
          </a:p>
          <a:p>
            <a:pPr lvl="1">
              <a:lnSpc>
                <a:spcPct val="150000"/>
              </a:lnSpc>
            </a:pPr>
            <a:r>
              <a:rPr lang="en-US" sz="2400" b="1" baseline="30000" dirty="0">
                <a:solidFill>
                  <a:schemeClr val="bg1"/>
                </a:solidFill>
                <a:latin typeface="Calibri"/>
                <a:cs typeface="Calibri"/>
              </a:rPr>
              <a:t>University Park</a:t>
            </a:r>
          </a:p>
          <a:p>
            <a:pPr lvl="1">
              <a:lnSpc>
                <a:spcPct val="150000"/>
              </a:lnSpc>
            </a:pPr>
            <a:r>
              <a:rPr lang="en-US" sz="24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Nottingham</a:t>
            </a:r>
            <a:endParaRPr lang="en-US" sz="2400" b="1" baseline="30000" dirty="0">
              <a:solidFill>
                <a:schemeClr val="bg1"/>
              </a:solidFill>
              <a:latin typeface="Calibri"/>
              <a:cs typeface="Calibri"/>
            </a:endParaRPr>
          </a:p>
          <a:p>
            <a:pPr lvl="1">
              <a:lnSpc>
                <a:spcPct val="150000"/>
              </a:lnSpc>
            </a:pPr>
            <a:r>
              <a:rPr lang="is-IS" sz="2400" b="1" baseline="30000" dirty="0">
                <a:solidFill>
                  <a:schemeClr val="bg1"/>
                </a:solidFill>
                <a:latin typeface="Calibri"/>
                <a:cs typeface="Calibri"/>
              </a:rPr>
              <a:t>NG7 2RD</a:t>
            </a:r>
          </a:p>
          <a:p>
            <a:pPr>
              <a:lnSpc>
                <a:spcPct val="150000"/>
              </a:lnSpc>
            </a:pPr>
            <a:endParaRPr lang="en-US" sz="2400" b="1" baseline="300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4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24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Telephone: 	+44(0)115 951 5046 / +44(0)115 645 3130</a:t>
            </a:r>
          </a:p>
          <a:p>
            <a:pPr>
              <a:lnSpc>
                <a:spcPct val="150000"/>
              </a:lnSpc>
            </a:pPr>
            <a:r>
              <a:rPr lang="en-US" sz="24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Email: 		isac@nottingham.ac.uk</a:t>
            </a:r>
            <a:endParaRPr lang="en-US" sz="2400" b="1" baseline="300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400" b="1" baseline="30000" dirty="0">
                <a:solidFill>
                  <a:schemeClr val="bg1"/>
                </a:solidFill>
                <a:latin typeface="Calibri"/>
                <a:cs typeface="Calibri"/>
              </a:rPr>
              <a:t>Fax: </a:t>
            </a:r>
            <a:r>
              <a:rPr lang="en-US" sz="24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		</a:t>
            </a:r>
            <a:r>
              <a:rPr lang="pl-PL" sz="24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+</a:t>
            </a:r>
            <a:r>
              <a:rPr lang="pl-PL" sz="2400" b="1" baseline="30000" dirty="0">
                <a:solidFill>
                  <a:schemeClr val="bg1"/>
                </a:solidFill>
                <a:latin typeface="Calibri"/>
                <a:cs typeface="Calibri"/>
              </a:rPr>
              <a:t>44 (0)115 846 </a:t>
            </a:r>
            <a:r>
              <a:rPr lang="pl-PL" sz="24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7969 </a:t>
            </a:r>
            <a:endParaRPr lang="en-US" sz="2400" b="1" baseline="300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4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Website:		</a:t>
            </a:r>
            <a:r>
              <a:rPr lang="pl-PL" sz="2400" b="1" baseline="30000" dirty="0" smtClean="0">
                <a:solidFill>
                  <a:srgbClr val="FFFFFF"/>
                </a:solidFill>
                <a:latin typeface="Calibri"/>
                <a:cs typeface="Calibri"/>
              </a:rPr>
              <a:t>www.nottingham.ac.uk/isac</a:t>
            </a:r>
          </a:p>
          <a:p>
            <a:pPr>
              <a:lnSpc>
                <a:spcPct val="150000"/>
              </a:lnSpc>
            </a:pPr>
            <a:endParaRPr lang="pl-PL" sz="2000" b="1" baseline="30000" dirty="0"/>
          </a:p>
        </p:txBody>
      </p:sp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68" y="98595"/>
            <a:ext cx="2050589" cy="69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7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Notts">
      <a:dk1>
        <a:sysClr val="windowText" lastClr="000000"/>
      </a:dk1>
      <a:lt1>
        <a:sysClr val="window" lastClr="FFFFFF"/>
      </a:lt1>
      <a:dk2>
        <a:srgbClr val="007DA8"/>
      </a:dk2>
      <a:lt2>
        <a:srgbClr val="009BBD"/>
      </a:lt2>
      <a:accent1>
        <a:srgbClr val="005697"/>
      </a:accent1>
      <a:accent2>
        <a:srgbClr val="1B2A6B"/>
      </a:accent2>
      <a:accent3>
        <a:srgbClr val="191A4F"/>
      </a:accent3>
      <a:accent4>
        <a:srgbClr val="B32C76"/>
      </a:accent4>
      <a:accent5>
        <a:srgbClr val="D27826"/>
      </a:accent5>
      <a:accent6>
        <a:srgbClr val="38A159"/>
      </a:accent6>
      <a:hlink>
        <a:srgbClr val="0563C1"/>
      </a:hlink>
      <a:folHlink>
        <a:srgbClr val="954F72"/>
      </a:folHlink>
    </a:clrScheme>
    <a:fontScheme name="Notts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70000">
              <a:srgbClr val="00487E">
                <a:lumMod val="85000"/>
                <a:lumOff val="15000"/>
              </a:srgbClr>
            </a:gs>
            <a:gs pos="17000">
              <a:schemeClr val="accent1"/>
            </a:gs>
            <a:gs pos="100000">
              <a:schemeClr val="accent1">
                <a:lumMod val="75000"/>
              </a:schemeClr>
            </a:gs>
          </a:gsLst>
          <a:lin ang="0" scaled="1"/>
          <a:tileRect/>
        </a:gradFill>
        <a:ln>
          <a:noFill/>
        </a:ln>
      </a:spPr>
      <a:bodyPr rtlCol="0" anchor="ctr"/>
      <a:lstStyle>
        <a:defPPr algn="ctr">
          <a:defRPr sz="2400" b="1" dirty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TT_6103 (PowerPoint Guidelines) POT_Widescreen_001" id="{81F3E3EA-E64F-4445-9547-4C0E98DD302B}" vid="{B96464EC-35CD-433F-A30D-F35B5417D5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NOTT_6103 (PowerPoint Guidelines) POT_Widescreen_002 (1)</Template>
  <TotalTime>1322</TotalTime>
  <Words>576</Words>
  <Application>Microsoft Office PowerPoint</Application>
  <PresentationFormat>Widescreen</PresentationFormat>
  <Paragraphs>74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Georgia</vt:lpstr>
      <vt:lpstr>Times New Roman</vt:lpstr>
      <vt:lpstr>Office Theme</vt:lpstr>
      <vt:lpstr>ISAC CASE STUDY</vt:lpstr>
      <vt:lpstr>Soot-in-Oil Diagnostics</vt:lpstr>
      <vt:lpstr>SOOT-IN-OIL CONTAMINATION</vt:lpstr>
      <vt:lpstr>NANOPARTICLE CHARACTERISATION</vt:lpstr>
      <vt:lpstr>TRANSMISSION ELECTRON MICROSCOPY (TEM)</vt:lpstr>
      <vt:lpstr>NANOPARTICLE TRACKING ANALYSIS (NTA)</vt:lpstr>
      <vt:lpstr>SUMMARY</vt:lpstr>
      <vt:lpstr>REFERENCES / ACKNOWLEDGEMENTS</vt:lpstr>
      <vt:lpstr>ADDITIONAL INFORMATION</vt:lpstr>
    </vt:vector>
  </TitlesOfParts>
  <Company>University of Nottingham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Slide</dc:title>
  <dc:creator>Alvey Karen</dc:creator>
  <cp:lastModifiedBy>Rachel Bainbridge</cp:lastModifiedBy>
  <cp:revision>125</cp:revision>
  <dcterms:created xsi:type="dcterms:W3CDTF">2017-06-08T17:04:32Z</dcterms:created>
  <dcterms:modified xsi:type="dcterms:W3CDTF">2018-09-25T12:50:30Z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