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9" r:id="rId2"/>
    <p:sldId id="297" r:id="rId3"/>
    <p:sldId id="302" r:id="rId4"/>
    <p:sldId id="303" r:id="rId5"/>
    <p:sldId id="304" r:id="rId6"/>
    <p:sldId id="305" r:id="rId7"/>
    <p:sldId id="306" r:id="rId8"/>
    <p:sldId id="308" r:id="rId9"/>
    <p:sldId id="30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B4A74C-F69A-40BF-868C-AE17408811A6}">
          <p14:sldIdLst>
            <p14:sldId id="289"/>
            <p14:sldId id="297"/>
            <p14:sldId id="302"/>
            <p14:sldId id="303"/>
            <p14:sldId id="304"/>
            <p14:sldId id="305"/>
            <p14:sldId id="306"/>
            <p14:sldId id="308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159"/>
    <a:srgbClr val="112C0B"/>
    <a:srgbClr val="B92121"/>
    <a:srgbClr val="D92A2B"/>
    <a:srgbClr val="004648"/>
    <a:srgbClr val="005E60"/>
    <a:srgbClr val="00766E"/>
    <a:srgbClr val="009186"/>
    <a:srgbClr val="009BBD"/>
    <a:srgbClr val="554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6" autoAdjust="0"/>
    <p:restoredTop sz="88840" autoAdjust="0"/>
  </p:normalViewPr>
  <p:slideViewPr>
    <p:cSldViewPr snapToGrid="0" snapToObjects="1">
      <p:cViewPr varScale="1">
        <p:scale>
          <a:sx n="102" d="100"/>
          <a:sy n="102" d="100"/>
        </p:scale>
        <p:origin x="103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64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732D1-0119-4424-ADB1-6A88624C92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026BA-B8A7-4B5A-A3B0-0B7D31088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19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54FE6-3F31-4904-9137-AFF662B7D702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9E1F4-77C1-461E-ABFF-BFE7DD57AF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5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42900"/>
            <a:ext cx="53594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98" y="4161275"/>
            <a:ext cx="5359206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396000" y="729000"/>
            <a:ext cx="540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Cli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6000" y="1742900"/>
            <a:ext cx="54000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396099" y="4161275"/>
            <a:ext cx="5399803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396000" y="729000"/>
            <a:ext cx="540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85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7000">
                <a:schemeClr val="accent4"/>
              </a:gs>
              <a:gs pos="7000">
                <a:schemeClr val="accent4"/>
              </a:gs>
              <a:gs pos="63000">
                <a:schemeClr val="accent2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0"/>
            <a:ext cx="12190412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20940" t="-1372" b="-228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1876" y="2409650"/>
            <a:ext cx="7262923" cy="23876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9550" y="5562600"/>
            <a:ext cx="11525096" cy="94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3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09" y="-2"/>
            <a:ext cx="10185395" cy="896472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 mod="1">
    <p:ext uri="{DCECCB84-F9BA-43D5-87BE-67443E8EF086}">
      <p15:sldGuideLst xmlns:p15="http://schemas.microsoft.com/office/powerpoint/2012/main">
        <p15:guide id="2" pos="7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10" y="-1"/>
            <a:ext cx="10185395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4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pos="753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4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 flipV="1">
            <a:off x="-3" y="0"/>
            <a:ext cx="12190413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2002004" y="1"/>
            <a:ext cx="10194758" cy="896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2004" y="98987"/>
            <a:ext cx="10189995" cy="69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112F-1B58-4F80-8548-230F871317D2}" type="datetimeFigureOut">
              <a:rPr lang="en-GB" smtClean="0"/>
              <a:t>25/09/2018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696455" cy="6259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D6D5-F6C2-4C88-B07F-0F9DC0B2C38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1997242" y="0"/>
            <a:ext cx="0" cy="896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0" r:id="rId4"/>
    <p:sldLayoutId id="2147483658" r:id="rId5"/>
    <p:sldLayoutId id="214748365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07800"/>
            <a:ext cx="5359400" cy="2387600"/>
          </a:xfrm>
        </p:spPr>
        <p:txBody>
          <a:bodyPr>
            <a:normAutofit/>
          </a:bodyPr>
          <a:lstStyle/>
          <a:p>
            <a:r>
              <a:rPr lang="en-GB" sz="4400" dirty="0" smtClean="0"/>
              <a:t>ISAC CASE STUDY</a:t>
            </a:r>
            <a:endParaRPr lang="en-GB" sz="4400" dirty="0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40" y="230631"/>
            <a:ext cx="2339809" cy="797463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416300" y="3555502"/>
            <a:ext cx="5359400" cy="107979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 smtClean="0"/>
              <a:t>POLYMER COMPOSITION AND SPATIAL DISTRIBUTION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6300" y="5427906"/>
            <a:ext cx="535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ISAC_CS_09</a:t>
            </a:r>
          </a:p>
        </p:txBody>
      </p:sp>
    </p:spTree>
    <p:extLst>
      <p:ext uri="{BB962C8B-B14F-4D97-AF65-F5344CB8AC3E}">
        <p14:creationId xmlns:p14="http://schemas.microsoft.com/office/powerpoint/2010/main" val="28546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1036" y="2409650"/>
            <a:ext cx="9543763" cy="2387600"/>
          </a:xfrm>
        </p:spPr>
        <p:txBody>
          <a:bodyPr/>
          <a:lstStyle/>
          <a:p>
            <a:r>
              <a:rPr lang="en-US" sz="4800" dirty="0" smtClean="0"/>
              <a:t>Polymer Composition and Spatial Distribution</a:t>
            </a:r>
            <a:endParaRPr lang="en-US" sz="4800" dirty="0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40" y="230631"/>
            <a:ext cx="2339809" cy="7974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X-ray Photoelectron Spectroscopy (XPS) Case Study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4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POLYMER CHARACTERISATION</a:t>
            </a:r>
            <a:endParaRPr lang="en-GB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68" y="98595"/>
            <a:ext cx="2050589" cy="6988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6111" y="1225716"/>
            <a:ext cx="1054821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Polymers are not always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directly or easily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identifiable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at the surfaces of materials.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Macro distributions and thicknesses may be of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interest, but how can they be assessed?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X-ray photoelectron spectroscopy (XPS)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 means of chemical analysis sensitive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light elements.</a:t>
            </a:r>
          </a:p>
          <a:p>
            <a:pPr marL="533400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XPS is also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 highly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surface sensitive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technique (~ top 10nm), ideal for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studying thin films of polymers or liquids*.</a:t>
            </a:r>
          </a:p>
          <a:p>
            <a:pPr marL="533400" indent="-444500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533400" indent="-444500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533400" indent="-444500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533400" indent="-444500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533400" indent="-444500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533400" indent="-444500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533400" indent="-444500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88900">
              <a:lnSpc>
                <a:spcPct val="150000"/>
              </a:lnSpc>
              <a:buSzPct val="100000"/>
            </a:pPr>
            <a:r>
              <a:rPr lang="en-GB" sz="1200" i="1" dirty="0">
                <a:latin typeface="+mj-lt"/>
              </a:rPr>
              <a:t>* </a:t>
            </a:r>
            <a:r>
              <a:rPr lang="en-GB" sz="1200" i="1" dirty="0" smtClean="0">
                <a:latin typeface="+mj-lt"/>
              </a:rPr>
              <a:t>Analyse ionic liquids with the liquid phase photoelectron spectroscopy instrument (LiPPS) at the NNNC.</a:t>
            </a:r>
            <a:endParaRPr lang="en-GB" sz="1200" i="1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52" y="3237097"/>
            <a:ext cx="4732255" cy="3148906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7013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XPS PRINCIPLES</a:t>
            </a:r>
            <a:endParaRPr lang="en-GB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68" y="98595"/>
            <a:ext cx="2050589" cy="6988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4668" y="1163244"/>
            <a:ext cx="64046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X-rays excite electrons out of the sample surface.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 are collected and their energy analysed.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 energies depend on the element they originated from.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 resulting spectrum is dependent on what elements are in the surface layer and in what abundance.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34" y="1463418"/>
            <a:ext cx="4877223" cy="4389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9"/>
          <a:stretch/>
        </p:blipFill>
        <p:spPr>
          <a:xfrm>
            <a:off x="973740" y="3771290"/>
            <a:ext cx="4826523" cy="2881281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24140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SPECTRAL IDENTIFICATION</a:t>
            </a:r>
            <a:endParaRPr lang="en-GB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68" y="98595"/>
            <a:ext cx="2050589" cy="6988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1146888"/>
            <a:ext cx="46032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285750">
              <a:lnSpc>
                <a:spcPct val="15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XPS Identification of polymers possible by elemental spectra.</a:t>
            </a:r>
          </a:p>
          <a:p>
            <a:pPr marL="374650" indent="-285750" algn="just">
              <a:lnSpc>
                <a:spcPct val="15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analysis of an ionic liquid: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4650" indent="-285750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1" name="Picture 1" descr="OMIM NTf2 high res data from INKSCAPE as bit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46" y="1153292"/>
            <a:ext cx="6559140" cy="529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638350"/>
              </p:ext>
            </p:extLst>
          </p:nvPr>
        </p:nvGraphicFramePr>
        <p:xfrm>
          <a:off x="251520" y="3009702"/>
          <a:ext cx="5052071" cy="789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5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3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Fluorine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Oxygen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Nitrogen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Sulphur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Atoms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At% Expected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20.7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13.8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10.3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48.3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6.9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6509" marR="66509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29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39" y="1251334"/>
            <a:ext cx="5969003" cy="55352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LOCALISATION</a:t>
            </a:r>
            <a:endParaRPr lang="en-GB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68" y="98595"/>
            <a:ext cx="2050589" cy="6988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5752" y="1124219"/>
            <a:ext cx="46975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Parallel imaging of a sample surface can be performed.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can provide the spatial distribution of elements, and therefore surface components e.g. polymers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Example XPS mapping of ionic liquid droplet distribution on a gold surface.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26144" y="4751364"/>
            <a:ext cx="1333044" cy="495161"/>
            <a:chOff x="3694832" y="4873116"/>
            <a:chExt cx="1224136" cy="495161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694832" y="4873116"/>
              <a:ext cx="122413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59500" y="4998945"/>
              <a:ext cx="826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400 µm</a:t>
              </a:r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68" y="98595"/>
            <a:ext cx="2050589" cy="698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5752" y="1180272"/>
            <a:ext cx="11084247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XPS is a highly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surface sensitive technique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capable of chemical identification localisation, and quantification.</a:t>
            </a:r>
          </a:p>
          <a:p>
            <a:pPr marL="533400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Sensitive to light elements with  ~0.1% atomic sensitivity it can play a key role in thin film polymer and liquid characterisation.</a:t>
            </a:r>
          </a:p>
          <a:p>
            <a:pPr marL="533400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Potential applications:</a:t>
            </a:r>
          </a:p>
          <a:p>
            <a:pPr marL="990600" lvl="1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GB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Polymer identification.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Surface </a:t>
            </a:r>
            <a:r>
              <a:rPr lang="en-GB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enrichments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of one polymer </a:t>
            </a:r>
            <a:r>
              <a:rPr lang="en-GB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constituent.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Drug entrapment and depth and coverage with protective layers.</a:t>
            </a:r>
          </a:p>
          <a:p>
            <a:pPr marL="990600" lvl="1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Micron scale polymer spatial segregation or coating distributions.</a:t>
            </a:r>
          </a:p>
          <a:p>
            <a:pPr marL="990600" lvl="1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Chemical stability of </a:t>
            </a:r>
            <a:r>
              <a:rPr lang="en-GB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coatings.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Polymer mixing in cross section.</a:t>
            </a:r>
          </a:p>
          <a:p>
            <a:pPr marL="990600" lvl="1" indent="-444500" algn="just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99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05012" y="98984"/>
            <a:ext cx="7610427" cy="698501"/>
          </a:xfrm>
        </p:spPr>
        <p:txBody>
          <a:bodyPr>
            <a:normAutofit/>
          </a:bodyPr>
          <a:lstStyle/>
          <a:p>
            <a:r>
              <a:rPr lang="en-GB" dirty="0" smtClean="0"/>
              <a:t>REFERENCES / ACKNOWLEDGEMENTS</a:t>
            </a:r>
            <a:endParaRPr lang="en-GB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68" y="98595"/>
            <a:ext cx="2050589" cy="698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7558" y="1343393"/>
            <a:ext cx="106574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more details on the work showcased in this case study see the following publications: </a:t>
            </a:r>
            <a:endParaRPr lang="en-GB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F. Smith, D. Briggs, and N. Fairley, “Further developments in quantitative X-ray photoelectron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spectromicroscopy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: preliminary results from the study of germanium corrosion,” Surf. Interface Anal., vol. 38, no. 2, pp. 69–75, 2006. 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E. F. Smith, F. J. M. Rutten, I. J.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Villar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-Garcia, D. Briggs, and P. Licence, “Ionic Liquids in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Vacuo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: Analysis of Liquid Surfaces Using Ultra-High-Vacuum Techniques,” Langmuir, vol. 22, no. 22, pp. 9386–9392, Oct. 2006. </a:t>
            </a:r>
          </a:p>
          <a:p>
            <a:pPr algn="just">
              <a:lnSpc>
                <a:spcPct val="150000"/>
              </a:lnSpc>
            </a:pP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X-ray photoelectron spectroscopy (XPS) analysis documented here was performed at the Nanoscale and Microscale Research Centre (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nmRC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at the University of Nottingham. www.nottingham.ac.uk/nmrc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78" y="5061370"/>
            <a:ext cx="3987047" cy="147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ADDITIONAL INFORMATION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0" y="962616"/>
            <a:ext cx="12190412" cy="5895384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962616"/>
            <a:ext cx="12190412" cy="5895386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 t="-16328" b="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06359"/>
            <a:endParaRPr lang="en-US" sz="1806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3633" y="1083569"/>
            <a:ext cx="1135922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If </a:t>
            </a:r>
            <a:r>
              <a:rPr lang="en-US" sz="2400" baseline="30000" dirty="0">
                <a:solidFill>
                  <a:schemeClr val="bg1"/>
                </a:solidFill>
                <a:latin typeface="Calibri"/>
                <a:cs typeface="Calibri"/>
              </a:rPr>
              <a:t>you wish to get </a:t>
            </a:r>
            <a:r>
              <a:rPr lang="en-US" sz="24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in </a:t>
            </a:r>
            <a:r>
              <a:rPr lang="en-US" sz="2400" baseline="30000" dirty="0">
                <a:solidFill>
                  <a:schemeClr val="bg1"/>
                </a:solidFill>
                <a:latin typeface="Calibri"/>
                <a:cs typeface="Calibri"/>
              </a:rPr>
              <a:t>touch with us to discuss the </a:t>
            </a:r>
            <a:r>
              <a:rPr lang="en-US" sz="24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information provided, </a:t>
            </a:r>
            <a:r>
              <a:rPr lang="en-US" sz="2400" baseline="30000" dirty="0">
                <a:solidFill>
                  <a:schemeClr val="bg1"/>
                </a:solidFill>
                <a:latin typeface="Calibri"/>
                <a:cs typeface="Calibri"/>
              </a:rPr>
              <a:t>raise a query/concern or provide feedback then </a:t>
            </a:r>
            <a:r>
              <a:rPr lang="en-US" sz="24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please feel free to </a:t>
            </a:r>
            <a:r>
              <a:rPr lang="en-US" sz="2400" baseline="30000" dirty="0">
                <a:solidFill>
                  <a:schemeClr val="bg1"/>
                </a:solidFill>
                <a:latin typeface="Calibri"/>
                <a:cs typeface="Calibri"/>
              </a:rPr>
              <a:t>get in touch via any of the methods listed </a:t>
            </a:r>
            <a:r>
              <a:rPr lang="en-US" sz="24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below:</a:t>
            </a:r>
          </a:p>
          <a:p>
            <a:pPr lvl="1" algn="ctr">
              <a:lnSpc>
                <a:spcPct val="150000"/>
              </a:lnSpc>
            </a:pPr>
            <a:endParaRPr lang="en-US" sz="2400" baseline="30000" dirty="0">
              <a:solidFill>
                <a:schemeClr val="bg1"/>
              </a:solidFill>
              <a:latin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2400" b="1" baseline="30000" dirty="0">
                <a:solidFill>
                  <a:schemeClr val="bg1"/>
                </a:solidFill>
                <a:latin typeface="Calibri"/>
                <a:cs typeface="Calibri"/>
              </a:rPr>
              <a:t>The Interface and Surface Analysis Centre (ISAC) </a:t>
            </a:r>
            <a:endParaRPr lang="en-US" sz="2400" b="1" baseline="30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Boots </a:t>
            </a:r>
            <a:r>
              <a:rPr lang="en-US" sz="2400" b="1" baseline="30000" dirty="0">
                <a:solidFill>
                  <a:schemeClr val="bg1"/>
                </a:solidFill>
                <a:latin typeface="Calibri"/>
                <a:cs typeface="Calibri"/>
              </a:rPr>
              <a:t>Science Building (C08)</a:t>
            </a:r>
          </a:p>
          <a:p>
            <a:pPr lvl="1">
              <a:lnSpc>
                <a:spcPct val="150000"/>
              </a:lnSpc>
            </a:pPr>
            <a:r>
              <a:rPr lang="en-US" sz="2400" b="1" baseline="30000" dirty="0">
                <a:solidFill>
                  <a:schemeClr val="bg1"/>
                </a:solidFill>
                <a:latin typeface="Calibri"/>
                <a:cs typeface="Calibri"/>
              </a:rPr>
              <a:t>University Park</a:t>
            </a:r>
          </a:p>
          <a:p>
            <a:pPr lvl="1">
              <a:lnSpc>
                <a:spcPct val="150000"/>
              </a:lnSpc>
            </a:pPr>
            <a:r>
              <a:rPr lang="en-US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Nottingham</a:t>
            </a:r>
            <a:endParaRPr lang="en-US" sz="2400" b="1" baseline="30000" dirty="0">
              <a:solidFill>
                <a:schemeClr val="bg1"/>
              </a:solidFill>
              <a:latin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is-IS" sz="2400" b="1" baseline="30000" dirty="0">
                <a:solidFill>
                  <a:schemeClr val="bg1"/>
                </a:solidFill>
                <a:latin typeface="Calibri"/>
                <a:cs typeface="Calibri"/>
              </a:rPr>
              <a:t>NG7 2RD</a:t>
            </a:r>
          </a:p>
          <a:p>
            <a:pPr>
              <a:lnSpc>
                <a:spcPct val="150000"/>
              </a:lnSpc>
            </a:pPr>
            <a:endParaRPr lang="en-US" sz="2400" b="1" baseline="300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Telephone: 	+44(0)115 951 5046 / +44(0)115 645 3130</a:t>
            </a:r>
          </a:p>
          <a:p>
            <a:pPr>
              <a:lnSpc>
                <a:spcPct val="150000"/>
              </a:lnSpc>
            </a:pPr>
            <a:r>
              <a:rPr lang="en-US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Email: 		isac@nottingham.ac.uk</a:t>
            </a:r>
            <a:endParaRPr lang="en-US" sz="2400" b="1" baseline="300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400" b="1" baseline="30000" dirty="0">
                <a:solidFill>
                  <a:schemeClr val="bg1"/>
                </a:solidFill>
                <a:latin typeface="Calibri"/>
                <a:cs typeface="Calibri"/>
              </a:rPr>
              <a:t>Fax: </a:t>
            </a:r>
            <a:r>
              <a:rPr lang="en-US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		</a:t>
            </a:r>
            <a:r>
              <a:rPr lang="pl-PL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+</a:t>
            </a:r>
            <a:r>
              <a:rPr lang="pl-PL" sz="2400" b="1" baseline="30000" dirty="0">
                <a:solidFill>
                  <a:schemeClr val="bg1"/>
                </a:solidFill>
                <a:latin typeface="Calibri"/>
                <a:cs typeface="Calibri"/>
              </a:rPr>
              <a:t>44 (0)115 846 </a:t>
            </a:r>
            <a:r>
              <a:rPr lang="pl-PL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7969 </a:t>
            </a:r>
            <a:endParaRPr lang="en-US" sz="2400" b="1" baseline="30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Website:		</a:t>
            </a:r>
            <a:r>
              <a:rPr lang="pl-PL" sz="2400" b="1" baseline="30000" dirty="0" smtClean="0">
                <a:solidFill>
                  <a:srgbClr val="FFFFFF"/>
                </a:solidFill>
                <a:latin typeface="Calibri"/>
                <a:cs typeface="Calibri"/>
              </a:rPr>
              <a:t>www.nottingham.ac.uk/isac</a:t>
            </a:r>
          </a:p>
          <a:p>
            <a:pPr>
              <a:lnSpc>
                <a:spcPct val="150000"/>
              </a:lnSpc>
            </a:pPr>
            <a:endParaRPr lang="pl-PL" sz="2000" b="1" baseline="30000" dirty="0"/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68" y="98595"/>
            <a:ext cx="2050589" cy="6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1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Notts">
      <a:dk1>
        <a:sysClr val="windowText" lastClr="000000"/>
      </a:dk1>
      <a:lt1>
        <a:sysClr val="window" lastClr="FFFFFF"/>
      </a:lt1>
      <a:dk2>
        <a:srgbClr val="007DA8"/>
      </a:dk2>
      <a:lt2>
        <a:srgbClr val="009BBD"/>
      </a:lt2>
      <a:accent1>
        <a:srgbClr val="005697"/>
      </a:accent1>
      <a:accent2>
        <a:srgbClr val="1B2A6B"/>
      </a:accent2>
      <a:accent3>
        <a:srgbClr val="191A4F"/>
      </a:accent3>
      <a:accent4>
        <a:srgbClr val="B32C76"/>
      </a:accent4>
      <a:accent5>
        <a:srgbClr val="D27826"/>
      </a:accent5>
      <a:accent6>
        <a:srgbClr val="38A159"/>
      </a:accent6>
      <a:hlink>
        <a:srgbClr val="0563C1"/>
      </a:hlink>
      <a:folHlink>
        <a:srgbClr val="954F72"/>
      </a:folHlink>
    </a:clrScheme>
    <a:fontScheme name="Not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0000">
              <a:srgbClr val="00487E">
                <a:lumMod val="85000"/>
                <a:lumOff val="15000"/>
              </a:srgbClr>
            </a:gs>
            <a:gs pos="17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sz="2400" b="1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TT_6103 (PowerPoint Guidelines) POT_Widescreen_001" id="{81F3E3EA-E64F-4445-9547-4C0E98DD302B}" vid="{B96464EC-35CD-433F-A30D-F35B5417D5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NOTT_6103 (PowerPoint Guidelines) POT_Widescreen_002 (1)</Template>
  <TotalTime>1227</TotalTime>
  <Words>546</Words>
  <Application>Microsoft Office PowerPoint</Application>
  <PresentationFormat>Widescreen</PresentationFormat>
  <Paragraphs>84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Courier New</vt:lpstr>
      <vt:lpstr>Georgia</vt:lpstr>
      <vt:lpstr>Wingdings</vt:lpstr>
      <vt:lpstr>Office Theme</vt:lpstr>
      <vt:lpstr>ISAC CASE STUDY</vt:lpstr>
      <vt:lpstr>Polymer Composition and Spatial Distribution</vt:lpstr>
      <vt:lpstr>POLYMER CHARACTERISATION</vt:lpstr>
      <vt:lpstr>XPS PRINCIPLES</vt:lpstr>
      <vt:lpstr>SPECTRAL IDENTIFICATION</vt:lpstr>
      <vt:lpstr>SPATIAL LOCALISATION</vt:lpstr>
      <vt:lpstr>SUMMARY</vt:lpstr>
      <vt:lpstr>REFERENCES / ACKNOWLEDGEMENTS</vt:lpstr>
      <vt:lpstr>ADDITIONAL INFORMATION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Slide</dc:title>
  <dc:creator>Alvey Karen</dc:creator>
  <cp:lastModifiedBy>Rachel Bainbridge</cp:lastModifiedBy>
  <cp:revision>123</cp:revision>
  <dcterms:created xsi:type="dcterms:W3CDTF">2017-06-08T17:04:32Z</dcterms:created>
  <dcterms:modified xsi:type="dcterms:W3CDTF">2018-09-25T12:50:57Z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