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9" r:id="rId5"/>
    <p:sldId id="297" r:id="rId6"/>
    <p:sldId id="308" r:id="rId7"/>
    <p:sldId id="305" r:id="rId8"/>
    <p:sldId id="302" r:id="rId9"/>
    <p:sldId id="303" r:id="rId10"/>
    <p:sldId id="309" r:id="rId11"/>
    <p:sldId id="310" r:id="rId12"/>
    <p:sldId id="304" r:id="rId13"/>
    <p:sldId id="311" r:id="rId14"/>
    <p:sldId id="307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297"/>
            <p14:sldId id="308"/>
            <p14:sldId id="305"/>
            <p14:sldId id="302"/>
            <p14:sldId id="303"/>
            <p14:sldId id="309"/>
            <p14:sldId id="310"/>
            <p14:sldId id="304"/>
            <p14:sldId id="311"/>
            <p14:sldId id="307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112C0B"/>
    <a:srgbClr val="B92121"/>
    <a:srgbClr val="D92A2B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84771" autoAdjust="0"/>
  </p:normalViewPr>
  <p:slideViewPr>
    <p:cSldViewPr snapToGrid="0" snapToObjects="1">
      <p:cViewPr varScale="1">
        <p:scale>
          <a:sx n="115" d="100"/>
          <a:sy n="115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30/09/2021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30/09/2021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2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0243" y="63778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7" Type="http://schemas.openxmlformats.org/officeDocument/2006/relationships/image" Target="../media/image7.jpe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6398" y="4019137"/>
            <a:ext cx="5359206" cy="10797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CHARACTERISING 3D PRINTED </a:t>
            </a:r>
            <a:r>
              <a:rPr lang="en-GB" sz="2400" dirty="0" smtClean="0"/>
              <a:t>ELECTRONICS</a:t>
            </a:r>
            <a:endParaRPr lang="en-GB" sz="2400" dirty="0" smtClean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0" y="230631"/>
            <a:ext cx="2339809" cy="797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6300" y="6215144"/>
            <a:ext cx="535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+mj-lt"/>
                <a:cs typeface="Calibri"/>
              </a:rPr>
              <a:t>***CONFIDENTIAL***</a:t>
            </a:r>
            <a:endParaRPr lang="en-GB" sz="2800" b="1" dirty="0">
              <a:solidFill>
                <a:srgbClr val="FFFFFF"/>
              </a:solidFill>
              <a:latin typeface="+mj-lt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1C1C1C"/>
              </a:clrFrom>
              <a:clrTo>
                <a:srgbClr val="1C1C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25522" r="8160" b="25898"/>
          <a:stretch/>
        </p:blipFill>
        <p:spPr>
          <a:xfrm>
            <a:off x="9551324" y="1371600"/>
            <a:ext cx="2560320" cy="1047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6300" y="5427906"/>
            <a:ext cx="535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ISAC_CS_10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583841" y="1541402"/>
            <a:ext cx="182981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ATOMIC FORCE MICROSCOPY (AFM)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9795" y="2381687"/>
            <a:ext cx="7122636" cy="3288944"/>
            <a:chOff x="528451" y="1654996"/>
            <a:chExt cx="5760000" cy="2659734"/>
          </a:xfrm>
        </p:grpSpPr>
        <p:grpSp>
          <p:nvGrpSpPr>
            <p:cNvPr id="5" name="Group 4"/>
            <p:cNvGrpSpPr/>
            <p:nvPr/>
          </p:nvGrpSpPr>
          <p:grpSpPr>
            <a:xfrm>
              <a:off x="528451" y="1654996"/>
              <a:ext cx="5760000" cy="2356363"/>
              <a:chOff x="565012" y="1612179"/>
              <a:chExt cx="5760000" cy="235636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65012" y="1612179"/>
                <a:ext cx="2880000" cy="2356363"/>
                <a:chOff x="618034" y="3968542"/>
                <a:chExt cx="2880000" cy="2356363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034" y="3968542"/>
                  <a:ext cx="2880000" cy="2356363"/>
                </a:xfrm>
                <a:prstGeom prst="rect">
                  <a:avLst/>
                </a:prstGeom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674050" y="4006728"/>
                  <a:ext cx="18298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2000" b="1" dirty="0" smtClean="0">
                      <a:solidFill>
                        <a:schemeClr val="bg1"/>
                      </a:solidFill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445012" y="1612179"/>
                <a:ext cx="2880000" cy="2356363"/>
                <a:chOff x="3498034" y="3968542"/>
                <a:chExt cx="2880000" cy="2356363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3498034" y="3968542"/>
                  <a:ext cx="2880000" cy="2356363"/>
                  <a:chOff x="3498034" y="3968542"/>
                  <a:chExt cx="2880000" cy="2356363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98034" y="3968542"/>
                    <a:ext cx="2880000" cy="2356363"/>
                  </a:xfrm>
                  <a:prstGeom prst="rect">
                    <a:avLst/>
                  </a:prstGeom>
                </p:spPr>
              </p:pic>
              <p:cxnSp>
                <p:nvCxnSpPr>
                  <p:cNvPr id="25" name="Straight Arrow Connector 24"/>
                  <p:cNvCxnSpPr/>
                  <p:nvPr/>
                </p:nvCxnSpPr>
                <p:spPr>
                  <a:xfrm flipV="1">
                    <a:off x="5172891" y="5408023"/>
                    <a:ext cx="52251" cy="20900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964434" y="5600635"/>
                    <a:ext cx="377151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r>
                      <a:rPr lang="en-GB" sz="1000" dirty="0" smtClean="0">
                        <a:solidFill>
                          <a:srgbClr val="FF0000"/>
                        </a:solidFill>
                        <a:latin typeface="+mj-lt"/>
                      </a:rPr>
                      <a:t>130nA</a:t>
                    </a:r>
                  </a:p>
                </p:txBody>
              </p:sp>
              <p:cxnSp>
                <p:nvCxnSpPr>
                  <p:cNvPr id="27" name="Straight Arrow Connector 26"/>
                  <p:cNvCxnSpPr/>
                  <p:nvPr/>
                </p:nvCxnSpPr>
                <p:spPr>
                  <a:xfrm flipV="1">
                    <a:off x="4265678" y="4115536"/>
                    <a:ext cx="52251" cy="20900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 flipV="1">
                    <a:off x="3752654" y="4621389"/>
                    <a:ext cx="52251" cy="20900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616329" y="4831419"/>
                    <a:ext cx="377151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r>
                      <a:rPr lang="en-GB" sz="1000" dirty="0" smtClean="0">
                        <a:solidFill>
                          <a:srgbClr val="FF0000"/>
                        </a:solidFill>
                        <a:latin typeface="+mj-lt"/>
                      </a:rPr>
                      <a:t>500nA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120645" y="4315425"/>
                    <a:ext cx="377151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r>
                      <a:rPr lang="en-GB" sz="1000" dirty="0" smtClean="0">
                        <a:solidFill>
                          <a:srgbClr val="FF0000"/>
                        </a:solidFill>
                        <a:latin typeface="+mj-lt"/>
                      </a:rPr>
                      <a:t>90nA</a:t>
                    </a:r>
                  </a:p>
                </p:txBody>
              </p:sp>
              <p:cxnSp>
                <p:nvCxnSpPr>
                  <p:cNvPr id="31" name="Straight Arrow Connector 30"/>
                  <p:cNvCxnSpPr/>
                  <p:nvPr/>
                </p:nvCxnSpPr>
                <p:spPr>
                  <a:xfrm flipV="1">
                    <a:off x="4864375" y="4291038"/>
                    <a:ext cx="52251" cy="20900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756860" y="4475662"/>
                    <a:ext cx="250116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r>
                      <a:rPr lang="en-GB" sz="1000" dirty="0" smtClean="0">
                        <a:solidFill>
                          <a:srgbClr val="FF0000"/>
                        </a:solidFill>
                        <a:latin typeface="+mj-lt"/>
                      </a:rPr>
                      <a:t>3nA</a:t>
                    </a:r>
                  </a:p>
                </p:txBody>
              </p:sp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 flipV="1">
                    <a:off x="5120958" y="4066090"/>
                    <a:ext cx="103865" cy="109168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129114" y="4160206"/>
                    <a:ext cx="296995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r>
                      <a:rPr lang="en-GB" sz="1000" dirty="0" smtClean="0">
                        <a:solidFill>
                          <a:srgbClr val="FF0000"/>
                        </a:solidFill>
                        <a:latin typeface="+mj-lt"/>
                      </a:rPr>
                      <a:t>15nA</a:t>
                    </a:r>
                  </a:p>
                </p:txBody>
              </p:sp>
              <p:cxnSp>
                <p:nvCxnSpPr>
                  <p:cNvPr id="36" name="Straight Arrow Connector 35"/>
                  <p:cNvCxnSpPr/>
                  <p:nvPr/>
                </p:nvCxnSpPr>
                <p:spPr>
                  <a:xfrm flipV="1">
                    <a:off x="5423319" y="5640653"/>
                    <a:ext cx="26355" cy="152222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264831" y="5762098"/>
                    <a:ext cx="322555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r>
                      <a:rPr lang="en-GB" sz="1000" dirty="0" smtClean="0">
                        <a:solidFill>
                          <a:srgbClr val="FF0000"/>
                        </a:solidFill>
                        <a:latin typeface="+mj-lt"/>
                      </a:rPr>
                      <a:t>50nA</a:t>
                    </a:r>
                  </a:p>
                </p:txBody>
              </p:sp>
              <p:cxnSp>
                <p:nvCxnSpPr>
                  <p:cNvPr id="40" name="Straight Arrow Connector 39"/>
                  <p:cNvCxnSpPr/>
                  <p:nvPr/>
                </p:nvCxnSpPr>
                <p:spPr>
                  <a:xfrm>
                    <a:off x="4746014" y="5820075"/>
                    <a:ext cx="128013" cy="81767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569411" y="5664349"/>
                    <a:ext cx="322555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r>
                      <a:rPr lang="en-GB" sz="1000" dirty="0" smtClean="0">
                        <a:solidFill>
                          <a:srgbClr val="FF0000"/>
                        </a:solidFill>
                        <a:latin typeface="+mj-lt"/>
                      </a:rPr>
                      <a:t>24nA</a:t>
                    </a:r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3547622" y="4009921"/>
                  <a:ext cx="18298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2000" b="1" dirty="0" smtClean="0">
                      <a:solidFill>
                        <a:schemeClr val="bg1"/>
                      </a:solidFill>
                      <a:latin typeface="+mj-lt"/>
                    </a:rPr>
                    <a:t>B</a:t>
                  </a: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528451" y="4068509"/>
              <a:ext cx="53285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Fig. 7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AFM results from Tunneling Current mode: A) topography and B) current.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60" name="Picture 59" descr="Untitl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5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10</a:t>
            </a:fld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282278" y="1458784"/>
            <a:ext cx="5752217" cy="4648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Tunneling Current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AFM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localise electrical defects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48691" y="1441132"/>
            <a:ext cx="427924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600" dirty="0" smtClean="0">
                <a:latin typeface="Calibri"/>
                <a:cs typeface="Calibri"/>
              </a:rPr>
              <a:t>Tunneling current AFM imaging of the same </a:t>
            </a:r>
            <a:r>
              <a:rPr lang="en-GB" sz="1600" dirty="0" smtClean="0">
                <a:latin typeface="Calibri"/>
                <a:cs typeface="Calibri"/>
              </a:rPr>
              <a:t>sample regions as examined </a:t>
            </a:r>
            <a:r>
              <a:rPr lang="en-GB" sz="1600" dirty="0" smtClean="0">
                <a:latin typeface="Calibri"/>
                <a:cs typeface="Calibri"/>
              </a:rPr>
              <a:t>by PF-TUNA was performed (See Fig. 6A and Fig. 7A).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600" dirty="0" smtClean="0">
                <a:latin typeface="Calibri"/>
                <a:cs typeface="Calibri"/>
              </a:rPr>
              <a:t>In Tunneling Current mode, </a:t>
            </a:r>
            <a:r>
              <a:rPr lang="en-GB" sz="1600" dirty="0" smtClean="0">
                <a:latin typeface="Calibri"/>
                <a:cs typeface="Calibri"/>
              </a:rPr>
              <a:t>the AFM tip </a:t>
            </a:r>
            <a:r>
              <a:rPr lang="en-GB" sz="1600" dirty="0" smtClean="0">
                <a:latin typeface="Calibri"/>
                <a:cs typeface="Calibri"/>
              </a:rPr>
              <a:t>is consistently contact with sample. </a:t>
            </a:r>
            <a:r>
              <a:rPr lang="en-GB" sz="1600" dirty="0" smtClean="0">
                <a:latin typeface="Calibri"/>
                <a:cs typeface="Calibri"/>
              </a:rPr>
              <a:t>As </a:t>
            </a:r>
            <a:r>
              <a:rPr lang="en-GB" sz="1600" dirty="0" smtClean="0">
                <a:latin typeface="Calibri"/>
                <a:cs typeface="Calibri"/>
              </a:rPr>
              <a:t>the AFM tip sweep away surface organics, a much higher current can be observed compared to PF-TUNA. </a:t>
            </a:r>
            <a:endParaRPr lang="en-GB" sz="16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600" dirty="0" smtClean="0">
                <a:latin typeface="Calibri"/>
                <a:cs typeface="Calibri"/>
              </a:rPr>
              <a:t>Surface </a:t>
            </a:r>
            <a:r>
              <a:rPr lang="en-GB" sz="1600" dirty="0" smtClean="0">
                <a:latin typeface="Calibri"/>
                <a:cs typeface="Calibri"/>
              </a:rPr>
              <a:t>conductivity is mainly detected on </a:t>
            </a:r>
            <a:r>
              <a:rPr lang="en-GB" sz="1600" dirty="0" smtClean="0">
                <a:latin typeface="Calibri"/>
                <a:cs typeface="Calibri"/>
              </a:rPr>
              <a:t>those </a:t>
            </a:r>
            <a:r>
              <a:rPr lang="en-GB" sz="1600" dirty="0" smtClean="0">
                <a:latin typeface="Calibri"/>
                <a:cs typeface="Calibri"/>
              </a:rPr>
              <a:t>loose AgNPs.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600" dirty="0" smtClean="0">
                <a:latin typeface="Calibri"/>
                <a:cs typeface="Calibri"/>
              </a:rPr>
              <a:t>Regions with different conductivities can also be observed, indicating </a:t>
            </a:r>
            <a:r>
              <a:rPr lang="en-GB" sz="1600" dirty="0" smtClean="0">
                <a:latin typeface="Calibri"/>
                <a:cs typeface="Calibri"/>
              </a:rPr>
              <a:t>a different </a:t>
            </a:r>
            <a:r>
              <a:rPr lang="en-GB" sz="1600" dirty="0" smtClean="0">
                <a:latin typeface="Calibri"/>
                <a:cs typeface="Calibri"/>
              </a:rPr>
              <a:t>level of surfactant coverage.</a:t>
            </a:r>
            <a:endParaRPr lang="en-GB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7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12" y="98984"/>
            <a:ext cx="7610427" cy="698501"/>
          </a:xfrm>
        </p:spPr>
        <p:txBody>
          <a:bodyPr>
            <a:normAutofit/>
          </a:bodyPr>
          <a:lstStyle/>
          <a:p>
            <a:r>
              <a:rPr lang="en-GB" sz="2200" dirty="0" smtClean="0"/>
              <a:t>CONCLUSIONS</a:t>
            </a:r>
            <a:endParaRPr lang="en-GB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3" y="1294775"/>
            <a:ext cx="4713582" cy="4150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0949" y="1319172"/>
            <a:ext cx="59329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dirty="0" smtClean="0">
                <a:latin typeface="Calibri"/>
                <a:cs typeface="Calibri"/>
              </a:rPr>
              <a:t>The CAM at UoN has developed a novel method to rapidly process and sinter AgNP inks in ambient conditions using LED-based UV light contemporaneously with UV-curing of deposited polymer structures.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dirty="0" smtClean="0">
                <a:latin typeface="Calibri"/>
                <a:cs typeface="Calibri"/>
              </a:rPr>
              <a:t>This 3D inkjet printing method can be used to manufacture </a:t>
            </a:r>
            <a:r>
              <a:rPr lang="en-GB" dirty="0">
                <a:latin typeface="Calibri"/>
                <a:cs typeface="Calibri"/>
              </a:rPr>
              <a:t>prototype-encapsulated strain </a:t>
            </a:r>
            <a:r>
              <a:rPr lang="en-GB" dirty="0" smtClean="0">
                <a:latin typeface="Calibri"/>
                <a:cs typeface="Calibri"/>
              </a:rPr>
              <a:t>sensors.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dirty="0">
                <a:latin typeface="Calibri"/>
                <a:cs typeface="Calibri"/>
              </a:rPr>
              <a:t>Multi-technique surface </a:t>
            </a:r>
            <a:r>
              <a:rPr lang="en-GB" dirty="0" smtClean="0">
                <a:latin typeface="Calibri"/>
                <a:cs typeface="Calibri"/>
              </a:rPr>
              <a:t>analysis enables </a:t>
            </a:r>
            <a:r>
              <a:rPr lang="en-GB" dirty="0">
                <a:latin typeface="Calibri"/>
                <a:cs typeface="Calibri"/>
              </a:rPr>
              <a:t>a comprehensive understanding </a:t>
            </a:r>
            <a:r>
              <a:rPr lang="en-GB" dirty="0" smtClean="0">
                <a:latin typeface="Calibri"/>
                <a:cs typeface="Calibri"/>
              </a:rPr>
              <a:t>of the polymer-metal interface and the conductive metal layer in the 3D printed electronics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smtClean="0">
                <a:latin typeface="Calibri"/>
                <a:cs typeface="Calibri"/>
              </a:rPr>
              <a:t>to validate the output.</a:t>
            </a:r>
            <a:endParaRPr lang="en-GB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9" name="Picture 8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962616"/>
            <a:ext cx="12190412" cy="5895384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62616"/>
            <a:ext cx="12190412" cy="5895386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t="-16328" b="5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6359"/>
            <a:endParaRPr lang="en-US" sz="1806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949" y="1083569"/>
            <a:ext cx="11321935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We </a:t>
            </a:r>
            <a:r>
              <a:rPr lang="en-US" sz="2800" baseline="30000" dirty="0">
                <a:solidFill>
                  <a:schemeClr val="bg1"/>
                </a:solidFill>
                <a:latin typeface="Calibri"/>
                <a:cs typeface="Calibri"/>
              </a:rPr>
              <a:t>hope that the </a:t>
            </a:r>
            <a:r>
              <a:rPr lang="en-US" sz="2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information </a:t>
            </a:r>
            <a:r>
              <a:rPr lang="en-US" sz="2800" baseline="30000" dirty="0">
                <a:solidFill>
                  <a:schemeClr val="bg1"/>
                </a:solidFill>
                <a:latin typeface="Calibri"/>
                <a:cs typeface="Calibri"/>
              </a:rPr>
              <a:t>documented in this report </a:t>
            </a:r>
            <a:r>
              <a:rPr lang="en-US" sz="2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is </a:t>
            </a:r>
            <a:r>
              <a:rPr lang="en-US" sz="2800" baseline="30000" dirty="0">
                <a:solidFill>
                  <a:schemeClr val="bg1"/>
                </a:solidFill>
                <a:latin typeface="Calibri"/>
                <a:cs typeface="Calibri"/>
              </a:rPr>
              <a:t>to a standard that meets </a:t>
            </a:r>
            <a:r>
              <a:rPr lang="en-US" sz="2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expectation.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If </a:t>
            </a:r>
            <a:r>
              <a:rPr lang="en-US" sz="2800" baseline="30000" dirty="0">
                <a:solidFill>
                  <a:schemeClr val="bg1"/>
                </a:solidFill>
                <a:latin typeface="Calibri"/>
                <a:cs typeface="Calibri"/>
              </a:rPr>
              <a:t>you wish to get back in touch with us to discuss the </a:t>
            </a:r>
            <a:r>
              <a:rPr lang="en-US" sz="2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information </a:t>
            </a:r>
            <a:r>
              <a:rPr lang="en-US" sz="2800" baseline="30000" dirty="0">
                <a:solidFill>
                  <a:schemeClr val="bg1"/>
                </a:solidFill>
                <a:latin typeface="Calibri"/>
                <a:cs typeface="Calibri"/>
              </a:rPr>
              <a:t>provided, arrange follow-up work, raise a query/concern or provide feedback then please get in touch via any of the methods listed </a:t>
            </a:r>
            <a:r>
              <a:rPr lang="en-US" sz="2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below:</a:t>
            </a:r>
          </a:p>
          <a:p>
            <a:endParaRPr lang="en-US" sz="28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8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Telephone:</a:t>
            </a:r>
          </a:p>
          <a:p>
            <a:r>
              <a:rPr lang="en-U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Email:             </a:t>
            </a:r>
          </a:p>
          <a:p>
            <a:r>
              <a:rPr lang="en-U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Website:</a:t>
            </a:r>
            <a:endParaRPr lang="pl-PL" sz="2400" b="1" baseline="30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11" name="Picture 10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6316" y="2784316"/>
            <a:ext cx="493395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en-US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Interface and Surface Analysis Centre (ISAC)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Boots Science Building (C08)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University Park</a:t>
            </a:r>
          </a:p>
          <a:p>
            <a:pPr algn="ctr"/>
            <a:r>
              <a:rPr lang="en-U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Nottingham</a:t>
            </a:r>
          </a:p>
          <a:p>
            <a:pPr algn="ctr"/>
            <a:r>
              <a:rPr lang="is-IS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NG7 </a:t>
            </a:r>
            <a:r>
              <a:rPr lang="is-I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2RD </a:t>
            </a:r>
            <a:endParaRPr lang="en-US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782" y="2784316"/>
            <a:ext cx="394618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Centre for Additive Manufacturing</a:t>
            </a:r>
          </a:p>
          <a:p>
            <a:pPr algn="ctr"/>
            <a:r>
              <a:rPr lang="en-GB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Advanced Manufacturing Building </a:t>
            </a:r>
          </a:p>
          <a:p>
            <a:pPr algn="ctr"/>
            <a:r>
              <a:rPr lang="en-GB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Jubilee Campus</a:t>
            </a:r>
          </a:p>
          <a:p>
            <a:pPr algn="ctr"/>
            <a:r>
              <a:rPr lang="en-GB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Nottingham</a:t>
            </a:r>
          </a:p>
          <a:p>
            <a:pPr algn="ctr"/>
            <a:r>
              <a:rPr lang="en-GB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NG7 </a:t>
            </a:r>
            <a:r>
              <a:rPr lang="en-GB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2GX                  </a:t>
            </a:r>
            <a:endParaRPr lang="en-US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6148" y="5116518"/>
            <a:ext cx="491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+44(0)115 84 66374</a:t>
            </a:r>
            <a:endParaRPr lang="en-GB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GB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CfAM@Nottingham.ac.uk</a:t>
            </a:r>
          </a:p>
          <a:p>
            <a:r>
              <a:rPr lang="en-U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 www.Nottingham.ac.uk/research/groups/cfam</a:t>
            </a:r>
            <a:endParaRPr lang="en-US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6316" y="5176998"/>
            <a:ext cx="491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  <a:latin typeface="Calibri"/>
                <a:cs typeface="Calibri"/>
              </a:rPr>
              <a:t>+44(0)115 95 15046 </a:t>
            </a:r>
            <a:endParaRPr lang="en-US" sz="28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isac@nottingham.ac.uk</a:t>
            </a:r>
            <a:endParaRPr lang="en-US" sz="28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8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l-PL" sz="2800" b="1" baseline="30000" dirty="0">
                <a:solidFill>
                  <a:srgbClr val="FFFFFF"/>
                </a:solidFill>
                <a:latin typeface="Calibri"/>
                <a:cs typeface="Calibri"/>
              </a:rPr>
              <a:t>www.nottingham.ac.uk/isac</a:t>
            </a:r>
          </a:p>
        </p:txBody>
      </p:sp>
    </p:spTree>
    <p:extLst>
      <p:ext uri="{BB962C8B-B14F-4D97-AF65-F5344CB8AC3E}">
        <p14:creationId xmlns:p14="http://schemas.microsoft.com/office/powerpoint/2010/main" val="15064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285" y="2865457"/>
            <a:ext cx="10825315" cy="2387600"/>
          </a:xfrm>
        </p:spPr>
        <p:txBody>
          <a:bodyPr/>
          <a:lstStyle/>
          <a:p>
            <a:r>
              <a:rPr lang="en-GB" sz="5400" dirty="0" smtClean="0"/>
              <a:t>CHARACTERISING </a:t>
            </a:r>
            <a:br>
              <a:rPr lang="en-GB" sz="5400" dirty="0" smtClean="0"/>
            </a:br>
            <a:r>
              <a:rPr lang="en-GB" sz="5400" dirty="0" smtClean="0"/>
              <a:t>3D PRINTED ELECTRONICS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6904" y="5910203"/>
            <a:ext cx="11525096" cy="947797"/>
          </a:xfrm>
        </p:spPr>
        <p:txBody>
          <a:bodyPr/>
          <a:lstStyle/>
          <a:p>
            <a:r>
              <a:rPr lang="en-GB" dirty="0"/>
              <a:t>Materials Characterisation Case Study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0" y="230631"/>
            <a:ext cx="2339809" cy="79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395" y="230631"/>
            <a:ext cx="535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+mj-lt"/>
                <a:cs typeface="Calibri"/>
              </a:rPr>
              <a:t>***CONFIDENTIAL***</a:t>
            </a:r>
            <a:endParaRPr lang="en-GB" sz="2800" b="1" dirty="0">
              <a:solidFill>
                <a:srgbClr val="FFFFFF"/>
              </a:solidFill>
              <a:latin typeface="+mj-lt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1C1C1C"/>
              </a:clrFrom>
              <a:clrTo>
                <a:srgbClr val="1C1C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25522" r="8160" b="25898"/>
          <a:stretch/>
        </p:blipFill>
        <p:spPr>
          <a:xfrm>
            <a:off x="9551324" y="1363287"/>
            <a:ext cx="2560320" cy="10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 smtClean="0"/>
              <a:t>INTRODUCTION</a:t>
            </a:r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092" y="1301954"/>
            <a:ext cx="112742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/>
                <a:cs typeface="Calibri"/>
              </a:rPr>
              <a:t>Additive manufacturing, also known as 3D printing, </a:t>
            </a:r>
            <a:r>
              <a:rPr lang="en-GB" sz="2000" dirty="0" smtClean="0">
                <a:latin typeface="Calibri"/>
                <a:cs typeface="Calibri"/>
              </a:rPr>
              <a:t>has recently been </a:t>
            </a:r>
            <a:r>
              <a:rPr lang="en-GB" sz="2000" dirty="0">
                <a:latin typeface="Calibri"/>
                <a:cs typeface="Calibri"/>
              </a:rPr>
              <a:t>used in a wide range of </a:t>
            </a:r>
            <a:r>
              <a:rPr lang="en-GB" sz="2000" dirty="0" smtClean="0">
                <a:latin typeface="Calibri"/>
                <a:cs typeface="Calibri"/>
              </a:rPr>
              <a:t>polymeric </a:t>
            </a:r>
            <a:r>
              <a:rPr lang="en-GB" sz="2000" dirty="0">
                <a:latin typeface="Calibri"/>
                <a:cs typeface="Calibri"/>
              </a:rPr>
              <a:t>and metallic </a:t>
            </a:r>
            <a:r>
              <a:rPr lang="en-GB" sz="2000" dirty="0" smtClean="0">
                <a:latin typeface="Calibri"/>
                <a:cs typeface="Calibri"/>
              </a:rPr>
              <a:t>material applications due </a:t>
            </a:r>
            <a:r>
              <a:rPr lang="en-GB" sz="2000" dirty="0">
                <a:latin typeface="Calibri"/>
                <a:cs typeface="Calibri"/>
              </a:rPr>
              <a:t>to the </a:t>
            </a:r>
            <a:r>
              <a:rPr lang="en-GB" sz="2000" dirty="0" smtClean="0">
                <a:latin typeface="Calibri"/>
                <a:cs typeface="Calibri"/>
              </a:rPr>
              <a:t>significantly </a:t>
            </a:r>
            <a:r>
              <a:rPr lang="en-GB" sz="2000" dirty="0">
                <a:latin typeface="Calibri"/>
                <a:cs typeface="Calibri"/>
              </a:rPr>
              <a:t>increased geometrical complexity available when compared to traditional production methods</a:t>
            </a:r>
            <a:r>
              <a:rPr lang="en-GB" sz="2000" dirty="0" smtClean="0">
                <a:latin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/>
                <a:cs typeface="Calibri"/>
              </a:rPr>
              <a:t>This </a:t>
            </a:r>
            <a:r>
              <a:rPr lang="en-GB" sz="2000" dirty="0">
                <a:latin typeface="Calibri"/>
                <a:cs typeface="Calibri"/>
              </a:rPr>
              <a:t>case study showcases </a:t>
            </a:r>
            <a:r>
              <a:rPr lang="en-GB" sz="2000" dirty="0" smtClean="0">
                <a:latin typeface="Calibri"/>
                <a:cs typeface="Calibri"/>
              </a:rPr>
              <a:t>how a prototype-encapsulated strain sensor manufactured using 3D inkjet printing can be achieved and interrogated using multiple analytical </a:t>
            </a:r>
            <a:r>
              <a:rPr lang="en-GB" sz="2000" dirty="0">
                <a:latin typeface="Calibri"/>
                <a:cs typeface="Calibri"/>
              </a:rPr>
              <a:t>techniques to </a:t>
            </a:r>
            <a:r>
              <a:rPr lang="en-GB" sz="2000" dirty="0" smtClean="0">
                <a:latin typeface="Calibri"/>
                <a:cs typeface="Calibri"/>
              </a:rPr>
              <a:t>investigate it’s organic-metal interface and the conductive layer.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10" name="Picture 9" descr="Untitl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3D INKJET PRINTING OF ELECTRONICS</a:t>
            </a:r>
            <a:endParaRPr lang="en-GB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8833" y="916570"/>
            <a:ext cx="11475163" cy="4648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b="1" dirty="0" smtClean="0">
                <a:latin typeface="Calibri"/>
                <a:cs typeface="Calibri"/>
              </a:rPr>
              <a:t>A new method to rapidly sinter silver </a:t>
            </a:r>
            <a:r>
              <a:rPr lang="en-GB" b="1" dirty="0" smtClean="0">
                <a:latin typeface="Calibri"/>
                <a:cs typeface="Calibri"/>
              </a:rPr>
              <a:t>nanoparticle (AgNP) </a:t>
            </a:r>
            <a:r>
              <a:rPr lang="en-GB" b="1" dirty="0" smtClean="0">
                <a:latin typeface="Calibri"/>
                <a:cs typeface="Calibri"/>
              </a:rPr>
              <a:t>ink in ambient conditions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037" y="4342580"/>
            <a:ext cx="113132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Prior to sintering, most AgNP had diameters below 50 </a:t>
            </a:r>
            <a:r>
              <a:rPr lang="en-GB" sz="1400" dirty="0" smtClean="0">
                <a:latin typeface="Calibri"/>
                <a:cs typeface="Calibri"/>
              </a:rPr>
              <a:t>nm, as seen by field-emission gun scanning electron microscopy (FEG-SEM Fig</a:t>
            </a:r>
            <a:r>
              <a:rPr lang="en-GB" sz="1400" dirty="0" smtClean="0">
                <a:latin typeface="Calibri"/>
                <a:cs typeface="Calibri"/>
              </a:rPr>
              <a:t>. 1A).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UV-VIS </a:t>
            </a:r>
            <a:r>
              <a:rPr lang="en-GB" sz="1400" dirty="0" smtClean="0">
                <a:latin typeface="Calibri"/>
                <a:cs typeface="Calibri"/>
              </a:rPr>
              <a:t>absorption spectrum of the AgNP ink showed two absorption regions: one absorption region below 310 nm, which is likely due to the presence of organic additives, e.g. TGME, and the other between 330 and 430 nm, a result of the AgNP absorption (Fig. 1B).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Based on the optical properties of the AgNP ink, thermal sintering of AgNP in ambient conditions was performed using a low power LED-based UV light source with a wavelength of 395 nm.</a:t>
            </a:r>
            <a:endParaRPr lang="en-GB" sz="1400" dirty="0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32384" y="6446625"/>
            <a:ext cx="4233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[1] E. Saleh et al, Adv. Mater. Technol.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2, 1700134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99049" y="2018183"/>
            <a:ext cx="32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FE-SEM image of unprocessed silver nanoparticle ink with insert showing the size distribution of the nanoparticles computed from the FE-SEM image; B) UV-vis spectrum of silver nanoparticle ink with inset showing the emission spectrum of UV light source [1].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6" name="Picture 5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37707" y="1496675"/>
            <a:ext cx="8038597" cy="2624207"/>
            <a:chOff x="537707" y="1391900"/>
            <a:chExt cx="8038597" cy="2624207"/>
          </a:xfrm>
        </p:grpSpPr>
        <p:grpSp>
          <p:nvGrpSpPr>
            <p:cNvPr id="9" name="Group 8"/>
            <p:cNvGrpSpPr/>
            <p:nvPr/>
          </p:nvGrpSpPr>
          <p:grpSpPr>
            <a:xfrm>
              <a:off x="537707" y="1391900"/>
              <a:ext cx="3892619" cy="2513350"/>
              <a:chOff x="537707" y="1391900"/>
              <a:chExt cx="3892619" cy="251335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823144" y="1443069"/>
                <a:ext cx="3607182" cy="2462181"/>
                <a:chOff x="590857" y="1659926"/>
                <a:chExt cx="3814519" cy="2603705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0857" y="1659926"/>
                  <a:ext cx="3814519" cy="2603705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39070" y="1674238"/>
                  <a:ext cx="1666306" cy="1423892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537707" y="1391900"/>
                <a:ext cx="231126" cy="31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GB" sz="2000" b="1" dirty="0" smtClean="0">
                    <a:latin typeface="+mj-lt"/>
                  </a:rPr>
                  <a:t>A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730760" y="1420008"/>
              <a:ext cx="3845544" cy="2596099"/>
              <a:chOff x="4730760" y="1420008"/>
              <a:chExt cx="3845544" cy="259609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852219" y="1442282"/>
                <a:ext cx="3724085" cy="2573825"/>
                <a:chOff x="4852219" y="1404183"/>
                <a:chExt cx="3340569" cy="2308766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852219" y="1404183"/>
                  <a:ext cx="3340569" cy="2308766"/>
                  <a:chOff x="590857" y="4009102"/>
                  <a:chExt cx="3350752" cy="2315803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90857" y="4009102"/>
                    <a:ext cx="3350752" cy="2315803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950711" y="4183859"/>
                    <a:ext cx="1840143" cy="118531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5915569" y="2327503"/>
                  <a:ext cx="237021" cy="1916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1200" b="1" dirty="0" smtClean="0">
                      <a:latin typeface="+mj-lt"/>
                    </a:rPr>
                    <a:t>Ag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243476" y="1694997"/>
                  <a:ext cx="610433" cy="1916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1200" b="1" dirty="0" smtClean="0">
                      <a:latin typeface="+mj-lt"/>
                    </a:rPr>
                    <a:t>TGME</a:t>
                  </a: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5709799" y="1694997"/>
                  <a:ext cx="0" cy="403515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5254630" y="1952279"/>
                  <a:ext cx="444968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5814299" y="2345125"/>
                  <a:ext cx="0" cy="4035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6228343" y="2349728"/>
                  <a:ext cx="0" cy="4035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5814299" y="2600079"/>
                  <a:ext cx="410682" cy="0"/>
                </a:xfrm>
                <a:prstGeom prst="straightConnector1">
                  <a:avLst/>
                </a:prstGeom>
                <a:ln>
                  <a:solidFill>
                    <a:schemeClr val="accent5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4730760" y="1420008"/>
                <a:ext cx="237022" cy="319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GB" sz="2000" b="1" dirty="0" smtClean="0">
                    <a:latin typeface="+mj-lt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38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3D INKJET PRINTING OF ELECTRONICS</a:t>
            </a:r>
            <a:endParaRPr lang="en-GB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933" y="909214"/>
            <a:ext cx="7253031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b="1" dirty="0" smtClean="0">
                <a:latin typeface="Calibri"/>
                <a:cs typeface="Calibri"/>
              </a:rPr>
              <a:t>3D Inkjet Printing of </a:t>
            </a:r>
            <a:r>
              <a:rPr lang="en-GB" b="1" dirty="0" smtClean="0">
                <a:latin typeface="Calibri"/>
                <a:cs typeface="Calibri"/>
              </a:rPr>
              <a:t>a Prototype-Encapsulated </a:t>
            </a:r>
            <a:r>
              <a:rPr lang="en-GB" b="1" dirty="0" smtClean="0">
                <a:latin typeface="Calibri"/>
                <a:cs typeface="Calibri"/>
              </a:rPr>
              <a:t>Strain Sensor</a:t>
            </a:r>
            <a:endParaRPr lang="en-GB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506" y="1599006"/>
            <a:ext cx="12089115" cy="2742917"/>
            <a:chOff x="576963" y="1490348"/>
            <a:chExt cx="10829139" cy="2457039"/>
          </a:xfrm>
        </p:grpSpPr>
        <p:sp>
          <p:nvSpPr>
            <p:cNvPr id="14" name="TextBox 13"/>
            <p:cNvSpPr txBox="1"/>
            <p:nvPr/>
          </p:nvSpPr>
          <p:spPr>
            <a:xfrm>
              <a:off x="576963" y="3575194"/>
              <a:ext cx="10829139" cy="37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Fig. 2</a:t>
              </a:r>
              <a:r>
                <a:rPr lang="en-GB" sz="105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A) Schematic showing 3D inkjet printing and sintering of electronic circuits using simple UV radiation; </a:t>
              </a:r>
            </a:p>
            <a:p>
              <a:pPr algn="ctr"/>
              <a:r>
                <a:rPr lang="en-GB" sz="105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Optical image of encapsulated strain sensor integrated with a disposable glove and schematic of the sample layers [2].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77106" y="1490348"/>
              <a:ext cx="10152512" cy="1962150"/>
              <a:chOff x="877106" y="1490348"/>
              <a:chExt cx="10152512" cy="196215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877106" y="1490348"/>
                <a:ext cx="4818844" cy="1962150"/>
                <a:chOff x="877106" y="1490348"/>
                <a:chExt cx="4818844" cy="196215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9734"/>
                <a:stretch/>
              </p:blipFill>
              <p:spPr>
                <a:xfrm>
                  <a:off x="877106" y="1490348"/>
                  <a:ext cx="4818844" cy="196215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965781" y="1534344"/>
                  <a:ext cx="22275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2000" b="1" dirty="0" smtClean="0"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5705783" y="1503968"/>
                <a:ext cx="5323835" cy="1897325"/>
                <a:chOff x="5705783" y="1503968"/>
                <a:chExt cx="5323835" cy="189732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5705783" y="1657857"/>
                  <a:ext cx="5323835" cy="1743436"/>
                  <a:chOff x="5695950" y="1441549"/>
                  <a:chExt cx="5323835" cy="1743436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 rotWithShape="1">
                  <a:blip r:embed="rId3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74275"/>
                  <a:stretch/>
                </p:blipFill>
                <p:spPr>
                  <a:xfrm>
                    <a:off x="5695950" y="1441549"/>
                    <a:ext cx="5323835" cy="1743436"/>
                  </a:xfrm>
                  <a:prstGeom prst="rect">
                    <a:avLst/>
                  </a:prstGeom>
                </p:spPr>
              </p:pic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981700" y="2905125"/>
                    <a:ext cx="342900" cy="2616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GB" sz="1050" dirty="0" smtClean="0">
                      <a:latin typeface="+mj-lt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395967" y="2894373"/>
                    <a:ext cx="342900" cy="2616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GB" sz="1050" dirty="0" smtClean="0">
                      <a:latin typeface="+mj-lt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6081015" y="1503968"/>
                  <a:ext cx="22275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2000" b="1" dirty="0" smtClean="0">
                      <a:latin typeface="+mj-lt"/>
                    </a:rPr>
                    <a:t>B</a:t>
                  </a:r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7243506" y="6423456"/>
            <a:ext cx="509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[2] M. Tiddia et al, Appl. Mater. Interfaces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11, 4500-4506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636" y="4634339"/>
            <a:ext cx="1103179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Both </a:t>
            </a:r>
            <a:r>
              <a:rPr lang="en-GB" sz="1400" dirty="0" smtClean="0">
                <a:latin typeface="Calibri"/>
                <a:cs typeface="Calibri"/>
              </a:rPr>
              <a:t>a UV </a:t>
            </a:r>
            <a:r>
              <a:rPr lang="en-GB" sz="1400" dirty="0" smtClean="0">
                <a:latin typeface="Calibri"/>
                <a:cs typeface="Calibri"/>
              </a:rPr>
              <a:t>curable polymer (TPGDA) </a:t>
            </a:r>
            <a:r>
              <a:rPr lang="en-GB" sz="1400" dirty="0">
                <a:latin typeface="Calibri"/>
                <a:cs typeface="Calibri"/>
              </a:rPr>
              <a:t>ink </a:t>
            </a:r>
            <a:r>
              <a:rPr lang="en-GB" sz="1400" dirty="0" smtClean="0">
                <a:latin typeface="Calibri"/>
                <a:cs typeface="Calibri"/>
              </a:rPr>
              <a:t>and the </a:t>
            </a:r>
            <a:r>
              <a:rPr lang="en-GB" sz="1400" dirty="0">
                <a:latin typeface="Calibri"/>
                <a:cs typeface="Calibri"/>
              </a:rPr>
              <a:t>conductive (AgNP) ink </a:t>
            </a:r>
            <a:r>
              <a:rPr lang="en-GB" sz="1400" dirty="0" smtClean="0">
                <a:latin typeface="Calibri"/>
                <a:cs typeface="Calibri"/>
              </a:rPr>
              <a:t>were printed and cured/sintered contemporaneously by a LED-based UV source connected to the print-heads.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The printed sample is constructed with, from bottom to top, a ~250 µm thick polymer layer, a ~10 µm thick silver layer, and a ~50 µm thick polymer layer.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24" name="Picture 23" descr="Untitl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8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900" dirty="0" smtClean="0"/>
              <a:t>FOCUSED ION BEAN (FIB) TIME-OF-FLIGHT</a:t>
            </a:r>
            <a:br>
              <a:rPr lang="en-GB" sz="1900" dirty="0" smtClean="0"/>
            </a:br>
            <a:r>
              <a:rPr lang="en-GB" sz="1900" dirty="0" smtClean="0"/>
              <a:t>SECONDARY ION MASS SPECTROMETRY (ToF-SIMS)</a:t>
            </a:r>
            <a:endParaRPr lang="en-GB" sz="1900" dirty="0"/>
          </a:p>
        </p:txBody>
      </p:sp>
      <p:sp>
        <p:nvSpPr>
          <p:cNvPr id="13" name="TextBox 12"/>
          <p:cNvSpPr txBox="1"/>
          <p:nvPr/>
        </p:nvSpPr>
        <p:spPr>
          <a:xfrm>
            <a:off x="418388" y="967423"/>
            <a:ext cx="5507463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1600" b="1" dirty="0" smtClean="0">
                <a:latin typeface="Calibri"/>
                <a:cs typeface="Calibri"/>
              </a:rPr>
              <a:t>Focussed Ion Beam (FIB) milling </a:t>
            </a:r>
            <a:r>
              <a:rPr lang="en-GB" sz="1600" b="1" dirty="0" smtClean="0">
                <a:latin typeface="Calibri"/>
                <a:cs typeface="Calibri"/>
              </a:rPr>
              <a:t>and </a:t>
            </a:r>
            <a:r>
              <a:rPr lang="en-GB" sz="1600" b="1" dirty="0" smtClean="0">
                <a:latin typeface="Calibri"/>
                <a:cs typeface="Calibri"/>
              </a:rPr>
              <a:t>Secondary Ion </a:t>
            </a:r>
            <a:r>
              <a:rPr lang="en-GB" sz="1600" b="1" dirty="0" smtClean="0">
                <a:latin typeface="Calibri"/>
                <a:cs typeface="Calibri"/>
              </a:rPr>
              <a:t>Mass Spectrometry (S</a:t>
            </a:r>
            <a:r>
              <a:rPr lang="en-GB" sz="1600" b="1" dirty="0" smtClean="0">
                <a:latin typeface="Calibri"/>
                <a:cs typeface="Calibri"/>
              </a:rPr>
              <a:t>IMS) </a:t>
            </a:r>
            <a:r>
              <a:rPr lang="en-GB" sz="1600" b="1" dirty="0" smtClean="0">
                <a:latin typeface="Calibri"/>
                <a:cs typeface="Calibri"/>
              </a:rPr>
              <a:t>enables </a:t>
            </a:r>
            <a:r>
              <a:rPr lang="en-GB" sz="1600" b="1" dirty="0" smtClean="0">
                <a:latin typeface="Calibri"/>
                <a:cs typeface="Calibri"/>
              </a:rPr>
              <a:t>the </a:t>
            </a:r>
            <a:r>
              <a:rPr lang="en-GB" sz="1600" b="1" dirty="0" smtClean="0">
                <a:latin typeface="Calibri"/>
                <a:cs typeface="Calibri"/>
              </a:rPr>
              <a:t>comprehensive understanding of organic-inorganic </a:t>
            </a:r>
            <a:r>
              <a:rPr lang="en-GB" sz="1600" b="1" dirty="0">
                <a:latin typeface="Calibri"/>
                <a:cs typeface="Calibri"/>
              </a:rPr>
              <a:t>i</a:t>
            </a:r>
            <a:r>
              <a:rPr lang="en-GB" sz="1600" b="1" dirty="0" smtClean="0">
                <a:latin typeface="Calibri"/>
                <a:cs typeface="Calibri"/>
              </a:rPr>
              <a:t>nterfaces</a:t>
            </a:r>
            <a:endParaRPr lang="en-GB" sz="1600" dirty="0"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89629" y="934301"/>
            <a:ext cx="5691098" cy="5618248"/>
            <a:chOff x="7324079" y="1214262"/>
            <a:chExt cx="4430337" cy="4939015"/>
          </a:xfrm>
        </p:grpSpPr>
        <p:sp>
          <p:nvSpPr>
            <p:cNvPr id="14" name="TextBox 13"/>
            <p:cNvSpPr txBox="1"/>
            <p:nvPr/>
          </p:nvSpPr>
          <p:spPr>
            <a:xfrm>
              <a:off x="7339405" y="5530973"/>
              <a:ext cx="4415011" cy="62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Fig. 3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A) Total secondary ion image of a milled and cleaned FIB-crater; B) High-resolution ion distribution map of the organic – inorganic interface with characteristic polymer fragment m/z 51 (green) and silver (sum of Ag</a:t>
              </a:r>
              <a:r>
                <a:rPr lang="en-GB" sz="1000" i="1" baseline="-25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Ag</a:t>
              </a:r>
              <a:r>
                <a:rPr lang="en-GB" sz="1000" i="1" baseline="-25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(red); C) Normalised intensity profile of summed lines centred at the interface in B) [2].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324079" y="1214262"/>
              <a:ext cx="4174088" cy="4297957"/>
              <a:chOff x="7324079" y="1214262"/>
              <a:chExt cx="4174088" cy="429795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324079" y="1214262"/>
                <a:ext cx="4174088" cy="1982477"/>
                <a:chOff x="231982" y="1417678"/>
                <a:chExt cx="4263818" cy="201342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750" r="18661" b="42078"/>
                <a:stretch/>
              </p:blipFill>
              <p:spPr>
                <a:xfrm>
                  <a:off x="231982" y="1417678"/>
                  <a:ext cx="4263818" cy="2013422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2743200" y="3286125"/>
                  <a:ext cx="381000" cy="1449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GB" sz="2400" dirty="0" smtClean="0">
                    <a:latin typeface="+mj-lt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570839" y="3338747"/>
                <a:ext cx="3927328" cy="2173472"/>
                <a:chOff x="6671132" y="3644461"/>
                <a:chExt cx="4201992" cy="2325477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2328" r="13346"/>
                <a:stretch/>
              </p:blipFill>
              <p:spPr>
                <a:xfrm>
                  <a:off x="6671132" y="3644461"/>
                  <a:ext cx="4201992" cy="2325476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6762749" y="5705476"/>
                  <a:ext cx="409575" cy="2644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GB" sz="2400" dirty="0" smtClean="0">
                    <a:latin typeface="+mj-lt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380474" y="1226567"/>
                <a:ext cx="2227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GB" sz="2000" b="1" dirty="0" smtClean="0">
                    <a:latin typeface="+mj-lt"/>
                  </a:rPr>
                  <a:t>A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78541" y="3287384"/>
                <a:ext cx="2227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GB" sz="2000" b="1" dirty="0" smtClean="0">
                    <a:latin typeface="+mj-lt"/>
                  </a:rPr>
                  <a:t>C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870939" y="1223461"/>
                <a:ext cx="2227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GB" sz="2000" b="1" dirty="0" smtClean="0">
                    <a:latin typeface="+mj-lt"/>
                  </a:rPr>
                  <a:t>B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85893" y="2337691"/>
            <a:ext cx="56037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FIB milling oblates material in a defined pattern to provide access to buried/internal interfaces: a silver layer sandwiched between two polymer layers here.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The damaged layer on the FIB-crater is removed using Ar</a:t>
            </a:r>
            <a:r>
              <a:rPr lang="en-GB" sz="1400" baseline="30000" dirty="0" smtClean="0">
                <a:latin typeface="Calibri"/>
                <a:cs typeface="Calibri"/>
              </a:rPr>
              <a:t>+</a:t>
            </a:r>
            <a:r>
              <a:rPr lang="en-GB" sz="1400" dirty="0" smtClean="0">
                <a:latin typeface="Calibri"/>
                <a:cs typeface="Calibri"/>
              </a:rPr>
              <a:t> sputtering by time-of-flight secondary ion mass spectrometry (ToF-SIMS).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ToF-SIMS can be then used to map the </a:t>
            </a:r>
            <a:r>
              <a:rPr lang="en-GB" sz="1400" dirty="0" smtClean="0">
                <a:latin typeface="Calibri"/>
                <a:cs typeface="Calibri"/>
              </a:rPr>
              <a:t>chemical distribution </a:t>
            </a:r>
            <a:r>
              <a:rPr lang="en-GB" sz="1400" dirty="0" smtClean="0">
                <a:latin typeface="Calibri"/>
                <a:cs typeface="Calibri"/>
              </a:rPr>
              <a:t>of the polymer-silver interfaces.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By correlating the two techniques the interface between the polymer and silver can be accessed and chemically defined.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22" name="Picture 21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03094" y="6421865"/>
            <a:ext cx="509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[2] M. Tiddia et al, Appl. Mater. Interfaces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11, 4500-4506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7242606" y="1716312"/>
            <a:ext cx="4918427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For </a:t>
            </a:r>
            <a:r>
              <a:rPr lang="en-GB" sz="1400" dirty="0">
                <a:latin typeface="Calibri"/>
                <a:cs typeface="Calibri"/>
              </a:rPr>
              <a:t>an annealing temperature of </a:t>
            </a:r>
            <a:r>
              <a:rPr lang="en-GB" sz="1400" dirty="0" smtClean="0">
                <a:latin typeface="Calibri"/>
                <a:cs typeface="Calibri"/>
              </a:rPr>
              <a:t>100 </a:t>
            </a:r>
            <a:r>
              <a:rPr lang="en-GB" sz="1400" baseline="30000" dirty="0">
                <a:latin typeface="Calibri"/>
                <a:cs typeface="Calibri"/>
              </a:rPr>
              <a:t>o</a:t>
            </a:r>
            <a:r>
              <a:rPr lang="en-GB" sz="1400" dirty="0">
                <a:latin typeface="Calibri"/>
                <a:cs typeface="Calibri"/>
              </a:rPr>
              <a:t>C the resistivity </a:t>
            </a:r>
            <a:r>
              <a:rPr lang="en-GB" sz="1400" dirty="0" smtClean="0">
                <a:latin typeface="Calibri"/>
                <a:cs typeface="Calibri"/>
              </a:rPr>
              <a:t>decreases and </a:t>
            </a:r>
            <a:r>
              <a:rPr lang="en-GB" sz="1400" dirty="0">
                <a:latin typeface="Calibri"/>
                <a:cs typeface="Calibri"/>
              </a:rPr>
              <a:t>remains low </a:t>
            </a:r>
            <a:r>
              <a:rPr lang="en-GB" sz="1400" dirty="0" smtClean="0">
                <a:latin typeface="Calibri"/>
                <a:cs typeface="Calibri"/>
              </a:rPr>
              <a:t>up </a:t>
            </a:r>
            <a:r>
              <a:rPr lang="en-GB" sz="1400" dirty="0">
                <a:latin typeface="Calibri"/>
                <a:cs typeface="Calibri"/>
              </a:rPr>
              <a:t>to </a:t>
            </a:r>
            <a:r>
              <a:rPr lang="en-GB" sz="1400" dirty="0" smtClean="0">
                <a:latin typeface="Calibri"/>
                <a:cs typeface="Calibri"/>
              </a:rPr>
              <a:t>200 </a:t>
            </a:r>
            <a:r>
              <a:rPr lang="en-GB" sz="1400" baseline="30000" dirty="0">
                <a:latin typeface="Calibri"/>
                <a:cs typeface="Calibri"/>
              </a:rPr>
              <a:t>o</a:t>
            </a:r>
            <a:r>
              <a:rPr lang="en-GB" sz="1400" dirty="0">
                <a:latin typeface="Calibri"/>
                <a:cs typeface="Calibri"/>
              </a:rPr>
              <a:t>C </a:t>
            </a:r>
            <a:r>
              <a:rPr lang="en-GB" sz="1400" dirty="0" smtClean="0">
                <a:latin typeface="Calibri"/>
                <a:cs typeface="Calibri"/>
              </a:rPr>
              <a:t>. This is due to the </a:t>
            </a:r>
            <a:r>
              <a:rPr lang="en-GB" sz="1400" dirty="0">
                <a:latin typeface="Calibri"/>
                <a:cs typeface="Calibri"/>
              </a:rPr>
              <a:t>removal of additives from the ink, leading to sintering of metal nanoparticles and formation of conductive </a:t>
            </a:r>
            <a:r>
              <a:rPr lang="en-GB" sz="1400" dirty="0" smtClean="0">
                <a:latin typeface="Calibri"/>
                <a:cs typeface="Calibri"/>
              </a:rPr>
              <a:t>channels (Fig. 4B-E).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Resistivity of </a:t>
            </a:r>
            <a:r>
              <a:rPr lang="en-GB" sz="1400" dirty="0" smtClean="0">
                <a:latin typeface="Calibri"/>
                <a:cs typeface="Calibri"/>
              </a:rPr>
              <a:t>the printed </a:t>
            </a:r>
            <a:r>
              <a:rPr lang="en-GB" sz="1400" dirty="0">
                <a:latin typeface="Calibri"/>
                <a:cs typeface="Calibri"/>
              </a:rPr>
              <a:t>silver remains about one order of magnitude above that expected for bulk </a:t>
            </a:r>
            <a:r>
              <a:rPr lang="en-GB" sz="1400" dirty="0" smtClean="0">
                <a:latin typeface="Calibri"/>
                <a:cs typeface="Calibri"/>
              </a:rPr>
              <a:t>silver, which indicates the presence of residual organics.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SEM shows that high sintering temperatures (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over 300 </a:t>
            </a:r>
            <a:r>
              <a:rPr lang="en-GB" sz="1400" baseline="30000" dirty="0" smtClean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C </a:t>
            </a:r>
            <a:r>
              <a:rPr lang="en-GB" sz="1400" dirty="0" smtClean="0">
                <a:latin typeface="Calibri"/>
                <a:cs typeface="Calibri"/>
              </a:rPr>
              <a:t>) lead to deterioration of continuity of the printed Ag structure (Fig. 4F-I), which results in an increase in resistivity (Fig. 4A).</a:t>
            </a:r>
            <a:endParaRPr lang="en-GB" sz="1400" dirty="0"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SCANNING ELECTRON MICROSCOPY (SEM)</a:t>
            </a:r>
            <a:endParaRPr lang="en-GB" sz="22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60" name="Picture 59" descr="Untitl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64" name="TextBox 63"/>
          <p:cNvSpPr txBox="1"/>
          <p:nvPr/>
        </p:nvSpPr>
        <p:spPr>
          <a:xfrm>
            <a:off x="103584" y="6560365"/>
            <a:ext cx="4233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[3] G.F Trindade et al.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Unpublished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7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26360" y="994775"/>
            <a:ext cx="9225211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b="1" dirty="0" smtClean="0">
                <a:latin typeface="Calibri"/>
                <a:cs typeface="Calibri"/>
              </a:rPr>
              <a:t>SEM imaging helps </a:t>
            </a:r>
            <a:r>
              <a:rPr lang="en-GB" b="1" dirty="0" smtClean="0">
                <a:latin typeface="Calibri"/>
                <a:cs typeface="Calibri"/>
              </a:rPr>
              <a:t>visualis</a:t>
            </a:r>
            <a:r>
              <a:rPr lang="en-GB" b="1" dirty="0" smtClean="0">
                <a:latin typeface="Calibri"/>
                <a:cs typeface="Calibri"/>
              </a:rPr>
              <a:t>e structural features that define </a:t>
            </a:r>
            <a:r>
              <a:rPr lang="en-GB" b="1" dirty="0" smtClean="0">
                <a:latin typeface="Calibri"/>
                <a:cs typeface="Calibri"/>
              </a:rPr>
              <a:t>the </a:t>
            </a:r>
            <a:r>
              <a:rPr lang="en-GB" b="1" dirty="0" smtClean="0">
                <a:latin typeface="Calibri"/>
                <a:cs typeface="Calibri"/>
              </a:rPr>
              <a:t>resistivity of sintered silver layer</a:t>
            </a:r>
            <a:endParaRPr lang="en-GB" dirty="0">
              <a:latin typeface="Calibri"/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942" y="1776787"/>
            <a:ext cx="7085664" cy="3748348"/>
            <a:chOff x="103584" y="1525781"/>
            <a:chExt cx="7506891" cy="3971179"/>
          </a:xfrm>
        </p:grpSpPr>
        <p:grpSp>
          <p:nvGrpSpPr>
            <p:cNvPr id="5" name="Group 4"/>
            <p:cNvGrpSpPr/>
            <p:nvPr/>
          </p:nvGrpSpPr>
          <p:grpSpPr>
            <a:xfrm>
              <a:off x="103584" y="1525781"/>
              <a:ext cx="7506891" cy="3971179"/>
              <a:chOff x="103584" y="1525781"/>
              <a:chExt cx="7506891" cy="397117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03584" y="4942962"/>
                <a:ext cx="750689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Fig. </a:t>
                </a:r>
                <a:r>
                  <a:rPr lang="en-GB" sz="1000" b="1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(a) Resistivity of single layer AgNP samples sintered at different temperatures (black) ). Insert represents the sample design used for resistivity measurements (b)-(i) Secondary electron microscopy images of single layer printed AgNP samples sintered at different temperatures.</a:t>
                </a:r>
                <a:endPara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03584" y="1525781"/>
                <a:ext cx="7506891" cy="3420426"/>
                <a:chOff x="103584" y="1525781"/>
                <a:chExt cx="7506891" cy="3420426"/>
              </a:xfrm>
            </p:grpSpPr>
            <p:pic>
              <p:nvPicPr>
                <p:cNvPr id="62" name="Picture 61"/>
                <p:cNvPicPr/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584" y="1525781"/>
                  <a:ext cx="7506891" cy="3420426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230110" y="1562258"/>
                  <a:ext cx="19165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b="1" dirty="0" smtClean="0">
                      <a:latin typeface="+mj-lt"/>
                    </a:rPr>
                    <a:t>A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161229" y="1566942"/>
                  <a:ext cx="17252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b="1" dirty="0" smtClean="0">
                      <a:latin typeface="+mj-lt"/>
                    </a:rPr>
                    <a:t>B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256604" y="1568723"/>
                  <a:ext cx="17252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b="1" dirty="0" smtClean="0">
                      <a:latin typeface="+mj-lt"/>
                    </a:rPr>
                    <a:t>C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428179" y="1566942"/>
                  <a:ext cx="17252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b="1" dirty="0" smtClean="0">
                      <a:latin typeface="+mj-lt"/>
                    </a:rPr>
                    <a:t>D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523554" y="1568723"/>
                  <a:ext cx="17252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b="1" dirty="0" smtClean="0">
                      <a:latin typeface="+mj-lt"/>
                    </a:rPr>
                    <a:t>E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170754" y="3090942"/>
                  <a:ext cx="17252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b="1" dirty="0" smtClean="0">
                      <a:latin typeface="+mj-lt"/>
                    </a:rPr>
                    <a:t>F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266129" y="3092723"/>
                  <a:ext cx="17252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b="1" dirty="0" smtClean="0">
                      <a:latin typeface="+mj-lt"/>
                    </a:rPr>
                    <a:t>G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437704" y="3090942"/>
                  <a:ext cx="17252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b="1" dirty="0" smtClean="0">
                      <a:latin typeface="+mj-lt"/>
                    </a:rPr>
                    <a:t>H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533079" y="3092723"/>
                  <a:ext cx="17252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GB" b="1" dirty="0" smtClean="0">
                      <a:latin typeface="+mj-lt"/>
                    </a:rPr>
                    <a:t>I</a:t>
                  </a:r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2073729" y="2024743"/>
              <a:ext cx="898071" cy="244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1468" y="3146182"/>
              <a:ext cx="160275" cy="244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6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8553796" y="1503384"/>
            <a:ext cx="354964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Both ToF-SIMS and XPS identify the presence of polyvinylpyrrolidne (PVP</a:t>
            </a:r>
            <a:r>
              <a:rPr lang="en-GB" sz="1400" dirty="0">
                <a:latin typeface="Calibri"/>
                <a:cs typeface="Calibri"/>
              </a:rPr>
              <a:t>), one of the main stabilising agents for </a:t>
            </a:r>
            <a:r>
              <a:rPr lang="en-GB" sz="1400" dirty="0" smtClean="0">
                <a:latin typeface="Calibri"/>
                <a:cs typeface="Calibri"/>
              </a:rPr>
              <a:t>AgNPs, on the surface of printed layers.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Results </a:t>
            </a:r>
            <a:r>
              <a:rPr lang="en-GB" sz="1400" dirty="0">
                <a:latin typeface="Calibri"/>
                <a:cs typeface="Calibri"/>
              </a:rPr>
              <a:t>from both techniques show that PVP is still present after sintering </a:t>
            </a:r>
            <a:r>
              <a:rPr lang="en-GB" sz="1400" dirty="0" smtClean="0">
                <a:latin typeface="Calibri"/>
                <a:cs typeface="Calibri"/>
              </a:rPr>
              <a:t>at temperatures </a:t>
            </a:r>
            <a:r>
              <a:rPr lang="en-GB" sz="1400" dirty="0">
                <a:latin typeface="Calibri"/>
                <a:cs typeface="Calibri"/>
              </a:rPr>
              <a:t>between 100 </a:t>
            </a:r>
            <a:r>
              <a:rPr lang="en-GB" sz="1400" baseline="30000" dirty="0">
                <a:latin typeface="Calibri"/>
                <a:cs typeface="Calibri"/>
              </a:rPr>
              <a:t>o</a:t>
            </a:r>
            <a:r>
              <a:rPr lang="en-GB" sz="1400" dirty="0">
                <a:latin typeface="Calibri"/>
                <a:cs typeface="Calibri"/>
              </a:rPr>
              <a:t>C and 230 </a:t>
            </a:r>
            <a:r>
              <a:rPr lang="en-GB" sz="1400" baseline="30000" dirty="0">
                <a:latin typeface="Calibri"/>
                <a:cs typeface="Calibri"/>
              </a:rPr>
              <a:t>o</a:t>
            </a:r>
            <a:r>
              <a:rPr lang="en-GB" sz="1400" dirty="0">
                <a:latin typeface="Calibri"/>
                <a:cs typeface="Calibri"/>
              </a:rPr>
              <a:t>C, where planar resistivity is </a:t>
            </a:r>
            <a:r>
              <a:rPr lang="en-GB" sz="1400" dirty="0" smtClean="0">
                <a:latin typeface="Calibri"/>
                <a:cs typeface="Calibri"/>
              </a:rPr>
              <a:t>optimal (Fig. 4A).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GB" sz="1400" dirty="0" smtClean="0">
                <a:latin typeface="Calibri"/>
                <a:cs typeface="Calibri"/>
              </a:rPr>
              <a:t>ToF-SIMS shows a significant decrease in the intensity of PVP </a:t>
            </a:r>
            <a:r>
              <a:rPr lang="en-GB" sz="1400" dirty="0" smtClean="0">
                <a:latin typeface="Calibri"/>
                <a:cs typeface="Calibri"/>
              </a:rPr>
              <a:t>at</a:t>
            </a:r>
            <a:r>
              <a:rPr lang="en-GB" sz="1400" dirty="0" smtClean="0">
                <a:latin typeface="Calibri"/>
                <a:cs typeface="Calibri"/>
              </a:rPr>
              <a:t> </a:t>
            </a:r>
            <a:r>
              <a:rPr lang="en-GB" sz="1400" dirty="0" smtClean="0">
                <a:latin typeface="Calibri"/>
                <a:cs typeface="Calibri"/>
              </a:rPr>
              <a:t>sintering </a:t>
            </a:r>
            <a:r>
              <a:rPr lang="en-GB" sz="1400" dirty="0" smtClean="0">
                <a:latin typeface="Calibri"/>
                <a:cs typeface="Calibri"/>
              </a:rPr>
              <a:t>temperatures </a:t>
            </a:r>
            <a:r>
              <a:rPr lang="en-GB" sz="1400" dirty="0" smtClean="0">
                <a:latin typeface="Calibri"/>
                <a:cs typeface="Calibri"/>
              </a:rPr>
              <a:t>300 </a:t>
            </a:r>
            <a:r>
              <a:rPr lang="en-GB" sz="1400" baseline="30000" dirty="0">
                <a:latin typeface="Calibri"/>
                <a:cs typeface="Calibri"/>
              </a:rPr>
              <a:t>o</a:t>
            </a:r>
            <a:r>
              <a:rPr lang="en-GB" sz="1400" dirty="0">
                <a:latin typeface="Calibri"/>
                <a:cs typeface="Calibri"/>
              </a:rPr>
              <a:t>C </a:t>
            </a:r>
            <a:r>
              <a:rPr lang="en-GB" sz="1400" dirty="0" smtClean="0">
                <a:latin typeface="Calibri"/>
                <a:cs typeface="Calibri"/>
              </a:rPr>
              <a:t> and 500 </a:t>
            </a:r>
            <a:r>
              <a:rPr lang="en-GB" sz="1400" baseline="30000" dirty="0" smtClean="0">
                <a:latin typeface="Calibri"/>
                <a:cs typeface="Calibri"/>
              </a:rPr>
              <a:t>o</a:t>
            </a:r>
            <a:r>
              <a:rPr lang="en-GB" sz="1400" dirty="0" smtClean="0">
                <a:latin typeface="Calibri"/>
                <a:cs typeface="Calibri"/>
              </a:rPr>
              <a:t>C </a:t>
            </a:r>
            <a:r>
              <a:rPr lang="en-GB" sz="1400" dirty="0" smtClean="0">
                <a:latin typeface="Calibri"/>
                <a:cs typeface="Calibri"/>
              </a:rPr>
              <a:t> </a:t>
            </a:r>
            <a:r>
              <a:rPr lang="en-GB" sz="1400" dirty="0" smtClean="0">
                <a:latin typeface="Calibri"/>
                <a:cs typeface="Calibri"/>
              </a:rPr>
              <a:t>likely due to the degradation of PVP.</a:t>
            </a:r>
            <a:endParaRPr lang="en-GB" sz="1400" dirty="0"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SURFACE CHEMICAL ANALYSIS</a:t>
            </a:r>
            <a:endParaRPr lang="en-GB" sz="22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60" name="Picture 59" descr="Untitl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64" name="TextBox 63"/>
          <p:cNvSpPr txBox="1"/>
          <p:nvPr/>
        </p:nvSpPr>
        <p:spPr>
          <a:xfrm>
            <a:off x="105509" y="6566414"/>
            <a:ext cx="4233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[3] G.F Trindade et al.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Unpublished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8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0933" y="909214"/>
            <a:ext cx="10352792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b="1" dirty="0" smtClean="0">
                <a:latin typeface="Calibri"/>
                <a:cs typeface="Calibri"/>
              </a:rPr>
              <a:t>ToF-SIMS and X-ray photoelectron spectroscopy (XPS) </a:t>
            </a:r>
            <a:r>
              <a:rPr lang="en-GB" b="1" dirty="0" smtClean="0">
                <a:latin typeface="Calibri"/>
                <a:cs typeface="Calibri"/>
              </a:rPr>
              <a:t>assess the</a:t>
            </a:r>
            <a:r>
              <a:rPr lang="en-GB" b="1" dirty="0" smtClean="0">
                <a:latin typeface="Calibri"/>
                <a:cs typeface="Calibri"/>
              </a:rPr>
              <a:t> </a:t>
            </a:r>
            <a:r>
              <a:rPr lang="en-GB" b="1" dirty="0" smtClean="0">
                <a:latin typeface="Calibri"/>
                <a:cs typeface="Calibri"/>
              </a:rPr>
              <a:t>surface chemistry of sintered silver layer  </a:t>
            </a:r>
            <a:endParaRPr lang="en-GB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583" y="1383733"/>
            <a:ext cx="8198020" cy="5163762"/>
            <a:chOff x="103583" y="1383733"/>
            <a:chExt cx="7809309" cy="4918921"/>
          </a:xfrm>
        </p:grpSpPr>
        <p:grpSp>
          <p:nvGrpSpPr>
            <p:cNvPr id="2" name="Group 1"/>
            <p:cNvGrpSpPr/>
            <p:nvPr/>
          </p:nvGrpSpPr>
          <p:grpSpPr>
            <a:xfrm>
              <a:off x="103583" y="1383733"/>
              <a:ext cx="7809309" cy="4918921"/>
              <a:chOff x="183089" y="1561706"/>
              <a:chExt cx="7345827" cy="4626984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83089" y="5667572"/>
                <a:ext cx="7345827" cy="52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Fig. 5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Surface 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analysis 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results measured on the 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surface 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a single printing layer of Ag samples printed and sintered at different temperatures. 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Characteristic ToF-SIMS secondary ions for PVP (C</a:t>
                </a:r>
                <a:r>
                  <a:rPr lang="en-GB" sz="1000" i="1" baseline="-25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GB" sz="1000" i="1" baseline="-25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r>
                  <a:rPr lang="en-GB" sz="1000" i="1" baseline="30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silver (Ag</a:t>
                </a:r>
                <a:r>
                  <a:rPr lang="en-GB" sz="1000" i="1" baseline="30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and the substrate (SiO</a:t>
                </a:r>
                <a:r>
                  <a:rPr lang="en-GB" sz="1000" i="1" baseline="30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and XPS C1s peak-fitted components N-C=O + 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C-N; B) 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ToF-SIMS peaks. 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XPS C1s peak fitting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pic>
            <p:nvPicPr>
              <p:cNvPr id="13" name="Picture 12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5"/>
              <a:stretch/>
            </p:blipFill>
            <p:spPr bwMode="auto">
              <a:xfrm>
                <a:off x="185141" y="1561706"/>
                <a:ext cx="7343775" cy="41429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2153272" y="5399667"/>
              <a:ext cx="302897" cy="33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GB" sz="2000" b="1" dirty="0" smtClean="0">
                  <a:latin typeface="+mj-lt"/>
                </a:rPr>
                <a:t> 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9420" y="3112082"/>
              <a:ext cx="314325" cy="33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GB" sz="2000" b="1" dirty="0" smtClean="0">
                  <a:latin typeface="+mj-lt"/>
                </a:rPr>
                <a:t> 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48350" y="5411665"/>
              <a:ext cx="3143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GB" sz="2000" b="1" dirty="0" smtClean="0">
                  <a:latin typeface="+mj-lt"/>
                </a:rPr>
                <a:t>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1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ATOMIC FORCE MICROSCOPY (AFM)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8034" y="1575576"/>
            <a:ext cx="11200949" cy="2676509"/>
            <a:chOff x="618034" y="1575576"/>
            <a:chExt cx="11200949" cy="2676509"/>
          </a:xfrm>
        </p:grpSpPr>
        <p:grpSp>
          <p:nvGrpSpPr>
            <p:cNvPr id="7" name="Group 6"/>
            <p:cNvGrpSpPr/>
            <p:nvPr/>
          </p:nvGrpSpPr>
          <p:grpSpPr>
            <a:xfrm>
              <a:off x="618034" y="1575576"/>
              <a:ext cx="11200949" cy="2356365"/>
              <a:chOff x="618034" y="1499376"/>
              <a:chExt cx="11200949" cy="235636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18034" y="1499377"/>
                <a:ext cx="2880000" cy="2356363"/>
                <a:chOff x="618034" y="1499377"/>
                <a:chExt cx="2880000" cy="2356363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034" y="1499377"/>
                  <a:ext cx="2880000" cy="2356363"/>
                </a:xfrm>
                <a:prstGeom prst="rect">
                  <a:avLst/>
                </a:prstGeom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678256" y="1537885"/>
                  <a:ext cx="18298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2000" b="1" dirty="0" smtClean="0">
                      <a:solidFill>
                        <a:schemeClr val="bg1"/>
                      </a:solidFill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515725" y="1499376"/>
                <a:ext cx="2880000" cy="2356363"/>
                <a:chOff x="3515725" y="1499376"/>
                <a:chExt cx="2880000" cy="2356363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5725" y="1499376"/>
                  <a:ext cx="2880000" cy="2356363"/>
                </a:xfrm>
                <a:prstGeom prst="rect">
                  <a:avLst/>
                </a:prstGeom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3583841" y="1541402"/>
                  <a:ext cx="18298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2000" b="1" dirty="0" smtClean="0">
                      <a:solidFill>
                        <a:schemeClr val="bg1"/>
                      </a:solidFill>
                      <a:latin typeface="+mj-lt"/>
                    </a:rPr>
                    <a:t>B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6395725" y="1499377"/>
                <a:ext cx="2880001" cy="2356364"/>
                <a:chOff x="6395725" y="1499377"/>
                <a:chExt cx="2880001" cy="235636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6395725" y="1499377"/>
                  <a:ext cx="2880001" cy="2356364"/>
                  <a:chOff x="6323509" y="1646649"/>
                  <a:chExt cx="5400000" cy="4418181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23509" y="1646649"/>
                    <a:ext cx="5400000" cy="4418181"/>
                  </a:xfrm>
                  <a:prstGeom prst="rect">
                    <a:avLst/>
                  </a:prstGeom>
                </p:spPr>
              </p:pic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7245531" y="1785257"/>
                    <a:ext cx="740229" cy="1152376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6460266" y="1541908"/>
                  <a:ext cx="18298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2000" b="1" dirty="0" smtClean="0">
                      <a:solidFill>
                        <a:schemeClr val="bg1"/>
                      </a:solidFill>
                      <a:latin typeface="+mj-lt"/>
                    </a:rPr>
                    <a:t>C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9361533" y="1525671"/>
                <a:ext cx="2457450" cy="2017714"/>
                <a:chOff x="9361533" y="1525671"/>
                <a:chExt cx="2457450" cy="2017714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61533" y="1819360"/>
                  <a:ext cx="2457450" cy="1724025"/>
                </a:xfrm>
                <a:prstGeom prst="rect">
                  <a:avLst/>
                </a:prstGeom>
              </p:spPr>
            </p:pic>
            <p:sp>
              <p:nvSpPr>
                <p:cNvPr id="49" name="TextBox 48"/>
                <p:cNvSpPr txBox="1"/>
                <p:nvPr/>
              </p:nvSpPr>
              <p:spPr>
                <a:xfrm>
                  <a:off x="9361533" y="1525671"/>
                  <a:ext cx="18298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en-GB" sz="2000" b="1" dirty="0" smtClean="0">
                      <a:latin typeface="+mj-lt"/>
                    </a:rPr>
                    <a:t>D</a:t>
                  </a: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2005012" y="4005864"/>
              <a:ext cx="78780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Fig. 6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AFM images of sintered silver layer from PF-TUNA mode: A) Topography, B) adhesion, C) Current, and D) current profile in C).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01603" y="58378"/>
            <a:ext cx="3664254" cy="797485"/>
            <a:chOff x="7581900" y="0"/>
            <a:chExt cx="4210957" cy="916469"/>
          </a:xfrm>
        </p:grpSpPr>
        <p:pic>
          <p:nvPicPr>
            <p:cNvPr id="60" name="Picture 59" descr="Untitl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268" y="98595"/>
              <a:ext cx="2050589" cy="69889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hqprint">
              <a:clrChange>
                <a:clrFrom>
                  <a:srgbClr val="1C1C1C"/>
                </a:clrFrom>
                <a:clrTo>
                  <a:srgbClr val="1C1C1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t="24347" r="5524" b="23333"/>
            <a:stretch/>
          </p:blipFill>
          <p:spPr>
            <a:xfrm>
              <a:off x="7581900" y="0"/>
              <a:ext cx="2160368" cy="916469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9</a:t>
            </a:fld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400933" y="930694"/>
            <a:ext cx="11564924" cy="4648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b="1" dirty="0" smtClean="0">
                <a:latin typeface="Calibri"/>
                <a:cs typeface="Calibri"/>
              </a:rPr>
              <a:t>PeakForce Tunneling AFM (PF-TUNA) offers </a:t>
            </a:r>
            <a:r>
              <a:rPr lang="en-GB" b="1" dirty="0" smtClean="0">
                <a:latin typeface="Calibri"/>
                <a:cs typeface="Calibri"/>
              </a:rPr>
              <a:t>nanoscale mapping </a:t>
            </a:r>
            <a:r>
              <a:rPr lang="en-GB" b="1" dirty="0" smtClean="0">
                <a:latin typeface="Calibri"/>
                <a:cs typeface="Calibri"/>
              </a:rPr>
              <a:t>of surface topography, adhesion and current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5636" y="4344023"/>
            <a:ext cx="110317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Clr>
                <a:srgbClr val="B32C76"/>
              </a:buClr>
              <a:buFont typeface="Wingdings" charset="2"/>
              <a:buChar char="v"/>
            </a:pP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Physical properties of the conductive silver layer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can be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explored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using AFM.</a:t>
            </a:r>
            <a:endParaRPr lang="en-GB"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Clr>
                <a:srgbClr val="B32C76"/>
              </a:buClr>
              <a:buFont typeface="Wingdings" charset="2"/>
              <a:buChar char="v"/>
            </a:pP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Topography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images 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PF-TUNA 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(Fig.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6A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)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reveal 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the existence of loose AgNP on the sintered silver layer, which have close to zero adhesion (Fig.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6B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). The adhesion of the sintered silver layer is likely a result of the surfactant covering the sintered AgNP.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Clr>
                <a:srgbClr val="B32C76"/>
              </a:buClr>
              <a:buFont typeface="Wingdings" charset="2"/>
              <a:buChar char="v"/>
            </a:pP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Due to shielding by the surfactant, only a few conductive points are observed by PF TUNA mapping as the AFM tip only taps at the very surface gently (Fig.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6C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). The Current values by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PF-TUNA 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is also very low,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only around 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500 fA (Fig.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Calibri"/>
              </a:rPr>
              <a:t>6D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Calibri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761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48E99256AA34C949257B4823BE71B" ma:contentTypeVersion="13" ma:contentTypeDescription="Create a new document." ma:contentTypeScope="" ma:versionID="edd0e7ea6c5b4676240da25cc8f67495">
  <xsd:schema xmlns:xsd="http://www.w3.org/2001/XMLSchema" xmlns:xs="http://www.w3.org/2001/XMLSchema" xmlns:p="http://schemas.microsoft.com/office/2006/metadata/properties" xmlns:ns3="1f6c484d-2aeb-4eff-acdd-74b94db3b13e" xmlns:ns4="efd10ee1-7dbc-4146-b5ef-e499b9b54536" targetNamespace="http://schemas.microsoft.com/office/2006/metadata/properties" ma:root="true" ma:fieldsID="76ae6a9d64b39bb0c715c8e001918ca1" ns3:_="" ns4:_="">
    <xsd:import namespace="1f6c484d-2aeb-4eff-acdd-74b94db3b13e"/>
    <xsd:import namespace="efd10ee1-7dbc-4146-b5ef-e499b9b545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c484d-2aeb-4eff-acdd-74b94db3b1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10ee1-7dbc-4146-b5ef-e499b9b5453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EDB32B-E415-4D27-A530-006FA95BD02F}">
  <ds:schemaRefs>
    <ds:schemaRef ds:uri="http://purl.org/dc/dcmitype/"/>
    <ds:schemaRef ds:uri="http://schemas.microsoft.com/office/2006/documentManagement/types"/>
    <ds:schemaRef ds:uri="efd10ee1-7dbc-4146-b5ef-e499b9b54536"/>
    <ds:schemaRef ds:uri="http://purl.org/dc/elements/1.1/"/>
    <ds:schemaRef ds:uri="1f6c484d-2aeb-4eff-acdd-74b94db3b13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A8E16E-B51F-43D5-8CE8-665E5693F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73D9F4-BFF1-4D11-A452-AAA104FE3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c484d-2aeb-4eff-acdd-74b94db3b13e"/>
    <ds:schemaRef ds:uri="efd10ee1-7dbc-4146-b5ef-e499b9b54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POT_Widescreen_002 (1)</Template>
  <TotalTime>9909</TotalTime>
  <Words>1530</Words>
  <Application>Microsoft Office PowerPoint</Application>
  <PresentationFormat>Widescreen</PresentationFormat>
  <Paragraphs>142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Wingdings</vt:lpstr>
      <vt:lpstr>Office Theme</vt:lpstr>
      <vt:lpstr>CASE STUDY</vt:lpstr>
      <vt:lpstr>CHARACTERISING  3D PRINTED ELECTRONICS</vt:lpstr>
      <vt:lpstr>INTRODUCTION</vt:lpstr>
      <vt:lpstr>3D INKJET PRINTING OF ELECTRONICS</vt:lpstr>
      <vt:lpstr>3D INKJET PRINTING OF ELECTRONICS</vt:lpstr>
      <vt:lpstr>FOCUSED ION BEAN (FIB) TIME-OF-FLIGHT SECONDARY ION MASS SPECTROMETRY (ToF-SIMS)</vt:lpstr>
      <vt:lpstr>SCANNING ELECTRON MICROSCOPY (SEM)</vt:lpstr>
      <vt:lpstr>SURFACE CHEMICAL ANALYSIS</vt:lpstr>
      <vt:lpstr>ATOMIC FORCE MICROSCOPY (AFM)</vt:lpstr>
      <vt:lpstr>ATOMIC FORCE MICROSCOPY (AFM)</vt:lpstr>
      <vt:lpstr>CONCLUSIONS</vt:lpstr>
      <vt:lpstr>ADDITIONAL INFORMATION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Long Jiang</dc:creator>
  <cp:lastModifiedBy>Matthew Piggott</cp:lastModifiedBy>
  <cp:revision>137</cp:revision>
  <dcterms:created xsi:type="dcterms:W3CDTF">2017-06-08T17:04:32Z</dcterms:created>
  <dcterms:modified xsi:type="dcterms:W3CDTF">2021-09-30T15:41:59Z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0x01010047D48E99256AA34C949257B4823BE71B</vt:lpwstr>
  </property>
</Properties>
</file>