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30" r:id="rId3"/>
    <p:sldId id="337" r:id="rId4"/>
    <p:sldId id="294" r:id="rId5"/>
    <p:sldId id="306" r:id="rId6"/>
    <p:sldId id="312" r:id="rId7"/>
    <p:sldId id="332" r:id="rId8"/>
    <p:sldId id="338" r:id="rId9"/>
    <p:sldId id="329" r:id="rId10"/>
    <p:sldId id="316" r:id="rId11"/>
    <p:sldId id="317" r:id="rId12"/>
    <p:sldId id="318" r:id="rId13"/>
    <p:sldId id="307" r:id="rId14"/>
    <p:sldId id="313" r:id="rId15"/>
    <p:sldId id="314" r:id="rId16"/>
    <p:sldId id="320" r:id="rId17"/>
    <p:sldId id="297" r:id="rId18"/>
    <p:sldId id="304" r:id="rId19"/>
    <p:sldId id="333" r:id="rId20"/>
    <p:sldId id="334" r:id="rId21"/>
    <p:sldId id="305" r:id="rId22"/>
    <p:sldId id="299" r:id="rId23"/>
    <p:sldId id="335" r:id="rId24"/>
    <p:sldId id="336" r:id="rId25"/>
    <p:sldId id="331" r:id="rId26"/>
    <p:sldId id="293" r:id="rId27"/>
    <p:sldId id="303" r:id="rId28"/>
    <p:sldId id="310" r:id="rId29"/>
    <p:sldId id="311" r:id="rId30"/>
    <p:sldId id="298" r:id="rId31"/>
    <p:sldId id="301" r:id="rId32"/>
    <p:sldId id="302" r:id="rId33"/>
    <p:sldId id="309" r:id="rId34"/>
    <p:sldId id="322" r:id="rId35"/>
    <p:sldId id="321" r:id="rId36"/>
    <p:sldId id="324" r:id="rId37"/>
    <p:sldId id="323" r:id="rId38"/>
    <p:sldId id="315" r:id="rId39"/>
    <p:sldId id="328" r:id="rId4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80" autoAdjust="0"/>
  </p:normalViewPr>
  <p:slideViewPr>
    <p:cSldViewPr>
      <p:cViewPr>
        <p:scale>
          <a:sx n="66" d="100"/>
          <a:sy n="66" d="100"/>
        </p:scale>
        <p:origin x="-1272" y="24"/>
      </p:cViewPr>
      <p:guideLst>
        <p:guide orient="horz" pos="391"/>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4835545233536168"/>
          <c:y val="2.1047694363393443E-2"/>
          <c:w val="0.81014589065267351"/>
          <c:h val="0.84878977938970923"/>
        </c:manualLayout>
      </c:layout>
      <c:barChart>
        <c:barDir val="col"/>
        <c:grouping val="clustered"/>
        <c:ser>
          <c:idx val="0"/>
          <c:order val="0"/>
          <c:dLbls>
            <c:dLbl>
              <c:idx val="0"/>
              <c:layout/>
              <c:showVal val="1"/>
            </c:dLbl>
            <c:dLbl>
              <c:idx val="1"/>
              <c:layout/>
              <c:showVal val="1"/>
            </c:dLbl>
            <c:delete val="1"/>
            <c:txPr>
              <a:bodyPr/>
              <a:lstStyle/>
              <a:p>
                <a:pPr>
                  <a:defRPr sz="1400" baseline="0">
                    <a:solidFill>
                      <a:schemeClr val="bg1"/>
                    </a:solidFill>
                  </a:defRPr>
                </a:pPr>
                <a:endParaRPr lang="en-US"/>
              </a:p>
            </c:txPr>
          </c:dLbls>
          <c:cat>
            <c:strRef>
              <c:f>Sheet1!$E$9:$F$9</c:f>
              <c:strCache>
                <c:ptCount val="2"/>
                <c:pt idx="0">
                  <c:v>2008-09</c:v>
                </c:pt>
                <c:pt idx="1">
                  <c:v>2009-10</c:v>
                </c:pt>
              </c:strCache>
            </c:strRef>
          </c:cat>
          <c:val>
            <c:numRef>
              <c:f>Sheet1!$E$10:$F$10</c:f>
              <c:numCache>
                <c:formatCode>#,##0</c:formatCode>
                <c:ptCount val="2"/>
                <c:pt idx="0">
                  <c:v>89139</c:v>
                </c:pt>
                <c:pt idx="1">
                  <c:v>101077</c:v>
                </c:pt>
              </c:numCache>
            </c:numRef>
          </c:val>
        </c:ser>
        <c:axId val="63234432"/>
        <c:axId val="63235968"/>
      </c:barChart>
      <c:catAx>
        <c:axId val="63234432"/>
        <c:scaling>
          <c:orientation val="minMax"/>
        </c:scaling>
        <c:axPos val="b"/>
        <c:tickLblPos val="nextTo"/>
        <c:txPr>
          <a:bodyPr/>
          <a:lstStyle/>
          <a:p>
            <a:pPr>
              <a:defRPr sz="1400" baseline="0">
                <a:solidFill>
                  <a:schemeClr val="bg1"/>
                </a:solidFill>
              </a:defRPr>
            </a:pPr>
            <a:endParaRPr lang="en-US"/>
          </a:p>
        </c:txPr>
        <c:crossAx val="63235968"/>
        <c:crosses val="autoZero"/>
        <c:auto val="1"/>
        <c:lblAlgn val="ctr"/>
        <c:lblOffset val="100"/>
      </c:catAx>
      <c:valAx>
        <c:axId val="63235968"/>
        <c:scaling>
          <c:orientation val="minMax"/>
        </c:scaling>
        <c:axPos val="l"/>
        <c:majorGridlines/>
        <c:numFmt formatCode="#,##0" sourceLinked="1"/>
        <c:tickLblPos val="nextTo"/>
        <c:crossAx val="6323443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pieChart>
        <c:varyColors val="1"/>
        <c:ser>
          <c:idx val="0"/>
          <c:order val="0"/>
          <c:explosion val="15"/>
          <c:dLbls>
            <c:dLbl>
              <c:idx val="0"/>
              <c:layout/>
              <c:tx>
                <c:rich>
                  <a:bodyPr/>
                  <a:lstStyle/>
                  <a:p>
                    <a:r>
                      <a:rPr lang="en-US" sz="1600" dirty="0"/>
                      <a:t>44</a:t>
                    </a:r>
                  </a:p>
                </c:rich>
              </c:tx>
              <c:showVal val="1"/>
            </c:dLbl>
            <c:dLbl>
              <c:idx val="1"/>
              <c:spPr/>
              <c:txPr>
                <a:bodyPr/>
                <a:lstStyle/>
                <a:p>
                  <a:pPr>
                    <a:defRPr sz="1600"/>
                  </a:pPr>
                  <a:endParaRPr lang="en-US"/>
                </a:p>
              </c:txPr>
            </c:dLbl>
            <c:dLbl>
              <c:idx val="2"/>
              <c:spPr/>
              <c:txPr>
                <a:bodyPr/>
                <a:lstStyle/>
                <a:p>
                  <a:pPr>
                    <a:defRPr sz="1600"/>
                  </a:pPr>
                  <a:endParaRPr lang="en-US"/>
                </a:p>
              </c:txPr>
            </c:dLbl>
            <c:showVal val="1"/>
            <c:showLeaderLines val="1"/>
          </c:dLbls>
          <c:cat>
            <c:strRef>
              <c:f>Sheet1!$A$18:$A$20</c:f>
              <c:strCache>
                <c:ptCount val="3"/>
                <c:pt idx="0">
                  <c:v>Medical</c:v>
                </c:pt>
                <c:pt idx="1">
                  <c:v>Nursing</c:v>
                </c:pt>
                <c:pt idx="2">
                  <c:v>Other</c:v>
                </c:pt>
              </c:strCache>
            </c:strRef>
          </c:cat>
          <c:val>
            <c:numRef>
              <c:f>Sheet1!$B$18:$B$20</c:f>
              <c:numCache>
                <c:formatCode>General</c:formatCode>
                <c:ptCount val="3"/>
                <c:pt idx="0">
                  <c:v>44</c:v>
                </c:pt>
                <c:pt idx="1">
                  <c:v>22</c:v>
                </c:pt>
                <c:pt idx="2">
                  <c:v>34</c:v>
                </c:pt>
              </c:numCache>
            </c:numRef>
          </c:val>
        </c:ser>
        <c:firstSliceAng val="0"/>
      </c:pieChart>
    </c:plotArea>
    <c:legend>
      <c:legendPos val="r"/>
      <c:legendEntry>
        <c:idx val="0"/>
        <c:txPr>
          <a:bodyPr/>
          <a:lstStyle/>
          <a:p>
            <a:pPr>
              <a:defRPr sz="2000" baseline="0">
                <a:solidFill>
                  <a:schemeClr val="bg1"/>
                </a:solidFill>
              </a:defRPr>
            </a:pPr>
            <a:endParaRPr lang="en-US"/>
          </a:p>
        </c:txPr>
      </c:legendEntry>
      <c:legendEntry>
        <c:idx val="1"/>
        <c:txPr>
          <a:bodyPr/>
          <a:lstStyle/>
          <a:p>
            <a:pPr>
              <a:defRPr sz="2000" baseline="0">
                <a:solidFill>
                  <a:schemeClr val="bg1"/>
                </a:solidFill>
              </a:defRPr>
            </a:pPr>
            <a:endParaRPr lang="en-US"/>
          </a:p>
        </c:txPr>
      </c:legendEntry>
      <c:legendEntry>
        <c:idx val="2"/>
        <c:txPr>
          <a:bodyPr/>
          <a:lstStyle/>
          <a:p>
            <a:pPr>
              <a:defRPr sz="2000" baseline="0">
                <a:solidFill>
                  <a:schemeClr val="bg1"/>
                </a:solidFill>
              </a:defRPr>
            </a:pPr>
            <a:endParaRPr lang="en-US"/>
          </a:p>
        </c:txPr>
      </c:legendEntry>
      <c:layout/>
      <c:txPr>
        <a:bodyPr/>
        <a:lstStyle/>
        <a:p>
          <a:pPr>
            <a:defRPr sz="1600" baseline="0">
              <a:solidFill>
                <a:schemeClr val="bg1"/>
              </a:solidFill>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plotArea>
      <c:layout/>
      <c:pieChart>
        <c:varyColors val="1"/>
        <c:ser>
          <c:idx val="0"/>
          <c:order val="0"/>
          <c:dPt>
            <c:idx val="0"/>
            <c:explosion val="19"/>
          </c:dPt>
          <c:dPt>
            <c:idx val="1"/>
            <c:explosion val="19"/>
          </c:dPt>
          <c:dLbls>
            <c:dLbl>
              <c:idx val="0"/>
              <c:layout/>
              <c:showVal val="1"/>
            </c:dLbl>
            <c:dLbl>
              <c:idx val="1"/>
              <c:layout/>
              <c:showVal val="1"/>
            </c:dLbl>
            <c:dLbl>
              <c:idx val="2"/>
              <c:layout/>
              <c:showVal val="1"/>
            </c:dLbl>
            <c:delete val="1"/>
            <c:txPr>
              <a:bodyPr/>
              <a:lstStyle/>
              <a:p>
                <a:pPr>
                  <a:defRPr sz="1600"/>
                </a:pPr>
                <a:endParaRPr lang="en-US"/>
              </a:p>
            </c:txPr>
          </c:dLbls>
          <c:cat>
            <c:strRef>
              <c:f>Sheet1!$A$29:$A$31</c:f>
              <c:strCache>
                <c:ptCount val="3"/>
                <c:pt idx="0">
                  <c:v>All aspects of clinical treatment</c:v>
                </c:pt>
                <c:pt idx="1">
                  <c:v>Attitude of staff</c:v>
                </c:pt>
                <c:pt idx="2">
                  <c:v>Delay / cancellation</c:v>
                </c:pt>
              </c:strCache>
            </c:strRef>
          </c:cat>
          <c:val>
            <c:numRef>
              <c:f>Sheet1!$B$29:$B$31</c:f>
              <c:numCache>
                <c:formatCode>General</c:formatCode>
                <c:ptCount val="3"/>
                <c:pt idx="0">
                  <c:v>42</c:v>
                </c:pt>
                <c:pt idx="1">
                  <c:v>12</c:v>
                </c:pt>
                <c:pt idx="2">
                  <c:v>10</c:v>
                </c:pt>
              </c:numCache>
            </c:numRef>
          </c:val>
        </c:ser>
        <c:firstSliceAng val="0"/>
      </c:pieChart>
    </c:plotArea>
    <c:legend>
      <c:legendPos val="r"/>
      <c:layout/>
      <c:txPr>
        <a:bodyPr/>
        <a:lstStyle/>
        <a:p>
          <a:pPr>
            <a:defRPr sz="2000">
              <a:solidFill>
                <a:schemeClr val="bg1"/>
              </a:solidFill>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style val="42"/>
  <c:chart>
    <c:plotArea>
      <c:layout/>
      <c:pieChart>
        <c:varyColors val="1"/>
        <c:ser>
          <c:idx val="0"/>
          <c:order val="0"/>
          <c:dLbls>
            <c:dLbl>
              <c:idx val="0"/>
              <c:layout/>
              <c:showVal val="1"/>
            </c:dLbl>
            <c:dLbl>
              <c:idx val="1"/>
              <c:layout/>
              <c:showVal val="1"/>
            </c:dLbl>
            <c:dLbl>
              <c:idx val="2"/>
              <c:layout/>
              <c:showVal val="1"/>
            </c:dLbl>
            <c:dLbl>
              <c:idx val="3"/>
              <c:layout/>
              <c:showVal val="1"/>
            </c:dLbl>
            <c:dLbl>
              <c:idx val="4"/>
              <c:layout/>
              <c:showVal val="1"/>
            </c:dLbl>
            <c:dLbl>
              <c:idx val="5"/>
              <c:layout/>
              <c:showVal val="1"/>
            </c:dLbl>
            <c:delete val="1"/>
          </c:dLbls>
          <c:cat>
            <c:strRef>
              <c:f>Sheet4!$O$7:$O$12</c:f>
              <c:strCache>
                <c:ptCount val="6"/>
                <c:pt idx="0">
                  <c:v>Totally pointless</c:v>
                </c:pt>
                <c:pt idx="1">
                  <c:v>Pointless</c:v>
                </c:pt>
                <c:pt idx="2">
                  <c:v>Slightly pointless</c:v>
                </c:pt>
                <c:pt idx="3">
                  <c:v>Slightly useful</c:v>
                </c:pt>
                <c:pt idx="4">
                  <c:v>Useful</c:v>
                </c:pt>
                <c:pt idx="5">
                  <c:v>Very useful</c:v>
                </c:pt>
              </c:strCache>
            </c:strRef>
          </c:cat>
          <c:val>
            <c:numRef>
              <c:f>Sheet4!$P$7:$P$12</c:f>
              <c:numCache>
                <c:formatCode>General</c:formatCode>
                <c:ptCount val="6"/>
                <c:pt idx="0">
                  <c:v>29</c:v>
                </c:pt>
                <c:pt idx="1">
                  <c:v>21</c:v>
                </c:pt>
                <c:pt idx="2">
                  <c:v>19</c:v>
                </c:pt>
                <c:pt idx="3">
                  <c:v>16</c:v>
                </c:pt>
                <c:pt idx="4">
                  <c:v>13</c:v>
                </c:pt>
                <c:pt idx="5">
                  <c:v>2</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plotArea>
      <c:layout/>
      <c:barChart>
        <c:barDir val="bar"/>
        <c:grouping val="clustered"/>
        <c:ser>
          <c:idx val="0"/>
          <c:order val="0"/>
          <c:cat>
            <c:strRef>
              <c:f>Sheet2!$J$4:$J$13</c:f>
              <c:strCache>
                <c:ptCount val="10"/>
                <c:pt idx="0">
                  <c:v>Make sure everyone learns from the mistake</c:v>
                </c:pt>
                <c:pt idx="1">
                  <c:v>Ensure it never happens to anyone else</c:v>
                </c:pt>
                <c:pt idx="2">
                  <c:v>Ensure patients' views are heard in future</c:v>
                </c:pt>
                <c:pt idx="3">
                  <c:v>Change clinical behaviour</c:v>
                </c:pt>
                <c:pt idx="4">
                  <c:v>Defend patients' rights</c:v>
                </c:pt>
                <c:pt idx="5">
                  <c:v>Receive an apology</c:v>
                </c:pt>
                <c:pt idx="6">
                  <c:v>Limit the power of healthcare staff</c:v>
                </c:pt>
                <c:pt idx="7">
                  <c:v>Punish those who have made a mistake</c:v>
                </c:pt>
                <c:pt idx="8">
                  <c:v>Get financial compensation</c:v>
                </c:pt>
                <c:pt idx="9">
                  <c:v>Mask what went wrong</c:v>
                </c:pt>
              </c:strCache>
            </c:strRef>
          </c:cat>
          <c:val>
            <c:numRef>
              <c:f>Sheet2!$K$4:$K$13</c:f>
              <c:numCache>
                <c:formatCode>General</c:formatCode>
                <c:ptCount val="10"/>
                <c:pt idx="0">
                  <c:v>78</c:v>
                </c:pt>
                <c:pt idx="1">
                  <c:v>75</c:v>
                </c:pt>
                <c:pt idx="2">
                  <c:v>60</c:v>
                </c:pt>
                <c:pt idx="3">
                  <c:v>51</c:v>
                </c:pt>
                <c:pt idx="4">
                  <c:v>51</c:v>
                </c:pt>
                <c:pt idx="5">
                  <c:v>40</c:v>
                </c:pt>
                <c:pt idx="6">
                  <c:v>12</c:v>
                </c:pt>
                <c:pt idx="7">
                  <c:v>7</c:v>
                </c:pt>
                <c:pt idx="8">
                  <c:v>7</c:v>
                </c:pt>
                <c:pt idx="9">
                  <c:v>6</c:v>
                </c:pt>
              </c:numCache>
            </c:numRef>
          </c:val>
        </c:ser>
        <c:axId val="64300160"/>
        <c:axId val="64301696"/>
      </c:barChart>
      <c:catAx>
        <c:axId val="64300160"/>
        <c:scaling>
          <c:orientation val="minMax"/>
        </c:scaling>
        <c:axPos val="l"/>
        <c:tickLblPos val="nextTo"/>
        <c:txPr>
          <a:bodyPr/>
          <a:lstStyle/>
          <a:p>
            <a:pPr>
              <a:defRPr sz="1200">
                <a:solidFill>
                  <a:schemeClr val="bg1"/>
                </a:solidFill>
              </a:defRPr>
            </a:pPr>
            <a:endParaRPr lang="en-US"/>
          </a:p>
        </c:txPr>
        <c:crossAx val="64301696"/>
        <c:crosses val="autoZero"/>
        <c:auto val="1"/>
        <c:lblAlgn val="ctr"/>
        <c:lblOffset val="100"/>
      </c:catAx>
      <c:valAx>
        <c:axId val="64301696"/>
        <c:scaling>
          <c:orientation val="minMax"/>
        </c:scaling>
        <c:axPos val="b"/>
        <c:majorGridlines/>
        <c:numFmt formatCode="General" sourceLinked="1"/>
        <c:tickLblPos val="nextTo"/>
        <c:txPr>
          <a:bodyPr/>
          <a:lstStyle/>
          <a:p>
            <a:pPr>
              <a:defRPr baseline="0">
                <a:solidFill>
                  <a:schemeClr val="bg1"/>
                </a:solidFill>
              </a:defRPr>
            </a:pPr>
            <a:endParaRPr lang="en-US"/>
          </a:p>
        </c:txPr>
        <c:crossAx val="64300160"/>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clustered"/>
        <c:ser>
          <c:idx val="0"/>
          <c:order val="0"/>
          <c:cat>
            <c:strRef>
              <c:f>Sheet3!$B$21:$B$26</c:f>
              <c:strCache>
                <c:ptCount val="6"/>
                <c:pt idx="0">
                  <c:v>Completely reduce the quality of healthcare</c:v>
                </c:pt>
                <c:pt idx="1">
                  <c:v>Reduce the quality of healthcare</c:v>
                </c:pt>
                <c:pt idx="2">
                  <c:v>Slightly reduce the quality of healthcare</c:v>
                </c:pt>
                <c:pt idx="3">
                  <c:v>Slightly improve the quality of healthcare</c:v>
                </c:pt>
                <c:pt idx="4">
                  <c:v>Improve the quality of healthcare</c:v>
                </c:pt>
                <c:pt idx="5">
                  <c:v>Completely improve the quality of healthcare</c:v>
                </c:pt>
              </c:strCache>
            </c:strRef>
          </c:cat>
          <c:val>
            <c:numRef>
              <c:f>Sheet3!$C$21:$C$26</c:f>
              <c:numCache>
                <c:formatCode>General</c:formatCode>
                <c:ptCount val="6"/>
                <c:pt idx="0">
                  <c:v>3</c:v>
                </c:pt>
                <c:pt idx="1">
                  <c:v>3</c:v>
                </c:pt>
                <c:pt idx="2">
                  <c:v>5</c:v>
                </c:pt>
                <c:pt idx="3">
                  <c:v>56</c:v>
                </c:pt>
                <c:pt idx="4">
                  <c:v>30</c:v>
                </c:pt>
                <c:pt idx="5">
                  <c:v>2</c:v>
                </c:pt>
              </c:numCache>
            </c:numRef>
          </c:val>
        </c:ser>
        <c:axId val="64341888"/>
        <c:axId val="64343424"/>
      </c:barChart>
      <c:catAx>
        <c:axId val="64341888"/>
        <c:scaling>
          <c:orientation val="minMax"/>
        </c:scaling>
        <c:axPos val="b"/>
        <c:tickLblPos val="nextTo"/>
        <c:txPr>
          <a:bodyPr/>
          <a:lstStyle/>
          <a:p>
            <a:pPr>
              <a:defRPr sz="1800">
                <a:solidFill>
                  <a:schemeClr val="bg1"/>
                </a:solidFill>
              </a:defRPr>
            </a:pPr>
            <a:endParaRPr lang="en-US"/>
          </a:p>
        </c:txPr>
        <c:crossAx val="64343424"/>
        <c:crosses val="autoZero"/>
        <c:auto val="1"/>
        <c:lblAlgn val="ctr"/>
        <c:lblOffset val="100"/>
      </c:catAx>
      <c:valAx>
        <c:axId val="64343424"/>
        <c:scaling>
          <c:orientation val="minMax"/>
        </c:scaling>
        <c:axPos val="l"/>
        <c:majorGridlines/>
        <c:numFmt formatCode="General" sourceLinked="1"/>
        <c:tickLblPos val="nextTo"/>
        <c:txPr>
          <a:bodyPr/>
          <a:lstStyle/>
          <a:p>
            <a:pPr>
              <a:defRPr>
                <a:solidFill>
                  <a:schemeClr val="bg1"/>
                </a:solidFill>
              </a:defRPr>
            </a:pPr>
            <a:endParaRPr lang="en-US"/>
          </a:p>
        </c:txPr>
        <c:crossAx val="6434188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bar"/>
        <c:grouping val="clustered"/>
        <c:ser>
          <c:idx val="0"/>
          <c:order val="0"/>
          <c:cat>
            <c:strRef>
              <c:f>Sheet5!$M$4:$M$9</c:f>
              <c:strCache>
                <c:ptCount val="6"/>
                <c:pt idx="0">
                  <c:v>6 - No never</c:v>
                </c:pt>
                <c:pt idx="1">
                  <c:v>5</c:v>
                </c:pt>
                <c:pt idx="2">
                  <c:v>4</c:v>
                </c:pt>
                <c:pt idx="3">
                  <c:v>3</c:v>
                </c:pt>
                <c:pt idx="4">
                  <c:v>2</c:v>
                </c:pt>
                <c:pt idx="5">
                  <c:v>1 - Yes always</c:v>
                </c:pt>
              </c:strCache>
            </c:strRef>
          </c:cat>
          <c:val>
            <c:numRef>
              <c:f>Sheet5!$N$4:$N$9</c:f>
              <c:numCache>
                <c:formatCode>General</c:formatCode>
                <c:ptCount val="6"/>
                <c:pt idx="0">
                  <c:v>8</c:v>
                </c:pt>
                <c:pt idx="1">
                  <c:v>15</c:v>
                </c:pt>
                <c:pt idx="2">
                  <c:v>25</c:v>
                </c:pt>
                <c:pt idx="3">
                  <c:v>33</c:v>
                </c:pt>
                <c:pt idx="4">
                  <c:v>12</c:v>
                </c:pt>
                <c:pt idx="5">
                  <c:v>8</c:v>
                </c:pt>
              </c:numCache>
            </c:numRef>
          </c:val>
        </c:ser>
        <c:axId val="64363520"/>
        <c:axId val="64369408"/>
      </c:barChart>
      <c:catAx>
        <c:axId val="64363520"/>
        <c:scaling>
          <c:orientation val="minMax"/>
        </c:scaling>
        <c:axPos val="l"/>
        <c:tickLblPos val="nextTo"/>
        <c:txPr>
          <a:bodyPr/>
          <a:lstStyle/>
          <a:p>
            <a:pPr>
              <a:defRPr>
                <a:solidFill>
                  <a:schemeClr val="bg1"/>
                </a:solidFill>
              </a:defRPr>
            </a:pPr>
            <a:endParaRPr lang="en-US"/>
          </a:p>
        </c:txPr>
        <c:crossAx val="64369408"/>
        <c:crosses val="autoZero"/>
        <c:auto val="1"/>
        <c:lblAlgn val="ctr"/>
        <c:lblOffset val="100"/>
      </c:catAx>
      <c:valAx>
        <c:axId val="64369408"/>
        <c:scaling>
          <c:orientation val="minMax"/>
        </c:scaling>
        <c:axPos val="b"/>
        <c:majorGridlines/>
        <c:numFmt formatCode="General" sourceLinked="1"/>
        <c:tickLblPos val="nextTo"/>
        <c:txPr>
          <a:bodyPr/>
          <a:lstStyle/>
          <a:p>
            <a:pPr>
              <a:defRPr>
                <a:solidFill>
                  <a:schemeClr val="bg1"/>
                </a:solidFill>
              </a:defRPr>
            </a:pPr>
            <a:endParaRPr lang="en-US"/>
          </a:p>
        </c:txPr>
        <c:crossAx val="64363520"/>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style val="18"/>
  <c:chart>
    <c:autoTitleDeleted val="1"/>
    <c:plotArea>
      <c:layout/>
      <c:pieChart>
        <c:varyColors val="1"/>
        <c:ser>
          <c:idx val="0"/>
          <c:order val="0"/>
          <c:tx>
            <c:strRef>
              <c:f>Sheet1!$B$1:$B$3</c:f>
              <c:strCache>
                <c:ptCount val="1"/>
                <c:pt idx="0">
                  <c:v>Acute trusts</c:v>
                </c:pt>
              </c:strCache>
            </c:strRef>
          </c:tx>
          <c:spPr>
            <a:effectLst/>
            <a:scene3d>
              <a:camera prst="orthographicFront"/>
              <a:lightRig rig="threePt" dir="t"/>
            </a:scene3d>
            <a:sp3d/>
          </c:spPr>
          <c:dPt>
            <c:idx val="1"/>
            <c:spPr>
              <a:solidFill>
                <a:schemeClr val="accent2">
                  <a:lumMod val="60000"/>
                  <a:lumOff val="40000"/>
                </a:schemeClr>
              </a:solidFill>
              <a:effectLst/>
              <a:scene3d>
                <a:camera prst="orthographicFront"/>
                <a:lightRig rig="threePt" dir="t"/>
              </a:scene3d>
              <a:sp3d/>
            </c:spPr>
          </c:dPt>
          <c:dPt>
            <c:idx val="2"/>
            <c:spPr>
              <a:solidFill>
                <a:schemeClr val="bg1">
                  <a:lumMod val="65000"/>
                </a:schemeClr>
              </a:solidFill>
              <a:effectLst/>
              <a:scene3d>
                <a:camera prst="orthographicFront"/>
                <a:lightRig rig="threePt" dir="t"/>
              </a:scene3d>
              <a:sp3d/>
            </c:spPr>
          </c:dPt>
          <c:dPt>
            <c:idx val="3"/>
            <c:spPr>
              <a:solidFill>
                <a:schemeClr val="bg2"/>
              </a:solidFill>
              <a:effectLst/>
              <a:scene3d>
                <a:camera prst="orthographicFront"/>
                <a:lightRig rig="threePt" dir="t"/>
              </a:scene3d>
              <a:sp3d/>
            </c:spPr>
          </c:dPt>
          <c:cat>
            <c:strRef>
              <c:f>Sheet1!$A$4:$A$7</c:f>
              <c:strCache>
                <c:ptCount val="4"/>
                <c:pt idx="0">
                  <c:v>Monthly</c:v>
                </c:pt>
                <c:pt idx="1">
                  <c:v>Not at all</c:v>
                </c:pt>
                <c:pt idx="2">
                  <c:v>Areas of concern only</c:v>
                </c:pt>
                <c:pt idx="3">
                  <c:v>Delegated</c:v>
                </c:pt>
              </c:strCache>
            </c:strRef>
          </c:cat>
          <c:val>
            <c:numRef>
              <c:f>Sheet1!$B$4:$B$7</c:f>
              <c:numCache>
                <c:formatCode>0%</c:formatCode>
                <c:ptCount val="4"/>
                <c:pt idx="0">
                  <c:v>0.60000000000000064</c:v>
                </c:pt>
                <c:pt idx="1">
                  <c:v>3.0000000000000016E-2</c:v>
                </c:pt>
                <c:pt idx="2">
                  <c:v>9.0000000000000066E-2</c:v>
                </c:pt>
                <c:pt idx="3">
                  <c:v>6.0000000000000032E-2</c:v>
                </c:pt>
              </c:numCache>
            </c:numRef>
          </c:val>
        </c:ser>
        <c:firstSliceAng val="0"/>
      </c:pieChart>
    </c:plotArea>
    <c:legend>
      <c:legendPos val="r"/>
      <c:layout>
        <c:manualLayout>
          <c:xMode val="edge"/>
          <c:yMode val="edge"/>
          <c:x val="0.66066421132842501"/>
          <c:y val="0.11024218563588604"/>
          <c:w val="0.28664763779527602"/>
          <c:h val="0.88975794692330135"/>
        </c:manualLayout>
      </c:layout>
      <c:txPr>
        <a:bodyPr/>
        <a:lstStyle/>
        <a:p>
          <a:pPr>
            <a:defRPr sz="1400" baseline="0">
              <a:solidFill>
                <a:schemeClr val="accent3"/>
              </a:solidFill>
              <a:latin typeface="Calibri"/>
            </a:defRPr>
          </a:pPr>
          <a:endParaRPr lang="en-US"/>
        </a:p>
      </c:txPr>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0.48387</cdr:x>
      <cdr:y>0.40909</cdr:y>
    </cdr:from>
    <cdr:to>
      <cdr:x>0.67742</cdr:x>
      <cdr:y>0.68182</cdr:y>
    </cdr:to>
    <cdr:sp macro="" textlink="">
      <cdr:nvSpPr>
        <cdr:cNvPr id="2" name="TextBox 1"/>
        <cdr:cNvSpPr txBox="1"/>
      </cdr:nvSpPr>
      <cdr:spPr>
        <a:xfrm xmlns:a="http://schemas.openxmlformats.org/drawingml/2006/main">
          <a:off x="2286000" y="1371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0.14516</cdr:x>
      <cdr:y>0.31818</cdr:y>
    </cdr:from>
    <cdr:to>
      <cdr:x>0.33871</cdr:x>
      <cdr:y>0.59091</cdr:y>
    </cdr:to>
    <cdr:sp macro="" textlink="">
      <cdr:nvSpPr>
        <cdr:cNvPr id="4" name="TextBox 3"/>
        <cdr:cNvSpPr txBox="1"/>
      </cdr:nvSpPr>
      <cdr:spPr>
        <a:xfrm xmlns:a="http://schemas.openxmlformats.org/drawingml/2006/main">
          <a:off x="685800" y="10668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12%</a:t>
          </a:r>
          <a:endParaRPr lang="en-US" sz="1100" dirty="0"/>
        </a:p>
      </cdr:txBody>
    </cdr:sp>
  </cdr:relSizeAnchor>
  <cdr:relSizeAnchor xmlns:cdr="http://schemas.openxmlformats.org/drawingml/2006/chartDrawing">
    <cdr:from>
      <cdr:x>0.1129</cdr:x>
      <cdr:y>0.40909</cdr:y>
    </cdr:from>
    <cdr:to>
      <cdr:x>0.30645</cdr:x>
      <cdr:y>0.68182</cdr:y>
    </cdr:to>
    <cdr:sp macro="" textlink="">
      <cdr:nvSpPr>
        <cdr:cNvPr id="5" name="TextBox 4"/>
        <cdr:cNvSpPr txBox="1"/>
      </cdr:nvSpPr>
      <cdr:spPr>
        <a:xfrm xmlns:a="http://schemas.openxmlformats.org/drawingml/2006/main">
          <a:off x="533400" y="1371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4%</a:t>
          </a:r>
          <a:endParaRPr lang="en-US" sz="1100" dirty="0"/>
        </a:p>
      </cdr:txBody>
    </cdr:sp>
  </cdr:relSizeAnchor>
  <cdr:relSizeAnchor xmlns:cdr="http://schemas.openxmlformats.org/drawingml/2006/chartDrawing">
    <cdr:from>
      <cdr:x>0.45161</cdr:x>
      <cdr:y>0.56818</cdr:y>
    </cdr:from>
    <cdr:to>
      <cdr:x>0.64516</cdr:x>
      <cdr:y>0.84091</cdr:y>
    </cdr:to>
    <cdr:sp macro="" textlink="">
      <cdr:nvSpPr>
        <cdr:cNvPr id="6" name="TextBox 5"/>
        <cdr:cNvSpPr txBox="1"/>
      </cdr:nvSpPr>
      <cdr:spPr>
        <a:xfrm xmlns:a="http://schemas.openxmlformats.org/drawingml/2006/main">
          <a:off x="2133600" y="1905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77%</a:t>
          </a:r>
        </a:p>
        <a:p xmlns:a="http://schemas.openxmlformats.org/drawingml/2006/main">
          <a:endParaRPr lang="en-US" sz="1100" dirty="0"/>
        </a:p>
      </cdr:txBody>
    </cdr:sp>
  </cdr:relSizeAnchor>
  <cdr:relSizeAnchor xmlns:cdr="http://schemas.openxmlformats.org/drawingml/2006/chartDrawing">
    <cdr:from>
      <cdr:x>0.25806</cdr:x>
      <cdr:y>0.13636</cdr:y>
    </cdr:from>
    <cdr:to>
      <cdr:x>0.45161</cdr:x>
      <cdr:y>0.40909</cdr:y>
    </cdr:to>
    <cdr:sp macro="" textlink="">
      <cdr:nvSpPr>
        <cdr:cNvPr id="8" name="TextBox 7"/>
        <cdr:cNvSpPr txBox="1"/>
      </cdr:nvSpPr>
      <cdr:spPr>
        <a:xfrm xmlns:a="http://schemas.openxmlformats.org/drawingml/2006/main">
          <a:off x="1219200" y="4572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8%</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B1A085F1-95FF-4E9B-BB5E-3DB5D511ED83}" type="datetimeFigureOut">
              <a:rPr lang="en-US"/>
              <a:pPr>
                <a:defRPr/>
              </a:pPr>
              <a:t>7/12/2011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34546E5B-CAB0-4CA7-AED2-0E537A1A68E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7C2D34C3-CEFA-4B31-BD09-E28872A80BAB}" type="datetimeFigureOut">
              <a:rPr lang="en-US"/>
              <a:pPr>
                <a:defRPr/>
              </a:pPr>
              <a:t>7/12/2011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A6ADB944-A410-4E33-9664-5A9E112F314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2ACEEF-95EB-4C86-931C-64B0BA55131F}" type="slidenum">
              <a:rPr lang="en-GB" smtClean="0"/>
              <a:pPr>
                <a:defRPr/>
              </a:pPr>
              <a:t>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pic>
        <p:nvPicPr>
          <p:cNvPr id="4100" name="Picture 7" descr="KF Logo_Master_BLK_CS2"/>
          <p:cNvPicPr>
            <a:picLocks noChangeAspect="1" noChangeArrowheads="1"/>
          </p:cNvPicPr>
          <p:nvPr/>
        </p:nvPicPr>
        <p:blipFill>
          <a:blip r:embed="rId13" cstate="print"/>
          <a:srcRect/>
          <a:stretch>
            <a:fillRect/>
          </a:stretch>
        </p:blipFill>
        <p:spPr bwMode="auto">
          <a:xfrm>
            <a:off x="468313" y="6127750"/>
            <a:ext cx="2087562" cy="309563"/>
          </a:xfrm>
          <a:prstGeom prst="rect">
            <a:avLst/>
          </a:prstGeom>
          <a:noFill/>
          <a:ln w="9525">
            <a:noFill/>
            <a:miter lim="800000"/>
            <a:headEnd/>
            <a:tailEnd/>
          </a:ln>
        </p:spPr>
      </p:pic>
      <p:pic>
        <p:nvPicPr>
          <p:cNvPr id="4101" name="Picture 8" descr="KF strapline_Master_BLK_CS2"/>
          <p:cNvPicPr>
            <a:picLocks noChangeAspect="1" noChangeArrowheads="1"/>
          </p:cNvPicPr>
          <p:nvPr/>
        </p:nvPicPr>
        <p:blipFill>
          <a:blip r:embed="rId14" cstate="print"/>
          <a:srcRect/>
          <a:stretch>
            <a:fillRect/>
          </a:stretch>
        </p:blipFill>
        <p:spPr bwMode="auto">
          <a:xfrm>
            <a:off x="3348038" y="6116638"/>
            <a:ext cx="1152525" cy="265112"/>
          </a:xfrm>
          <a:prstGeom prst="rect">
            <a:avLst/>
          </a:prstGeom>
          <a:noFill/>
          <a:ln w="9525">
            <a:noFill/>
            <a:miter lim="800000"/>
            <a:headEnd/>
            <a:tailEnd/>
          </a:ln>
        </p:spPr>
      </p:pic>
      <p:grpSp>
        <p:nvGrpSpPr>
          <p:cNvPr id="4102" name="Group 6"/>
          <p:cNvGrpSpPr>
            <a:grpSpLocks/>
          </p:cNvGrpSpPr>
          <p:nvPr/>
        </p:nvGrpSpPr>
        <p:grpSpPr bwMode="auto">
          <a:xfrm>
            <a:off x="0" y="0"/>
            <a:ext cx="9145588" cy="6858000"/>
            <a:chOff x="0" y="0"/>
            <a:chExt cx="5761" cy="3974"/>
          </a:xfrm>
        </p:grpSpPr>
        <p:pic>
          <p:nvPicPr>
            <p:cNvPr id="4103" name="Picture 4"/>
            <p:cNvPicPr>
              <a:picLocks noChangeAspect="1" noChangeArrowheads="1"/>
            </p:cNvPicPr>
            <p:nvPr/>
          </p:nvPicPr>
          <p:blipFill>
            <a:blip r:embed="rId15" cstate="print"/>
            <a:srcRect t="8031"/>
            <a:stretch>
              <a:fillRect/>
            </a:stretch>
          </p:blipFill>
          <p:spPr bwMode="auto">
            <a:xfrm>
              <a:off x="0" y="0"/>
              <a:ext cx="5761" cy="3974"/>
            </a:xfrm>
            <a:prstGeom prst="rect">
              <a:avLst/>
            </a:prstGeom>
            <a:noFill/>
            <a:ln w="9525">
              <a:noFill/>
              <a:miter lim="800000"/>
              <a:headEnd/>
              <a:tailEnd/>
            </a:ln>
          </p:spPr>
        </p:pic>
        <p:sp>
          <p:nvSpPr>
            <p:cNvPr id="8" name="Rectangle 5"/>
            <p:cNvSpPr>
              <a:spLocks noChangeArrowheads="1"/>
            </p:cNvSpPr>
            <p:nvPr/>
          </p:nvSpPr>
          <p:spPr bwMode="auto">
            <a:xfrm>
              <a:off x="295" y="3566"/>
              <a:ext cx="2086" cy="272"/>
            </a:xfrm>
            <a:prstGeom prst="rect">
              <a:avLst/>
            </a:prstGeom>
            <a:solidFill>
              <a:schemeClr val="tx1"/>
            </a:solidFill>
            <a:ln w="9525">
              <a:solidFill>
                <a:schemeClr val="tx1"/>
              </a:solidFill>
              <a:miter lim="800000"/>
              <a:headEnd/>
              <a:tailEnd/>
            </a:ln>
            <a:effectLst/>
          </p:spPr>
          <p:txBody>
            <a:bodyPr wrap="none" anchor="ctr"/>
            <a:lstStyle/>
            <a:p>
              <a:pPr>
                <a:defRPr/>
              </a:pPr>
              <a:endParaRPr lang="en-GB">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eaLnBrk="1" fontAlgn="base" hangingPunct="1">
        <a:spcBef>
          <a:spcPct val="0"/>
        </a:spcBef>
        <a:spcAft>
          <a:spcPct val="0"/>
        </a:spcAft>
        <a:defRPr sz="3200">
          <a:solidFill>
            <a:schemeClr val="tx2"/>
          </a:solidFill>
          <a:latin typeface="Verdana" pitchFamily="34" charset="0"/>
        </a:defRPr>
      </a:lvl6pPr>
      <a:lvl7pPr marL="914400" algn="l" rtl="0" eaLnBrk="1" fontAlgn="base" hangingPunct="1">
        <a:spcBef>
          <a:spcPct val="0"/>
        </a:spcBef>
        <a:spcAft>
          <a:spcPct val="0"/>
        </a:spcAft>
        <a:defRPr sz="3200">
          <a:solidFill>
            <a:schemeClr val="tx2"/>
          </a:solidFill>
          <a:latin typeface="Verdana" pitchFamily="34" charset="0"/>
        </a:defRPr>
      </a:lvl7pPr>
      <a:lvl8pPr marL="1371600" algn="l" rtl="0" eaLnBrk="1" fontAlgn="base" hangingPunct="1">
        <a:spcBef>
          <a:spcPct val="0"/>
        </a:spcBef>
        <a:spcAft>
          <a:spcPct val="0"/>
        </a:spcAft>
        <a:defRPr sz="3200">
          <a:solidFill>
            <a:schemeClr val="tx2"/>
          </a:solidFill>
          <a:latin typeface="Verdana" pitchFamily="34" charset="0"/>
        </a:defRPr>
      </a:lvl8pPr>
      <a:lvl9pPr marL="1828800" algn="l" rtl="0" eaLnBrk="1" fontAlgn="base" hangingPunct="1">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2130425"/>
            <a:ext cx="8134350" cy="1470025"/>
          </a:xfrm>
        </p:spPr>
        <p:txBody>
          <a:bodyPr/>
          <a:lstStyle/>
          <a:p>
            <a:pPr eaLnBrk="1" hangingPunct="1"/>
            <a:r>
              <a:rPr lang="en-GB" sz="4000" b="1" smtClean="0"/>
              <a:t>Avoiding complaints and claims: the importance of patient-centred care</a:t>
            </a:r>
            <a:endParaRPr lang="en-US" sz="4000" smtClean="0"/>
          </a:p>
        </p:txBody>
      </p:sp>
      <p:sp>
        <p:nvSpPr>
          <p:cNvPr id="5123" name="Rectangle 3"/>
          <p:cNvSpPr>
            <a:spLocks noGrp="1" noChangeArrowheads="1"/>
          </p:cNvSpPr>
          <p:nvPr>
            <p:ph type="subTitle" idx="1"/>
          </p:nvPr>
        </p:nvSpPr>
        <p:spPr>
          <a:xfrm>
            <a:off x="323850" y="3886200"/>
            <a:ext cx="7448550" cy="1752600"/>
          </a:xfrm>
        </p:spPr>
        <p:txBody>
          <a:bodyPr/>
          <a:lstStyle/>
          <a:p>
            <a:pPr algn="l" eaLnBrk="1" hangingPunct="1"/>
            <a:endParaRPr lang="en-US" sz="3200" dirty="0" smtClean="0"/>
          </a:p>
          <a:p>
            <a:pPr algn="l" eaLnBrk="1" hangingPunct="1"/>
            <a:r>
              <a:rPr lang="en-US" sz="3200" dirty="0" smtClean="0"/>
              <a:t>Bev Fitzsimons  - Point of Care</a:t>
            </a:r>
          </a:p>
          <a:p>
            <a:pPr algn="l" eaLnBrk="1" hangingPunct="1"/>
            <a:r>
              <a:rPr lang="en-US" sz="3200" dirty="0" smtClean="0"/>
              <a:t>				The King’s Fund</a:t>
            </a:r>
          </a:p>
          <a:p>
            <a:pPr algn="l" eaLnBrk="1" hangingPunct="1"/>
            <a:r>
              <a:rPr lang="en-US" sz="3200" dirty="0" smtClean="0"/>
              <a:t>July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611188" y="600860"/>
            <a:ext cx="7669212" cy="954107"/>
          </a:xfrm>
          <a:prstGeom prst="rect">
            <a:avLst/>
          </a:prstGeom>
          <a:noFill/>
          <a:ln w="9525">
            <a:noFill/>
            <a:miter lim="800000"/>
            <a:headEnd/>
            <a:tailEnd/>
          </a:ln>
        </p:spPr>
        <p:txBody>
          <a:bodyPr anchor="ctr">
            <a:spAutoFit/>
          </a:bodyPr>
          <a:lstStyle/>
          <a:p>
            <a:pPr algn="just"/>
            <a:r>
              <a:rPr lang="en-GB" sz="2800" b="1" dirty="0">
                <a:solidFill>
                  <a:schemeClr val="bg1"/>
                </a:solidFill>
                <a:latin typeface="Verdana" pitchFamily="34" charset="0"/>
                <a:cs typeface="Times New Roman" pitchFamily="18" charset="0"/>
              </a:rPr>
              <a:t>Looking back at the complaints process, would you say it was</a:t>
            </a:r>
            <a:r>
              <a:rPr lang="en-GB" sz="2800" b="1" dirty="0">
                <a:latin typeface="Verdana" pitchFamily="34" charset="0"/>
                <a:cs typeface="Times New Roman" pitchFamily="18" charset="0"/>
              </a:rPr>
              <a:t>: </a:t>
            </a:r>
            <a:endParaRPr lang="en-GB" sz="2800" dirty="0">
              <a:latin typeface="Verdana" pitchFamily="34" charset="0"/>
            </a:endParaRPr>
          </a:p>
        </p:txBody>
      </p:sp>
      <p:sp>
        <p:nvSpPr>
          <p:cNvPr id="24580" name="TextBox 12"/>
          <p:cNvSpPr txBox="1">
            <a:spLocks noChangeArrowheads="1"/>
          </p:cNvSpPr>
          <p:nvPr/>
        </p:nvSpPr>
        <p:spPr bwMode="auto">
          <a:xfrm>
            <a:off x="683568" y="6309320"/>
            <a:ext cx="7659687" cy="307975"/>
          </a:xfrm>
          <a:prstGeom prst="rect">
            <a:avLst/>
          </a:prstGeom>
          <a:noFill/>
          <a:ln w="9525">
            <a:noFill/>
            <a:miter lim="800000"/>
            <a:headEnd/>
            <a:tailEnd/>
          </a:ln>
        </p:spPr>
        <p:txBody>
          <a:bodyPr wrap="none">
            <a:spAutoFit/>
          </a:bodyPr>
          <a:lstStyle/>
          <a:p>
            <a:r>
              <a:rPr lang="en-GB" sz="1400" dirty="0">
                <a:solidFill>
                  <a:schemeClr val="bg1"/>
                </a:solidFill>
                <a:latin typeface="Verdana" pitchFamily="34" charset="0"/>
              </a:rPr>
              <a:t>Patients’ Association 2008 – NHS Complaints, Who cares, Who can make it better</a:t>
            </a:r>
            <a:r>
              <a:rPr lang="en-GB" sz="1400" dirty="0">
                <a:latin typeface="Verdana" pitchFamily="34" charset="0"/>
              </a:rPr>
              <a:t>?</a:t>
            </a:r>
          </a:p>
        </p:txBody>
      </p:sp>
      <p:sp>
        <p:nvSpPr>
          <p:cNvPr id="12" name="TextBox 11"/>
          <p:cNvSpPr txBox="1"/>
          <p:nvPr/>
        </p:nvSpPr>
        <p:spPr>
          <a:xfrm>
            <a:off x="6012160" y="2204864"/>
            <a:ext cx="1080120" cy="400110"/>
          </a:xfrm>
          <a:prstGeom prst="rect">
            <a:avLst/>
          </a:prstGeom>
          <a:noFill/>
        </p:spPr>
        <p:txBody>
          <a:bodyPr wrap="square" rtlCol="0">
            <a:spAutoFit/>
          </a:bodyPr>
          <a:lstStyle/>
          <a:p>
            <a:r>
              <a:rPr lang="en-GB" sz="2000" b="1" dirty="0" smtClean="0">
                <a:latin typeface="+mn-lt"/>
              </a:rPr>
              <a:t>28%</a:t>
            </a:r>
            <a:endParaRPr lang="en-GB" sz="2000" b="1" dirty="0">
              <a:latin typeface="+mn-lt"/>
            </a:endParaRPr>
          </a:p>
        </p:txBody>
      </p:sp>
      <p:sp>
        <p:nvSpPr>
          <p:cNvPr id="13" name="TextBox 12"/>
          <p:cNvSpPr txBox="1"/>
          <p:nvPr/>
        </p:nvSpPr>
        <p:spPr>
          <a:xfrm>
            <a:off x="4644008" y="2636912"/>
            <a:ext cx="1080120" cy="400110"/>
          </a:xfrm>
          <a:prstGeom prst="rect">
            <a:avLst/>
          </a:prstGeom>
          <a:noFill/>
        </p:spPr>
        <p:txBody>
          <a:bodyPr wrap="square" rtlCol="0">
            <a:spAutoFit/>
          </a:bodyPr>
          <a:lstStyle/>
          <a:p>
            <a:r>
              <a:rPr lang="en-GB" sz="2000" b="1" dirty="0" smtClean="0">
                <a:latin typeface="+mn-lt"/>
              </a:rPr>
              <a:t>20%</a:t>
            </a:r>
            <a:endParaRPr lang="en-GB" sz="2000" b="1" dirty="0">
              <a:latin typeface="+mn-lt"/>
            </a:endParaRPr>
          </a:p>
        </p:txBody>
      </p:sp>
      <p:sp>
        <p:nvSpPr>
          <p:cNvPr id="14" name="TextBox 13"/>
          <p:cNvSpPr txBox="1"/>
          <p:nvPr/>
        </p:nvSpPr>
        <p:spPr>
          <a:xfrm>
            <a:off x="4355976" y="3140968"/>
            <a:ext cx="1080120" cy="400110"/>
          </a:xfrm>
          <a:prstGeom prst="rect">
            <a:avLst/>
          </a:prstGeom>
          <a:noFill/>
        </p:spPr>
        <p:txBody>
          <a:bodyPr wrap="square" rtlCol="0">
            <a:spAutoFit/>
          </a:bodyPr>
          <a:lstStyle/>
          <a:p>
            <a:r>
              <a:rPr lang="en-GB" sz="2000" b="1" dirty="0" smtClean="0">
                <a:latin typeface="+mn-lt"/>
              </a:rPr>
              <a:t>18%</a:t>
            </a:r>
            <a:endParaRPr lang="en-GB" sz="2000" b="1" dirty="0">
              <a:latin typeface="+mn-lt"/>
            </a:endParaRPr>
          </a:p>
        </p:txBody>
      </p:sp>
      <p:sp>
        <p:nvSpPr>
          <p:cNvPr id="15" name="TextBox 14"/>
          <p:cNvSpPr txBox="1"/>
          <p:nvPr/>
        </p:nvSpPr>
        <p:spPr>
          <a:xfrm>
            <a:off x="3995936" y="3645024"/>
            <a:ext cx="1080120" cy="400110"/>
          </a:xfrm>
          <a:prstGeom prst="rect">
            <a:avLst/>
          </a:prstGeom>
          <a:noFill/>
        </p:spPr>
        <p:txBody>
          <a:bodyPr wrap="square" rtlCol="0">
            <a:spAutoFit/>
          </a:bodyPr>
          <a:lstStyle/>
          <a:p>
            <a:r>
              <a:rPr lang="en-GB" sz="2000" b="1" dirty="0" smtClean="0">
                <a:latin typeface="+mn-lt"/>
              </a:rPr>
              <a:t>16%</a:t>
            </a:r>
            <a:endParaRPr lang="en-GB" sz="2000" b="1" dirty="0">
              <a:latin typeface="+mn-lt"/>
            </a:endParaRPr>
          </a:p>
        </p:txBody>
      </p:sp>
      <p:sp>
        <p:nvSpPr>
          <p:cNvPr id="16" name="TextBox 15"/>
          <p:cNvSpPr txBox="1"/>
          <p:nvPr/>
        </p:nvSpPr>
        <p:spPr>
          <a:xfrm>
            <a:off x="3491880" y="4149080"/>
            <a:ext cx="1080120" cy="400110"/>
          </a:xfrm>
          <a:prstGeom prst="rect">
            <a:avLst/>
          </a:prstGeom>
          <a:noFill/>
        </p:spPr>
        <p:txBody>
          <a:bodyPr wrap="square" rtlCol="0">
            <a:spAutoFit/>
          </a:bodyPr>
          <a:lstStyle/>
          <a:p>
            <a:r>
              <a:rPr lang="en-GB" sz="2000" b="1" dirty="0" smtClean="0">
                <a:latin typeface="+mn-lt"/>
              </a:rPr>
              <a:t>13%</a:t>
            </a:r>
            <a:endParaRPr lang="en-GB" sz="2000" b="1" dirty="0">
              <a:latin typeface="+mn-lt"/>
            </a:endParaRPr>
          </a:p>
        </p:txBody>
      </p:sp>
      <p:sp>
        <p:nvSpPr>
          <p:cNvPr id="17" name="TextBox 16"/>
          <p:cNvSpPr txBox="1"/>
          <p:nvPr/>
        </p:nvSpPr>
        <p:spPr>
          <a:xfrm>
            <a:off x="2483768" y="4653136"/>
            <a:ext cx="1080120" cy="400110"/>
          </a:xfrm>
          <a:prstGeom prst="rect">
            <a:avLst/>
          </a:prstGeom>
          <a:noFill/>
        </p:spPr>
        <p:txBody>
          <a:bodyPr wrap="square" rtlCol="0">
            <a:spAutoFit/>
          </a:bodyPr>
          <a:lstStyle/>
          <a:p>
            <a:r>
              <a:rPr lang="en-GB" sz="2000" b="1" dirty="0" smtClean="0">
                <a:latin typeface="+mn-lt"/>
              </a:rPr>
              <a:t>2%</a:t>
            </a:r>
            <a:endParaRPr lang="en-GB" sz="2000" b="1" dirty="0">
              <a:latin typeface="+mn-lt"/>
            </a:endParaRPr>
          </a:p>
        </p:txBody>
      </p:sp>
      <p:graphicFrame>
        <p:nvGraphicFramePr>
          <p:cNvPr id="18" name="Chart 17"/>
          <p:cNvGraphicFramePr/>
          <p:nvPr/>
        </p:nvGraphicFramePr>
        <p:xfrm>
          <a:off x="683568" y="1772816"/>
          <a:ext cx="7272808" cy="41079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539552" y="404664"/>
            <a:ext cx="8604448" cy="954107"/>
          </a:xfrm>
          <a:prstGeom prst="rect">
            <a:avLst/>
          </a:prstGeom>
          <a:noFill/>
          <a:ln w="9525">
            <a:noFill/>
            <a:miter lim="800000"/>
            <a:headEnd/>
            <a:tailEnd/>
          </a:ln>
        </p:spPr>
        <p:txBody>
          <a:bodyPr wrap="square">
            <a:spAutoFit/>
          </a:bodyPr>
          <a:lstStyle/>
          <a:p>
            <a:r>
              <a:rPr lang="en-GB" sz="2800" b="1" dirty="0">
                <a:solidFill>
                  <a:schemeClr val="bg1"/>
                </a:solidFill>
                <a:latin typeface="Verdana" pitchFamily="34" charset="0"/>
              </a:rPr>
              <a:t>In</a:t>
            </a:r>
            <a:r>
              <a:rPr lang="en-GB" sz="2800" b="1" dirty="0">
                <a:latin typeface="Verdana" pitchFamily="34" charset="0"/>
              </a:rPr>
              <a:t> </a:t>
            </a:r>
            <a:r>
              <a:rPr lang="en-GB" sz="2800" b="1" dirty="0">
                <a:solidFill>
                  <a:schemeClr val="bg1"/>
                </a:solidFill>
                <a:latin typeface="Verdana" pitchFamily="34" charset="0"/>
              </a:rPr>
              <a:t>your opinion, what is the purpose of the complaints process?</a:t>
            </a:r>
            <a:endParaRPr lang="en-GB" sz="2800" dirty="0">
              <a:solidFill>
                <a:schemeClr val="bg1"/>
              </a:solidFill>
              <a:latin typeface="Verdana" pitchFamily="34" charset="0"/>
            </a:endParaRPr>
          </a:p>
        </p:txBody>
      </p:sp>
      <p:sp>
        <p:nvSpPr>
          <p:cNvPr id="25604" name="Rectangle 17"/>
          <p:cNvSpPr>
            <a:spLocks noChangeArrowheads="1"/>
          </p:cNvSpPr>
          <p:nvPr/>
        </p:nvSpPr>
        <p:spPr bwMode="auto">
          <a:xfrm>
            <a:off x="683568" y="6309320"/>
            <a:ext cx="7632700" cy="307975"/>
          </a:xfrm>
          <a:prstGeom prst="rect">
            <a:avLst/>
          </a:prstGeom>
          <a:noFill/>
          <a:ln w="9525">
            <a:noFill/>
            <a:miter lim="800000"/>
            <a:headEnd/>
            <a:tailEnd/>
          </a:ln>
        </p:spPr>
        <p:txBody>
          <a:bodyPr>
            <a:spAutoFit/>
          </a:bodyPr>
          <a:lstStyle/>
          <a:p>
            <a:r>
              <a:rPr lang="en-GB" sz="1400" dirty="0">
                <a:solidFill>
                  <a:schemeClr val="bg1"/>
                </a:solidFill>
                <a:latin typeface="Verdana" pitchFamily="34" charset="0"/>
              </a:rPr>
              <a:t>Patients’ Association 2008 – NHS Complaints, Who cares, Who can make it better?</a:t>
            </a:r>
          </a:p>
        </p:txBody>
      </p:sp>
      <p:graphicFrame>
        <p:nvGraphicFramePr>
          <p:cNvPr id="5" name="Chart 4"/>
          <p:cNvGraphicFramePr/>
          <p:nvPr/>
        </p:nvGraphicFramePr>
        <p:xfrm>
          <a:off x="377280" y="1556792"/>
          <a:ext cx="8766720"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83568" y="260648"/>
            <a:ext cx="7777163" cy="1384995"/>
          </a:xfrm>
          <a:prstGeom prst="rect">
            <a:avLst/>
          </a:prstGeom>
          <a:noFill/>
          <a:ln w="9525">
            <a:noFill/>
            <a:miter lim="800000"/>
            <a:headEnd/>
            <a:tailEnd/>
          </a:ln>
        </p:spPr>
        <p:txBody>
          <a:bodyPr>
            <a:spAutoFit/>
          </a:bodyPr>
          <a:lstStyle/>
          <a:p>
            <a:r>
              <a:rPr lang="en-GB" sz="2800" b="1" dirty="0">
                <a:solidFill>
                  <a:schemeClr val="bg1"/>
                </a:solidFill>
                <a:latin typeface="Verdana" pitchFamily="34" charset="0"/>
              </a:rPr>
              <a:t>To what extent do patients’ complaints improve the quality of healthcare? Do you think that they:</a:t>
            </a:r>
            <a:endParaRPr lang="en-GB" sz="2800" dirty="0">
              <a:solidFill>
                <a:schemeClr val="bg1"/>
              </a:solidFill>
              <a:latin typeface="Verdana" pitchFamily="34" charset="0"/>
            </a:endParaRPr>
          </a:p>
        </p:txBody>
      </p:sp>
      <p:sp>
        <p:nvSpPr>
          <p:cNvPr id="26628" name="Rectangle 11"/>
          <p:cNvSpPr>
            <a:spLocks noChangeArrowheads="1"/>
          </p:cNvSpPr>
          <p:nvPr/>
        </p:nvSpPr>
        <p:spPr bwMode="auto">
          <a:xfrm>
            <a:off x="1043608" y="6272213"/>
            <a:ext cx="7416800" cy="585787"/>
          </a:xfrm>
          <a:prstGeom prst="rect">
            <a:avLst/>
          </a:prstGeom>
          <a:noFill/>
          <a:ln w="9525">
            <a:noFill/>
            <a:miter lim="800000"/>
            <a:headEnd/>
            <a:tailEnd/>
          </a:ln>
        </p:spPr>
        <p:txBody>
          <a:bodyPr>
            <a:spAutoFit/>
          </a:bodyPr>
          <a:lstStyle/>
          <a:p>
            <a:r>
              <a:rPr lang="en-GB" sz="1600" dirty="0">
                <a:solidFill>
                  <a:schemeClr val="bg1"/>
                </a:solidFill>
                <a:latin typeface="Verdana" pitchFamily="34" charset="0"/>
              </a:rPr>
              <a:t>Patients’ Association 2008 – NHS Complaints, Who cares, Who can make it better?</a:t>
            </a:r>
          </a:p>
        </p:txBody>
      </p:sp>
      <p:graphicFrame>
        <p:nvGraphicFramePr>
          <p:cNvPr id="13" name="Chart 12"/>
          <p:cNvGraphicFramePr/>
          <p:nvPr/>
        </p:nvGraphicFramePr>
        <p:xfrm>
          <a:off x="467544" y="1484784"/>
          <a:ext cx="7848872" cy="47525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331913" y="1700213"/>
            <a:ext cx="5840060" cy="1754326"/>
          </a:xfrm>
          <a:prstGeom prst="rect">
            <a:avLst/>
          </a:prstGeom>
          <a:noFill/>
          <a:ln w="9525">
            <a:noFill/>
            <a:miter lim="800000"/>
            <a:headEnd/>
            <a:tailEnd/>
          </a:ln>
        </p:spPr>
        <p:txBody>
          <a:bodyPr wrap="none">
            <a:spAutoFit/>
          </a:bodyPr>
          <a:lstStyle/>
          <a:p>
            <a:r>
              <a:rPr lang="en-GB" sz="5400" dirty="0" smtClean="0">
                <a:solidFill>
                  <a:schemeClr val="bg1"/>
                </a:solidFill>
              </a:rPr>
              <a:t>What do we know </a:t>
            </a:r>
          </a:p>
          <a:p>
            <a:r>
              <a:rPr lang="en-GB" sz="5400" dirty="0">
                <a:solidFill>
                  <a:schemeClr val="bg1"/>
                </a:solidFill>
              </a:rPr>
              <a:t>a</a:t>
            </a:r>
            <a:r>
              <a:rPr lang="en-GB" sz="5400" dirty="0" smtClean="0">
                <a:solidFill>
                  <a:schemeClr val="bg1"/>
                </a:solidFill>
              </a:rPr>
              <a:t>bout claims?</a:t>
            </a:r>
            <a:endParaRPr lang="en-GB" sz="5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188" y="981075"/>
            <a:ext cx="7848600" cy="5262563"/>
          </a:xfrm>
          <a:prstGeom prst="rect">
            <a:avLst/>
          </a:prstGeom>
          <a:noFill/>
        </p:spPr>
        <p:txBody>
          <a:bodyPr>
            <a:spAutoFit/>
          </a:bodyPr>
          <a:lstStyle/>
          <a:p>
            <a:pPr>
              <a:defRPr/>
            </a:pPr>
            <a:r>
              <a:rPr lang="en-GB" sz="2400" dirty="0">
                <a:solidFill>
                  <a:schemeClr val="bg1"/>
                </a:solidFill>
                <a:latin typeface="+mn-lt"/>
              </a:rPr>
              <a:t>0.6% of complaints become claims (NPSA)</a:t>
            </a:r>
          </a:p>
          <a:p>
            <a:pPr>
              <a:defRPr/>
            </a:pPr>
            <a:endParaRPr lang="en-GB" sz="2400" dirty="0">
              <a:solidFill>
                <a:schemeClr val="bg1"/>
              </a:solidFill>
              <a:latin typeface="+mn-lt"/>
            </a:endParaRPr>
          </a:p>
          <a:p>
            <a:pPr>
              <a:defRPr/>
            </a:pPr>
            <a:r>
              <a:rPr lang="en-GB" sz="2400" dirty="0">
                <a:solidFill>
                  <a:schemeClr val="bg1"/>
                </a:solidFill>
              </a:rPr>
              <a:t>6652 clinical claims and 4074 non-clinical (2009/10)</a:t>
            </a:r>
          </a:p>
          <a:p>
            <a:pPr>
              <a:defRPr/>
            </a:pPr>
            <a:endParaRPr lang="en-GB" sz="2400" dirty="0">
              <a:solidFill>
                <a:schemeClr val="bg1"/>
              </a:solidFill>
            </a:endParaRPr>
          </a:p>
          <a:p>
            <a:pPr>
              <a:defRPr/>
            </a:pPr>
            <a:r>
              <a:rPr lang="en-GB" sz="2400" dirty="0">
                <a:solidFill>
                  <a:schemeClr val="bg1"/>
                </a:solidFill>
              </a:rPr>
              <a:t>75% of non-clinical claims concern Employers’ Liability</a:t>
            </a:r>
          </a:p>
          <a:p>
            <a:pPr>
              <a:defRPr/>
            </a:pPr>
            <a:endParaRPr lang="en-GB" sz="2400" dirty="0">
              <a:solidFill>
                <a:schemeClr val="bg1"/>
              </a:solidFill>
            </a:endParaRPr>
          </a:p>
          <a:p>
            <a:pPr>
              <a:defRPr/>
            </a:pPr>
            <a:r>
              <a:rPr lang="en-GB" sz="2400" dirty="0">
                <a:solidFill>
                  <a:schemeClr val="bg1"/>
                </a:solidFill>
              </a:rPr>
              <a:t>Clinical claims projected to be up 26% in the year, and up 54% in the 4 years to 2010/11</a:t>
            </a:r>
          </a:p>
          <a:p>
            <a:pPr>
              <a:defRPr/>
            </a:pPr>
            <a:endParaRPr lang="en-GB" sz="2400" dirty="0">
              <a:solidFill>
                <a:schemeClr val="bg1"/>
              </a:solidFill>
            </a:endParaRPr>
          </a:p>
          <a:p>
            <a:pPr>
              <a:defRPr/>
            </a:pPr>
            <a:r>
              <a:rPr lang="en-GB" sz="2400" dirty="0">
                <a:solidFill>
                  <a:schemeClr val="bg1"/>
                </a:solidFill>
              </a:rPr>
              <a:t>Specialties most represented: Orthopaedics, Obstetrics – but represents 60% of payouts,  A&amp;E and</a:t>
            </a:r>
          </a:p>
          <a:p>
            <a:pPr>
              <a:defRPr/>
            </a:pPr>
            <a:r>
              <a:rPr lang="en-GB" sz="2400" dirty="0">
                <a:solidFill>
                  <a:schemeClr val="bg1"/>
                </a:solidFill>
              </a:rPr>
              <a:t>General surgery</a:t>
            </a:r>
          </a:p>
          <a:p>
            <a:pPr>
              <a:defRPr/>
            </a:pPr>
            <a:endParaRPr lang="en-GB" sz="2400" dirty="0">
              <a:solidFill>
                <a:schemeClr val="bg1"/>
              </a:solidFill>
            </a:endParaRPr>
          </a:p>
          <a:p>
            <a:pPr>
              <a:defRPr/>
            </a:pPr>
            <a:endParaRPr lang="en-GB"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836613"/>
            <a:ext cx="7993063" cy="4802187"/>
          </a:xfrm>
          <a:prstGeom prst="rect">
            <a:avLst/>
          </a:prstGeom>
          <a:noFill/>
        </p:spPr>
        <p:txBody>
          <a:bodyPr>
            <a:spAutoFit/>
          </a:bodyPr>
          <a:lstStyle/>
          <a:p>
            <a:pPr>
              <a:defRPr/>
            </a:pPr>
            <a:r>
              <a:rPr lang="en-GB" sz="5400" dirty="0">
                <a:solidFill>
                  <a:schemeClr val="bg1"/>
                </a:solidFill>
                <a:latin typeface="+mn-lt"/>
              </a:rPr>
              <a:t>Cause of claim</a:t>
            </a:r>
          </a:p>
          <a:p>
            <a:pPr>
              <a:defRPr/>
            </a:pPr>
            <a:endParaRPr lang="en-GB" sz="2800" dirty="0">
              <a:solidFill>
                <a:schemeClr val="bg1"/>
              </a:solidFill>
              <a:latin typeface="+mn-lt"/>
            </a:endParaRPr>
          </a:p>
          <a:p>
            <a:pPr>
              <a:defRPr/>
            </a:pPr>
            <a:r>
              <a:rPr lang="en-GB" sz="2800" dirty="0">
                <a:solidFill>
                  <a:schemeClr val="bg1"/>
                </a:solidFill>
                <a:latin typeface="+mn-lt"/>
              </a:rPr>
              <a:t>	Failure / delay to diagnose	13,834</a:t>
            </a:r>
          </a:p>
          <a:p>
            <a:pPr>
              <a:defRPr/>
            </a:pPr>
            <a:r>
              <a:rPr lang="en-GB" sz="2800" dirty="0">
                <a:solidFill>
                  <a:schemeClr val="bg1"/>
                </a:solidFill>
                <a:latin typeface="+mn-lt"/>
              </a:rPr>
              <a:t>	Failure / delay to treat		10,034</a:t>
            </a:r>
          </a:p>
          <a:p>
            <a:pPr>
              <a:defRPr/>
            </a:pPr>
            <a:endParaRPr lang="en-GB" sz="2800" dirty="0">
              <a:solidFill>
                <a:schemeClr val="bg1"/>
              </a:solidFill>
              <a:latin typeface="+mn-lt"/>
            </a:endParaRPr>
          </a:p>
          <a:p>
            <a:pPr>
              <a:defRPr/>
            </a:pPr>
            <a:endParaRPr lang="en-GB" sz="2800" dirty="0">
              <a:solidFill>
                <a:schemeClr val="bg1"/>
              </a:solidFill>
              <a:latin typeface="+mn-lt"/>
            </a:endParaRPr>
          </a:p>
          <a:p>
            <a:pPr>
              <a:defRPr/>
            </a:pPr>
            <a:r>
              <a:rPr lang="en-GB" sz="2800" dirty="0">
                <a:solidFill>
                  <a:schemeClr val="bg1"/>
                </a:solidFill>
                <a:latin typeface="+mn-lt"/>
              </a:rPr>
              <a:t>	Inadequate nursing care		2,038</a:t>
            </a:r>
          </a:p>
          <a:p>
            <a:pPr>
              <a:defRPr/>
            </a:pPr>
            <a:r>
              <a:rPr lang="en-GB" sz="2800" dirty="0">
                <a:solidFill>
                  <a:schemeClr val="bg1"/>
                </a:solidFill>
                <a:latin typeface="+mn-lt"/>
              </a:rPr>
              <a:t>	Failure to warn / consent		1,955</a:t>
            </a:r>
          </a:p>
          <a:p>
            <a:pPr>
              <a:defRPr/>
            </a:pPr>
            <a:r>
              <a:rPr lang="en-GB" sz="2800" dirty="0">
                <a:solidFill>
                  <a:schemeClr val="bg1"/>
                </a:solidFill>
                <a:latin typeface="+mn-lt"/>
              </a:rPr>
              <a:t>	Lack of assistance / care		1,571</a:t>
            </a:r>
          </a:p>
          <a:p>
            <a:pPr>
              <a:defRPr/>
            </a:pPr>
            <a:endParaRPr lang="en-GB" sz="2800" dirty="0">
              <a:solidFill>
                <a:schemeClr val="bg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476250"/>
            <a:ext cx="7920038" cy="523875"/>
          </a:xfrm>
          <a:prstGeom prst="rect">
            <a:avLst/>
          </a:prstGeom>
          <a:noFill/>
        </p:spPr>
        <p:txBody>
          <a:bodyPr>
            <a:spAutoFit/>
          </a:bodyPr>
          <a:lstStyle/>
          <a:p>
            <a:pPr>
              <a:defRPr/>
            </a:pPr>
            <a:r>
              <a:rPr lang="en-GB" sz="2800" b="1" dirty="0">
                <a:solidFill>
                  <a:schemeClr val="bg1"/>
                </a:solidFill>
                <a:latin typeface="+mn-lt"/>
              </a:rPr>
              <a:t>Mistakes</a:t>
            </a:r>
            <a:r>
              <a:rPr lang="en-GB" sz="2800" dirty="0">
                <a:solidFill>
                  <a:schemeClr val="bg1"/>
                </a:solidFill>
                <a:latin typeface="+mn-lt"/>
              </a:rPr>
              <a:t> </a:t>
            </a:r>
            <a:r>
              <a:rPr lang="en-GB" sz="2800" b="1" dirty="0">
                <a:solidFill>
                  <a:schemeClr val="bg1"/>
                </a:solidFill>
                <a:latin typeface="+mn-lt"/>
              </a:rPr>
              <a:t>as opportunities to learn?</a:t>
            </a:r>
          </a:p>
        </p:txBody>
      </p:sp>
      <p:sp>
        <p:nvSpPr>
          <p:cNvPr id="30723" name="Rectangle 1"/>
          <p:cNvSpPr>
            <a:spLocks noChangeArrowheads="1"/>
          </p:cNvSpPr>
          <p:nvPr/>
        </p:nvSpPr>
        <p:spPr bwMode="auto">
          <a:xfrm>
            <a:off x="684213" y="1268413"/>
            <a:ext cx="7921625" cy="646112"/>
          </a:xfrm>
          <a:prstGeom prst="rect">
            <a:avLst/>
          </a:prstGeom>
          <a:noFill/>
          <a:ln w="9525">
            <a:noFill/>
            <a:miter lim="800000"/>
            <a:headEnd/>
            <a:tailEnd/>
          </a:ln>
        </p:spPr>
        <p:txBody>
          <a:bodyPr anchor="ctr">
            <a:spAutoFit/>
          </a:bodyPr>
          <a:lstStyle/>
          <a:p>
            <a:pPr algn="just"/>
            <a:r>
              <a:rPr lang="en-GB" b="1">
                <a:solidFill>
                  <a:schemeClr val="bg1"/>
                </a:solidFill>
                <a:latin typeface="Verdana" pitchFamily="34" charset="0"/>
                <a:cs typeface="Times New Roman" pitchFamily="18" charset="0"/>
              </a:rPr>
              <a:t>Do you think the process for investigating healthcare staff allows them to learn from any past errors?</a:t>
            </a:r>
            <a:endParaRPr lang="en-GB">
              <a:solidFill>
                <a:schemeClr val="bg1"/>
              </a:solidFill>
              <a:latin typeface="Verdana" pitchFamily="34" charset="0"/>
            </a:endParaRPr>
          </a:p>
        </p:txBody>
      </p:sp>
      <p:sp>
        <p:nvSpPr>
          <p:cNvPr id="30725" name="Rectangle 12"/>
          <p:cNvSpPr>
            <a:spLocks noChangeArrowheads="1"/>
          </p:cNvSpPr>
          <p:nvPr/>
        </p:nvSpPr>
        <p:spPr bwMode="auto">
          <a:xfrm>
            <a:off x="900113" y="6021388"/>
            <a:ext cx="7848600" cy="585787"/>
          </a:xfrm>
          <a:prstGeom prst="rect">
            <a:avLst/>
          </a:prstGeom>
          <a:noFill/>
          <a:ln w="9525">
            <a:noFill/>
            <a:miter lim="800000"/>
            <a:headEnd/>
            <a:tailEnd/>
          </a:ln>
        </p:spPr>
        <p:txBody>
          <a:bodyPr>
            <a:spAutoFit/>
          </a:bodyPr>
          <a:lstStyle/>
          <a:p>
            <a:r>
              <a:rPr lang="en-GB" sz="1600" dirty="0">
                <a:solidFill>
                  <a:schemeClr val="bg1"/>
                </a:solidFill>
                <a:latin typeface="Verdana" pitchFamily="34" charset="0"/>
              </a:rPr>
              <a:t>Patients’ Association 2008 – NHS Complaints, Who cares, Who can make it better?</a:t>
            </a:r>
          </a:p>
        </p:txBody>
      </p:sp>
      <p:graphicFrame>
        <p:nvGraphicFramePr>
          <p:cNvPr id="14" name="Chart 13"/>
          <p:cNvGraphicFramePr/>
          <p:nvPr/>
        </p:nvGraphicFramePr>
        <p:xfrm>
          <a:off x="1331640" y="1916832"/>
          <a:ext cx="6750496" cy="41079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1700213"/>
            <a:ext cx="6624638" cy="2585323"/>
          </a:xfrm>
          <a:prstGeom prst="rect">
            <a:avLst/>
          </a:prstGeom>
          <a:noFill/>
        </p:spPr>
        <p:txBody>
          <a:bodyPr>
            <a:spAutoFit/>
          </a:bodyPr>
          <a:lstStyle/>
          <a:p>
            <a:pPr>
              <a:defRPr/>
            </a:pPr>
            <a:r>
              <a:rPr lang="en-GB" sz="5400" dirty="0">
                <a:solidFill>
                  <a:schemeClr val="bg1"/>
                </a:solidFill>
                <a:latin typeface="+mn-lt"/>
                <a:cs typeface="+mn-cs"/>
              </a:rPr>
              <a:t>What </a:t>
            </a:r>
            <a:r>
              <a:rPr lang="en-GB" sz="5400" dirty="0" smtClean="0">
                <a:solidFill>
                  <a:schemeClr val="bg1"/>
                </a:solidFill>
                <a:latin typeface="+mn-lt"/>
                <a:cs typeface="+mn-cs"/>
              </a:rPr>
              <a:t>else do we know about the quality of care?</a:t>
            </a:r>
            <a:endParaRPr lang="en-GB" sz="54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0" y="1052513"/>
            <a:ext cx="7975600" cy="646112"/>
          </a:xfrm>
          <a:prstGeom prst="rect">
            <a:avLst/>
          </a:prstGeom>
          <a:noFill/>
        </p:spPr>
        <p:txBody>
          <a:bodyPr wrap="none">
            <a:spAutoFit/>
          </a:bodyPr>
          <a:lstStyle/>
          <a:p>
            <a:pPr>
              <a:defRPr/>
            </a:pPr>
            <a:r>
              <a:rPr lang="en-GB" sz="3600" dirty="0">
                <a:solidFill>
                  <a:schemeClr val="bg1"/>
                </a:solidFill>
                <a:latin typeface="+mn-lt"/>
                <a:cs typeface="+mn-cs"/>
              </a:rPr>
              <a:t>How patient centred are we now?</a:t>
            </a:r>
          </a:p>
        </p:txBody>
      </p:sp>
      <p:sp>
        <p:nvSpPr>
          <p:cNvPr id="3" name="TextBox 2"/>
          <p:cNvSpPr txBox="1"/>
          <p:nvPr/>
        </p:nvSpPr>
        <p:spPr>
          <a:xfrm>
            <a:off x="1476375" y="2565400"/>
            <a:ext cx="5616575" cy="3108325"/>
          </a:xfrm>
          <a:prstGeom prst="rect">
            <a:avLst/>
          </a:prstGeom>
          <a:noFill/>
        </p:spPr>
        <p:txBody>
          <a:bodyPr>
            <a:spAutoFit/>
          </a:bodyPr>
          <a:lstStyle/>
          <a:p>
            <a:pPr>
              <a:defRPr/>
            </a:pPr>
            <a:r>
              <a:rPr lang="en-GB" sz="2800" dirty="0">
                <a:solidFill>
                  <a:schemeClr val="bg1"/>
                </a:solidFill>
                <a:latin typeface="+mn-lt"/>
                <a:cs typeface="+mn-cs"/>
              </a:rPr>
              <a:t>It depends ....</a:t>
            </a:r>
          </a:p>
          <a:p>
            <a:pPr>
              <a:defRPr/>
            </a:pPr>
            <a:endParaRPr lang="en-GB" sz="2800" dirty="0">
              <a:solidFill>
                <a:schemeClr val="bg1"/>
              </a:solidFill>
              <a:latin typeface="+mn-lt"/>
              <a:cs typeface="+mn-cs"/>
            </a:endParaRPr>
          </a:p>
          <a:p>
            <a:pPr>
              <a:defRPr/>
            </a:pPr>
            <a:r>
              <a:rPr lang="en-GB" sz="2800" dirty="0">
                <a:solidFill>
                  <a:schemeClr val="bg1"/>
                </a:solidFill>
                <a:latin typeface="+mn-lt"/>
                <a:cs typeface="+mn-cs"/>
              </a:rPr>
              <a:t>	Who you ask</a:t>
            </a:r>
          </a:p>
          <a:p>
            <a:pPr>
              <a:defRPr/>
            </a:pPr>
            <a:endParaRPr lang="en-GB" sz="2800" dirty="0">
              <a:solidFill>
                <a:schemeClr val="bg1"/>
              </a:solidFill>
              <a:latin typeface="+mn-lt"/>
              <a:cs typeface="+mn-cs"/>
            </a:endParaRPr>
          </a:p>
          <a:p>
            <a:pPr>
              <a:defRPr/>
            </a:pPr>
            <a:r>
              <a:rPr lang="en-GB" sz="2800" dirty="0">
                <a:solidFill>
                  <a:schemeClr val="bg1"/>
                </a:solidFill>
                <a:latin typeface="+mn-lt"/>
                <a:cs typeface="+mn-cs"/>
              </a:rPr>
              <a:t>	What you ask</a:t>
            </a:r>
          </a:p>
          <a:p>
            <a:pPr>
              <a:defRPr/>
            </a:pPr>
            <a:endParaRPr lang="en-GB" sz="2800" dirty="0">
              <a:solidFill>
                <a:schemeClr val="bg1"/>
              </a:solidFill>
              <a:latin typeface="+mn-lt"/>
              <a:cs typeface="+mn-cs"/>
            </a:endParaRPr>
          </a:p>
          <a:p>
            <a:pPr>
              <a:defRPr/>
            </a:pPr>
            <a:r>
              <a:rPr lang="en-GB" sz="2800" dirty="0">
                <a:solidFill>
                  <a:schemeClr val="bg1"/>
                </a:solidFill>
                <a:latin typeface="+mn-lt"/>
                <a:cs typeface="+mn-cs"/>
              </a:rPr>
              <a:t>	How you ask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187624" y="1484784"/>
            <a:ext cx="5959475" cy="4525963"/>
          </a:xfrm>
          <a:prstGeom prst="rect">
            <a:avLst/>
          </a:prstGeom>
          <a:noFill/>
          <a:ln w="9525">
            <a:noFill/>
            <a:miter lim="800000"/>
            <a:headEnd/>
            <a:tailEnd/>
          </a:ln>
        </p:spPr>
      </p:pic>
      <p:sp>
        <p:nvSpPr>
          <p:cNvPr id="4" name="Rectangle 3"/>
          <p:cNvSpPr/>
          <p:nvPr/>
        </p:nvSpPr>
        <p:spPr>
          <a:xfrm>
            <a:off x="827584" y="548680"/>
            <a:ext cx="6336704" cy="523220"/>
          </a:xfrm>
          <a:prstGeom prst="rect">
            <a:avLst/>
          </a:prstGeom>
        </p:spPr>
        <p:txBody>
          <a:bodyPr wrap="square">
            <a:spAutoFit/>
          </a:bodyPr>
          <a:lstStyle/>
          <a:p>
            <a:pPr>
              <a:defRPr/>
            </a:pPr>
            <a:r>
              <a:rPr lang="en-GB" sz="2800" dirty="0" smtClean="0">
                <a:solidFill>
                  <a:schemeClr val="bg1"/>
                </a:solidFill>
                <a:latin typeface="+mn-lt"/>
              </a:rPr>
              <a:t>How patient centred are we now?</a:t>
            </a:r>
            <a:endParaRPr lang="en-GB" sz="2800" dirty="0">
              <a:solidFill>
                <a:schemeClr val="bg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Your experience</a:t>
            </a:r>
            <a:endParaRPr lang="en-GB" b="1" dirty="0"/>
          </a:p>
        </p:txBody>
      </p:sp>
      <p:sp>
        <p:nvSpPr>
          <p:cNvPr id="3" name="Content Placeholder 2"/>
          <p:cNvSpPr>
            <a:spLocks noGrp="1"/>
          </p:cNvSpPr>
          <p:nvPr>
            <p:ph idx="1"/>
          </p:nvPr>
        </p:nvSpPr>
        <p:spPr/>
        <p:txBody>
          <a:bodyPr/>
          <a:lstStyle/>
          <a:p>
            <a:r>
              <a:rPr lang="en-GB" dirty="0" smtClean="0"/>
              <a:t>Thinking about a recent healthcare experience...</a:t>
            </a:r>
          </a:p>
          <a:p>
            <a:endParaRPr lang="en-GB" dirty="0" smtClean="0"/>
          </a:p>
          <a:p>
            <a:r>
              <a:rPr lang="en-GB" dirty="0" smtClean="0"/>
              <a:t>Were you generally satisfied?</a:t>
            </a:r>
          </a:p>
          <a:p>
            <a:pPr>
              <a:buNone/>
            </a:pPr>
            <a:endParaRPr lang="en-GB" dirty="0" smtClean="0"/>
          </a:p>
          <a:p>
            <a:r>
              <a:rPr lang="en-GB" dirty="0" smtClean="0"/>
              <a:t>Was your care well-coordinated between different parts of the system?</a:t>
            </a:r>
          </a:p>
          <a:p>
            <a:endParaRPr lang="en-GB" dirty="0" smtClean="0"/>
          </a:p>
          <a:p>
            <a:r>
              <a:rPr lang="en-GB" dirty="0" smtClean="0"/>
              <a:t>Did you always know what to expect, what was going on, and what would happen next?</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28588" y="1250950"/>
            <a:ext cx="8886825" cy="4305300"/>
          </a:xfrm>
          <a:prstGeom prst="rect">
            <a:avLst/>
          </a:prstGeom>
          <a:noFill/>
          <a:ln w="9525">
            <a:noFill/>
            <a:miter lim="800000"/>
            <a:headEnd/>
            <a:tailEnd/>
          </a:ln>
          <a:effectLst/>
        </p:spPr>
      </p:pic>
      <p:pic>
        <p:nvPicPr>
          <p:cNvPr id="5" name="Picture 183"/>
          <p:cNvPicPr>
            <a:picLocks noChangeAspect="1" noChangeArrowheads="1"/>
          </p:cNvPicPr>
          <p:nvPr/>
        </p:nvPicPr>
        <p:blipFill>
          <a:blip r:embed="rId3" cstate="print"/>
          <a:srcRect/>
          <a:stretch>
            <a:fillRect/>
          </a:stretch>
        </p:blipFill>
        <p:spPr bwMode="auto">
          <a:xfrm>
            <a:off x="2987824" y="980728"/>
            <a:ext cx="755650" cy="485775"/>
          </a:xfrm>
          <a:prstGeom prst="rect">
            <a:avLst/>
          </a:prstGeom>
          <a:noFill/>
          <a:ln w="9525">
            <a:noFill/>
            <a:miter lim="800000"/>
            <a:headEnd/>
            <a:tailEnd/>
          </a:ln>
        </p:spPr>
      </p:pic>
      <p:pic>
        <p:nvPicPr>
          <p:cNvPr id="6" name="Picture 185"/>
          <p:cNvPicPr>
            <a:picLocks noChangeArrowheads="1"/>
          </p:cNvPicPr>
          <p:nvPr/>
        </p:nvPicPr>
        <p:blipFill>
          <a:blip r:embed="rId4" cstate="print"/>
          <a:srcRect/>
          <a:stretch>
            <a:fillRect/>
          </a:stretch>
        </p:blipFill>
        <p:spPr bwMode="auto">
          <a:xfrm>
            <a:off x="3779912" y="980728"/>
            <a:ext cx="762000" cy="484188"/>
          </a:xfrm>
          <a:prstGeom prst="rect">
            <a:avLst/>
          </a:prstGeom>
          <a:noFill/>
          <a:ln w="9525">
            <a:noFill/>
            <a:miter lim="800000"/>
            <a:headEnd/>
            <a:tailEnd/>
          </a:ln>
        </p:spPr>
      </p:pic>
      <p:pic>
        <p:nvPicPr>
          <p:cNvPr id="7" name="Picture 186"/>
          <p:cNvPicPr>
            <a:picLocks noChangeArrowheads="1"/>
          </p:cNvPicPr>
          <p:nvPr/>
        </p:nvPicPr>
        <p:blipFill>
          <a:blip r:embed="rId5" cstate="print"/>
          <a:srcRect/>
          <a:stretch>
            <a:fillRect/>
          </a:stretch>
        </p:blipFill>
        <p:spPr bwMode="auto">
          <a:xfrm>
            <a:off x="4644008" y="980728"/>
            <a:ext cx="762000" cy="485775"/>
          </a:xfrm>
          <a:prstGeom prst="rect">
            <a:avLst/>
          </a:prstGeom>
          <a:noFill/>
          <a:ln w="9525">
            <a:noFill/>
            <a:miter lim="800000"/>
            <a:headEnd/>
            <a:tailEnd/>
          </a:ln>
        </p:spPr>
      </p:pic>
      <p:pic>
        <p:nvPicPr>
          <p:cNvPr id="8" name="Picture 187"/>
          <p:cNvPicPr>
            <a:picLocks noChangeAspect="1" noChangeArrowheads="1"/>
          </p:cNvPicPr>
          <p:nvPr/>
        </p:nvPicPr>
        <p:blipFill>
          <a:blip r:embed="rId6" cstate="print"/>
          <a:srcRect/>
          <a:stretch>
            <a:fillRect/>
          </a:stretch>
        </p:blipFill>
        <p:spPr bwMode="auto">
          <a:xfrm>
            <a:off x="5436096" y="980728"/>
            <a:ext cx="755650" cy="484187"/>
          </a:xfrm>
          <a:prstGeom prst="rect">
            <a:avLst/>
          </a:prstGeom>
          <a:noFill/>
          <a:ln w="9525">
            <a:noFill/>
            <a:miter lim="800000"/>
            <a:headEnd/>
            <a:tailEnd/>
          </a:ln>
        </p:spPr>
      </p:pic>
      <p:pic>
        <p:nvPicPr>
          <p:cNvPr id="9" name="Picture 188"/>
          <p:cNvPicPr>
            <a:picLocks noChangeAspect="1" noChangeArrowheads="1"/>
          </p:cNvPicPr>
          <p:nvPr/>
        </p:nvPicPr>
        <p:blipFill>
          <a:blip r:embed="rId7" cstate="print"/>
          <a:srcRect/>
          <a:stretch>
            <a:fillRect/>
          </a:stretch>
        </p:blipFill>
        <p:spPr bwMode="auto">
          <a:xfrm>
            <a:off x="6300192" y="980728"/>
            <a:ext cx="762000" cy="484188"/>
          </a:xfrm>
          <a:prstGeom prst="rect">
            <a:avLst/>
          </a:prstGeom>
          <a:noFill/>
          <a:ln w="9525">
            <a:noFill/>
            <a:miter lim="800000"/>
            <a:headEnd/>
            <a:tailEnd/>
          </a:ln>
        </p:spPr>
      </p:pic>
      <p:pic>
        <p:nvPicPr>
          <p:cNvPr id="10" name="Picture 184"/>
          <p:cNvPicPr>
            <a:picLocks noChangeArrowheads="1"/>
          </p:cNvPicPr>
          <p:nvPr/>
        </p:nvPicPr>
        <p:blipFill>
          <a:blip r:embed="rId8" cstate="print"/>
          <a:srcRect/>
          <a:stretch>
            <a:fillRect/>
          </a:stretch>
        </p:blipFill>
        <p:spPr bwMode="auto">
          <a:xfrm>
            <a:off x="7164288" y="980728"/>
            <a:ext cx="762000" cy="484188"/>
          </a:xfrm>
          <a:prstGeom prst="rect">
            <a:avLst/>
          </a:prstGeom>
          <a:noFill/>
          <a:ln w="9525">
            <a:noFill/>
            <a:miter lim="800000"/>
            <a:headEnd/>
            <a:tailEnd/>
          </a:ln>
        </p:spPr>
      </p:pic>
      <p:pic>
        <p:nvPicPr>
          <p:cNvPr id="11" name="Picture 182"/>
          <p:cNvPicPr>
            <a:picLocks noChangeArrowheads="1"/>
          </p:cNvPicPr>
          <p:nvPr/>
        </p:nvPicPr>
        <p:blipFill>
          <a:blip r:embed="rId9" cstate="print"/>
          <a:srcRect r="1276"/>
          <a:stretch>
            <a:fillRect/>
          </a:stretch>
        </p:blipFill>
        <p:spPr bwMode="auto">
          <a:xfrm>
            <a:off x="8100392" y="980728"/>
            <a:ext cx="754062" cy="485775"/>
          </a:xfrm>
          <a:prstGeom prst="rect">
            <a:avLst/>
          </a:prstGeom>
          <a:noFill/>
          <a:ln w="9525">
            <a:noFill/>
            <a:miter lim="800000"/>
            <a:headEnd/>
            <a:tailEnd/>
          </a:ln>
        </p:spPr>
      </p:pic>
      <p:sp>
        <p:nvSpPr>
          <p:cNvPr id="13" name="Rectangle 12"/>
          <p:cNvSpPr/>
          <p:nvPr/>
        </p:nvSpPr>
        <p:spPr>
          <a:xfrm>
            <a:off x="683568" y="260648"/>
            <a:ext cx="7920880" cy="954107"/>
          </a:xfrm>
          <a:prstGeom prst="rect">
            <a:avLst/>
          </a:prstGeom>
        </p:spPr>
        <p:txBody>
          <a:bodyPr wrap="square">
            <a:spAutoFit/>
          </a:bodyPr>
          <a:lstStyle/>
          <a:p>
            <a:r>
              <a:rPr lang="en-US" sz="2800" dirty="0" smtClean="0">
                <a:solidFill>
                  <a:schemeClr val="bg1"/>
                </a:solidFill>
                <a:latin typeface="+mn-lt"/>
              </a:rPr>
              <a:t>Overall</a:t>
            </a:r>
            <a:r>
              <a:rPr lang="en-US" sz="2800" dirty="0" smtClean="0">
                <a:latin typeface="+mn-lt"/>
              </a:rPr>
              <a:t> </a:t>
            </a:r>
            <a:r>
              <a:rPr lang="en-US" sz="2800" dirty="0" smtClean="0">
                <a:solidFill>
                  <a:schemeClr val="bg1"/>
                </a:solidFill>
                <a:latin typeface="+mn-lt"/>
              </a:rPr>
              <a:t>Country</a:t>
            </a:r>
            <a:r>
              <a:rPr lang="en-US" sz="2800" dirty="0" smtClean="0">
                <a:latin typeface="+mn-lt"/>
              </a:rPr>
              <a:t> </a:t>
            </a:r>
            <a:r>
              <a:rPr lang="en-US" sz="2800" dirty="0" smtClean="0">
                <a:solidFill>
                  <a:schemeClr val="bg1"/>
                </a:solidFill>
                <a:latin typeface="+mn-lt"/>
              </a:rPr>
              <a:t>Rankings 2009: Healthcare Quality </a:t>
            </a:r>
            <a:endParaRPr lang="en-GB" sz="2800" dirty="0">
              <a:latin typeface="+mn-lt"/>
            </a:endParaRPr>
          </a:p>
        </p:txBody>
      </p:sp>
      <p:sp>
        <p:nvSpPr>
          <p:cNvPr id="14" name="Rectangle 13"/>
          <p:cNvSpPr/>
          <p:nvPr/>
        </p:nvSpPr>
        <p:spPr>
          <a:xfrm>
            <a:off x="323528" y="5934670"/>
            <a:ext cx="8208912" cy="646331"/>
          </a:xfrm>
          <a:prstGeom prst="rect">
            <a:avLst/>
          </a:prstGeom>
        </p:spPr>
        <p:txBody>
          <a:bodyPr wrap="square">
            <a:spAutoFit/>
          </a:bodyPr>
          <a:lstStyle/>
          <a:p>
            <a:r>
              <a:rPr lang="en-US" dirty="0" smtClean="0">
                <a:solidFill>
                  <a:srgbClr val="FFFFFF"/>
                </a:solidFill>
              </a:rPr>
              <a:t>Source: The Commonwealth Fund 2007  Survey of 7,500 sicker adults in 8 countries </a:t>
            </a:r>
            <a:r>
              <a:rPr lang="en-US" dirty="0" smtClean="0"/>
              <a:t>and Nov</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95536" y="1844824"/>
            <a:ext cx="8248650" cy="4310062"/>
          </a:xfrm>
          <a:prstGeom prst="rect">
            <a:avLst/>
          </a:prstGeom>
          <a:noFill/>
          <a:ln w="9525">
            <a:noFill/>
            <a:miter lim="800000"/>
            <a:headEnd/>
            <a:tailEnd/>
          </a:ln>
        </p:spPr>
      </p:pic>
      <p:sp>
        <p:nvSpPr>
          <p:cNvPr id="3" name="TextBox 2"/>
          <p:cNvSpPr txBox="1"/>
          <p:nvPr/>
        </p:nvSpPr>
        <p:spPr>
          <a:xfrm>
            <a:off x="468313" y="981075"/>
            <a:ext cx="7974012" cy="646113"/>
          </a:xfrm>
          <a:prstGeom prst="rect">
            <a:avLst/>
          </a:prstGeom>
          <a:noFill/>
        </p:spPr>
        <p:txBody>
          <a:bodyPr wrap="none">
            <a:spAutoFit/>
          </a:bodyPr>
          <a:lstStyle/>
          <a:p>
            <a:pPr>
              <a:defRPr/>
            </a:pPr>
            <a:r>
              <a:rPr lang="en-GB" sz="3600" dirty="0">
                <a:solidFill>
                  <a:schemeClr val="bg1"/>
                </a:solidFill>
                <a:latin typeface="+mn-lt"/>
                <a:cs typeface="+mn-cs"/>
              </a:rPr>
              <a:t>How patient centred are we now?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3" y="549275"/>
            <a:ext cx="7920037" cy="584775"/>
          </a:xfrm>
          <a:prstGeom prst="rect">
            <a:avLst/>
          </a:prstGeom>
        </p:spPr>
        <p:txBody>
          <a:bodyPr>
            <a:spAutoFit/>
          </a:bodyPr>
          <a:lstStyle/>
          <a:p>
            <a:pPr>
              <a:defRPr/>
            </a:pPr>
            <a:r>
              <a:rPr lang="en-GB" sz="3200" b="1" dirty="0">
                <a:solidFill>
                  <a:schemeClr val="bg1"/>
                </a:solidFill>
                <a:latin typeface="+mn-lt"/>
                <a:cs typeface="Vijaya" pitchFamily="34" charset="0"/>
              </a:rPr>
              <a:t>Patients’ </a:t>
            </a:r>
            <a:r>
              <a:rPr lang="en-GB" sz="3200" b="1" dirty="0" smtClean="0">
                <a:solidFill>
                  <a:schemeClr val="bg1"/>
                </a:solidFill>
                <a:latin typeface="+mn-lt"/>
                <a:cs typeface="Vijaya" pitchFamily="34" charset="0"/>
              </a:rPr>
              <a:t>accounts</a:t>
            </a:r>
            <a:endParaRPr lang="en-GB" sz="3200" b="1" dirty="0">
              <a:solidFill>
                <a:schemeClr val="bg1"/>
              </a:solidFill>
              <a:latin typeface="+mn-lt"/>
              <a:cs typeface="Vijaya" pitchFamily="34" charset="0"/>
            </a:endParaRPr>
          </a:p>
        </p:txBody>
      </p:sp>
      <p:sp>
        <p:nvSpPr>
          <p:cNvPr id="15363" name="Rectangle 2"/>
          <p:cNvSpPr>
            <a:spLocks noChangeArrowheads="1"/>
          </p:cNvSpPr>
          <p:nvPr/>
        </p:nvSpPr>
        <p:spPr bwMode="auto">
          <a:xfrm>
            <a:off x="539750" y="2205038"/>
            <a:ext cx="7561263" cy="3786187"/>
          </a:xfrm>
          <a:prstGeom prst="rect">
            <a:avLst/>
          </a:prstGeom>
          <a:noFill/>
          <a:ln w="9525">
            <a:noFill/>
            <a:miter lim="800000"/>
            <a:headEnd/>
            <a:tailEnd/>
          </a:ln>
        </p:spPr>
        <p:txBody>
          <a:bodyPr>
            <a:spAutoFit/>
          </a:bodyPr>
          <a:lstStyle/>
          <a:p>
            <a:r>
              <a:rPr lang="en-GB" sz="2000" i="1" dirty="0">
                <a:solidFill>
                  <a:schemeClr val="bg1"/>
                </a:solidFill>
                <a:latin typeface="Verdana" pitchFamily="34" charset="0"/>
              </a:rPr>
              <a:t>“…</a:t>
            </a:r>
            <a:r>
              <a:rPr lang="en-GB" sz="2000" dirty="0">
                <a:solidFill>
                  <a:schemeClr val="bg1"/>
                </a:solidFill>
                <a:latin typeface="Verdana" pitchFamily="34" charset="0"/>
              </a:rPr>
              <a:t> I thought, that when you'd just had an operation, and had lost your breast, and were worried that the cancer might have spread and you might die, the nurses might try to be just a little bit nice. I thought that if the blood vessels needed to be checked every 15 minutes, and no one came near you for two and a half hours, you pressed your buzzer, the person who finally did come to see you wouldn't be cross. I thought that if they were the person looking after you, they might even know what operation you'd had.”  </a:t>
            </a:r>
          </a:p>
          <a:p>
            <a:endParaRPr lang="en-GB" sz="2000" b="1" i="1" dirty="0">
              <a:solidFill>
                <a:schemeClr val="bg1"/>
              </a:solidFill>
              <a:latin typeface="Verdana" pitchFamily="34" charset="0"/>
            </a:endParaRPr>
          </a:p>
          <a:p>
            <a:r>
              <a:rPr lang="en-GB" sz="2000" b="1" i="1" dirty="0">
                <a:solidFill>
                  <a:schemeClr val="bg1"/>
                </a:solidFill>
                <a:latin typeface="Verdana" pitchFamily="34" charset="0"/>
              </a:rPr>
              <a:t>Christina Patterson – The Independent  11/2/11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SOME SERIOUS FAILURES OF CARE</a:t>
            </a:r>
            <a:endParaRPr lang="en-GB" dirty="0"/>
          </a:p>
        </p:txBody>
      </p:sp>
      <p:pic>
        <p:nvPicPr>
          <p:cNvPr id="3" name="Picture 19"/>
          <p:cNvPicPr>
            <a:picLocks noChangeAspect="1" noChangeArrowheads="1"/>
          </p:cNvPicPr>
          <p:nvPr/>
        </p:nvPicPr>
        <p:blipFill>
          <a:blip r:embed="rId2" cstate="print"/>
          <a:srcRect l="31994" t="21768" r="29911" b="5737"/>
          <a:stretch>
            <a:fillRect/>
          </a:stretch>
        </p:blipFill>
        <p:spPr bwMode="auto">
          <a:xfrm>
            <a:off x="539552" y="1844824"/>
            <a:ext cx="2625492" cy="3621434"/>
          </a:xfrm>
          <a:prstGeom prst="rect">
            <a:avLst/>
          </a:prstGeom>
          <a:noFill/>
          <a:ln w="12700">
            <a:solidFill>
              <a:schemeClr val="tx1">
                <a:lumMod val="95000"/>
                <a:lumOff val="5000"/>
              </a:schemeClr>
            </a:solidFill>
            <a:miter lim="800000"/>
            <a:headEnd/>
            <a:tailEnd/>
          </a:ln>
        </p:spPr>
      </p:pic>
      <p:pic>
        <p:nvPicPr>
          <p:cNvPr id="4" name="Picture 20"/>
          <p:cNvPicPr>
            <a:picLocks noChangeAspect="1" noChangeArrowheads="1"/>
          </p:cNvPicPr>
          <p:nvPr/>
        </p:nvPicPr>
        <p:blipFill>
          <a:blip r:embed="rId3" cstate="print"/>
          <a:srcRect l="32589" t="22019" r="30208" b="4666"/>
          <a:stretch>
            <a:fillRect/>
          </a:stretch>
        </p:blipFill>
        <p:spPr bwMode="auto">
          <a:xfrm>
            <a:off x="3491880" y="1844824"/>
            <a:ext cx="2522237" cy="3600400"/>
          </a:xfrm>
          <a:prstGeom prst="rect">
            <a:avLst/>
          </a:prstGeom>
          <a:noFill/>
          <a:ln w="9525">
            <a:solidFill>
              <a:schemeClr val="tx1">
                <a:lumMod val="95000"/>
                <a:lumOff val="5000"/>
              </a:schemeClr>
            </a:solidFill>
            <a:miter lim="800000"/>
            <a:headEnd/>
            <a:tailEnd/>
          </a:ln>
        </p:spPr>
      </p:pic>
      <p:pic>
        <p:nvPicPr>
          <p:cNvPr id="5" name="Picture 2" descr="http://i.telegraph.co.uk/telegraph/multimedia/archive/01368/stafford_1368284c.jpg"/>
          <p:cNvPicPr>
            <a:picLocks noChangeAspect="1" noChangeArrowheads="1"/>
          </p:cNvPicPr>
          <p:nvPr/>
        </p:nvPicPr>
        <p:blipFill>
          <a:blip r:embed="rId4" cstate="print">
            <a:lum bright="20000"/>
          </a:blip>
          <a:srcRect/>
          <a:stretch>
            <a:fillRect/>
          </a:stretch>
        </p:blipFill>
        <p:spPr bwMode="auto">
          <a:xfrm>
            <a:off x="5116513" y="2540000"/>
            <a:ext cx="3798887" cy="2378075"/>
          </a:xfrm>
          <a:prstGeom prst="rect">
            <a:avLst/>
          </a:prstGeom>
          <a:noFill/>
          <a:ln w="9525">
            <a:noFill/>
            <a:miter lim="800000"/>
            <a:headEnd/>
            <a:tailEnd/>
          </a:ln>
        </p:spPr>
      </p:pic>
      <p:pic>
        <p:nvPicPr>
          <p:cNvPr id="6" name="Picture 6" descr="http://www.midstaffs.nhs.uk/images/layout/head1_logo.gif"/>
          <p:cNvPicPr>
            <a:picLocks noChangeAspect="1" noChangeArrowheads="1"/>
          </p:cNvPicPr>
          <p:nvPr/>
        </p:nvPicPr>
        <p:blipFill>
          <a:blip r:embed="rId5" cstate="print"/>
          <a:srcRect/>
          <a:stretch>
            <a:fillRect/>
          </a:stretch>
        </p:blipFill>
        <p:spPr bwMode="auto">
          <a:xfrm>
            <a:off x="5868144" y="5085184"/>
            <a:ext cx="2841625" cy="496888"/>
          </a:xfrm>
          <a:prstGeom prst="rect">
            <a:avLst/>
          </a:prstGeom>
          <a:solidFill>
            <a:schemeClr val="bg1"/>
          </a:solid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609600" y="1371600"/>
          <a:ext cx="6781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899592" y="548680"/>
            <a:ext cx="7488832" cy="954107"/>
          </a:xfrm>
          <a:prstGeom prst="rect">
            <a:avLst/>
          </a:prstGeom>
        </p:spPr>
        <p:txBody>
          <a:bodyPr wrap="square">
            <a:spAutoFit/>
          </a:bodyPr>
          <a:lstStyle/>
          <a:p>
            <a:r>
              <a:rPr lang="en-US" sz="2800" dirty="0" smtClean="0">
                <a:solidFill>
                  <a:schemeClr val="bg1"/>
                </a:solidFill>
                <a:latin typeface="Verdana" pitchFamily="34" charset="0"/>
                <a:ea typeface="Verdana" pitchFamily="34" charset="0"/>
                <a:cs typeface="Verdana" pitchFamily="34" charset="0"/>
              </a:rPr>
              <a:t>NHS  Boards: How do they report patients’ experience?</a:t>
            </a:r>
            <a:endParaRPr lang="en-GB" sz="2800" dirty="0">
              <a:solidFill>
                <a:schemeClr val="bg1"/>
              </a:solidFill>
              <a:latin typeface="Verdana" pitchFamily="34" charset="0"/>
              <a:ea typeface="Verdana" pitchFamily="34" charset="0"/>
              <a:cs typeface="Verdana" pitchFamily="34" charset="0"/>
            </a:endParaRPr>
          </a:p>
        </p:txBody>
      </p:sp>
      <p:sp>
        <p:nvSpPr>
          <p:cNvPr id="5" name="Rectangle 4"/>
          <p:cNvSpPr/>
          <p:nvPr/>
        </p:nvSpPr>
        <p:spPr>
          <a:xfrm>
            <a:off x="827584" y="6165304"/>
            <a:ext cx="7416824" cy="369332"/>
          </a:xfrm>
          <a:prstGeom prst="rect">
            <a:avLst/>
          </a:prstGeom>
        </p:spPr>
        <p:txBody>
          <a:bodyPr wrap="square">
            <a:spAutoFit/>
          </a:bodyPr>
          <a:lstStyle/>
          <a:p>
            <a:r>
              <a:rPr lang="en-US" dirty="0" smtClean="0">
                <a:solidFill>
                  <a:srgbClr val="FFFFFF"/>
                </a:solidFill>
                <a:latin typeface="Calibri"/>
                <a:cs typeface="Calibri"/>
              </a:rPr>
              <a:t>Source: Dr Foster surveys of non-executive and executive directors,  2010</a:t>
            </a:r>
            <a:endParaRPr lang="en-US" dirty="0">
              <a:solidFill>
                <a:srgbClr val="FFFFFF"/>
              </a:solidFill>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700808"/>
            <a:ext cx="7768473" cy="1077218"/>
          </a:xfrm>
          <a:prstGeom prst="rect">
            <a:avLst/>
          </a:prstGeom>
          <a:noFill/>
        </p:spPr>
        <p:txBody>
          <a:bodyPr wrap="none" rtlCol="0">
            <a:spAutoFit/>
          </a:bodyPr>
          <a:lstStyle/>
          <a:p>
            <a:r>
              <a:rPr lang="en-GB" sz="3200" dirty="0" smtClean="0">
                <a:solidFill>
                  <a:schemeClr val="bg1"/>
                </a:solidFill>
              </a:rPr>
              <a:t>What do </a:t>
            </a:r>
            <a:r>
              <a:rPr lang="en-GB" sz="3200" b="1" dirty="0" smtClean="0">
                <a:solidFill>
                  <a:schemeClr val="bg1"/>
                </a:solidFill>
              </a:rPr>
              <a:t>you</a:t>
            </a:r>
            <a:r>
              <a:rPr lang="en-GB" sz="3200" dirty="0" smtClean="0">
                <a:solidFill>
                  <a:schemeClr val="bg1"/>
                </a:solidFill>
              </a:rPr>
              <a:t> think a service would be like</a:t>
            </a:r>
          </a:p>
          <a:p>
            <a:r>
              <a:rPr lang="en-GB" sz="3200" dirty="0" smtClean="0">
                <a:solidFill>
                  <a:schemeClr val="bg1"/>
                </a:solidFill>
              </a:rPr>
              <a:t> if it were patient-centred?</a:t>
            </a:r>
            <a:endParaRPr lang="en-GB" sz="3200" dirty="0">
              <a:solidFill>
                <a:schemeClr val="bg1"/>
              </a:solidFill>
            </a:endParaRPr>
          </a:p>
        </p:txBody>
      </p:sp>
      <p:pic>
        <p:nvPicPr>
          <p:cNvPr id="49154" name="Picture 2" descr="http://t0.gstatic.com/images?q=tbn:ANd9GcSHvcTxXh6WaUico-_-RBC03sslbUZejNsIAJv_sVPs_w7nQ2uUwg"/>
          <p:cNvPicPr>
            <a:picLocks noChangeAspect="1" noChangeArrowheads="1"/>
          </p:cNvPicPr>
          <p:nvPr/>
        </p:nvPicPr>
        <p:blipFill>
          <a:blip r:embed="rId2" cstate="print"/>
          <a:srcRect/>
          <a:stretch>
            <a:fillRect/>
          </a:stretch>
        </p:blipFill>
        <p:spPr bwMode="auto">
          <a:xfrm>
            <a:off x="2555776" y="3429000"/>
            <a:ext cx="4390451" cy="27363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What is patient-centred care?</a:t>
            </a:r>
          </a:p>
        </p:txBody>
      </p:sp>
      <p:sp>
        <p:nvSpPr>
          <p:cNvPr id="8195" name="Content Placeholder 2"/>
          <p:cNvSpPr>
            <a:spLocks noGrp="1"/>
          </p:cNvSpPr>
          <p:nvPr>
            <p:ph idx="1"/>
          </p:nvPr>
        </p:nvSpPr>
        <p:spPr>
          <a:xfrm>
            <a:off x="468313" y="1268413"/>
            <a:ext cx="8229600" cy="4525962"/>
          </a:xfrm>
        </p:spPr>
        <p:txBody>
          <a:bodyPr/>
          <a:lstStyle/>
          <a:p>
            <a:pPr eaLnBrk="1" hangingPunct="1">
              <a:spcBef>
                <a:spcPct val="0"/>
              </a:spcBef>
              <a:buFontTx/>
              <a:buNone/>
            </a:pPr>
            <a:endParaRPr lang="en-GB" smtClean="0">
              <a:ea typeface="Calibri" pitchFamily="34" charset="0"/>
              <a:cs typeface="Times New Roman" pitchFamily="18" charset="0"/>
            </a:endParaRPr>
          </a:p>
          <a:p>
            <a:pPr eaLnBrk="1" hangingPunct="1">
              <a:spcBef>
                <a:spcPct val="0"/>
              </a:spcBef>
            </a:pPr>
            <a:r>
              <a:rPr lang="en-GB" smtClean="0">
                <a:ea typeface="Calibri" pitchFamily="34" charset="0"/>
                <a:cs typeface="Times New Roman" pitchFamily="18" charset="0"/>
              </a:rPr>
              <a:t> </a:t>
            </a:r>
            <a:r>
              <a:rPr lang="en-GB" sz="1800" smtClean="0">
                <a:ea typeface="Calibri" pitchFamily="34" charset="0"/>
                <a:cs typeface="Times New Roman" pitchFamily="18" charset="0"/>
              </a:rPr>
              <a:t>Compassion, empathy and responsiveness to needs,  values and expressed preferences</a:t>
            </a:r>
          </a:p>
          <a:p>
            <a:pPr eaLnBrk="1" hangingPunct="1">
              <a:spcBef>
                <a:spcPct val="0"/>
              </a:spcBef>
            </a:pPr>
            <a:endParaRPr lang="en-GB" sz="1800" smtClean="0">
              <a:ea typeface="Calibri" pitchFamily="34" charset="0"/>
              <a:cs typeface="Times New Roman" pitchFamily="18" charset="0"/>
            </a:endParaRPr>
          </a:p>
          <a:p>
            <a:pPr eaLnBrk="1" hangingPunct="1">
              <a:spcBef>
                <a:spcPct val="0"/>
              </a:spcBef>
            </a:pPr>
            <a:r>
              <a:rPr lang="en-GB" sz="1800" smtClean="0">
                <a:ea typeface="Calibri" pitchFamily="34" charset="0"/>
                <a:cs typeface="Times New Roman" pitchFamily="18" charset="0"/>
              </a:rPr>
              <a:t> Co-ordination and integration</a:t>
            </a:r>
          </a:p>
          <a:p>
            <a:pPr eaLnBrk="1" hangingPunct="1">
              <a:spcBef>
                <a:spcPct val="0"/>
              </a:spcBef>
            </a:pPr>
            <a:endParaRPr lang="en-GB" sz="1800" smtClean="0">
              <a:ea typeface="Calibri" pitchFamily="34" charset="0"/>
              <a:cs typeface="Times New Roman" pitchFamily="18" charset="0"/>
            </a:endParaRPr>
          </a:p>
          <a:p>
            <a:pPr eaLnBrk="1" hangingPunct="1">
              <a:spcBef>
                <a:spcPct val="0"/>
              </a:spcBef>
            </a:pPr>
            <a:r>
              <a:rPr lang="en-GB" sz="1800" smtClean="0">
                <a:ea typeface="Calibri" pitchFamily="34" charset="0"/>
                <a:cs typeface="Times New Roman" pitchFamily="18" charset="0"/>
              </a:rPr>
              <a:t> Information, communication and education</a:t>
            </a:r>
          </a:p>
          <a:p>
            <a:pPr eaLnBrk="1" hangingPunct="1">
              <a:spcBef>
                <a:spcPct val="0"/>
              </a:spcBef>
            </a:pPr>
            <a:endParaRPr lang="en-GB" sz="1800" smtClean="0">
              <a:ea typeface="Calibri" pitchFamily="34" charset="0"/>
              <a:cs typeface="Times New Roman" pitchFamily="18" charset="0"/>
            </a:endParaRPr>
          </a:p>
          <a:p>
            <a:pPr eaLnBrk="1" hangingPunct="1">
              <a:spcBef>
                <a:spcPct val="0"/>
              </a:spcBef>
            </a:pPr>
            <a:r>
              <a:rPr lang="en-GB" sz="1800" smtClean="0">
                <a:ea typeface="Calibri" pitchFamily="34" charset="0"/>
                <a:cs typeface="Times New Roman" pitchFamily="18" charset="0"/>
              </a:rPr>
              <a:t> Physical comfort</a:t>
            </a:r>
          </a:p>
          <a:p>
            <a:pPr eaLnBrk="1" hangingPunct="1">
              <a:spcBef>
                <a:spcPct val="0"/>
              </a:spcBef>
            </a:pPr>
            <a:endParaRPr lang="en-GB" sz="1800" smtClean="0">
              <a:ea typeface="Calibri" pitchFamily="34" charset="0"/>
              <a:cs typeface="Times New Roman" pitchFamily="18" charset="0"/>
            </a:endParaRPr>
          </a:p>
          <a:p>
            <a:pPr eaLnBrk="1" hangingPunct="1">
              <a:spcBef>
                <a:spcPct val="0"/>
              </a:spcBef>
            </a:pPr>
            <a:r>
              <a:rPr lang="en-GB" sz="1800" smtClean="0">
                <a:ea typeface="Calibri" pitchFamily="34" charset="0"/>
                <a:cs typeface="Times New Roman" pitchFamily="18" charset="0"/>
              </a:rPr>
              <a:t> Emotional support, relieving fear and anxiety</a:t>
            </a:r>
          </a:p>
          <a:p>
            <a:pPr eaLnBrk="1" hangingPunct="1">
              <a:spcBef>
                <a:spcPct val="0"/>
              </a:spcBef>
            </a:pPr>
            <a:endParaRPr lang="en-GB" sz="1800" smtClean="0">
              <a:ea typeface="Calibri" pitchFamily="34" charset="0"/>
              <a:cs typeface="Times New Roman" pitchFamily="18" charset="0"/>
            </a:endParaRPr>
          </a:p>
          <a:p>
            <a:pPr eaLnBrk="1" hangingPunct="1">
              <a:spcBef>
                <a:spcPct val="0"/>
              </a:spcBef>
            </a:pPr>
            <a:r>
              <a:rPr lang="en-GB" sz="1800" smtClean="0">
                <a:ea typeface="Calibri" pitchFamily="34" charset="0"/>
                <a:cs typeface="Times New Roman" pitchFamily="18" charset="0"/>
              </a:rPr>
              <a:t> Involvement of family and friends</a:t>
            </a:r>
          </a:p>
          <a:p>
            <a:pPr eaLnBrk="1" hangingPunct="1">
              <a:spcBef>
                <a:spcPct val="0"/>
              </a:spcBef>
            </a:pPr>
            <a:endParaRPr lang="en-GB" sz="1800" smtClean="0">
              <a:ea typeface="Calibri" pitchFamily="34" charset="0"/>
              <a:cs typeface="Times New Roman" pitchFamily="18" charset="0"/>
            </a:endParaRPr>
          </a:p>
          <a:p>
            <a:pPr eaLnBrk="1" hangingPunct="1">
              <a:buFontTx/>
              <a:buNone/>
            </a:pPr>
            <a:r>
              <a:rPr lang="en-GB" sz="1800" smtClean="0">
                <a:ea typeface="Calibri" pitchFamily="34" charset="0"/>
                <a:cs typeface="Times New Roman" pitchFamily="18" charset="0"/>
              </a:rPr>
              <a:t>	Source: Crossing the Quality Chasm: A New Health System for the Twenty-first Century Washington: National Academy Press, 2001</a:t>
            </a:r>
          </a:p>
          <a:p>
            <a:pPr eaLnBrk="1" hangingPunct="1"/>
            <a:endParaRPr lang="en-GB"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1989138"/>
            <a:ext cx="8229600" cy="1143000"/>
          </a:xfrm>
        </p:spPr>
        <p:txBody>
          <a:bodyPr/>
          <a:lstStyle/>
          <a:p>
            <a:pPr eaLnBrk="1" hangingPunct="1"/>
            <a:r>
              <a:rPr lang="en-GB" sz="5400" smtClean="0"/>
              <a:t>Why does it matter?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258888" y="1700213"/>
            <a:ext cx="5976937" cy="369887"/>
          </a:xfrm>
          <a:prstGeom prst="rect">
            <a:avLst/>
          </a:prstGeom>
          <a:noFill/>
          <a:ln w="9525">
            <a:noFill/>
            <a:miter lim="800000"/>
            <a:headEnd/>
            <a:tailEnd/>
          </a:ln>
        </p:spPr>
        <p:txBody>
          <a:bodyPr>
            <a:spAutoFit/>
          </a:bodyPr>
          <a:lstStyle/>
          <a:p>
            <a:endParaRPr lang="en-US">
              <a:solidFill>
                <a:schemeClr val="bg1"/>
              </a:solidFill>
            </a:endParaRPr>
          </a:p>
        </p:txBody>
      </p:sp>
      <p:sp>
        <p:nvSpPr>
          <p:cNvPr id="11267" name="Rectangle 4"/>
          <p:cNvSpPr>
            <a:spLocks noChangeArrowheads="1"/>
          </p:cNvSpPr>
          <p:nvPr/>
        </p:nvSpPr>
        <p:spPr bwMode="auto">
          <a:xfrm>
            <a:off x="467544" y="1700808"/>
            <a:ext cx="8424862" cy="4893647"/>
          </a:xfrm>
          <a:prstGeom prst="rect">
            <a:avLst/>
          </a:prstGeom>
          <a:noFill/>
          <a:ln w="9525">
            <a:noFill/>
            <a:miter lim="800000"/>
            <a:headEnd/>
            <a:tailEnd/>
          </a:ln>
        </p:spPr>
        <p:txBody>
          <a:bodyPr>
            <a:spAutoFit/>
          </a:bodyPr>
          <a:lstStyle/>
          <a:p>
            <a:pPr eaLnBrk="0" hangingPunct="0"/>
            <a:r>
              <a:rPr lang="en-GB" sz="2400" dirty="0">
                <a:solidFill>
                  <a:schemeClr val="bg1"/>
                </a:solidFill>
                <a:latin typeface="Verdana" pitchFamily="34" charset="0"/>
                <a:cs typeface="Calibri" pitchFamily="34" charset="0"/>
              </a:rPr>
              <a:t>Better experiences          higher patient </a:t>
            </a:r>
            <a:r>
              <a:rPr lang="en-GB" sz="2400" dirty="0" smtClean="0">
                <a:solidFill>
                  <a:schemeClr val="bg1"/>
                </a:solidFill>
                <a:latin typeface="Verdana" pitchFamily="34" charset="0"/>
                <a:cs typeface="Calibri" pitchFamily="34" charset="0"/>
              </a:rPr>
              <a:t>satisfaction</a:t>
            </a:r>
          </a:p>
          <a:p>
            <a:pPr eaLnBrk="0" hangingPunct="0"/>
            <a:endParaRPr lang="en-GB" sz="2400" dirty="0">
              <a:solidFill>
                <a:schemeClr val="bg1"/>
              </a:solidFill>
              <a:latin typeface="Verdana" pitchFamily="34" charset="0"/>
              <a:cs typeface="Calibri" pitchFamily="34" charset="0"/>
            </a:endParaRPr>
          </a:p>
          <a:p>
            <a:pPr eaLnBrk="0" hangingPunct="0"/>
            <a:endParaRPr lang="en-GB" sz="2400" dirty="0">
              <a:solidFill>
                <a:schemeClr val="bg1"/>
              </a:solidFill>
              <a:cs typeface="Calibri" pitchFamily="34" charset="0"/>
            </a:endParaRPr>
          </a:p>
          <a:p>
            <a:pPr eaLnBrk="0" hangingPunct="0"/>
            <a:r>
              <a:rPr lang="en-GB" sz="2400" dirty="0">
                <a:solidFill>
                  <a:schemeClr val="bg1"/>
                </a:solidFill>
                <a:latin typeface="Verdana" pitchFamily="34" charset="0"/>
                <a:cs typeface="Calibri" pitchFamily="34" charset="0"/>
              </a:rPr>
              <a:t>Organisations that are more patient-centred            better outcomes  (</a:t>
            </a:r>
            <a:r>
              <a:rPr lang="en-GB" sz="2400" u="sng" dirty="0" err="1">
                <a:solidFill>
                  <a:schemeClr val="bg1"/>
                </a:solidFill>
                <a:latin typeface="Verdana" pitchFamily="34" charset="0"/>
                <a:cs typeface="Calibri" pitchFamily="34" charset="0"/>
              </a:rPr>
              <a:t>Meterko</a:t>
            </a:r>
            <a:r>
              <a:rPr lang="en-GB" sz="2400" u="sng" dirty="0">
                <a:solidFill>
                  <a:schemeClr val="bg1"/>
                </a:solidFill>
                <a:latin typeface="Verdana" pitchFamily="34" charset="0"/>
                <a:cs typeface="Calibri" pitchFamily="34" charset="0"/>
              </a:rPr>
              <a:t> M</a:t>
            </a:r>
            <a:r>
              <a:rPr lang="en-GB" sz="2400" dirty="0">
                <a:solidFill>
                  <a:schemeClr val="bg1"/>
                </a:solidFill>
                <a:latin typeface="Verdana" pitchFamily="34" charset="0"/>
                <a:cs typeface="Calibri" pitchFamily="34" charset="0"/>
              </a:rPr>
              <a:t> 2010</a:t>
            </a:r>
            <a:r>
              <a:rPr lang="en-GB" sz="2400" dirty="0" smtClean="0">
                <a:solidFill>
                  <a:schemeClr val="bg1"/>
                </a:solidFill>
                <a:latin typeface="Verdana" pitchFamily="34" charset="0"/>
                <a:cs typeface="Calibri" pitchFamily="34" charset="0"/>
              </a:rPr>
              <a:t>)</a:t>
            </a:r>
          </a:p>
          <a:p>
            <a:pPr eaLnBrk="0" hangingPunct="0"/>
            <a:endParaRPr lang="en-GB" sz="2400" dirty="0">
              <a:solidFill>
                <a:schemeClr val="bg1"/>
              </a:solidFill>
              <a:latin typeface="Verdana" pitchFamily="34" charset="0"/>
              <a:cs typeface="Calibri" pitchFamily="34" charset="0"/>
            </a:endParaRPr>
          </a:p>
          <a:p>
            <a:pPr eaLnBrk="0" hangingPunct="0"/>
            <a:endParaRPr lang="en-GB" sz="2400" dirty="0">
              <a:solidFill>
                <a:schemeClr val="bg1"/>
              </a:solidFill>
            </a:endParaRPr>
          </a:p>
          <a:p>
            <a:pPr eaLnBrk="0" hangingPunct="0"/>
            <a:r>
              <a:rPr lang="en-GB" sz="2400" dirty="0">
                <a:solidFill>
                  <a:schemeClr val="bg1"/>
                </a:solidFill>
                <a:latin typeface="Verdana" pitchFamily="34" charset="0"/>
                <a:cs typeface="Calibri" pitchFamily="34" charset="0"/>
              </a:rPr>
              <a:t>Improved doctor-patient communication          greater compliance and self-management </a:t>
            </a:r>
            <a:endParaRPr lang="en-GB" sz="2400" dirty="0" smtClean="0">
              <a:solidFill>
                <a:schemeClr val="bg1"/>
              </a:solidFill>
              <a:latin typeface="Verdana" pitchFamily="34" charset="0"/>
              <a:cs typeface="Calibri" pitchFamily="34" charset="0"/>
            </a:endParaRPr>
          </a:p>
          <a:p>
            <a:pPr eaLnBrk="0" hangingPunct="0"/>
            <a:endParaRPr lang="en-GB" sz="2400" dirty="0">
              <a:solidFill>
                <a:schemeClr val="bg1"/>
              </a:solidFill>
              <a:latin typeface="Verdana" pitchFamily="34" charset="0"/>
              <a:cs typeface="Calibri" pitchFamily="34" charset="0"/>
            </a:endParaRPr>
          </a:p>
          <a:p>
            <a:pPr eaLnBrk="0" hangingPunct="0"/>
            <a:endParaRPr lang="en-GB" sz="2400" dirty="0">
              <a:solidFill>
                <a:schemeClr val="bg1"/>
              </a:solidFill>
            </a:endParaRPr>
          </a:p>
          <a:p>
            <a:pPr eaLnBrk="0" hangingPunct="0"/>
            <a:r>
              <a:rPr lang="en-GB" sz="2400" dirty="0">
                <a:solidFill>
                  <a:schemeClr val="bg1"/>
                </a:solidFill>
                <a:latin typeface="Verdana" pitchFamily="34" charset="0"/>
                <a:cs typeface="Calibri" pitchFamily="34" charset="0"/>
              </a:rPr>
              <a:t>Anxiety and fear          delay healing </a:t>
            </a:r>
          </a:p>
          <a:p>
            <a:pPr eaLnBrk="0" hangingPunct="0"/>
            <a:endParaRPr lang="en-GB" sz="2400" dirty="0">
              <a:solidFill>
                <a:schemeClr val="bg1"/>
              </a:solidFill>
            </a:endParaRPr>
          </a:p>
        </p:txBody>
      </p:sp>
      <p:sp>
        <p:nvSpPr>
          <p:cNvPr id="6" name="Right Arrow 5"/>
          <p:cNvSpPr/>
          <p:nvPr/>
        </p:nvSpPr>
        <p:spPr>
          <a:xfrm>
            <a:off x="3635896" y="1700808"/>
            <a:ext cx="546100" cy="557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ight Arrow 6"/>
          <p:cNvSpPr/>
          <p:nvPr/>
        </p:nvSpPr>
        <p:spPr>
          <a:xfrm>
            <a:off x="7452320" y="2780928"/>
            <a:ext cx="547688" cy="557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ight Arrow 7"/>
          <p:cNvSpPr/>
          <p:nvPr/>
        </p:nvSpPr>
        <p:spPr>
          <a:xfrm>
            <a:off x="6876256" y="4365104"/>
            <a:ext cx="546100" cy="555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ight Arrow 8"/>
          <p:cNvSpPr/>
          <p:nvPr/>
        </p:nvSpPr>
        <p:spPr>
          <a:xfrm>
            <a:off x="3347864" y="5733256"/>
            <a:ext cx="546100" cy="557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extBox 9"/>
          <p:cNvSpPr txBox="1"/>
          <p:nvPr/>
        </p:nvSpPr>
        <p:spPr>
          <a:xfrm>
            <a:off x="539750" y="549275"/>
            <a:ext cx="7723188" cy="922338"/>
          </a:xfrm>
          <a:prstGeom prst="rect">
            <a:avLst/>
          </a:prstGeom>
          <a:noFill/>
        </p:spPr>
        <p:txBody>
          <a:bodyPr wrap="none">
            <a:spAutoFit/>
          </a:bodyPr>
          <a:lstStyle/>
          <a:p>
            <a:pPr>
              <a:defRPr/>
            </a:pPr>
            <a:r>
              <a:rPr lang="en-GB" sz="5400" dirty="0">
                <a:solidFill>
                  <a:schemeClr val="bg1"/>
                </a:solidFill>
                <a:latin typeface="+mn-lt"/>
                <a:cs typeface="+mn-cs"/>
              </a:rPr>
              <a:t>Functional </a:t>
            </a:r>
            <a:r>
              <a:rPr lang="en-GB" sz="5400" dirty="0" smtClean="0">
                <a:solidFill>
                  <a:schemeClr val="bg1"/>
                </a:solidFill>
                <a:latin typeface="+mn-lt"/>
                <a:cs typeface="+mn-cs"/>
              </a:rPr>
              <a:t>arguments</a:t>
            </a:r>
            <a:endParaRPr lang="en-GB" sz="54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971550" y="692150"/>
            <a:ext cx="6480175" cy="923925"/>
          </a:xfrm>
          <a:prstGeom prst="rect">
            <a:avLst/>
          </a:prstGeom>
          <a:noFill/>
          <a:ln w="9525">
            <a:noFill/>
            <a:miter lim="800000"/>
            <a:headEnd/>
            <a:tailEnd/>
          </a:ln>
        </p:spPr>
        <p:txBody>
          <a:bodyPr>
            <a:spAutoFit/>
          </a:bodyPr>
          <a:lstStyle/>
          <a:p>
            <a:r>
              <a:rPr lang="en-GB" sz="5400">
                <a:solidFill>
                  <a:schemeClr val="bg1"/>
                </a:solidFill>
              </a:rPr>
              <a:t>Moral arguments</a:t>
            </a:r>
          </a:p>
        </p:txBody>
      </p:sp>
      <p:sp>
        <p:nvSpPr>
          <p:cNvPr id="3" name="TextBox 2"/>
          <p:cNvSpPr txBox="1"/>
          <p:nvPr/>
        </p:nvSpPr>
        <p:spPr>
          <a:xfrm>
            <a:off x="827088" y="1773238"/>
            <a:ext cx="8066087" cy="5262562"/>
          </a:xfrm>
          <a:prstGeom prst="rect">
            <a:avLst/>
          </a:prstGeom>
          <a:noFill/>
        </p:spPr>
        <p:txBody>
          <a:bodyPr>
            <a:spAutoFit/>
          </a:bodyPr>
          <a:lstStyle/>
          <a:p>
            <a:pPr>
              <a:defRPr/>
            </a:pPr>
            <a:r>
              <a:rPr lang="en-GB" sz="2400" dirty="0">
                <a:solidFill>
                  <a:schemeClr val="bg1"/>
                </a:solidFill>
                <a:latin typeface="+mn-lt"/>
                <a:cs typeface="+mn-cs"/>
              </a:rPr>
              <a:t>The first aim  must be </a:t>
            </a:r>
            <a:r>
              <a:rPr lang="en-GB" sz="2400" b="1" dirty="0">
                <a:solidFill>
                  <a:schemeClr val="bg1"/>
                </a:solidFill>
                <a:latin typeface="+mn-lt"/>
                <a:cs typeface="+mn-cs"/>
              </a:rPr>
              <a:t>do no</a:t>
            </a:r>
            <a:r>
              <a:rPr lang="en-GB" sz="2400" dirty="0">
                <a:solidFill>
                  <a:schemeClr val="bg1"/>
                </a:solidFill>
                <a:latin typeface="+mn-lt"/>
                <a:cs typeface="+mn-cs"/>
              </a:rPr>
              <a:t> </a:t>
            </a:r>
            <a:r>
              <a:rPr lang="en-GB" sz="2400" b="1" dirty="0">
                <a:solidFill>
                  <a:schemeClr val="bg1"/>
                </a:solidFill>
                <a:latin typeface="+mn-lt"/>
                <a:cs typeface="+mn-cs"/>
              </a:rPr>
              <a:t>harm</a:t>
            </a:r>
          </a:p>
          <a:p>
            <a:pPr>
              <a:defRPr/>
            </a:pPr>
            <a:endParaRPr lang="en-GB" sz="2400" dirty="0">
              <a:solidFill>
                <a:schemeClr val="bg1"/>
              </a:solidFill>
              <a:latin typeface="+mn-lt"/>
              <a:cs typeface="+mn-cs"/>
            </a:endParaRPr>
          </a:p>
          <a:p>
            <a:pPr>
              <a:defRPr/>
            </a:pPr>
            <a:r>
              <a:rPr lang="en-GB" sz="2400" dirty="0">
                <a:solidFill>
                  <a:schemeClr val="bg1"/>
                </a:solidFill>
                <a:latin typeface="+mn-lt"/>
                <a:cs typeface="+mn-cs"/>
              </a:rPr>
              <a:t>NHS pays attention to physical harm and safety</a:t>
            </a:r>
          </a:p>
          <a:p>
            <a:pPr>
              <a:defRPr/>
            </a:pPr>
            <a:endParaRPr lang="en-GB" sz="2400" dirty="0">
              <a:solidFill>
                <a:schemeClr val="bg1"/>
              </a:solidFill>
              <a:latin typeface="+mn-lt"/>
              <a:cs typeface="+mn-cs"/>
            </a:endParaRPr>
          </a:p>
          <a:p>
            <a:pPr>
              <a:defRPr/>
            </a:pPr>
            <a:r>
              <a:rPr lang="en-GB" sz="2400" dirty="0">
                <a:solidFill>
                  <a:schemeClr val="bg1"/>
                </a:solidFill>
                <a:latin typeface="+mn-lt"/>
                <a:cs typeface="+mn-cs"/>
              </a:rPr>
              <a:t>Much less attention to harm to</a:t>
            </a:r>
          </a:p>
          <a:p>
            <a:pPr>
              <a:defRPr/>
            </a:pPr>
            <a:r>
              <a:rPr lang="en-GB" sz="2400" dirty="0">
                <a:solidFill>
                  <a:schemeClr val="bg1"/>
                </a:solidFill>
                <a:latin typeface="+mn-lt"/>
                <a:cs typeface="+mn-cs"/>
              </a:rPr>
              <a:t>	the patient’s sense of self</a:t>
            </a:r>
          </a:p>
          <a:p>
            <a:pPr>
              <a:defRPr/>
            </a:pPr>
            <a:r>
              <a:rPr lang="en-GB" sz="2400" dirty="0">
                <a:solidFill>
                  <a:schemeClr val="bg1"/>
                </a:solidFill>
                <a:latin typeface="+mn-lt"/>
                <a:cs typeface="+mn-cs"/>
              </a:rPr>
              <a:t>	their integrity as a person</a:t>
            </a:r>
          </a:p>
          <a:p>
            <a:pPr>
              <a:defRPr/>
            </a:pPr>
            <a:r>
              <a:rPr lang="en-GB" sz="2400" dirty="0">
                <a:solidFill>
                  <a:schemeClr val="bg1"/>
                </a:solidFill>
                <a:latin typeface="+mn-lt"/>
                <a:cs typeface="+mn-cs"/>
              </a:rPr>
              <a:t>	and confidence and trust in carers</a:t>
            </a:r>
          </a:p>
          <a:p>
            <a:pPr>
              <a:defRPr/>
            </a:pPr>
            <a:endParaRPr lang="en-GB" sz="2400" dirty="0">
              <a:solidFill>
                <a:schemeClr val="bg1"/>
              </a:solidFill>
              <a:latin typeface="+mn-lt"/>
              <a:cs typeface="+mn-cs"/>
            </a:endParaRPr>
          </a:p>
          <a:p>
            <a:pPr>
              <a:defRPr/>
            </a:pPr>
            <a:endParaRPr lang="en-GB" sz="2400" dirty="0">
              <a:solidFill>
                <a:schemeClr val="bg1"/>
              </a:solidFill>
              <a:latin typeface="+mn-lt"/>
              <a:cs typeface="+mn-cs"/>
            </a:endParaRPr>
          </a:p>
          <a:p>
            <a:pPr>
              <a:defRPr/>
            </a:pPr>
            <a:r>
              <a:rPr lang="en-GB" sz="2400" dirty="0">
                <a:solidFill>
                  <a:schemeClr val="bg1"/>
                </a:solidFill>
                <a:latin typeface="+mn-lt"/>
                <a:cs typeface="+mn-cs"/>
              </a:rPr>
              <a:t>Harm to the self can be as severe and enduring as physical harm </a:t>
            </a:r>
          </a:p>
          <a:p>
            <a:pPr>
              <a:defRPr/>
            </a:pPr>
            <a:r>
              <a:rPr lang="en-GB" sz="2400" dirty="0">
                <a:solidFill>
                  <a:schemeClr val="bg1"/>
                </a:solidFill>
                <a:latin typeface="+mn-lt"/>
                <a:cs typeface="+mn-cs"/>
              </a:rPr>
              <a:t> </a:t>
            </a:r>
          </a:p>
          <a:p>
            <a:pPr>
              <a:defRPr/>
            </a:pPr>
            <a:endParaRPr lang="en-GB" sz="24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l="9491" t="1910" r="9491" b="38203"/>
          <a:stretch>
            <a:fillRect/>
          </a:stretch>
        </p:blipFill>
        <p:spPr>
          <a:xfrm>
            <a:off x="539552" y="620689"/>
            <a:ext cx="3764287" cy="4608512"/>
          </a:xfrm>
          <a:prstGeom prst="rect">
            <a:avLst/>
          </a:prstGeom>
        </p:spPr>
      </p:pic>
      <p:pic>
        <p:nvPicPr>
          <p:cNvPr id="3" name="Picture 2"/>
          <p:cNvPicPr>
            <a:picLocks noChangeAspect="1"/>
          </p:cNvPicPr>
          <p:nvPr/>
        </p:nvPicPr>
        <p:blipFill>
          <a:blip r:embed="rId3" cstate="print"/>
          <a:stretch>
            <a:fillRect/>
          </a:stretch>
        </p:blipFill>
        <p:spPr>
          <a:xfrm>
            <a:off x="4788024" y="1700808"/>
            <a:ext cx="3327400" cy="27559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b="1" dirty="0" smtClean="0"/>
              <a:t>Why is it hard to get it right?</a:t>
            </a:r>
          </a:p>
        </p:txBody>
      </p:sp>
      <p:sp>
        <p:nvSpPr>
          <p:cNvPr id="16387" name="Content Placeholder 2"/>
          <p:cNvSpPr>
            <a:spLocks noGrp="1"/>
          </p:cNvSpPr>
          <p:nvPr>
            <p:ph sz="half" idx="1"/>
          </p:nvPr>
        </p:nvSpPr>
        <p:spPr/>
        <p:txBody>
          <a:bodyPr/>
          <a:lstStyle/>
          <a:p>
            <a:pPr eaLnBrk="1" hangingPunct="1"/>
            <a:r>
              <a:rPr lang="en-GB" sz="1800" smtClean="0"/>
              <a:t>Because health care is </a:t>
            </a:r>
            <a:r>
              <a:rPr lang="en-GB" sz="1800" b="1" smtClean="0"/>
              <a:t>messy</a:t>
            </a:r>
          </a:p>
          <a:p>
            <a:pPr eaLnBrk="1" hangingPunct="1">
              <a:buFontTx/>
              <a:buNone/>
            </a:pPr>
            <a:endParaRPr lang="en-GB" sz="1800" smtClean="0"/>
          </a:p>
          <a:p>
            <a:pPr eaLnBrk="1" hangingPunct="1"/>
            <a:r>
              <a:rPr lang="en-GB" sz="1800" smtClean="0"/>
              <a:t>Patients (and staff) have to work in complex environments</a:t>
            </a:r>
          </a:p>
          <a:p>
            <a:pPr eaLnBrk="1" hangingPunct="1">
              <a:buFontTx/>
              <a:buNone/>
            </a:pPr>
            <a:endParaRPr lang="en-GB" sz="1800" smtClean="0"/>
          </a:p>
          <a:p>
            <a:pPr eaLnBrk="1" hangingPunct="1"/>
            <a:r>
              <a:rPr lang="en-GB" sz="1800" smtClean="0"/>
              <a:t>It is at the joins, that there is the greatest risk of mis-information, misunderstanding, and mis-communication</a:t>
            </a:r>
          </a:p>
          <a:p>
            <a:pPr eaLnBrk="1" hangingPunct="1"/>
            <a:endParaRPr lang="en-GB" smtClean="0"/>
          </a:p>
        </p:txBody>
      </p:sp>
      <p:pic>
        <p:nvPicPr>
          <p:cNvPr id="16388" name="Picture 2" descr="C:\Documents and Settings\bfitzsimons\My Documents\My Pictures\messy.JPG"/>
          <p:cNvPicPr>
            <a:picLocks noGrp="1" noChangeAspect="1" noChangeArrowheads="1"/>
          </p:cNvPicPr>
          <p:nvPr>
            <p:ph sz="half" idx="2"/>
          </p:nvPr>
        </p:nvPicPr>
        <p:blipFill>
          <a:blip r:embed="rId2" cstate="print"/>
          <a:srcRect/>
          <a:stretch>
            <a:fillRect/>
          </a:stretch>
        </p:blipFill>
        <p:spPr>
          <a:xfrm>
            <a:off x="4716463" y="1557338"/>
            <a:ext cx="4060825" cy="4519612"/>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476250"/>
            <a:ext cx="8207375" cy="1969770"/>
          </a:xfrm>
          <a:prstGeom prst="rect">
            <a:avLst/>
          </a:prstGeom>
          <a:noFill/>
        </p:spPr>
        <p:txBody>
          <a:bodyPr>
            <a:spAutoFit/>
          </a:bodyPr>
          <a:lstStyle/>
          <a:p>
            <a:pPr>
              <a:defRPr/>
            </a:pPr>
            <a:r>
              <a:rPr lang="en-GB" sz="2800" b="1" dirty="0">
                <a:solidFill>
                  <a:schemeClr val="bg1"/>
                </a:solidFill>
                <a:latin typeface="+mn-lt"/>
                <a:cs typeface="+mn-cs"/>
              </a:rPr>
              <a:t>Scale and intensity of healthcare has grown</a:t>
            </a:r>
          </a:p>
          <a:p>
            <a:pPr>
              <a:defRPr/>
            </a:pPr>
            <a:endParaRPr lang="en-GB" sz="2400" dirty="0">
              <a:solidFill>
                <a:schemeClr val="bg1"/>
              </a:solidFill>
              <a:latin typeface="+mn-lt"/>
              <a:cs typeface="+mn-cs"/>
            </a:endParaRPr>
          </a:p>
          <a:p>
            <a:pPr>
              <a:defRPr/>
            </a:pPr>
            <a:endParaRPr lang="en-GB" sz="2400" dirty="0">
              <a:solidFill>
                <a:schemeClr val="bg1"/>
              </a:solidFill>
              <a:latin typeface="+mn-lt"/>
              <a:cs typeface="+mn-cs"/>
            </a:endParaRPr>
          </a:p>
          <a:p>
            <a:pPr>
              <a:defRPr/>
            </a:pPr>
            <a:endParaRPr lang="en-GB" dirty="0">
              <a:solidFill>
                <a:schemeClr val="bg1"/>
              </a:solidFill>
              <a:cs typeface="+mn-cs"/>
            </a:endParaRPr>
          </a:p>
        </p:txBody>
      </p:sp>
      <p:pic>
        <p:nvPicPr>
          <p:cNvPr id="17411" name="Picture 2"/>
          <p:cNvPicPr>
            <a:picLocks noChangeAspect="1" noChangeArrowheads="1"/>
          </p:cNvPicPr>
          <p:nvPr/>
        </p:nvPicPr>
        <p:blipFill>
          <a:blip r:embed="rId2" cstate="print"/>
          <a:srcRect l="13184" t="32346" r="6250" b="12062"/>
          <a:stretch>
            <a:fillRect/>
          </a:stretch>
        </p:blipFill>
        <p:spPr bwMode="auto">
          <a:xfrm>
            <a:off x="323528" y="1556792"/>
            <a:ext cx="8352729" cy="4176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6877204" cy="523220"/>
          </a:xfrm>
          <a:prstGeom prst="rect">
            <a:avLst/>
          </a:prstGeom>
        </p:spPr>
        <p:txBody>
          <a:bodyPr wrap="none">
            <a:spAutoFit/>
          </a:bodyPr>
          <a:lstStyle/>
          <a:p>
            <a:pPr>
              <a:defRPr/>
            </a:pPr>
            <a:r>
              <a:rPr lang="en-US" sz="2800" b="1" dirty="0">
                <a:solidFill>
                  <a:schemeClr val="bg1"/>
                </a:solidFill>
                <a:latin typeface="+mn-lt"/>
                <a:cs typeface="+mn-cs"/>
              </a:rPr>
              <a:t>Volume </a:t>
            </a:r>
            <a:r>
              <a:rPr lang="en-US" sz="2800" b="1" dirty="0" smtClean="0">
                <a:solidFill>
                  <a:schemeClr val="bg1"/>
                </a:solidFill>
                <a:latin typeface="+mn-lt"/>
                <a:cs typeface="+mn-cs"/>
              </a:rPr>
              <a:t>of </a:t>
            </a:r>
            <a:r>
              <a:rPr lang="en-US" sz="2800" b="1" dirty="0">
                <a:solidFill>
                  <a:schemeClr val="bg1"/>
                </a:solidFill>
                <a:latin typeface="+mn-lt"/>
                <a:cs typeface="+mn-cs"/>
              </a:rPr>
              <a:t>activity has increased</a:t>
            </a:r>
          </a:p>
        </p:txBody>
      </p:sp>
      <p:graphicFrame>
        <p:nvGraphicFramePr>
          <p:cNvPr id="4" name="Table 3"/>
          <p:cNvGraphicFramePr>
            <a:graphicFrameLocks noGrp="1"/>
          </p:cNvGraphicFramePr>
          <p:nvPr/>
        </p:nvGraphicFramePr>
        <p:xfrm>
          <a:off x="611188" y="1412875"/>
          <a:ext cx="7393295" cy="3888432"/>
        </p:xfrm>
        <a:graphic>
          <a:graphicData uri="http://schemas.openxmlformats.org/drawingml/2006/table">
            <a:tbl>
              <a:tblPr/>
              <a:tblGrid>
                <a:gridCol w="1472148"/>
                <a:gridCol w="977401"/>
                <a:gridCol w="975451"/>
                <a:gridCol w="958231"/>
                <a:gridCol w="948048"/>
                <a:gridCol w="958231"/>
                <a:gridCol w="1103785"/>
              </a:tblGrid>
              <a:tr h="14116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Calibri" charset="0"/>
                          <a:ea typeface="Times New Roman" charset="0"/>
                          <a:cs typeface="Times New Roman" charset="0"/>
                        </a:rPr>
                        <a:t>Admission Episodes</a:t>
                      </a:r>
                      <a:r>
                        <a:rPr kumimoji="0" lang="en-GB" sz="1000" b="0" i="0" u="none" strike="noStrike" cap="none" normalizeH="0" baseline="0" dirty="0">
                          <a:ln>
                            <a:noFill/>
                          </a:ln>
                          <a:solidFill>
                            <a:schemeClr val="bg1"/>
                          </a:solidFill>
                          <a:effectLst/>
                          <a:latin typeface="Calibri" charset="0"/>
                          <a:ea typeface="Times New Roman" charset="0"/>
                          <a:cs typeface="Times New Roman" charset="0"/>
                        </a:rPr>
                        <a:t> (only the first episode of care in each hospital stay is counted)</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w="6350" cap="flat" cmpd="sng" algn="ctr">
                      <a:solidFill>
                        <a:srgbClr val="A6A6A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Calibri" charset="0"/>
                          <a:ea typeface="Times New Roman" charset="0"/>
                          <a:cs typeface="Times New Roman" charset="0"/>
                        </a:rPr>
                        <a:t>2003-4</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anchor="b" horzOverflow="overflow">
                    <a:lnL>
                      <a:noFill/>
                    </a:lnL>
                    <a:lnR>
                      <a:noFill/>
                    </a:lnR>
                    <a:lnT w="6350" cap="flat" cmpd="sng" algn="ctr">
                      <a:solidFill>
                        <a:srgbClr val="A6A6A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Calibri" charset="0"/>
                          <a:ea typeface="Times New Roman" charset="0"/>
                          <a:cs typeface="Times New Roman" charset="0"/>
                        </a:rPr>
                        <a:t>2004-5</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anchor="b" horzOverflow="overflow">
                    <a:lnL>
                      <a:noFill/>
                    </a:lnL>
                    <a:lnR>
                      <a:noFill/>
                    </a:lnR>
                    <a:lnT w="6350" cap="flat" cmpd="sng" algn="ctr">
                      <a:solidFill>
                        <a:srgbClr val="A6A6A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Calibri" charset="0"/>
                          <a:ea typeface="Times New Roman" charset="0"/>
                          <a:cs typeface="Times New Roman" charset="0"/>
                        </a:rPr>
                        <a:t>2005-6</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anchor="b" horzOverflow="overflow">
                    <a:lnL>
                      <a:noFill/>
                    </a:lnL>
                    <a:lnR>
                      <a:noFill/>
                    </a:lnR>
                    <a:lnT w="6350" cap="flat" cmpd="sng" algn="ctr">
                      <a:solidFill>
                        <a:srgbClr val="A6A6A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Calibri" charset="0"/>
                          <a:ea typeface="Times New Roman" charset="0"/>
                          <a:cs typeface="Times New Roman" charset="0"/>
                        </a:rPr>
                        <a:t>2006-7</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anchor="b" horzOverflow="overflow">
                    <a:lnL>
                      <a:noFill/>
                    </a:lnL>
                    <a:lnR>
                      <a:noFill/>
                    </a:lnR>
                    <a:lnT w="6350" cap="flat" cmpd="sng" algn="ctr">
                      <a:solidFill>
                        <a:srgbClr val="A6A6A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Calibri" charset="0"/>
                          <a:ea typeface="Times New Roman" charset="0"/>
                          <a:cs typeface="Times New Roman" charset="0"/>
                        </a:rPr>
                        <a:t>2007-8</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anchor="b" horzOverflow="overflow">
                    <a:lnL>
                      <a:noFill/>
                    </a:lnL>
                    <a:lnR>
                      <a:noFill/>
                    </a:lnR>
                    <a:lnT w="6350" cap="flat" cmpd="sng" algn="ctr">
                      <a:solidFill>
                        <a:srgbClr val="A6A6A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Calibri" charset="0"/>
                          <a:ea typeface="Times New Roman" charset="0"/>
                          <a:cs typeface="Times New Roman" charset="0"/>
                        </a:rPr>
                        <a:t>2008-9</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anchor="b" horzOverflow="overflow">
                    <a:lnL>
                      <a:noFill/>
                    </a:lnL>
                    <a:lnR>
                      <a:noFill/>
                    </a:lnR>
                    <a:lnT w="6350" cap="flat" cmpd="sng" algn="ctr">
                      <a:solidFill>
                        <a:srgbClr val="A6A6A6"/>
                      </a:solidFill>
                      <a:prstDash val="solid"/>
                      <a:round/>
                      <a:headEnd type="none" w="med" len="med"/>
                      <a:tailEnd type="none" w="med" len="med"/>
                    </a:lnT>
                    <a:lnB>
                      <a:noFill/>
                    </a:lnB>
                    <a:lnTlToBr>
                      <a:noFill/>
                    </a:lnTlToBr>
                    <a:lnBlToTr>
                      <a:noFill/>
                    </a:lnBlToTr>
                    <a:noFill/>
                  </a:tcPr>
                </a:tc>
              </a:tr>
              <a:tr h="444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bg1"/>
                        </a:solidFill>
                        <a:effectLst/>
                        <a:latin typeface="Verdana"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bg1"/>
                        </a:solidFill>
                        <a:effectLst/>
                        <a:latin typeface="Verdana"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bg1"/>
                        </a:solidFill>
                        <a:effectLst/>
                        <a:latin typeface="Verdana"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bg1"/>
                        </a:solidFill>
                        <a:effectLst/>
                        <a:latin typeface="Verdana"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bg1"/>
                        </a:solidFill>
                        <a:effectLst/>
                        <a:latin typeface="Verdana"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bg1"/>
                        </a:solidFill>
                        <a:effectLst/>
                        <a:latin typeface="Verdana"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bg1"/>
                        </a:solidFill>
                        <a:effectLst/>
                        <a:latin typeface="Verdana" charset="0"/>
                      </a:endParaRPr>
                    </a:p>
                  </a:txBody>
                  <a:tcPr marL="60070" marR="60070" marT="0" marB="0" horzOverflow="overflow">
                    <a:lnL>
                      <a:noFill/>
                    </a:lnL>
                    <a:lnR>
                      <a:noFill/>
                    </a:lnR>
                    <a:lnT>
                      <a:noFill/>
                    </a:lnT>
                    <a:lnB>
                      <a:noFill/>
                    </a:lnB>
                    <a:lnTlToBr>
                      <a:noFill/>
                    </a:lnTlToBr>
                    <a:lnBlToTr>
                      <a:noFill/>
                    </a:lnBlToTr>
                    <a:noFill/>
                  </a:tcPr>
                </a:tc>
              </a:tr>
              <a:tr h="677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Calibri" charset="0"/>
                          <a:ea typeface="Times New Roman" charset="0"/>
                          <a:cs typeface="Times New Roman" charset="0"/>
                        </a:rPr>
                        <a:t>Total</a:t>
                      </a: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Calibri" charset="0"/>
                          <a:ea typeface="Times New Roman" charset="0"/>
                          <a:cs typeface="Times New Roman" charset="0"/>
                        </a:rPr>
                        <a:t>11,699,163</a:t>
                      </a:r>
                      <a:endParaRPr kumimoji="0" lang="en-GB" sz="1200" b="1"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Calibri" charset="0"/>
                          <a:ea typeface="Times New Roman" charset="0"/>
                          <a:cs typeface="Times New Roman" charset="0"/>
                        </a:rPr>
                        <a:t>12,102,006</a:t>
                      </a: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Calibri" charset="0"/>
                          <a:ea typeface="Times New Roman" charset="0"/>
                          <a:cs typeface="Times New Roman" charset="0"/>
                        </a:rPr>
                        <a:t>12,678,628</a:t>
                      </a: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Calibri" charset="0"/>
                          <a:ea typeface="Times New Roman" charset="0"/>
                          <a:cs typeface="Times New Roman" charset="0"/>
                        </a:rPr>
                        <a:t>12,976,273</a:t>
                      </a: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Calibri" charset="0"/>
                          <a:ea typeface="Times New Roman" charset="0"/>
                          <a:cs typeface="Times New Roman" charset="0"/>
                        </a:rPr>
                        <a:t>13,479,828</a:t>
                      </a: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Calibri" charset="0"/>
                          <a:ea typeface="Times New Roman" charset="0"/>
                          <a:cs typeface="Times New Roman" charset="0"/>
                        </a:rPr>
                        <a:t>14,152,692</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Calibri" charset="0"/>
                          <a:ea typeface="Calibri" charset="0"/>
                          <a:cs typeface="Times New Roman" charset="0"/>
                        </a:rPr>
                        <a:t>(17%)</a:t>
                      </a:r>
                      <a:endParaRPr kumimoji="0" lang="en-GB" sz="1200" b="1"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r>
              <a:tr h="677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Calibri" charset="0"/>
                          <a:ea typeface="Times New Roman" charset="0"/>
                          <a:cs typeface="Times New Roman" charset="0"/>
                        </a:rPr>
                        <a:t>Emergency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Calibri" charset="0"/>
                          <a:ea typeface="Times New Roman" charset="0"/>
                          <a:cs typeface="Times New Roman" charset="0"/>
                        </a:rPr>
                        <a:t>4,158,734</a:t>
                      </a:r>
                      <a:endParaRPr kumimoji="0" lang="en-GB" sz="1200" b="1"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Calibri" charset="0"/>
                          <a:ea typeface="Times New Roman" charset="0"/>
                          <a:cs typeface="Times New Roman" charset="0"/>
                        </a:rPr>
                        <a:t>4,428,680</a:t>
                      </a: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Calibri" charset="0"/>
                          <a:ea typeface="Times New Roman" charset="0"/>
                          <a:cs typeface="Times New Roman" charset="0"/>
                        </a:rPr>
                        <a:t>4,659,054</a:t>
                      </a: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Calibri" charset="0"/>
                          <a:ea typeface="Times New Roman" charset="0"/>
                          <a:cs typeface="Times New Roman" charset="0"/>
                        </a:rPr>
                        <a:t>4,700,017</a:t>
                      </a: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Calibri" charset="0"/>
                          <a:ea typeface="Times New Roman" charset="0"/>
                          <a:cs typeface="Times New Roman" charset="0"/>
                        </a:rPr>
                        <a:t>4,753,368</a:t>
                      </a:r>
                      <a:endParaRPr kumimoji="0" lang="en-GB" sz="12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Calibri" charset="0"/>
                          <a:ea typeface="Times New Roman" charset="0"/>
                          <a:cs typeface="Times New Roman" charset="0"/>
                        </a:rPr>
                        <a:t>5,010,670</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Calibri" charset="0"/>
                          <a:ea typeface="Calibri" charset="0"/>
                          <a:cs typeface="Times New Roman" charset="0"/>
                        </a:rPr>
                        <a:t>(20%)</a:t>
                      </a:r>
                      <a:endParaRPr kumimoji="0" lang="en-GB" sz="1200" b="1"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a:noFill/>
                    </a:lnB>
                    <a:lnTlToBr>
                      <a:noFill/>
                    </a:lnTlToBr>
                    <a:lnBlToTr>
                      <a:noFill/>
                    </a:lnBlToTr>
                    <a:noFill/>
                  </a:tcPr>
                </a:tc>
              </a:tr>
              <a:tr h="677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Calibri" charset="0"/>
                          <a:ea typeface="Times New Roman" charset="0"/>
                          <a:cs typeface="Times New Roman" charset="0"/>
                        </a:rPr>
                        <a:t>Others (including Maternity and births)</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w="635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Calibri" charset="0"/>
                          <a:ea typeface="Times New Roman" charset="0"/>
                          <a:cs typeface="Times New Roman" charset="0"/>
                        </a:rPr>
                        <a:t>1,880,601</a:t>
                      </a:r>
                      <a:endParaRPr kumimoji="0" lang="en-GB" sz="1200" b="1"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w="635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Calibri" charset="0"/>
                          <a:ea typeface="Times New Roman" charset="0"/>
                          <a:cs typeface="Times New Roman" charset="0"/>
                        </a:rPr>
                        <a:t>1,972,978</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w="635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Calibri" charset="0"/>
                          <a:ea typeface="Times New Roman" charset="0"/>
                          <a:cs typeface="Times New Roman" charset="0"/>
                        </a:rPr>
                        <a:t>4,659,054</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w="635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Calibri" charset="0"/>
                          <a:ea typeface="Times New Roman" charset="0"/>
                          <a:cs typeface="Times New Roman" charset="0"/>
                        </a:rPr>
                        <a:t>2,051,107</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w="635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Calibri" charset="0"/>
                          <a:ea typeface="Times New Roman" charset="0"/>
                          <a:cs typeface="Times New Roman" charset="0"/>
                        </a:rPr>
                        <a:t>2,117,031</a:t>
                      </a:r>
                      <a:endParaRPr kumimoji="0" lang="en-GB" sz="900" b="0"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w="635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Calibri" charset="0"/>
                          <a:ea typeface="Times New Roman" charset="0"/>
                          <a:cs typeface="Times New Roman" charset="0"/>
                        </a:rPr>
                        <a:t>2,094,729</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Calibri" charset="0"/>
                          <a:ea typeface="Times New Roman" charset="0"/>
                          <a:cs typeface="Times New Roman" charset="0"/>
                        </a:rPr>
                        <a:t>(10%)</a:t>
                      </a:r>
                      <a:endParaRPr kumimoji="0" lang="en-GB" sz="1200" b="1" i="0" u="none" strike="noStrike" cap="none" normalizeH="0" baseline="0" dirty="0">
                        <a:ln>
                          <a:noFill/>
                        </a:ln>
                        <a:solidFill>
                          <a:schemeClr val="bg1"/>
                        </a:solidFill>
                        <a:effectLst/>
                        <a:latin typeface="Verdana" charset="0"/>
                        <a:ea typeface="Calibri" charset="0"/>
                        <a:cs typeface="Times New Roman" charset="0"/>
                      </a:endParaRPr>
                    </a:p>
                  </a:txBody>
                  <a:tcPr marL="60070" marR="60070" marT="0" marB="0" horzOverflow="overflow">
                    <a:lnL>
                      <a:noFill/>
                    </a:lnL>
                    <a:lnR>
                      <a:noFill/>
                    </a:lnR>
                    <a:lnT>
                      <a:noFill/>
                    </a:lnT>
                    <a:lnB w="6350" cap="flat" cmpd="sng" algn="ctr">
                      <a:solidFill>
                        <a:srgbClr val="A6A6A6"/>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450" y="1916113"/>
            <a:ext cx="7129463" cy="923925"/>
          </a:xfrm>
          <a:prstGeom prst="rect">
            <a:avLst/>
          </a:prstGeom>
          <a:noFill/>
        </p:spPr>
        <p:txBody>
          <a:bodyPr>
            <a:spAutoFit/>
          </a:bodyPr>
          <a:lstStyle/>
          <a:p>
            <a:pPr>
              <a:defRPr/>
            </a:pPr>
            <a:r>
              <a:rPr lang="en-GB" sz="5400" dirty="0">
                <a:solidFill>
                  <a:schemeClr val="bg1"/>
                </a:solidFill>
                <a:latin typeface="+mn-lt"/>
                <a:cs typeface="+mn-cs"/>
              </a:rPr>
              <a:t>How to be different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t1.gstatic.com/images?q=tbn:ANd9GcREUQ8p-jG5UDo_L8vpDcEnsEcFWEA08G18NRKtHB6IJffKXqIhzw"/>
          <p:cNvPicPr>
            <a:picLocks noChangeAspect="1" noChangeArrowheads="1"/>
          </p:cNvPicPr>
          <p:nvPr/>
        </p:nvPicPr>
        <p:blipFill>
          <a:blip r:embed="rId2" cstate="print"/>
          <a:srcRect/>
          <a:stretch>
            <a:fillRect/>
          </a:stretch>
        </p:blipFill>
        <p:spPr bwMode="auto">
          <a:xfrm>
            <a:off x="1908175" y="2133600"/>
            <a:ext cx="5256213" cy="4516438"/>
          </a:xfrm>
          <a:prstGeom prst="rect">
            <a:avLst/>
          </a:prstGeom>
          <a:noFill/>
          <a:ln w="9525">
            <a:noFill/>
            <a:miter lim="800000"/>
            <a:headEnd/>
            <a:tailEnd/>
          </a:ln>
        </p:spPr>
      </p:pic>
      <p:sp>
        <p:nvSpPr>
          <p:cNvPr id="3" name="TextBox 2"/>
          <p:cNvSpPr txBox="1"/>
          <p:nvPr/>
        </p:nvSpPr>
        <p:spPr>
          <a:xfrm>
            <a:off x="395536" y="908720"/>
            <a:ext cx="8513869" cy="954107"/>
          </a:xfrm>
          <a:prstGeom prst="rect">
            <a:avLst/>
          </a:prstGeom>
          <a:noFill/>
        </p:spPr>
        <p:txBody>
          <a:bodyPr wrap="none">
            <a:spAutoFit/>
          </a:bodyPr>
          <a:lstStyle/>
          <a:p>
            <a:pPr>
              <a:defRPr/>
            </a:pPr>
            <a:r>
              <a:rPr lang="en-GB" sz="2800" b="1" dirty="0">
                <a:solidFill>
                  <a:schemeClr val="bg1"/>
                </a:solidFill>
                <a:latin typeface="+mn-lt"/>
              </a:rPr>
              <a:t>Remember the human side as well as </a:t>
            </a:r>
            <a:r>
              <a:rPr lang="en-GB" sz="2800" b="1" dirty="0" smtClean="0">
                <a:solidFill>
                  <a:schemeClr val="bg1"/>
                </a:solidFill>
                <a:latin typeface="+mn-lt"/>
              </a:rPr>
              <a:t>the</a:t>
            </a:r>
          </a:p>
          <a:p>
            <a:pPr>
              <a:defRPr/>
            </a:pPr>
            <a:r>
              <a:rPr lang="en-GB" sz="2800" b="1" dirty="0" smtClean="0">
                <a:solidFill>
                  <a:schemeClr val="bg1"/>
                </a:solidFill>
                <a:latin typeface="+mn-lt"/>
              </a:rPr>
              <a:t>process</a:t>
            </a:r>
            <a:endParaRPr lang="en-GB" sz="2800" b="1" dirty="0">
              <a:solidFill>
                <a:schemeClr val="bg1"/>
              </a:solidFill>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611188" y="671513"/>
            <a:ext cx="8245475" cy="5386090"/>
          </a:xfrm>
          <a:prstGeom prst="rect">
            <a:avLst/>
          </a:prstGeom>
          <a:noFill/>
          <a:ln w="9525">
            <a:noFill/>
            <a:miter lim="800000"/>
            <a:headEnd/>
            <a:tailEnd/>
          </a:ln>
        </p:spPr>
        <p:txBody>
          <a:bodyPr>
            <a:spAutoFit/>
          </a:bodyPr>
          <a:lstStyle/>
          <a:p>
            <a:r>
              <a:rPr lang="en-GB" sz="2800" b="1" dirty="0" smtClean="0">
                <a:solidFill>
                  <a:schemeClr val="bg1"/>
                </a:solidFill>
                <a:latin typeface="Verdana" pitchFamily="34" charset="0"/>
              </a:rPr>
              <a:t>Apology </a:t>
            </a:r>
            <a:r>
              <a:rPr lang="en-GB" sz="2800" b="1" dirty="0">
                <a:solidFill>
                  <a:schemeClr val="bg1"/>
                </a:solidFill>
                <a:latin typeface="Verdana" pitchFamily="34" charset="0"/>
              </a:rPr>
              <a:t>: saying sorry means both patients </a:t>
            </a:r>
            <a:r>
              <a:rPr lang="en-GB" sz="2800" b="1" dirty="0" smtClean="0">
                <a:solidFill>
                  <a:schemeClr val="bg1"/>
                </a:solidFill>
                <a:latin typeface="Verdana" pitchFamily="34" charset="0"/>
              </a:rPr>
              <a:t>and </a:t>
            </a:r>
            <a:r>
              <a:rPr lang="en-GB" sz="2800" b="1" dirty="0">
                <a:solidFill>
                  <a:schemeClr val="bg1"/>
                </a:solidFill>
                <a:latin typeface="Verdana" pitchFamily="34" charset="0"/>
              </a:rPr>
              <a:t>nurses feel better</a:t>
            </a:r>
          </a:p>
          <a:p>
            <a:endParaRPr lang="en-GB" dirty="0">
              <a:solidFill>
                <a:schemeClr val="bg1"/>
              </a:solidFill>
              <a:latin typeface="Verdana" pitchFamily="34" charset="0"/>
            </a:endParaRPr>
          </a:p>
          <a:p>
            <a:endParaRPr lang="en-GB" dirty="0">
              <a:solidFill>
                <a:schemeClr val="bg1"/>
              </a:solidFill>
              <a:latin typeface="Verdana" pitchFamily="34" charset="0"/>
            </a:endParaRPr>
          </a:p>
          <a:p>
            <a:r>
              <a:rPr lang="en-GB" dirty="0">
                <a:solidFill>
                  <a:schemeClr val="bg1"/>
                </a:solidFill>
                <a:latin typeface="Verdana" pitchFamily="34" charset="0"/>
              </a:rPr>
              <a:t>Saying sorry to a patient is difficult</a:t>
            </a:r>
          </a:p>
          <a:p>
            <a:endParaRPr lang="en-GB" dirty="0">
              <a:solidFill>
                <a:schemeClr val="bg1"/>
              </a:solidFill>
              <a:latin typeface="Verdana" pitchFamily="34" charset="0"/>
            </a:endParaRPr>
          </a:p>
          <a:p>
            <a:endParaRPr lang="en-GB" dirty="0">
              <a:solidFill>
                <a:schemeClr val="bg1"/>
              </a:solidFill>
              <a:latin typeface="Verdana" pitchFamily="34" charset="0"/>
            </a:endParaRPr>
          </a:p>
          <a:p>
            <a:r>
              <a:rPr lang="en-GB" dirty="0">
                <a:solidFill>
                  <a:schemeClr val="bg1"/>
                </a:solidFill>
                <a:latin typeface="Verdana" pitchFamily="34" charset="0"/>
              </a:rPr>
              <a:t>Sincere and prompt apology can help those involved come to terms with something that has gone wrong </a:t>
            </a:r>
          </a:p>
          <a:p>
            <a:endParaRPr lang="en-GB" dirty="0">
              <a:solidFill>
                <a:schemeClr val="bg1"/>
              </a:solidFill>
              <a:latin typeface="Verdana" pitchFamily="34" charset="0"/>
            </a:endParaRPr>
          </a:p>
          <a:p>
            <a:endParaRPr lang="en-GB" dirty="0">
              <a:solidFill>
                <a:schemeClr val="bg1"/>
              </a:solidFill>
              <a:latin typeface="Verdana" pitchFamily="34" charset="0"/>
            </a:endParaRPr>
          </a:p>
          <a:p>
            <a:r>
              <a:rPr lang="en-GB" dirty="0">
                <a:solidFill>
                  <a:schemeClr val="bg1"/>
                </a:solidFill>
                <a:latin typeface="Verdana" pitchFamily="34" charset="0"/>
              </a:rPr>
              <a:t>Staff  worry  that saying sorry will make litigation more likely </a:t>
            </a:r>
          </a:p>
          <a:p>
            <a:endParaRPr lang="en-GB" dirty="0">
              <a:solidFill>
                <a:schemeClr val="bg1"/>
              </a:solidFill>
              <a:latin typeface="Verdana" pitchFamily="34" charset="0"/>
            </a:endParaRPr>
          </a:p>
          <a:p>
            <a:endParaRPr lang="en-GB" dirty="0">
              <a:solidFill>
                <a:schemeClr val="bg1"/>
              </a:solidFill>
              <a:latin typeface="Verdana" pitchFamily="34" charset="0"/>
            </a:endParaRPr>
          </a:p>
          <a:p>
            <a:r>
              <a:rPr lang="en-GB" dirty="0">
                <a:solidFill>
                  <a:schemeClr val="bg1"/>
                </a:solidFill>
                <a:latin typeface="Verdana" pitchFamily="34" charset="0"/>
              </a:rPr>
              <a:t>Patients are</a:t>
            </a:r>
            <a:r>
              <a:rPr lang="en-GB" b="1" dirty="0">
                <a:solidFill>
                  <a:schemeClr val="bg1"/>
                </a:solidFill>
                <a:latin typeface="Verdana" pitchFamily="34" charset="0"/>
              </a:rPr>
              <a:t> less </a:t>
            </a:r>
            <a:r>
              <a:rPr lang="en-GB" dirty="0">
                <a:solidFill>
                  <a:schemeClr val="bg1"/>
                </a:solidFill>
                <a:latin typeface="Verdana" pitchFamily="34" charset="0"/>
              </a:rPr>
              <a:t>likely to resort to the courts if they feel they have been  listened to and have been offered a "proper" apology that expresses regret and acknowledges fault or shortcoming </a:t>
            </a:r>
          </a:p>
          <a:p>
            <a:endParaRPr lang="en-GB" dirty="0">
              <a:solidFill>
                <a:schemeClr val="bg1"/>
              </a:solidFill>
              <a:latin typeface="Calibri" pitchFamily="34" charset="0"/>
            </a:endParaRPr>
          </a:p>
        </p:txBody>
      </p:sp>
      <p:sp>
        <p:nvSpPr>
          <p:cNvPr id="33795" name="Rectangle 2"/>
          <p:cNvSpPr>
            <a:spLocks noChangeArrowheads="1"/>
          </p:cNvSpPr>
          <p:nvPr/>
        </p:nvSpPr>
        <p:spPr bwMode="auto">
          <a:xfrm>
            <a:off x="755650" y="5949950"/>
            <a:ext cx="4694238" cy="368300"/>
          </a:xfrm>
          <a:prstGeom prst="rect">
            <a:avLst/>
          </a:prstGeom>
          <a:noFill/>
          <a:ln w="9525">
            <a:noFill/>
            <a:miter lim="800000"/>
            <a:headEnd/>
            <a:tailEnd/>
          </a:ln>
        </p:spPr>
        <p:txBody>
          <a:bodyPr wrap="none">
            <a:spAutoFit/>
          </a:bodyPr>
          <a:lstStyle/>
          <a:p>
            <a:r>
              <a:rPr lang="en-GB" i="1">
                <a:solidFill>
                  <a:schemeClr val="bg1"/>
                </a:solidFill>
                <a:latin typeface="Verdana" pitchFamily="34" charset="0"/>
              </a:rPr>
              <a:t>Nursing Times 2009; 105 (44): 16-19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042988" y="1268413"/>
            <a:ext cx="4572000" cy="5294312"/>
          </a:xfrm>
          <a:prstGeom prst="rect">
            <a:avLst/>
          </a:prstGeom>
          <a:noFill/>
          <a:ln w="9525">
            <a:noFill/>
            <a:miter lim="800000"/>
            <a:headEnd/>
            <a:tailEnd/>
          </a:ln>
        </p:spPr>
        <p:txBody>
          <a:bodyPr>
            <a:spAutoFit/>
          </a:bodyPr>
          <a:lstStyle/>
          <a:p>
            <a:r>
              <a:rPr lang="en-GB" b="1" dirty="0">
                <a:solidFill>
                  <a:schemeClr val="bg1"/>
                </a:solidFill>
                <a:latin typeface="Verdana" pitchFamily="34" charset="0"/>
              </a:rPr>
              <a:t>The over-whelming majority of respondents who took action following an adverse event "were seeking explanations, treatment, or the prevention of recurrence". </a:t>
            </a:r>
          </a:p>
          <a:p>
            <a:endParaRPr lang="en-GB" b="1" dirty="0">
              <a:solidFill>
                <a:schemeClr val="bg1"/>
              </a:solidFill>
              <a:latin typeface="Verdana" pitchFamily="34" charset="0"/>
            </a:endParaRPr>
          </a:p>
          <a:p>
            <a:endParaRPr lang="en-GB" b="1" dirty="0">
              <a:solidFill>
                <a:schemeClr val="bg1"/>
              </a:solidFill>
              <a:latin typeface="Verdana" pitchFamily="34" charset="0"/>
            </a:endParaRPr>
          </a:p>
          <a:p>
            <a:endParaRPr lang="en-GB" b="1" dirty="0">
              <a:solidFill>
                <a:schemeClr val="bg1"/>
              </a:solidFill>
              <a:latin typeface="Verdana" pitchFamily="34" charset="0"/>
            </a:endParaRPr>
          </a:p>
          <a:p>
            <a:r>
              <a:rPr lang="en-GB" b="1" dirty="0">
                <a:solidFill>
                  <a:schemeClr val="bg1"/>
                </a:solidFill>
                <a:latin typeface="Verdana" pitchFamily="34" charset="0"/>
              </a:rPr>
              <a:t>"significant effort could usefully be directed to improving the uptake of mediation and conciliation, and fostering the constructive approach that such processes embody". </a:t>
            </a:r>
          </a:p>
          <a:p>
            <a:endParaRPr lang="en-GB" dirty="0">
              <a:solidFill>
                <a:schemeClr val="bg1"/>
              </a:solidFill>
              <a:latin typeface="Verdana" pitchFamily="34" charset="0"/>
            </a:endParaRPr>
          </a:p>
          <a:p>
            <a:endParaRPr lang="en-GB" dirty="0">
              <a:solidFill>
                <a:schemeClr val="bg1"/>
              </a:solidFill>
              <a:latin typeface="Verdana" pitchFamily="34" charset="0"/>
            </a:endParaRPr>
          </a:p>
          <a:p>
            <a:r>
              <a:rPr lang="en-GB" dirty="0">
                <a:solidFill>
                  <a:schemeClr val="bg1"/>
                </a:solidFill>
                <a:latin typeface="Verdana" pitchFamily="34" charset="0"/>
              </a:rPr>
              <a:t/>
            </a:r>
            <a:br>
              <a:rPr lang="en-GB" dirty="0">
                <a:solidFill>
                  <a:schemeClr val="bg1"/>
                </a:solidFill>
                <a:latin typeface="Verdana" pitchFamily="34" charset="0"/>
              </a:rPr>
            </a:br>
            <a:r>
              <a:rPr lang="en-GB" sz="1600" i="1" dirty="0">
                <a:solidFill>
                  <a:schemeClr val="bg1"/>
                </a:solidFill>
                <a:latin typeface="Verdana" pitchFamily="34" charset="0"/>
              </a:rPr>
              <a:t>Legal Services Research Centre (LSRC) Clinical Risk 2003; 9 (6): 211-217</a:t>
            </a:r>
            <a:endParaRPr lang="en-GB" dirty="0">
              <a:solidFill>
                <a:schemeClr val="bg1"/>
              </a:solidFill>
              <a:latin typeface="Calibri" pitchFamily="34" charset="0"/>
            </a:endParaRPr>
          </a:p>
        </p:txBody>
      </p:sp>
      <p:pic>
        <p:nvPicPr>
          <p:cNvPr id="34819" name="Picture 2" descr="http://t1.gstatic.com/images?q=tbn:ANd9GcTomx7xqtvPmrh9n6LyfMxy9csj9-vtOgNTfpwtJP_174REuvG6"/>
          <p:cNvPicPr>
            <a:picLocks noChangeAspect="1" noChangeArrowheads="1"/>
          </p:cNvPicPr>
          <p:nvPr/>
        </p:nvPicPr>
        <p:blipFill>
          <a:blip r:embed="rId2" cstate="print"/>
          <a:srcRect/>
          <a:stretch>
            <a:fillRect/>
          </a:stretch>
        </p:blipFill>
        <p:spPr bwMode="auto">
          <a:xfrm>
            <a:off x="5724525" y="908050"/>
            <a:ext cx="3089275" cy="2808288"/>
          </a:xfrm>
          <a:prstGeom prst="rect">
            <a:avLst/>
          </a:prstGeom>
          <a:noFill/>
          <a:ln w="9525">
            <a:noFill/>
            <a:miter lim="800000"/>
            <a:headEnd/>
            <a:tailEnd/>
          </a:ln>
        </p:spPr>
      </p:pic>
      <p:sp>
        <p:nvSpPr>
          <p:cNvPr id="5" name="Rectangle 4"/>
          <p:cNvSpPr/>
          <p:nvPr/>
        </p:nvSpPr>
        <p:spPr>
          <a:xfrm>
            <a:off x="1115616" y="332656"/>
            <a:ext cx="4896544" cy="523220"/>
          </a:xfrm>
          <a:prstGeom prst="rect">
            <a:avLst/>
          </a:prstGeom>
        </p:spPr>
        <p:txBody>
          <a:bodyPr wrap="square">
            <a:spAutoFit/>
          </a:bodyPr>
          <a:lstStyle/>
          <a:p>
            <a:pPr lvl="0"/>
            <a:r>
              <a:rPr lang="en-GB" sz="2800" b="1" dirty="0" smtClean="0">
                <a:solidFill>
                  <a:srgbClr val="FFFFFF"/>
                </a:solidFill>
                <a:latin typeface="Verdana"/>
              </a:rPr>
              <a:t>Explain and learn</a:t>
            </a:r>
            <a:endParaRPr lang="en-GB" sz="2800" b="1" dirty="0">
              <a:solidFill>
                <a:srgbClr val="FFFFFF"/>
              </a:solidFill>
              <a:latin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971600" y="548680"/>
            <a:ext cx="4572000" cy="5970865"/>
          </a:xfrm>
          <a:prstGeom prst="rect">
            <a:avLst/>
          </a:prstGeom>
          <a:noFill/>
          <a:ln w="9525">
            <a:noFill/>
            <a:miter lim="800000"/>
            <a:headEnd/>
            <a:tailEnd/>
          </a:ln>
        </p:spPr>
        <p:txBody>
          <a:bodyPr>
            <a:spAutoFit/>
          </a:bodyPr>
          <a:lstStyle/>
          <a:p>
            <a:r>
              <a:rPr lang="en-GB" sz="2800" b="1" dirty="0">
                <a:solidFill>
                  <a:schemeClr val="bg1"/>
                </a:solidFill>
                <a:latin typeface="Verdana" pitchFamily="34" charset="0"/>
              </a:rPr>
              <a:t>Litigation – do claimants and </a:t>
            </a:r>
          </a:p>
          <a:p>
            <a:r>
              <a:rPr lang="en-GB" sz="2800" b="1" dirty="0">
                <a:solidFill>
                  <a:schemeClr val="bg1"/>
                </a:solidFill>
                <a:latin typeface="Verdana" pitchFamily="34" charset="0"/>
              </a:rPr>
              <a:t>professionals share common goals?</a:t>
            </a:r>
          </a:p>
          <a:p>
            <a:endParaRPr lang="en-GB" b="1" dirty="0">
              <a:solidFill>
                <a:schemeClr val="bg1"/>
              </a:solidFill>
              <a:latin typeface="Verdana" pitchFamily="34" charset="0"/>
            </a:endParaRPr>
          </a:p>
          <a:p>
            <a:endParaRPr lang="en-GB" b="1" dirty="0">
              <a:solidFill>
                <a:schemeClr val="bg1"/>
              </a:solidFill>
              <a:latin typeface="Verdana" pitchFamily="34" charset="0"/>
            </a:endParaRPr>
          </a:p>
          <a:p>
            <a:endParaRPr lang="en-GB" dirty="0">
              <a:solidFill>
                <a:schemeClr val="bg1"/>
              </a:solidFill>
              <a:latin typeface="Verdana" pitchFamily="34" charset="0"/>
            </a:endParaRPr>
          </a:p>
          <a:p>
            <a:pPr>
              <a:buFont typeface="Arial" charset="0"/>
              <a:buChar char="•"/>
            </a:pPr>
            <a:r>
              <a:rPr lang="en-GB" dirty="0">
                <a:solidFill>
                  <a:schemeClr val="bg1"/>
                </a:solidFill>
                <a:latin typeface="Verdana" pitchFamily="34" charset="0"/>
              </a:rPr>
              <a:t>Does litigation (or the threat of it) help improve standards?</a:t>
            </a:r>
          </a:p>
          <a:p>
            <a:pPr>
              <a:buFont typeface="Arial" charset="0"/>
              <a:buChar char="•"/>
            </a:pPr>
            <a:endParaRPr lang="en-GB" dirty="0">
              <a:solidFill>
                <a:schemeClr val="bg1"/>
              </a:solidFill>
              <a:latin typeface="Verdana" pitchFamily="34" charset="0"/>
            </a:endParaRPr>
          </a:p>
          <a:p>
            <a:pPr>
              <a:buFont typeface="Arial" charset="0"/>
              <a:buChar char="•"/>
            </a:pPr>
            <a:r>
              <a:rPr lang="en-GB" dirty="0">
                <a:solidFill>
                  <a:schemeClr val="bg1"/>
                </a:solidFill>
                <a:latin typeface="Verdana" pitchFamily="34" charset="0"/>
              </a:rPr>
              <a:t>Both parties want swift resolution and to “move on”</a:t>
            </a:r>
          </a:p>
          <a:p>
            <a:pPr>
              <a:buFont typeface="Arial" charset="0"/>
              <a:buChar char="•"/>
            </a:pPr>
            <a:endParaRPr lang="en-GB" dirty="0">
              <a:solidFill>
                <a:schemeClr val="bg1"/>
              </a:solidFill>
              <a:latin typeface="Verdana" pitchFamily="34" charset="0"/>
            </a:endParaRPr>
          </a:p>
          <a:p>
            <a:pPr>
              <a:buFont typeface="Arial" charset="0"/>
              <a:buChar char="•"/>
            </a:pPr>
            <a:r>
              <a:rPr lang="en-GB" dirty="0">
                <a:solidFill>
                  <a:schemeClr val="bg1"/>
                </a:solidFill>
                <a:latin typeface="Verdana" pitchFamily="34" charset="0"/>
              </a:rPr>
              <a:t>Artificial distinction between complaints and claims</a:t>
            </a:r>
          </a:p>
          <a:p>
            <a:pPr>
              <a:buFont typeface="Arial" charset="0"/>
              <a:buChar char="•"/>
            </a:pPr>
            <a:endParaRPr lang="en-GB" dirty="0">
              <a:solidFill>
                <a:schemeClr val="bg1"/>
              </a:solidFill>
              <a:latin typeface="Verdana" pitchFamily="34" charset="0"/>
            </a:endParaRPr>
          </a:p>
          <a:p>
            <a:pPr>
              <a:buFont typeface="Arial" charset="0"/>
              <a:buChar char="•"/>
            </a:pPr>
            <a:r>
              <a:rPr lang="en-GB" dirty="0">
                <a:solidFill>
                  <a:schemeClr val="bg1"/>
                </a:solidFill>
                <a:latin typeface="Verdana" pitchFamily="34" charset="0"/>
              </a:rPr>
              <a:t>Many patients and relatives only want an apology, not money</a:t>
            </a:r>
          </a:p>
          <a:p>
            <a:endParaRPr lang="en-GB" dirty="0">
              <a:solidFill>
                <a:schemeClr val="bg1"/>
              </a:solidFill>
              <a:latin typeface="Verdana" pitchFamily="34" charset="0"/>
            </a:endParaRPr>
          </a:p>
        </p:txBody>
      </p:sp>
      <p:pic>
        <p:nvPicPr>
          <p:cNvPr id="35843" name="Picture 2" descr="http://bestlawyercartoons.files.wordpress.com/2010/01/cartoon2.gif?w=300&amp;h=299"/>
          <p:cNvPicPr>
            <a:picLocks noChangeAspect="1" noChangeArrowheads="1"/>
          </p:cNvPicPr>
          <p:nvPr/>
        </p:nvPicPr>
        <p:blipFill>
          <a:blip r:embed="rId2" cstate="print"/>
          <a:srcRect/>
          <a:stretch>
            <a:fillRect/>
          </a:stretch>
        </p:blipFill>
        <p:spPr bwMode="auto">
          <a:xfrm>
            <a:off x="5795963" y="765175"/>
            <a:ext cx="2857500" cy="28479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765175"/>
            <a:ext cx="7812088" cy="8156575"/>
          </a:xfrm>
          <a:prstGeom prst="rect">
            <a:avLst/>
          </a:prstGeom>
          <a:noFill/>
        </p:spPr>
        <p:txBody>
          <a:bodyPr>
            <a:spAutoFit/>
          </a:bodyPr>
          <a:lstStyle/>
          <a:p>
            <a:pPr>
              <a:buFont typeface="Arial" pitchFamily="34" charset="0"/>
              <a:buChar char="•"/>
              <a:defRPr/>
            </a:pPr>
            <a:r>
              <a:rPr lang="en-GB" sz="3200" dirty="0">
                <a:solidFill>
                  <a:schemeClr val="bg1"/>
                </a:solidFill>
                <a:latin typeface="+mn-lt"/>
              </a:rPr>
              <a:t> Pay attention to the reality of     patients’ experience</a:t>
            </a:r>
          </a:p>
          <a:p>
            <a:pPr>
              <a:defRPr/>
            </a:pPr>
            <a:endParaRPr lang="en-GB" sz="3200" dirty="0">
              <a:solidFill>
                <a:schemeClr val="bg1"/>
              </a:solidFill>
              <a:latin typeface="+mn-lt"/>
            </a:endParaRPr>
          </a:p>
          <a:p>
            <a:pPr>
              <a:buFont typeface="Arial" pitchFamily="34" charset="0"/>
              <a:buChar char="•"/>
              <a:defRPr/>
            </a:pPr>
            <a:r>
              <a:rPr lang="en-GB" sz="3200" dirty="0">
                <a:solidFill>
                  <a:schemeClr val="bg1"/>
                </a:solidFill>
                <a:latin typeface="+mn-lt"/>
              </a:rPr>
              <a:t> Value patients’ experiences at all levels of the </a:t>
            </a:r>
            <a:r>
              <a:rPr lang="en-GB" sz="3200" dirty="0" smtClean="0">
                <a:solidFill>
                  <a:schemeClr val="bg1"/>
                </a:solidFill>
                <a:latin typeface="+mn-lt"/>
              </a:rPr>
              <a:t>NHS – including Boards</a:t>
            </a:r>
            <a:endParaRPr lang="en-GB" sz="3200" dirty="0">
              <a:solidFill>
                <a:schemeClr val="bg1"/>
              </a:solidFill>
              <a:latin typeface="+mn-lt"/>
            </a:endParaRPr>
          </a:p>
          <a:p>
            <a:pPr>
              <a:defRPr/>
            </a:pPr>
            <a:endParaRPr lang="en-GB" sz="3200" dirty="0">
              <a:solidFill>
                <a:schemeClr val="bg1"/>
              </a:solidFill>
              <a:latin typeface="+mn-lt"/>
            </a:endParaRPr>
          </a:p>
          <a:p>
            <a:pPr>
              <a:buFont typeface="Arial" pitchFamily="34" charset="0"/>
              <a:buChar char="•"/>
              <a:defRPr/>
            </a:pPr>
            <a:r>
              <a:rPr lang="en-GB" sz="3200" dirty="0">
                <a:solidFill>
                  <a:schemeClr val="bg1"/>
                </a:solidFill>
                <a:latin typeface="+mn-lt"/>
              </a:rPr>
              <a:t> Recognise the connections between all dimensions of quality</a:t>
            </a:r>
          </a:p>
          <a:p>
            <a:pPr>
              <a:defRPr/>
            </a:pPr>
            <a:endParaRPr lang="en-GB" sz="3200" dirty="0">
              <a:solidFill>
                <a:schemeClr val="bg1"/>
              </a:solidFill>
              <a:latin typeface="+mn-lt"/>
            </a:endParaRPr>
          </a:p>
          <a:p>
            <a:pPr>
              <a:buFont typeface="Arial" pitchFamily="34" charset="0"/>
              <a:buChar char="•"/>
              <a:defRPr/>
            </a:pPr>
            <a:r>
              <a:rPr lang="en-GB" sz="3200" dirty="0">
                <a:solidFill>
                  <a:schemeClr val="bg1"/>
                </a:solidFill>
                <a:latin typeface="+mn-lt"/>
              </a:rPr>
              <a:t> Recognise the impact of staff experience on patients’ experience</a:t>
            </a:r>
          </a:p>
          <a:p>
            <a:pPr>
              <a:defRPr/>
            </a:pPr>
            <a:endParaRPr lang="en-GB" sz="3200" dirty="0">
              <a:solidFill>
                <a:schemeClr val="bg1"/>
              </a:solidFill>
              <a:latin typeface="+mn-lt"/>
            </a:endParaRPr>
          </a:p>
          <a:p>
            <a:pPr>
              <a:defRPr/>
            </a:pPr>
            <a:endParaRPr lang="en-GB" sz="3200" dirty="0">
              <a:solidFill>
                <a:schemeClr val="bg1"/>
              </a:solidFill>
              <a:latin typeface="+mn-lt"/>
            </a:endParaRPr>
          </a:p>
          <a:p>
            <a:pPr>
              <a:defRPr/>
            </a:pPr>
            <a:endParaRPr lang="en-GB" dirty="0">
              <a:solidFill>
                <a:schemeClr val="bg1"/>
              </a:solidFill>
            </a:endParaRPr>
          </a:p>
          <a:p>
            <a:pPr>
              <a:defRPr/>
            </a:pPr>
            <a:endParaRPr lang="en-GB" dirty="0">
              <a:solidFill>
                <a:schemeClr val="bg1"/>
              </a:solidFill>
            </a:endParaRPr>
          </a:p>
          <a:p>
            <a:pPr>
              <a:defRPr/>
            </a:pPr>
            <a:endParaRPr lang="en-GB" dirty="0">
              <a:solidFill>
                <a:schemeClr val="bg1"/>
              </a:solidFill>
            </a:endParaRPr>
          </a:p>
          <a:p>
            <a:pPr>
              <a:defRPr/>
            </a:pPr>
            <a:endParaRPr lang="en-GB" dirty="0">
              <a:solidFill>
                <a:schemeClr val="bg1"/>
              </a:solidFill>
            </a:endParaRPr>
          </a:p>
          <a:p>
            <a:pPr>
              <a:defRPr/>
            </a:pPr>
            <a:endParaRPr lang="en-GB" dirty="0">
              <a:solidFill>
                <a:schemeClr val="bg1"/>
              </a:solidFill>
            </a:endParaRPr>
          </a:p>
          <a:p>
            <a:pPr>
              <a:defRPr/>
            </a:pPr>
            <a:endParaRPr lang="en-GB"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6013" y="2492375"/>
            <a:ext cx="7313612" cy="585788"/>
          </a:xfrm>
          <a:prstGeom prst="rect">
            <a:avLst/>
          </a:prstGeom>
          <a:noFill/>
        </p:spPr>
        <p:txBody>
          <a:bodyPr wrap="none">
            <a:spAutoFit/>
          </a:bodyPr>
          <a:lstStyle/>
          <a:p>
            <a:pPr>
              <a:defRPr/>
            </a:pPr>
            <a:r>
              <a:rPr lang="en-GB" sz="3200" dirty="0">
                <a:solidFill>
                  <a:schemeClr val="bg1"/>
                </a:solidFill>
                <a:latin typeface="+mn-lt"/>
              </a:rPr>
              <a:t>www.kingsfund.org.uk/pointofcare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549275"/>
            <a:ext cx="8268225" cy="5293757"/>
          </a:xfrm>
          <a:prstGeom prst="rect">
            <a:avLst/>
          </a:prstGeom>
          <a:noFill/>
        </p:spPr>
        <p:txBody>
          <a:bodyPr wrap="none">
            <a:spAutoFit/>
          </a:bodyPr>
          <a:lstStyle/>
          <a:p>
            <a:pPr>
              <a:defRPr/>
            </a:pPr>
            <a:r>
              <a:rPr lang="en-GB" sz="3200" b="1" dirty="0">
                <a:solidFill>
                  <a:schemeClr val="bg1"/>
                </a:solidFill>
                <a:latin typeface="+mn-lt"/>
                <a:cs typeface="+mn-cs"/>
              </a:rPr>
              <a:t>What </a:t>
            </a:r>
            <a:r>
              <a:rPr lang="en-GB" sz="3200" b="1" dirty="0" smtClean="0">
                <a:solidFill>
                  <a:schemeClr val="bg1"/>
                </a:solidFill>
                <a:latin typeface="+mn-lt"/>
                <a:cs typeface="+mn-cs"/>
              </a:rPr>
              <a:t>do we know about patients’</a:t>
            </a:r>
          </a:p>
          <a:p>
            <a:pPr>
              <a:defRPr/>
            </a:pPr>
            <a:r>
              <a:rPr lang="en-GB" sz="3200" b="1" dirty="0" smtClean="0">
                <a:solidFill>
                  <a:schemeClr val="bg1"/>
                </a:solidFill>
                <a:latin typeface="+mn-lt"/>
                <a:cs typeface="+mn-cs"/>
              </a:rPr>
              <a:t>experience?</a:t>
            </a:r>
          </a:p>
          <a:p>
            <a:pPr>
              <a:defRPr/>
            </a:pPr>
            <a:endParaRPr lang="en-GB" sz="3200" dirty="0">
              <a:solidFill>
                <a:schemeClr val="bg1"/>
              </a:solidFill>
              <a:latin typeface="+mn-lt"/>
              <a:cs typeface="+mn-cs"/>
            </a:endParaRPr>
          </a:p>
          <a:p>
            <a:pPr>
              <a:defRPr/>
            </a:pPr>
            <a:r>
              <a:rPr lang="en-GB" sz="3200" dirty="0" smtClean="0">
                <a:solidFill>
                  <a:schemeClr val="bg1"/>
                </a:solidFill>
                <a:latin typeface="+mn-lt"/>
                <a:cs typeface="+mn-cs"/>
              </a:rPr>
              <a:t>	complaints</a:t>
            </a:r>
          </a:p>
          <a:p>
            <a:pPr>
              <a:defRPr/>
            </a:pPr>
            <a:r>
              <a:rPr lang="en-GB" sz="3200" dirty="0">
                <a:solidFill>
                  <a:schemeClr val="bg1"/>
                </a:solidFill>
                <a:latin typeface="+mn-lt"/>
                <a:cs typeface="+mn-cs"/>
              </a:rPr>
              <a:t>	</a:t>
            </a:r>
            <a:r>
              <a:rPr lang="en-GB" sz="3200" dirty="0" smtClean="0">
                <a:solidFill>
                  <a:schemeClr val="bg1"/>
                </a:solidFill>
                <a:latin typeface="+mn-lt"/>
                <a:cs typeface="+mn-cs"/>
              </a:rPr>
              <a:t>claims</a:t>
            </a:r>
          </a:p>
          <a:p>
            <a:pPr>
              <a:defRPr/>
            </a:pPr>
            <a:r>
              <a:rPr lang="en-GB" sz="3200" dirty="0">
                <a:solidFill>
                  <a:schemeClr val="bg1"/>
                </a:solidFill>
                <a:latin typeface="+mn-lt"/>
                <a:cs typeface="+mn-cs"/>
              </a:rPr>
              <a:t>	</a:t>
            </a:r>
            <a:r>
              <a:rPr lang="en-GB" sz="3200" dirty="0" smtClean="0">
                <a:solidFill>
                  <a:schemeClr val="bg1"/>
                </a:solidFill>
                <a:latin typeface="+mn-lt"/>
                <a:cs typeface="+mn-cs"/>
              </a:rPr>
              <a:t>patients’ accounts</a:t>
            </a:r>
          </a:p>
          <a:p>
            <a:pPr>
              <a:defRPr/>
            </a:pPr>
            <a:r>
              <a:rPr lang="en-GB" sz="3200" dirty="0">
                <a:solidFill>
                  <a:schemeClr val="bg1"/>
                </a:solidFill>
                <a:latin typeface="+mn-lt"/>
                <a:cs typeface="+mn-cs"/>
              </a:rPr>
              <a:t>	</a:t>
            </a:r>
            <a:r>
              <a:rPr lang="en-GB" sz="3200" dirty="0" smtClean="0">
                <a:solidFill>
                  <a:schemeClr val="bg1"/>
                </a:solidFill>
                <a:latin typeface="+mn-lt"/>
                <a:cs typeface="+mn-cs"/>
              </a:rPr>
              <a:t>surveys</a:t>
            </a:r>
            <a:endParaRPr lang="en-GB" sz="3200" dirty="0">
              <a:solidFill>
                <a:schemeClr val="bg1"/>
              </a:solidFill>
              <a:latin typeface="+mn-lt"/>
              <a:cs typeface="+mn-cs"/>
            </a:endParaRPr>
          </a:p>
          <a:p>
            <a:pPr>
              <a:defRPr/>
            </a:pPr>
            <a:endParaRPr lang="en-GB" sz="3200" dirty="0">
              <a:solidFill>
                <a:schemeClr val="bg1"/>
              </a:solidFill>
              <a:latin typeface="+mj-lt"/>
              <a:cs typeface="+mn-cs"/>
            </a:endParaRPr>
          </a:p>
          <a:p>
            <a:pPr>
              <a:defRPr/>
            </a:pPr>
            <a:r>
              <a:rPr lang="en-GB" sz="3200" dirty="0">
                <a:solidFill>
                  <a:schemeClr val="bg1"/>
                </a:solidFill>
                <a:latin typeface="+mj-lt"/>
                <a:cs typeface="+mn-cs"/>
              </a:rPr>
              <a:t>How can delivering patient centred </a:t>
            </a:r>
          </a:p>
          <a:p>
            <a:pPr>
              <a:defRPr/>
            </a:pPr>
            <a:r>
              <a:rPr lang="en-GB" sz="3200" dirty="0">
                <a:solidFill>
                  <a:schemeClr val="bg1"/>
                </a:solidFill>
                <a:latin typeface="+mj-lt"/>
                <a:cs typeface="+mn-cs"/>
              </a:rPr>
              <a:t>care help avoid complaints and claims?</a:t>
            </a:r>
          </a:p>
          <a:p>
            <a:pPr>
              <a:defRPr/>
            </a:pPr>
            <a:endParaRPr lang="en-GB" dirty="0">
              <a:solidFill>
                <a:schemeClr val="bg1"/>
              </a:solidFill>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258888" y="1196975"/>
            <a:ext cx="5993949" cy="2585323"/>
          </a:xfrm>
          <a:prstGeom prst="rect">
            <a:avLst/>
          </a:prstGeom>
          <a:noFill/>
          <a:ln w="9525">
            <a:noFill/>
            <a:miter lim="800000"/>
            <a:headEnd/>
            <a:tailEnd/>
          </a:ln>
        </p:spPr>
        <p:txBody>
          <a:bodyPr wrap="none">
            <a:spAutoFit/>
          </a:bodyPr>
          <a:lstStyle/>
          <a:p>
            <a:r>
              <a:rPr lang="en-GB" sz="5400" dirty="0" smtClean="0">
                <a:solidFill>
                  <a:schemeClr val="bg1"/>
                </a:solidFill>
              </a:rPr>
              <a:t>What do we know</a:t>
            </a:r>
          </a:p>
          <a:p>
            <a:r>
              <a:rPr lang="en-GB" sz="5400" dirty="0" smtClean="0">
                <a:solidFill>
                  <a:schemeClr val="bg1"/>
                </a:solidFill>
              </a:rPr>
              <a:t>about complaints ?</a:t>
            </a:r>
            <a:endParaRPr lang="en-GB" sz="5400" dirty="0">
              <a:solidFill>
                <a:schemeClr val="bg1"/>
              </a:solidFill>
            </a:endParaRPr>
          </a:p>
          <a:p>
            <a:endParaRPr lang="en-GB" sz="5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36712"/>
            <a:ext cx="8139112" cy="3170099"/>
          </a:xfrm>
          <a:prstGeom prst="rect">
            <a:avLst/>
          </a:prstGeom>
          <a:noFill/>
        </p:spPr>
        <p:txBody>
          <a:bodyPr>
            <a:spAutoFit/>
          </a:bodyPr>
          <a:lstStyle/>
          <a:p>
            <a:pPr eaLnBrk="0" hangingPunct="0">
              <a:defRPr/>
            </a:pPr>
            <a:endParaRPr lang="en-GB" dirty="0">
              <a:solidFill>
                <a:schemeClr val="bg1"/>
              </a:solidFill>
              <a:latin typeface="+mn-lt"/>
              <a:cs typeface="Arial" pitchFamily="34" charset="0"/>
            </a:endParaRPr>
          </a:p>
          <a:p>
            <a:pPr eaLnBrk="0" hangingPunct="0">
              <a:defRPr/>
            </a:pPr>
            <a:r>
              <a:rPr lang="en-GB" sz="2800" b="1" dirty="0">
                <a:solidFill>
                  <a:schemeClr val="bg1"/>
                </a:solidFill>
                <a:latin typeface="+mn-lt"/>
                <a:cs typeface="Arial" pitchFamily="34" charset="0"/>
              </a:rPr>
              <a:t>The tip of the iceberg?</a:t>
            </a:r>
            <a:endParaRPr lang="en-GB" sz="2800" b="1" dirty="0">
              <a:solidFill>
                <a:schemeClr val="bg1"/>
              </a:solidFill>
              <a:latin typeface="+mn-lt"/>
            </a:endParaRPr>
          </a:p>
          <a:p>
            <a:pPr>
              <a:defRPr/>
            </a:pPr>
            <a:endParaRPr lang="en-GB" sz="2800" dirty="0">
              <a:solidFill>
                <a:schemeClr val="bg1"/>
              </a:solidFill>
              <a:latin typeface="+mn-lt"/>
            </a:endParaRPr>
          </a:p>
          <a:p>
            <a:pPr>
              <a:defRPr/>
            </a:pPr>
            <a:endParaRPr lang="en-GB" dirty="0">
              <a:solidFill>
                <a:schemeClr val="bg1"/>
              </a:solidFill>
              <a:latin typeface="+mn-lt"/>
            </a:endParaRPr>
          </a:p>
          <a:p>
            <a:pPr>
              <a:defRPr/>
            </a:pPr>
            <a:endParaRPr lang="en-GB" dirty="0">
              <a:solidFill>
                <a:schemeClr val="bg1"/>
              </a:solidFill>
              <a:latin typeface="+mn-lt"/>
            </a:endParaRPr>
          </a:p>
          <a:p>
            <a:pPr>
              <a:defRPr/>
            </a:pPr>
            <a:endParaRPr lang="en-GB" dirty="0">
              <a:solidFill>
                <a:schemeClr val="bg1"/>
              </a:solidFill>
              <a:latin typeface="+mn-lt"/>
            </a:endParaRPr>
          </a:p>
          <a:p>
            <a:pPr>
              <a:defRPr/>
            </a:pPr>
            <a:endParaRPr lang="en-GB" dirty="0">
              <a:solidFill>
                <a:schemeClr val="bg1"/>
              </a:solidFill>
              <a:latin typeface="+mn-lt"/>
            </a:endParaRPr>
          </a:p>
          <a:p>
            <a:pPr>
              <a:defRPr/>
            </a:pPr>
            <a:endParaRPr lang="en-GB" dirty="0">
              <a:solidFill>
                <a:schemeClr val="bg1"/>
              </a:solidFill>
              <a:latin typeface="+mn-lt"/>
            </a:endParaRPr>
          </a:p>
          <a:p>
            <a:pPr>
              <a:defRPr/>
            </a:pPr>
            <a:endParaRPr lang="en-GB" dirty="0">
              <a:solidFill>
                <a:schemeClr val="bg1"/>
              </a:solidFill>
              <a:latin typeface="+mn-lt"/>
            </a:endParaRPr>
          </a:p>
          <a:p>
            <a:pPr>
              <a:defRPr/>
            </a:pPr>
            <a:endParaRPr lang="en-GB" dirty="0">
              <a:solidFill>
                <a:schemeClr val="bg1"/>
              </a:solidFill>
              <a:latin typeface="+mn-lt"/>
            </a:endParaRPr>
          </a:p>
        </p:txBody>
      </p:sp>
      <p:pic>
        <p:nvPicPr>
          <p:cNvPr id="23555" name="Picture 3"/>
          <p:cNvPicPr>
            <a:picLocks noChangeAspect="1" noChangeArrowheads="1"/>
          </p:cNvPicPr>
          <p:nvPr/>
        </p:nvPicPr>
        <p:blipFill>
          <a:blip r:embed="rId2" cstate="print"/>
          <a:srcRect/>
          <a:stretch>
            <a:fillRect/>
          </a:stretch>
        </p:blipFill>
        <p:spPr bwMode="auto">
          <a:xfrm>
            <a:off x="5436096" y="692696"/>
            <a:ext cx="2811462" cy="2355850"/>
          </a:xfrm>
          <a:prstGeom prst="rect">
            <a:avLst/>
          </a:prstGeom>
          <a:noFill/>
          <a:ln w="9525">
            <a:noFill/>
            <a:miter lim="800000"/>
            <a:headEnd/>
            <a:tailEnd/>
          </a:ln>
        </p:spPr>
      </p:pic>
      <p:graphicFrame>
        <p:nvGraphicFramePr>
          <p:cNvPr id="4" name="Chart 3"/>
          <p:cNvGraphicFramePr/>
          <p:nvPr/>
        </p:nvGraphicFramePr>
        <p:xfrm>
          <a:off x="755576" y="2564904"/>
          <a:ext cx="4896544" cy="36671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complaints system</a:t>
            </a:r>
            <a:endParaRPr lang="en-GB" dirty="0"/>
          </a:p>
        </p:txBody>
      </p:sp>
      <p:sp>
        <p:nvSpPr>
          <p:cNvPr id="3" name="Content Placeholder 2"/>
          <p:cNvSpPr>
            <a:spLocks noGrp="1"/>
          </p:cNvSpPr>
          <p:nvPr>
            <p:ph idx="1"/>
          </p:nvPr>
        </p:nvSpPr>
        <p:spPr/>
        <p:txBody>
          <a:bodyPr/>
          <a:lstStyle/>
          <a:p>
            <a:r>
              <a:rPr lang="en-GB" dirty="0" smtClean="0"/>
              <a:t>Complex</a:t>
            </a:r>
          </a:p>
          <a:p>
            <a:r>
              <a:rPr lang="en-GB" dirty="0" smtClean="0"/>
              <a:t>Plethora of individuals and organisations involved</a:t>
            </a:r>
          </a:p>
          <a:p>
            <a:r>
              <a:rPr lang="en-GB" dirty="0" smtClean="0"/>
              <a:t>You complain to different people, about different aspects of care, and relating to different healthcare organisations</a:t>
            </a:r>
          </a:p>
          <a:p>
            <a:r>
              <a:rPr lang="en-GB" dirty="0" smtClean="0"/>
              <a:t>Ever changing</a:t>
            </a:r>
            <a:endParaRPr lang="en-GB" dirty="0"/>
          </a:p>
        </p:txBody>
      </p:sp>
      <p:pic>
        <p:nvPicPr>
          <p:cNvPr id="51202" name="Picture 2" descr="http://t0.gstatic.com/images?q=tbn:ANd9GcSdRiEGEfJ4qMm21tIgCQjR51b8I6ekbDTW97NZkJhBGlYPLFyLeg"/>
          <p:cNvPicPr>
            <a:picLocks noChangeAspect="1" noChangeArrowheads="1"/>
          </p:cNvPicPr>
          <p:nvPr/>
        </p:nvPicPr>
        <p:blipFill>
          <a:blip r:embed="rId2" cstate="print"/>
          <a:srcRect/>
          <a:stretch>
            <a:fillRect/>
          </a:stretch>
        </p:blipFill>
        <p:spPr bwMode="auto">
          <a:xfrm>
            <a:off x="3707904" y="3789040"/>
            <a:ext cx="3513384" cy="25649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66975" y="2627313"/>
            <a:ext cx="4238625" cy="1901825"/>
          </a:xfrm>
          <a:prstGeom prst="rect">
            <a:avLst/>
          </a:prstGeom>
          <a:solidFill>
            <a:srgbClr val="7F46D4"/>
          </a:solidFill>
          <a:ln w="9525">
            <a:solidFill>
              <a:schemeClr val="tx1"/>
            </a:solidFill>
            <a:miter lim="800000"/>
            <a:headEnd/>
            <a:tailEnd/>
          </a:ln>
        </p:spPr>
        <p:txBody>
          <a:bodyPr wrap="none" anchor="ctr"/>
          <a:lstStyle/>
          <a:p>
            <a:endParaRPr lang="en-US"/>
          </a:p>
        </p:txBody>
      </p:sp>
      <p:sp>
        <p:nvSpPr>
          <p:cNvPr id="3" name="Rectangle 3"/>
          <p:cNvSpPr>
            <a:spLocks noChangeArrowheads="1"/>
          </p:cNvSpPr>
          <p:nvPr/>
        </p:nvSpPr>
        <p:spPr bwMode="auto">
          <a:xfrm>
            <a:off x="946150" y="1219200"/>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4" name="Rectangle 4"/>
          <p:cNvSpPr txBox="1">
            <a:spLocks noChangeArrowheads="1"/>
          </p:cNvSpPr>
          <p:nvPr/>
        </p:nvSpPr>
        <p:spPr>
          <a:xfrm>
            <a:off x="323528" y="188913"/>
            <a:ext cx="8568952" cy="762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latin typeface="Comic Sans MS" charset="0"/>
                <a:ea typeface="+mj-ea"/>
                <a:cs typeface="+mj-cs"/>
              </a:rPr>
              <a:t>Complaints and Regulation: who to turn to?</a:t>
            </a:r>
          </a:p>
        </p:txBody>
      </p:sp>
      <p:sp>
        <p:nvSpPr>
          <p:cNvPr id="5" name="Rectangle 5"/>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kern="0" cap="none" spc="0" normalizeH="0" baseline="0" noProof="0" smtClean="0">
                <a:ln>
                  <a:noFill/>
                </a:ln>
                <a:solidFill>
                  <a:schemeClr val="tx1"/>
                </a:solidFill>
                <a:effectLst/>
                <a:uLnTx/>
                <a:uFillTx/>
                <a:latin typeface="+mn-lt"/>
                <a:ea typeface="+mn-ea"/>
                <a:cs typeface="+mn-cs"/>
              </a:rPr>
              <a:t>   </a:t>
            </a:r>
          </a:p>
        </p:txBody>
      </p:sp>
      <p:sp>
        <p:nvSpPr>
          <p:cNvPr id="6" name="Rectangle 6"/>
          <p:cNvSpPr>
            <a:spLocks noChangeArrowheads="1"/>
          </p:cNvSpPr>
          <p:nvPr/>
        </p:nvSpPr>
        <p:spPr bwMode="auto">
          <a:xfrm>
            <a:off x="935038" y="2603500"/>
            <a:ext cx="1143000" cy="727075"/>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7" name="Rectangle 8"/>
          <p:cNvSpPr>
            <a:spLocks noChangeArrowheads="1"/>
          </p:cNvSpPr>
          <p:nvPr/>
        </p:nvSpPr>
        <p:spPr bwMode="auto">
          <a:xfrm>
            <a:off x="2743200" y="5029200"/>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8" name="Rectangle 10"/>
          <p:cNvSpPr>
            <a:spLocks noChangeArrowheads="1"/>
          </p:cNvSpPr>
          <p:nvPr/>
        </p:nvSpPr>
        <p:spPr bwMode="auto">
          <a:xfrm>
            <a:off x="7100888" y="3749675"/>
            <a:ext cx="1173162" cy="747713"/>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9" name="Rectangle 11"/>
          <p:cNvSpPr>
            <a:spLocks noChangeArrowheads="1"/>
          </p:cNvSpPr>
          <p:nvPr/>
        </p:nvSpPr>
        <p:spPr bwMode="auto">
          <a:xfrm>
            <a:off x="7102475" y="2600325"/>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10" name="Rectangle 12"/>
          <p:cNvSpPr>
            <a:spLocks noChangeArrowheads="1"/>
          </p:cNvSpPr>
          <p:nvPr/>
        </p:nvSpPr>
        <p:spPr bwMode="auto">
          <a:xfrm>
            <a:off x="5529263" y="1219200"/>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11" name="Rectangle 13"/>
          <p:cNvSpPr>
            <a:spLocks noChangeArrowheads="1"/>
          </p:cNvSpPr>
          <p:nvPr/>
        </p:nvSpPr>
        <p:spPr bwMode="auto">
          <a:xfrm>
            <a:off x="4000500" y="1219200"/>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12" name="Rectangle 14"/>
          <p:cNvSpPr>
            <a:spLocks noChangeArrowheads="1"/>
          </p:cNvSpPr>
          <p:nvPr/>
        </p:nvSpPr>
        <p:spPr bwMode="auto">
          <a:xfrm>
            <a:off x="2476500" y="1219200"/>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13" name="Rectangle 15"/>
          <p:cNvSpPr>
            <a:spLocks noChangeArrowheads="1"/>
          </p:cNvSpPr>
          <p:nvPr/>
        </p:nvSpPr>
        <p:spPr bwMode="auto">
          <a:xfrm>
            <a:off x="5553075" y="5046663"/>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14" name="Rectangle 16"/>
          <p:cNvSpPr>
            <a:spLocks noChangeArrowheads="1"/>
          </p:cNvSpPr>
          <p:nvPr/>
        </p:nvSpPr>
        <p:spPr bwMode="auto">
          <a:xfrm>
            <a:off x="3984625" y="5024438"/>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15" name="Text Box 17"/>
          <p:cNvSpPr txBox="1">
            <a:spLocks noChangeArrowheads="1"/>
          </p:cNvSpPr>
          <p:nvPr/>
        </p:nvSpPr>
        <p:spPr bwMode="auto">
          <a:xfrm>
            <a:off x="699568" y="1219200"/>
            <a:ext cx="1552028" cy="646331"/>
          </a:xfrm>
          <a:prstGeom prst="rect">
            <a:avLst/>
          </a:prstGeom>
          <a:noFill/>
          <a:ln w="9525">
            <a:noFill/>
            <a:miter lim="800000"/>
            <a:headEnd/>
            <a:tailEnd/>
          </a:ln>
        </p:spPr>
        <p:txBody>
          <a:bodyPr wrap="none">
            <a:spAutoFit/>
          </a:bodyPr>
          <a:lstStyle/>
          <a:p>
            <a:pPr algn="ctr" eaLnBrk="0" hangingPunct="0"/>
            <a:r>
              <a:rPr lang="en-GB" sz="1200" b="1" dirty="0">
                <a:solidFill>
                  <a:schemeClr val="bg1"/>
                </a:solidFill>
                <a:latin typeface="Comic Sans MS" charset="0"/>
              </a:rPr>
              <a:t>MENTAL HEALTH</a:t>
            </a:r>
          </a:p>
          <a:p>
            <a:pPr algn="ctr" eaLnBrk="0" hangingPunct="0"/>
            <a:r>
              <a:rPr lang="en-GB" sz="1200" b="1" dirty="0">
                <a:solidFill>
                  <a:schemeClr val="bg1"/>
                </a:solidFill>
                <a:latin typeface="Comic Sans MS" charset="0"/>
              </a:rPr>
              <a:t> ACT </a:t>
            </a:r>
          </a:p>
          <a:p>
            <a:pPr algn="ctr" eaLnBrk="0" hangingPunct="0"/>
            <a:r>
              <a:rPr lang="en-GB" sz="1200" b="1" dirty="0">
                <a:solidFill>
                  <a:schemeClr val="bg1"/>
                </a:solidFill>
                <a:latin typeface="Comic Sans MS" charset="0"/>
              </a:rPr>
              <a:t>COMMISSION</a:t>
            </a:r>
          </a:p>
        </p:txBody>
      </p:sp>
      <p:sp>
        <p:nvSpPr>
          <p:cNvPr id="16" name="Text Box 18"/>
          <p:cNvSpPr txBox="1">
            <a:spLocks noChangeArrowheads="1"/>
          </p:cNvSpPr>
          <p:nvPr/>
        </p:nvSpPr>
        <p:spPr bwMode="auto">
          <a:xfrm>
            <a:off x="827584" y="2708920"/>
            <a:ext cx="1244600" cy="461963"/>
          </a:xfrm>
          <a:prstGeom prst="rect">
            <a:avLst/>
          </a:prstGeom>
          <a:noFill/>
          <a:ln w="9525">
            <a:noFill/>
            <a:miter lim="800000"/>
            <a:headEnd/>
            <a:tailEnd/>
          </a:ln>
        </p:spPr>
        <p:txBody>
          <a:bodyPr wrap="none">
            <a:spAutoFit/>
          </a:bodyPr>
          <a:lstStyle/>
          <a:p>
            <a:pPr algn="ctr" eaLnBrk="0" hangingPunct="0"/>
            <a:r>
              <a:rPr lang="en-GB" sz="1200" b="1" dirty="0">
                <a:latin typeface="Comic Sans MS" charset="0"/>
              </a:rPr>
              <a:t> </a:t>
            </a:r>
            <a:r>
              <a:rPr lang="en-GB" sz="1200" b="1" dirty="0">
                <a:solidFill>
                  <a:schemeClr val="bg1"/>
                </a:solidFill>
                <a:latin typeface="Comic Sans MS" charset="0"/>
              </a:rPr>
              <a:t>Health </a:t>
            </a:r>
          </a:p>
          <a:p>
            <a:pPr algn="ctr" eaLnBrk="0" hangingPunct="0"/>
            <a:r>
              <a:rPr lang="en-GB" sz="1200" b="1" dirty="0">
                <a:solidFill>
                  <a:schemeClr val="bg1"/>
                </a:solidFill>
                <a:latin typeface="Comic Sans MS" charset="0"/>
              </a:rPr>
              <a:t>OMBUDSMAN</a:t>
            </a:r>
          </a:p>
        </p:txBody>
      </p:sp>
      <p:sp>
        <p:nvSpPr>
          <p:cNvPr id="17" name="Text Box 20"/>
          <p:cNvSpPr txBox="1">
            <a:spLocks noChangeArrowheads="1"/>
          </p:cNvSpPr>
          <p:nvPr/>
        </p:nvSpPr>
        <p:spPr bwMode="auto">
          <a:xfrm>
            <a:off x="3131840" y="5301208"/>
            <a:ext cx="520700" cy="276225"/>
          </a:xfrm>
          <a:prstGeom prst="rect">
            <a:avLst/>
          </a:prstGeom>
          <a:noFill/>
          <a:ln w="9525">
            <a:noFill/>
            <a:miter lim="800000"/>
            <a:headEnd/>
            <a:tailEnd/>
          </a:ln>
        </p:spPr>
        <p:txBody>
          <a:bodyPr wrap="none">
            <a:spAutoFit/>
          </a:bodyPr>
          <a:lstStyle/>
          <a:p>
            <a:pPr algn="ctr" eaLnBrk="0" hangingPunct="0"/>
            <a:r>
              <a:rPr lang="en-GB" sz="1200" b="1" dirty="0">
                <a:solidFill>
                  <a:schemeClr val="bg1"/>
                </a:solidFill>
                <a:latin typeface="Comic Sans MS" charset="0"/>
              </a:rPr>
              <a:t>GMC</a:t>
            </a:r>
          </a:p>
        </p:txBody>
      </p:sp>
      <p:sp>
        <p:nvSpPr>
          <p:cNvPr id="18" name="Text Box 21"/>
          <p:cNvSpPr txBox="1">
            <a:spLocks noChangeArrowheads="1"/>
          </p:cNvSpPr>
          <p:nvPr/>
        </p:nvSpPr>
        <p:spPr bwMode="auto">
          <a:xfrm>
            <a:off x="5538788" y="5057775"/>
            <a:ext cx="1249362" cy="646331"/>
          </a:xfrm>
          <a:prstGeom prst="rect">
            <a:avLst/>
          </a:prstGeom>
          <a:noFill/>
          <a:ln w="9525">
            <a:noFill/>
            <a:miter lim="800000"/>
            <a:headEnd/>
            <a:tailEnd/>
          </a:ln>
        </p:spPr>
        <p:txBody>
          <a:bodyPr>
            <a:spAutoFit/>
          </a:bodyPr>
          <a:lstStyle/>
          <a:p>
            <a:pPr algn="ctr" eaLnBrk="0" hangingPunct="0"/>
            <a:r>
              <a:rPr lang="en-GB" sz="1200" b="1" dirty="0">
                <a:solidFill>
                  <a:schemeClr val="bg1"/>
                </a:solidFill>
                <a:latin typeface="Comic Sans MS" charset="0"/>
              </a:rPr>
              <a:t>HEALTH &amp;</a:t>
            </a:r>
          </a:p>
          <a:p>
            <a:pPr algn="ctr" eaLnBrk="0" hangingPunct="0"/>
            <a:r>
              <a:rPr lang="en-GB" sz="1200" b="1" dirty="0">
                <a:solidFill>
                  <a:schemeClr val="bg1"/>
                </a:solidFill>
                <a:latin typeface="Comic Sans MS" charset="0"/>
              </a:rPr>
              <a:t>SAFETY EXECUTIVE</a:t>
            </a:r>
          </a:p>
        </p:txBody>
      </p:sp>
      <p:sp>
        <p:nvSpPr>
          <p:cNvPr id="19" name="Text Box 22"/>
          <p:cNvSpPr txBox="1">
            <a:spLocks noChangeArrowheads="1"/>
          </p:cNvSpPr>
          <p:nvPr/>
        </p:nvSpPr>
        <p:spPr bwMode="auto">
          <a:xfrm>
            <a:off x="7092280" y="3733800"/>
            <a:ext cx="1262733" cy="646331"/>
          </a:xfrm>
          <a:prstGeom prst="rect">
            <a:avLst/>
          </a:prstGeom>
          <a:noFill/>
          <a:ln w="9525">
            <a:noFill/>
            <a:miter lim="800000"/>
            <a:headEnd/>
            <a:tailEnd/>
          </a:ln>
        </p:spPr>
        <p:txBody>
          <a:bodyPr wrap="square">
            <a:spAutoFit/>
          </a:bodyPr>
          <a:lstStyle/>
          <a:p>
            <a:pPr algn="ctr" eaLnBrk="0" hangingPunct="0"/>
            <a:r>
              <a:rPr lang="en-GB" sz="1200" b="1" dirty="0">
                <a:solidFill>
                  <a:schemeClr val="bg1"/>
                </a:solidFill>
                <a:latin typeface="Comic Sans MS" charset="0"/>
              </a:rPr>
              <a:t>NHS</a:t>
            </a:r>
          </a:p>
          <a:p>
            <a:pPr algn="ctr" eaLnBrk="0" hangingPunct="0"/>
            <a:r>
              <a:rPr lang="en-GB" sz="1200" b="1" dirty="0">
                <a:solidFill>
                  <a:schemeClr val="bg1"/>
                </a:solidFill>
                <a:latin typeface="Comic Sans MS" charset="0"/>
              </a:rPr>
              <a:t>LITIGATION</a:t>
            </a:r>
          </a:p>
          <a:p>
            <a:pPr algn="ctr" eaLnBrk="0" hangingPunct="0"/>
            <a:r>
              <a:rPr lang="en-GB" sz="1200" b="1" dirty="0">
                <a:solidFill>
                  <a:schemeClr val="bg1"/>
                </a:solidFill>
                <a:latin typeface="Comic Sans MS" charset="0"/>
              </a:rPr>
              <a:t>AUTHORITY</a:t>
            </a:r>
          </a:p>
        </p:txBody>
      </p:sp>
      <p:sp>
        <p:nvSpPr>
          <p:cNvPr id="20" name="Text Box 24"/>
          <p:cNvSpPr txBox="1">
            <a:spLocks noChangeArrowheads="1"/>
          </p:cNvSpPr>
          <p:nvPr/>
        </p:nvSpPr>
        <p:spPr bwMode="auto">
          <a:xfrm>
            <a:off x="7164288" y="2852936"/>
            <a:ext cx="1016000" cy="276225"/>
          </a:xfrm>
          <a:prstGeom prst="rect">
            <a:avLst/>
          </a:prstGeom>
          <a:solidFill>
            <a:srgbClr val="9BE8D4"/>
          </a:solidFill>
          <a:ln w="9525">
            <a:noFill/>
            <a:miter lim="800000"/>
            <a:headEnd/>
            <a:tailEnd/>
          </a:ln>
        </p:spPr>
        <p:txBody>
          <a:bodyPr>
            <a:spAutoFit/>
          </a:bodyPr>
          <a:lstStyle/>
          <a:p>
            <a:pPr algn="ctr" eaLnBrk="0" hangingPunct="0"/>
            <a:r>
              <a:rPr lang="en-GB" sz="1200" b="1" dirty="0">
                <a:solidFill>
                  <a:schemeClr val="bg1"/>
                </a:solidFill>
                <a:latin typeface="Comic Sans MS" charset="0"/>
              </a:rPr>
              <a:t>NMC</a:t>
            </a:r>
          </a:p>
        </p:txBody>
      </p:sp>
      <p:sp>
        <p:nvSpPr>
          <p:cNvPr id="21" name="Text Box 25"/>
          <p:cNvSpPr txBox="1">
            <a:spLocks noChangeArrowheads="1"/>
          </p:cNvSpPr>
          <p:nvPr/>
        </p:nvSpPr>
        <p:spPr bwMode="auto">
          <a:xfrm>
            <a:off x="7361238" y="1433513"/>
            <a:ext cx="492125" cy="274637"/>
          </a:xfrm>
          <a:prstGeom prst="rect">
            <a:avLst/>
          </a:prstGeom>
          <a:noFill/>
          <a:ln w="9525">
            <a:noFill/>
            <a:miter lim="800000"/>
            <a:headEnd/>
            <a:tailEnd/>
          </a:ln>
        </p:spPr>
        <p:txBody>
          <a:bodyPr wrap="none">
            <a:spAutoFit/>
          </a:bodyPr>
          <a:lstStyle/>
          <a:p>
            <a:pPr eaLnBrk="0" hangingPunct="0"/>
            <a:r>
              <a:rPr lang="en-GB" sz="1200">
                <a:latin typeface="RotisSemiSerif" pitchFamily="2" charset="0"/>
              </a:rPr>
              <a:t>NICE</a:t>
            </a:r>
          </a:p>
        </p:txBody>
      </p:sp>
      <p:sp>
        <p:nvSpPr>
          <p:cNvPr id="22" name="Text Box 26"/>
          <p:cNvSpPr txBox="1">
            <a:spLocks noChangeArrowheads="1"/>
          </p:cNvSpPr>
          <p:nvPr/>
        </p:nvSpPr>
        <p:spPr bwMode="auto">
          <a:xfrm>
            <a:off x="5592632" y="1387475"/>
            <a:ext cx="1143262" cy="830997"/>
          </a:xfrm>
          <a:prstGeom prst="rect">
            <a:avLst/>
          </a:prstGeom>
          <a:noFill/>
          <a:ln w="9525">
            <a:noFill/>
            <a:miter lim="800000"/>
            <a:headEnd/>
            <a:tailEnd/>
          </a:ln>
        </p:spPr>
        <p:txBody>
          <a:bodyPr wrap="none">
            <a:spAutoFit/>
          </a:bodyPr>
          <a:lstStyle/>
          <a:p>
            <a:pPr algn="ctr" eaLnBrk="0" hangingPunct="0"/>
            <a:r>
              <a:rPr lang="en-GB" sz="1200" b="1" dirty="0">
                <a:solidFill>
                  <a:schemeClr val="bg1"/>
                </a:solidFill>
                <a:latin typeface="Comic Sans MS" charset="0"/>
              </a:rPr>
              <a:t>SPECIALIST</a:t>
            </a:r>
          </a:p>
          <a:p>
            <a:pPr algn="ctr" eaLnBrk="0" hangingPunct="0"/>
            <a:r>
              <a:rPr lang="en-GB" sz="1200" b="1" dirty="0">
                <a:solidFill>
                  <a:schemeClr val="bg1"/>
                </a:solidFill>
                <a:latin typeface="Comic Sans MS" charset="0"/>
              </a:rPr>
              <a:t>AUDITS*</a:t>
            </a:r>
          </a:p>
          <a:p>
            <a:pPr algn="ctr" eaLnBrk="0" hangingPunct="0"/>
            <a:endParaRPr lang="en-GB" sz="1200" b="1" dirty="0">
              <a:latin typeface="Comic Sans MS" charset="0"/>
            </a:endParaRPr>
          </a:p>
          <a:p>
            <a:pPr algn="ctr" eaLnBrk="0" hangingPunct="0"/>
            <a:endParaRPr lang="en-GB" sz="1200" b="1" dirty="0">
              <a:latin typeface="RotisSemiSerif" pitchFamily="2" charset="0"/>
            </a:endParaRPr>
          </a:p>
        </p:txBody>
      </p:sp>
      <p:sp>
        <p:nvSpPr>
          <p:cNvPr id="23" name="Text Box 27"/>
          <p:cNvSpPr txBox="1">
            <a:spLocks noChangeArrowheads="1"/>
          </p:cNvSpPr>
          <p:nvPr/>
        </p:nvSpPr>
        <p:spPr bwMode="auto">
          <a:xfrm>
            <a:off x="4098925" y="1355725"/>
            <a:ext cx="944563" cy="461963"/>
          </a:xfrm>
          <a:prstGeom prst="rect">
            <a:avLst/>
          </a:prstGeom>
          <a:noFill/>
          <a:ln w="9525">
            <a:noFill/>
            <a:miter lim="800000"/>
            <a:headEnd/>
            <a:tailEnd/>
          </a:ln>
        </p:spPr>
        <p:txBody>
          <a:bodyPr wrap="none">
            <a:spAutoFit/>
          </a:bodyPr>
          <a:lstStyle/>
          <a:p>
            <a:pPr algn="ctr" eaLnBrk="0" hangingPunct="0"/>
            <a:r>
              <a:rPr lang="en-GB" sz="1200" b="1" dirty="0">
                <a:solidFill>
                  <a:schemeClr val="bg1"/>
                </a:solidFill>
                <a:latin typeface="Comic Sans MS" charset="0"/>
              </a:rPr>
              <a:t>Royal </a:t>
            </a:r>
          </a:p>
          <a:p>
            <a:pPr algn="ctr" eaLnBrk="0" hangingPunct="0"/>
            <a:r>
              <a:rPr lang="en-GB" sz="1200" b="1" dirty="0">
                <a:solidFill>
                  <a:schemeClr val="bg1"/>
                </a:solidFill>
                <a:latin typeface="Comic Sans MS" charset="0"/>
              </a:rPr>
              <a:t>COLLEGEs</a:t>
            </a:r>
          </a:p>
        </p:txBody>
      </p:sp>
      <p:sp>
        <p:nvSpPr>
          <p:cNvPr id="24" name="Rectangle 29"/>
          <p:cNvSpPr>
            <a:spLocks noChangeArrowheads="1"/>
          </p:cNvSpPr>
          <p:nvPr/>
        </p:nvSpPr>
        <p:spPr bwMode="auto">
          <a:xfrm>
            <a:off x="990600" y="3886200"/>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r>
              <a:rPr lang="en-US" sz="1100" b="1" dirty="0">
                <a:solidFill>
                  <a:schemeClr val="bg1"/>
                </a:solidFill>
                <a:latin typeface="Comic Sans MS" charset="0"/>
              </a:rPr>
              <a:t>COMMISSIONERS</a:t>
            </a:r>
          </a:p>
        </p:txBody>
      </p:sp>
      <p:sp>
        <p:nvSpPr>
          <p:cNvPr id="25" name="Text Box 31"/>
          <p:cNvSpPr txBox="1">
            <a:spLocks noChangeArrowheads="1"/>
          </p:cNvSpPr>
          <p:nvPr/>
        </p:nvSpPr>
        <p:spPr bwMode="auto">
          <a:xfrm>
            <a:off x="4139952" y="5229200"/>
            <a:ext cx="863600" cy="461962"/>
          </a:xfrm>
          <a:prstGeom prst="rect">
            <a:avLst/>
          </a:prstGeom>
          <a:noFill/>
          <a:ln w="9525">
            <a:noFill/>
            <a:miter lim="800000"/>
            <a:headEnd/>
            <a:tailEnd/>
          </a:ln>
        </p:spPr>
        <p:txBody>
          <a:bodyPr wrap="none">
            <a:spAutoFit/>
          </a:bodyPr>
          <a:lstStyle/>
          <a:p>
            <a:pPr eaLnBrk="0" hangingPunct="0"/>
            <a:r>
              <a:rPr lang="en-GB" sz="1200" b="1" dirty="0">
                <a:solidFill>
                  <a:schemeClr val="bg1"/>
                </a:solidFill>
                <a:latin typeface="Comic Sans MS" charset="0"/>
              </a:rPr>
              <a:t>DEPT OF</a:t>
            </a:r>
          </a:p>
          <a:p>
            <a:pPr eaLnBrk="0" hangingPunct="0"/>
            <a:r>
              <a:rPr lang="en-GB" sz="1200" b="1" dirty="0">
                <a:solidFill>
                  <a:schemeClr val="bg1"/>
                </a:solidFill>
                <a:latin typeface="Comic Sans MS" charset="0"/>
              </a:rPr>
              <a:t>HEALTH</a:t>
            </a:r>
          </a:p>
        </p:txBody>
      </p:sp>
      <p:sp>
        <p:nvSpPr>
          <p:cNvPr id="26" name="Text Box 32"/>
          <p:cNvSpPr txBox="1">
            <a:spLocks noChangeArrowheads="1"/>
          </p:cNvSpPr>
          <p:nvPr/>
        </p:nvSpPr>
        <p:spPr bwMode="auto">
          <a:xfrm>
            <a:off x="2841625" y="1425575"/>
            <a:ext cx="509588" cy="276225"/>
          </a:xfrm>
          <a:prstGeom prst="rect">
            <a:avLst/>
          </a:prstGeom>
          <a:noFill/>
          <a:ln w="9525">
            <a:noFill/>
            <a:miter lim="800000"/>
            <a:headEnd/>
            <a:tailEnd/>
          </a:ln>
        </p:spPr>
        <p:txBody>
          <a:bodyPr wrap="none">
            <a:spAutoFit/>
          </a:bodyPr>
          <a:lstStyle/>
          <a:p>
            <a:pPr eaLnBrk="0" hangingPunct="0"/>
            <a:r>
              <a:rPr lang="en-GB" sz="1200" b="1" dirty="0">
                <a:solidFill>
                  <a:schemeClr val="bg1"/>
                </a:solidFill>
                <a:latin typeface="Comic Sans MS" charset="0"/>
              </a:rPr>
              <a:t>CQC</a:t>
            </a:r>
          </a:p>
        </p:txBody>
      </p:sp>
      <p:sp>
        <p:nvSpPr>
          <p:cNvPr id="27" name="Text Box 33"/>
          <p:cNvSpPr txBox="1">
            <a:spLocks noChangeArrowheads="1"/>
          </p:cNvSpPr>
          <p:nvPr/>
        </p:nvSpPr>
        <p:spPr bwMode="auto">
          <a:xfrm>
            <a:off x="3001963" y="2998788"/>
            <a:ext cx="3276600" cy="946150"/>
          </a:xfrm>
          <a:prstGeom prst="rect">
            <a:avLst/>
          </a:prstGeom>
          <a:noFill/>
          <a:ln w="9525">
            <a:noFill/>
            <a:miter lim="800000"/>
            <a:headEnd/>
            <a:tailEnd/>
          </a:ln>
        </p:spPr>
        <p:txBody>
          <a:bodyPr>
            <a:spAutoFit/>
          </a:bodyPr>
          <a:lstStyle/>
          <a:p>
            <a:pPr algn="ctr" eaLnBrk="0" hangingPunct="0">
              <a:spcBef>
                <a:spcPct val="50000"/>
              </a:spcBef>
            </a:pPr>
            <a:r>
              <a:rPr lang="en-GB" sz="2800">
                <a:solidFill>
                  <a:schemeClr val="bg1"/>
                </a:solidFill>
                <a:latin typeface="Comic Sans MS" charset="0"/>
              </a:rPr>
              <a:t>NHS ORGANISATION</a:t>
            </a:r>
          </a:p>
        </p:txBody>
      </p:sp>
      <p:sp>
        <p:nvSpPr>
          <p:cNvPr id="28" name="Rectangle 34"/>
          <p:cNvSpPr>
            <a:spLocks noChangeArrowheads="1"/>
          </p:cNvSpPr>
          <p:nvPr/>
        </p:nvSpPr>
        <p:spPr bwMode="auto">
          <a:xfrm>
            <a:off x="7078663" y="1219200"/>
            <a:ext cx="1143000" cy="762000"/>
          </a:xfrm>
          <a:prstGeom prst="rect">
            <a:avLst/>
          </a:prstGeom>
          <a:solidFill>
            <a:srgbClr val="9BE8D4"/>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400">
              <a:latin typeface="RotisSemiSerif" pitchFamily="2" charset="0"/>
              <a:ea typeface="+mn-ea"/>
            </a:endParaRPr>
          </a:p>
        </p:txBody>
      </p:sp>
      <p:sp>
        <p:nvSpPr>
          <p:cNvPr id="29" name="Text Box 35"/>
          <p:cNvSpPr txBox="1">
            <a:spLocks noChangeArrowheads="1"/>
          </p:cNvSpPr>
          <p:nvPr/>
        </p:nvSpPr>
        <p:spPr bwMode="auto">
          <a:xfrm>
            <a:off x="7300913" y="1422400"/>
            <a:ext cx="812800" cy="274638"/>
          </a:xfrm>
          <a:prstGeom prst="rect">
            <a:avLst/>
          </a:prstGeom>
          <a:noFill/>
          <a:ln w="9525">
            <a:noFill/>
            <a:miter lim="800000"/>
            <a:headEnd/>
            <a:tailEnd/>
          </a:ln>
        </p:spPr>
        <p:txBody>
          <a:bodyPr>
            <a:spAutoFit/>
          </a:bodyPr>
          <a:lstStyle/>
          <a:p>
            <a:pPr algn="ctr" eaLnBrk="0" hangingPunct="0">
              <a:spcBef>
                <a:spcPct val="50000"/>
              </a:spcBef>
            </a:pPr>
            <a:r>
              <a:rPr lang="en-GB" sz="1200" b="1" dirty="0">
                <a:solidFill>
                  <a:schemeClr val="bg1"/>
                </a:solidFill>
                <a:latin typeface="Comic Sans MS" charset="0"/>
              </a:rPr>
              <a:t>NICE</a:t>
            </a:r>
          </a:p>
        </p:txBody>
      </p:sp>
      <p:sp>
        <p:nvSpPr>
          <p:cNvPr id="30" name="AutoShape 36"/>
          <p:cNvSpPr>
            <a:spLocks noChangeArrowheads="1"/>
          </p:cNvSpPr>
          <p:nvPr/>
        </p:nvSpPr>
        <p:spPr bwMode="auto">
          <a:xfrm>
            <a:off x="2903538" y="2162175"/>
            <a:ext cx="319087" cy="349250"/>
          </a:xfrm>
          <a:prstGeom prst="downArrow">
            <a:avLst>
              <a:gd name="adj1" fmla="val 50000"/>
              <a:gd name="adj2" fmla="val 27363"/>
            </a:avLst>
          </a:prstGeom>
          <a:solidFill>
            <a:schemeClr val="bg1"/>
          </a:solidFill>
          <a:ln w="9525">
            <a:solidFill>
              <a:schemeClr val="tx1"/>
            </a:solidFill>
            <a:miter lim="800000"/>
            <a:headEnd/>
            <a:tailEnd/>
          </a:ln>
        </p:spPr>
        <p:txBody>
          <a:bodyPr wrap="none" anchor="ctr"/>
          <a:lstStyle/>
          <a:p>
            <a:endParaRPr lang="en-US"/>
          </a:p>
        </p:txBody>
      </p:sp>
      <p:sp>
        <p:nvSpPr>
          <p:cNvPr id="31" name="AutoShape 37"/>
          <p:cNvSpPr>
            <a:spLocks noChangeArrowheads="1"/>
          </p:cNvSpPr>
          <p:nvPr/>
        </p:nvSpPr>
        <p:spPr bwMode="auto">
          <a:xfrm>
            <a:off x="4376738" y="2168525"/>
            <a:ext cx="319087" cy="349250"/>
          </a:xfrm>
          <a:prstGeom prst="downArrow">
            <a:avLst>
              <a:gd name="adj1" fmla="val 50000"/>
              <a:gd name="adj2" fmla="val 27363"/>
            </a:avLst>
          </a:prstGeom>
          <a:solidFill>
            <a:schemeClr val="bg1"/>
          </a:solidFill>
          <a:ln w="9525">
            <a:solidFill>
              <a:schemeClr val="tx1"/>
            </a:solidFill>
            <a:miter lim="800000"/>
            <a:headEnd/>
            <a:tailEnd/>
          </a:ln>
        </p:spPr>
        <p:txBody>
          <a:bodyPr wrap="none" anchor="ctr"/>
          <a:lstStyle/>
          <a:p>
            <a:endParaRPr lang="en-US"/>
          </a:p>
        </p:txBody>
      </p:sp>
      <p:sp>
        <p:nvSpPr>
          <p:cNvPr id="32" name="AutoShape 38"/>
          <p:cNvSpPr>
            <a:spLocks noChangeArrowheads="1"/>
          </p:cNvSpPr>
          <p:nvPr/>
        </p:nvSpPr>
        <p:spPr bwMode="auto">
          <a:xfrm>
            <a:off x="5965825" y="2147888"/>
            <a:ext cx="319088" cy="349250"/>
          </a:xfrm>
          <a:prstGeom prst="downArrow">
            <a:avLst>
              <a:gd name="adj1" fmla="val 50000"/>
              <a:gd name="adj2" fmla="val 27363"/>
            </a:avLst>
          </a:prstGeom>
          <a:solidFill>
            <a:schemeClr val="bg1"/>
          </a:solidFill>
          <a:ln w="9525">
            <a:solidFill>
              <a:schemeClr val="tx1"/>
            </a:solidFill>
            <a:miter lim="800000"/>
            <a:headEnd/>
            <a:tailEnd/>
          </a:ln>
        </p:spPr>
        <p:txBody>
          <a:bodyPr wrap="none" anchor="ctr"/>
          <a:lstStyle/>
          <a:p>
            <a:endParaRPr lang="en-US" dirty="0">
              <a:solidFill>
                <a:schemeClr val="bg1"/>
              </a:solidFill>
            </a:endParaRPr>
          </a:p>
        </p:txBody>
      </p:sp>
      <p:sp>
        <p:nvSpPr>
          <p:cNvPr id="33" name="AutoShape 39"/>
          <p:cNvSpPr>
            <a:spLocks noChangeArrowheads="1"/>
          </p:cNvSpPr>
          <p:nvPr/>
        </p:nvSpPr>
        <p:spPr bwMode="auto">
          <a:xfrm>
            <a:off x="2176463" y="2873375"/>
            <a:ext cx="203200" cy="319088"/>
          </a:xfrm>
          <a:prstGeom prst="right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4" name="AutoShape 40"/>
          <p:cNvSpPr>
            <a:spLocks noChangeArrowheads="1"/>
          </p:cNvSpPr>
          <p:nvPr/>
        </p:nvSpPr>
        <p:spPr bwMode="auto">
          <a:xfrm>
            <a:off x="2195736" y="4005064"/>
            <a:ext cx="203200" cy="319087"/>
          </a:xfrm>
          <a:prstGeom prst="right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5" name="AutoShape 41"/>
          <p:cNvSpPr>
            <a:spLocks noChangeArrowheads="1"/>
          </p:cNvSpPr>
          <p:nvPr/>
        </p:nvSpPr>
        <p:spPr bwMode="auto">
          <a:xfrm>
            <a:off x="6792913" y="1538288"/>
            <a:ext cx="246062" cy="261937"/>
          </a:xfrm>
          <a:prstGeom prst="left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dirty="0">
              <a:solidFill>
                <a:schemeClr val="bg1"/>
              </a:solidFill>
            </a:endParaRPr>
          </a:p>
        </p:txBody>
      </p:sp>
      <p:sp>
        <p:nvSpPr>
          <p:cNvPr id="36" name="AutoShape 42"/>
          <p:cNvSpPr>
            <a:spLocks noChangeArrowheads="1"/>
          </p:cNvSpPr>
          <p:nvPr/>
        </p:nvSpPr>
        <p:spPr bwMode="auto">
          <a:xfrm>
            <a:off x="6756400" y="3998913"/>
            <a:ext cx="246063" cy="261937"/>
          </a:xfrm>
          <a:prstGeom prst="left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7" name="AutoShape 43"/>
          <p:cNvSpPr>
            <a:spLocks noChangeArrowheads="1"/>
          </p:cNvSpPr>
          <p:nvPr/>
        </p:nvSpPr>
        <p:spPr bwMode="auto">
          <a:xfrm>
            <a:off x="6778625" y="2830513"/>
            <a:ext cx="246063" cy="261937"/>
          </a:xfrm>
          <a:prstGeom prst="left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8" name="AutoShape 45"/>
          <p:cNvSpPr>
            <a:spLocks noChangeArrowheads="1"/>
          </p:cNvSpPr>
          <p:nvPr/>
        </p:nvSpPr>
        <p:spPr bwMode="auto">
          <a:xfrm>
            <a:off x="3131840" y="4653136"/>
            <a:ext cx="276225" cy="276225"/>
          </a:xfrm>
          <a:prstGeom prst="up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39" name="AutoShape 46"/>
          <p:cNvSpPr>
            <a:spLocks noChangeArrowheads="1"/>
          </p:cNvSpPr>
          <p:nvPr/>
        </p:nvSpPr>
        <p:spPr bwMode="auto">
          <a:xfrm>
            <a:off x="4397375" y="4645025"/>
            <a:ext cx="276225" cy="276225"/>
          </a:xfrm>
          <a:prstGeom prst="up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40" name="AutoShape 47"/>
          <p:cNvSpPr>
            <a:spLocks noChangeArrowheads="1"/>
          </p:cNvSpPr>
          <p:nvPr/>
        </p:nvSpPr>
        <p:spPr bwMode="auto">
          <a:xfrm>
            <a:off x="5986463" y="4638675"/>
            <a:ext cx="276225" cy="276225"/>
          </a:xfrm>
          <a:prstGeom prst="upArrow">
            <a:avLst>
              <a:gd name="adj1" fmla="val 50000"/>
              <a:gd name="adj2" fmla="val 25000"/>
            </a:avLst>
          </a:prstGeom>
          <a:solidFill>
            <a:schemeClr val="bg1"/>
          </a:solidFill>
          <a:ln w="9525">
            <a:solidFill>
              <a:schemeClr val="tx1"/>
            </a:solidFill>
            <a:miter lim="800000"/>
            <a:headEnd/>
            <a:tailEnd/>
          </a:ln>
        </p:spPr>
        <p:txBody>
          <a:bodyPr wrap="none" anchor="ctr"/>
          <a:lstStyle/>
          <a:p>
            <a:endParaRPr lang="en-US"/>
          </a:p>
        </p:txBody>
      </p:sp>
      <p:sp>
        <p:nvSpPr>
          <p:cNvPr id="41" name="AutoShape 48"/>
          <p:cNvSpPr>
            <a:spLocks noChangeArrowheads="1"/>
          </p:cNvSpPr>
          <p:nvPr/>
        </p:nvSpPr>
        <p:spPr bwMode="auto">
          <a:xfrm rot="18921898">
            <a:off x="2084388" y="2111375"/>
            <a:ext cx="319087" cy="349250"/>
          </a:xfrm>
          <a:prstGeom prst="downArrow">
            <a:avLst>
              <a:gd name="adj1" fmla="val 50000"/>
              <a:gd name="adj2" fmla="val 27363"/>
            </a:avLst>
          </a:prstGeom>
          <a:solidFill>
            <a:schemeClr val="bg1"/>
          </a:solidFill>
          <a:ln w="9525">
            <a:solidFill>
              <a:schemeClr val="tx1"/>
            </a:solidFill>
            <a:miter lim="800000"/>
            <a:headEnd/>
            <a:tailEnd/>
          </a:ln>
        </p:spPr>
        <p:txBody>
          <a:bodyPr wrap="none" anchor="ctr"/>
          <a:lstStyle/>
          <a:p>
            <a:endParaRPr lang="en-US"/>
          </a:p>
        </p:txBody>
      </p:sp>
      <p:sp>
        <p:nvSpPr>
          <p:cNvPr id="42" name="Text Box 50"/>
          <p:cNvSpPr txBox="1">
            <a:spLocks noChangeArrowheads="1"/>
          </p:cNvSpPr>
          <p:nvPr/>
        </p:nvSpPr>
        <p:spPr bwMode="auto">
          <a:xfrm>
            <a:off x="5703888" y="6262688"/>
            <a:ext cx="1811337" cy="276225"/>
          </a:xfrm>
          <a:prstGeom prst="rect">
            <a:avLst/>
          </a:prstGeom>
          <a:noFill/>
          <a:ln w="9525">
            <a:noFill/>
            <a:miter lim="800000"/>
            <a:headEnd/>
            <a:tailEnd/>
          </a:ln>
        </p:spPr>
        <p:txBody>
          <a:bodyPr wrap="none">
            <a:spAutoFit/>
          </a:bodyPr>
          <a:lstStyle/>
          <a:p>
            <a:r>
              <a:rPr lang="en-GB" sz="1200" dirty="0">
                <a:latin typeface="Comic Sans MS" charset="0"/>
              </a:rPr>
              <a:t>*</a:t>
            </a:r>
            <a:r>
              <a:rPr lang="en-GB" sz="1200" dirty="0">
                <a:solidFill>
                  <a:schemeClr val="bg1"/>
                </a:solidFill>
                <a:latin typeface="Comic Sans MS" charset="0"/>
              </a:rPr>
              <a:t>ICNARC, MINAP etc.</a:t>
            </a:r>
            <a:endParaRPr lang="en-US" sz="1200" dirty="0">
              <a:solidFill>
                <a:schemeClr val="bg1"/>
              </a:solidFill>
              <a:latin typeface="Comic Sans MS"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27584" y="476672"/>
          <a:ext cx="4232300" cy="26642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467544" y="2708920"/>
          <a:ext cx="5832648" cy="41490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444208" y="1628800"/>
            <a:ext cx="2376264" cy="2862322"/>
          </a:xfrm>
          <a:prstGeom prst="rect">
            <a:avLst/>
          </a:prstGeom>
          <a:noFill/>
        </p:spPr>
        <p:txBody>
          <a:bodyPr wrap="square" rtlCol="0">
            <a:spAutoFit/>
          </a:bodyPr>
          <a:lstStyle/>
          <a:p>
            <a:r>
              <a:rPr lang="en-GB" sz="3600" dirty="0" smtClean="0">
                <a:solidFill>
                  <a:schemeClr val="bg1"/>
                </a:solidFill>
                <a:latin typeface="+mn-lt"/>
              </a:rPr>
              <a:t>Who?</a:t>
            </a:r>
          </a:p>
          <a:p>
            <a:endParaRPr lang="en-GB" sz="3600" dirty="0" smtClean="0">
              <a:solidFill>
                <a:schemeClr val="bg1"/>
              </a:solidFill>
              <a:latin typeface="+mn-lt"/>
            </a:endParaRPr>
          </a:p>
          <a:p>
            <a:endParaRPr lang="en-GB" sz="3600" dirty="0" smtClean="0">
              <a:solidFill>
                <a:schemeClr val="bg1"/>
              </a:solidFill>
              <a:latin typeface="+mn-lt"/>
            </a:endParaRPr>
          </a:p>
          <a:p>
            <a:endParaRPr lang="en-GB" sz="3600" dirty="0" smtClean="0">
              <a:solidFill>
                <a:schemeClr val="bg1"/>
              </a:solidFill>
              <a:latin typeface="+mn-lt"/>
            </a:endParaRPr>
          </a:p>
          <a:p>
            <a:r>
              <a:rPr lang="en-GB" sz="3600" dirty="0" smtClean="0">
                <a:solidFill>
                  <a:schemeClr val="bg1"/>
                </a:solidFill>
                <a:latin typeface="+mn-lt"/>
              </a:rPr>
              <a:t>What?</a:t>
            </a:r>
            <a:endParaRPr lang="en-GB" sz="3600" dirty="0">
              <a:solidFill>
                <a:schemeClr val="bg1"/>
              </a:solidFill>
              <a:latin typeface="+mn-lt"/>
            </a:endParaRPr>
          </a:p>
        </p:txBody>
      </p:sp>
    </p:spTree>
  </p:cSld>
  <p:clrMapOvr>
    <a:masterClrMapping/>
  </p:clrMapOvr>
</p:sld>
</file>

<file path=ppt/theme/theme1.xml><?xml version="1.0" encoding="utf-8"?>
<a:theme xmlns:a="http://schemas.openxmlformats.org/drawingml/2006/main" name="The King's Fun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 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 King's Fund</Template>
  <TotalTime>1590</TotalTime>
  <Words>1102</Words>
  <Application>Microsoft Office PowerPoint</Application>
  <PresentationFormat>On-screen Show (4:3)</PresentationFormat>
  <Paragraphs>276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The King's Fund</vt:lpstr>
      <vt:lpstr>Avoiding complaints and claims: the importance of patient-centred care</vt:lpstr>
      <vt:lpstr>Your experience</vt:lpstr>
      <vt:lpstr>Slide 3</vt:lpstr>
      <vt:lpstr>Slide 4</vt:lpstr>
      <vt:lpstr>Slide 5</vt:lpstr>
      <vt:lpstr>Slide 6</vt:lpstr>
      <vt:lpstr>The complaints system</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SOME SERIOUS FAILURES OF CARE</vt:lpstr>
      <vt:lpstr>Slide 24</vt:lpstr>
      <vt:lpstr>Slide 25</vt:lpstr>
      <vt:lpstr>What is patient-centred care?</vt:lpstr>
      <vt:lpstr>Why does it matter?</vt:lpstr>
      <vt:lpstr>Slide 28</vt:lpstr>
      <vt:lpstr>Slide 29</vt:lpstr>
      <vt:lpstr>Why is it hard to get it right?</vt:lpstr>
      <vt:lpstr>Slide 31</vt:lpstr>
      <vt:lpstr>Slide 32</vt:lpstr>
      <vt:lpstr>Slide 33</vt:lpstr>
      <vt:lpstr>Slide 34</vt:lpstr>
      <vt:lpstr>Slide 35</vt:lpstr>
      <vt:lpstr>Slide 36</vt:lpstr>
      <vt:lpstr>Slide 37</vt:lpstr>
      <vt:lpstr>Slide 38</vt:lpstr>
      <vt:lpstr>Slide 39</vt:lpstr>
    </vt:vector>
  </TitlesOfParts>
  <Company>The King's Fund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King’s Fund</dc:title>
  <dc:creator>Dan Fletcher</dc:creator>
  <cp:lastModifiedBy>Bev</cp:lastModifiedBy>
  <cp:revision>179</cp:revision>
  <dcterms:created xsi:type="dcterms:W3CDTF">2010-02-01T11:43:59Z</dcterms:created>
  <dcterms:modified xsi:type="dcterms:W3CDTF">2011-07-12T09:54:53Z</dcterms:modified>
</cp:coreProperties>
</file>