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2" r:id="rId2"/>
    <p:sldId id="337" r:id="rId3"/>
    <p:sldId id="302" r:id="rId4"/>
    <p:sldId id="338" r:id="rId5"/>
    <p:sldId id="320" r:id="rId6"/>
    <p:sldId id="321" r:id="rId7"/>
    <p:sldId id="322" r:id="rId8"/>
    <p:sldId id="323" r:id="rId9"/>
    <p:sldId id="334" r:id="rId10"/>
    <p:sldId id="335" r:id="rId11"/>
    <p:sldId id="336" r:id="rId12"/>
    <p:sldId id="303" r:id="rId13"/>
    <p:sldId id="312" r:id="rId14"/>
    <p:sldId id="313" r:id="rId15"/>
    <p:sldId id="339" r:id="rId16"/>
    <p:sldId id="314" r:id="rId17"/>
    <p:sldId id="324" r:id="rId18"/>
    <p:sldId id="326" r:id="rId19"/>
    <p:sldId id="327" r:id="rId20"/>
    <p:sldId id="328" r:id="rId21"/>
    <p:sldId id="310" r:id="rId22"/>
    <p:sldId id="311" r:id="rId23"/>
    <p:sldId id="315" r:id="rId24"/>
    <p:sldId id="329" r:id="rId25"/>
    <p:sldId id="330" r:id="rId26"/>
    <p:sldId id="331" r:id="rId27"/>
    <p:sldId id="34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332"/>
            <p14:sldId id="337"/>
            <p14:sldId id="302"/>
            <p14:sldId id="338"/>
            <p14:sldId id="320"/>
            <p14:sldId id="321"/>
            <p14:sldId id="322"/>
            <p14:sldId id="323"/>
            <p14:sldId id="334"/>
            <p14:sldId id="335"/>
            <p14:sldId id="336"/>
            <p14:sldId id="303"/>
            <p14:sldId id="312"/>
            <p14:sldId id="313"/>
            <p14:sldId id="339"/>
            <p14:sldId id="314"/>
            <p14:sldId id="324"/>
            <p14:sldId id="326"/>
            <p14:sldId id="327"/>
            <p14:sldId id="328"/>
            <p14:sldId id="310"/>
            <p14:sldId id="311"/>
            <p14:sldId id="315"/>
            <p14:sldId id="329"/>
            <p14:sldId id="330"/>
            <p14:sldId id="331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59"/>
    <a:srgbClr val="112C0B"/>
    <a:srgbClr val="B92121"/>
    <a:srgbClr val="D92A2B"/>
    <a:srgbClr val="004648"/>
    <a:srgbClr val="005E60"/>
    <a:srgbClr val="00766E"/>
    <a:srgbClr val="009186"/>
    <a:srgbClr val="009BBD"/>
    <a:srgbClr val="55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1" autoAdjust="0"/>
    <p:restoredTop sz="84946" autoAdjust="0"/>
  </p:normalViewPr>
  <p:slideViewPr>
    <p:cSldViewPr snapToGrid="0" snapToObjects="1">
      <p:cViewPr varScale="1">
        <p:scale>
          <a:sx n="80" d="100"/>
          <a:sy n="80" d="100"/>
        </p:scale>
        <p:origin x="117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L1.2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7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2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20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3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else could this question be asked to give the same answer?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49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8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0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3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71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46841" y="2409650"/>
            <a:ext cx="8454259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9142809" cy="6858000"/>
          </a:xfrm>
          <a:prstGeom prst="rect">
            <a:avLst/>
          </a:prstGeom>
          <a:blipFill dpi="0" rotWithShape="1">
            <a:blip r:embed="rId2" cstate="screen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908" y="2409650"/>
            <a:ext cx="5447192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7163" y="5562601"/>
            <a:ext cx="8643822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7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9142809" cy="6858000"/>
          </a:xfrm>
          <a:prstGeom prst="rect">
            <a:avLst/>
          </a:prstGeom>
          <a:blipFill dpi="0" rotWithShape="1">
            <a:blip r:embed="rId2" cstate="screen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908" y="2409650"/>
            <a:ext cx="5447192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7163" y="5562601"/>
            <a:ext cx="8643822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7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3"/>
            <a:ext cx="9142803" cy="74645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266" y="23973"/>
            <a:ext cx="6191225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0800" cy="4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2" pos="5">
          <p15:clr>
            <a:srgbClr val="FBAE40"/>
          </p15:clr>
        </p15:guide>
        <p15:guide id="3" pos="565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9142804" cy="74645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34" y="23974"/>
            <a:ext cx="6208158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0800" cy="4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56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9144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2" y="0"/>
            <a:ext cx="9142810" cy="74644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 userDrawn="1"/>
        </p:nvSpPr>
        <p:spPr>
          <a:xfrm>
            <a:off x="1" y="1"/>
            <a:ext cx="9147572" cy="746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1504" y="23976"/>
            <a:ext cx="7642496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497932" y="1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674" y="-127716"/>
            <a:ext cx="1354847" cy="13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65" r:id="rId3"/>
    <p:sldLayoutId id="2147483662" r:id="rId4"/>
    <p:sldLayoutId id="2147483664" r:id="rId5"/>
    <p:sldLayoutId id="2147483650" r:id="rId6"/>
    <p:sldLayoutId id="2147483658" r:id="rId7"/>
    <p:sldLayoutId id="214748365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4.png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5" Type="http://schemas.openxmlformats.org/officeDocument/2006/relationships/image" Target="../media/image30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059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Maths activities work best when</a:t>
            </a:r>
            <a:r>
              <a:rPr lang="mr-IN" sz="2400" dirty="0">
                <a:latin typeface="+mj-lt"/>
              </a:rPr>
              <a:t>…</a:t>
            </a:r>
            <a:r>
              <a:rPr lang="en-GB" sz="2400" dirty="0">
                <a:latin typeface="+mj-lt"/>
              </a:rPr>
              <a:t>.</a:t>
            </a:r>
          </a:p>
          <a:p>
            <a:endParaRPr lang="en-GB" sz="2400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 remember that it’s not just about completing a task – it’s about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understanding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the mathematics.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work together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explain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what we are doing.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 are prepared to say that we don’t understand!</a:t>
            </a:r>
          </a:p>
        </p:txBody>
      </p:sp>
    </p:spTree>
    <p:extLst>
      <p:ext uri="{BB962C8B-B14F-4D97-AF65-F5344CB8AC3E}">
        <p14:creationId xmlns:p14="http://schemas.microsoft.com/office/powerpoint/2010/main" val="5520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mr-IN" dirty="0"/>
              <a:t>–</a:t>
            </a:r>
            <a:r>
              <a:rPr lang="en-US" dirty="0"/>
              <a:t> part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4" y="875565"/>
            <a:ext cx="5788800" cy="4419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105" y="1838100"/>
            <a:ext cx="1203766" cy="741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853" y="943404"/>
            <a:ext cx="1203766" cy="741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853" y="4449533"/>
            <a:ext cx="1203766" cy="741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842" y="2734272"/>
            <a:ext cx="1203766" cy="7523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177" y="1841340"/>
            <a:ext cx="1956120" cy="752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177" y="961429"/>
            <a:ext cx="1966868" cy="7416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177" y="4485707"/>
            <a:ext cx="1956120" cy="73085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968547" y="960062"/>
            <a:ext cx="1364985" cy="1633632"/>
            <a:chOff x="5968547" y="960062"/>
            <a:chExt cx="1364985" cy="163363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3922" y="960062"/>
              <a:ext cx="1354237" cy="74160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8547" y="1852088"/>
              <a:ext cx="1364985" cy="741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62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Closure</a:t>
            </a:r>
          </a:p>
        </p:txBody>
      </p:sp>
    </p:spTree>
    <p:extLst>
      <p:ext uri="{BB962C8B-B14F-4D97-AF65-F5344CB8AC3E}">
        <p14:creationId xmlns:p14="http://schemas.microsoft.com/office/powerpoint/2010/main" val="5881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Closure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22475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Ali and Blair matched these two cards together.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Why have they?</a:t>
            </a:r>
          </a:p>
          <a:p>
            <a:endParaRPr lang="en-GB" sz="240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2868" y="1420976"/>
            <a:ext cx="2538459" cy="1450548"/>
            <a:chOff x="1289050" y="1693333"/>
            <a:chExt cx="1689100" cy="965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9050" y="1693333"/>
              <a:ext cx="1689100" cy="9652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306865" y="1714753"/>
              <a:ext cx="1656000" cy="921379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84125" y="1420975"/>
            <a:ext cx="3779060" cy="1412376"/>
            <a:chOff x="3716541" y="1706033"/>
            <a:chExt cx="2514600" cy="9398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541" y="1706033"/>
              <a:ext cx="2514600" cy="9398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740292" y="1723848"/>
              <a:ext cx="2466000" cy="912284"/>
            </a:xfrm>
            <a:prstGeom prst="rect">
              <a:avLst/>
            </a:prstGeom>
            <a:solidFill>
              <a:schemeClr val="accent6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86723" y="3601557"/>
            <a:ext cx="8439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Draw a diagram for the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fraction card </a:t>
            </a: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what ratio should correspond to this card?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778" y="4207555"/>
            <a:ext cx="8439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Draw a diagram for the </a:t>
            </a:r>
            <a:r>
              <a:rPr lang="en-GB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ratio card </a:t>
            </a: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what fraction should correspond to this card?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778" y="5549490"/>
            <a:ext cx="8439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How are the numbers in a fraction linked to the numbers in a ratio?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4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Closure 1 - Answers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13803"/>
              </p:ext>
            </p:extLst>
          </p:nvPr>
        </p:nvGraphicFramePr>
        <p:xfrm>
          <a:off x="4984125" y="3613881"/>
          <a:ext cx="3673421" cy="582919"/>
        </p:xfrm>
        <a:graphic>
          <a:graphicData uri="http://schemas.openxmlformats.org/drawingml/2006/table">
            <a:tbl>
              <a:tblPr firstRow="1" firstCol="1" bandRow="1"/>
              <a:tblGrid>
                <a:gridCol w="733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2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kern="12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64599"/>
              </p:ext>
            </p:extLst>
          </p:nvPr>
        </p:nvGraphicFramePr>
        <p:xfrm>
          <a:off x="575386" y="3613882"/>
          <a:ext cx="3673421" cy="582919"/>
        </p:xfrm>
        <a:graphic>
          <a:graphicData uri="http://schemas.openxmlformats.org/drawingml/2006/table">
            <a:tbl>
              <a:tblPr firstRow="1" firstCol="1" bandRow="1"/>
              <a:tblGrid>
                <a:gridCol w="1223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kern="12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72247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Ali and Blair matched these two cards together.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84125" y="1420975"/>
            <a:ext cx="3779060" cy="1412376"/>
            <a:chOff x="3716541" y="1706033"/>
            <a:chExt cx="2514600" cy="9398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6541" y="1706033"/>
              <a:ext cx="2514600" cy="9398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740292" y="1723848"/>
              <a:ext cx="2466000" cy="912284"/>
            </a:xfrm>
            <a:prstGeom prst="rect">
              <a:avLst/>
            </a:prstGeom>
            <a:solidFill>
              <a:schemeClr val="accent6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42868" y="1420976"/>
            <a:ext cx="2538459" cy="1450548"/>
            <a:chOff x="1289050" y="1693333"/>
            <a:chExt cx="1689100" cy="9652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050" y="1693333"/>
              <a:ext cx="1689100" cy="9652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306865" y="1714753"/>
              <a:ext cx="1656000" cy="921379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50339" y="4563985"/>
                <a:ext cx="6612846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+mj-lt"/>
                  </a:rPr>
                  <a:t>2:1				</a:t>
                </a:r>
                <a:r>
                  <a:rPr lang="en-GB" sz="3200" dirty="0">
                    <a:latin typeface="+mj-lt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39" y="4563985"/>
                <a:ext cx="6612846" cy="791820"/>
              </a:xfrm>
              <a:prstGeom prst="rect">
                <a:avLst/>
              </a:prstGeom>
              <a:blipFill rotWithShape="0">
                <a:blip r:embed="rId4"/>
                <a:stretch>
                  <a:fillRect l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90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Closure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224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If the total payment received for the job is £30, how much would  Ali and Blair each receive?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142868" y="1768709"/>
            <a:ext cx="2538459" cy="1450548"/>
            <a:chOff x="1289050" y="1693333"/>
            <a:chExt cx="1689100" cy="9652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9050" y="1693333"/>
              <a:ext cx="1689100" cy="9652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306865" y="1714753"/>
              <a:ext cx="1656000" cy="921379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53193"/>
              </p:ext>
            </p:extLst>
          </p:nvPr>
        </p:nvGraphicFramePr>
        <p:xfrm>
          <a:off x="575386" y="3613882"/>
          <a:ext cx="3673421" cy="582919"/>
        </p:xfrm>
        <a:graphic>
          <a:graphicData uri="http://schemas.openxmlformats.org/drawingml/2006/table">
            <a:tbl>
              <a:tblPr firstRow="1" firstCol="1" bandRow="1"/>
              <a:tblGrid>
                <a:gridCol w="1223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kern="12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6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Closure 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224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If the total payment received for the job is £30, how much would  Ali and Blair each receive?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984125" y="1768708"/>
            <a:ext cx="3779060" cy="1412376"/>
            <a:chOff x="3716541" y="1706033"/>
            <a:chExt cx="2514600" cy="9398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6541" y="1706033"/>
              <a:ext cx="2514600" cy="9398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740292" y="1723848"/>
              <a:ext cx="2466000" cy="912284"/>
            </a:xfrm>
            <a:prstGeom prst="rect">
              <a:avLst/>
            </a:prstGeom>
            <a:solidFill>
              <a:schemeClr val="accent6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55358"/>
              </p:ext>
            </p:extLst>
          </p:nvPr>
        </p:nvGraphicFramePr>
        <p:xfrm>
          <a:off x="4984125" y="3613881"/>
          <a:ext cx="3673421" cy="582919"/>
        </p:xfrm>
        <a:graphic>
          <a:graphicData uri="http://schemas.openxmlformats.org/drawingml/2006/table">
            <a:tbl>
              <a:tblPr firstRow="1" firstCol="1" bandRow="1"/>
              <a:tblGrid>
                <a:gridCol w="733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2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kern="12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0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Closure 2 - Answers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4225" y="4621665"/>
            <a:ext cx="3673421" cy="0"/>
          </a:xfrm>
          <a:prstGeom prst="straightConnector1">
            <a:avLst/>
          </a:prstGeom>
          <a:ln w="381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05920" y="477124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£30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84125" y="4621665"/>
            <a:ext cx="3673421" cy="0"/>
          </a:xfrm>
          <a:prstGeom prst="straightConnector1">
            <a:avLst/>
          </a:prstGeom>
          <a:ln w="381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92780" y="477124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£30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984125" y="1768708"/>
            <a:ext cx="3779060" cy="1412376"/>
            <a:chOff x="3716541" y="1706033"/>
            <a:chExt cx="2514600" cy="9398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6541" y="1706033"/>
              <a:ext cx="2514600" cy="9398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740292" y="1723848"/>
              <a:ext cx="2466000" cy="912284"/>
            </a:xfrm>
            <a:prstGeom prst="rect">
              <a:avLst/>
            </a:prstGeom>
            <a:solidFill>
              <a:schemeClr val="accent6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42868" y="1768709"/>
            <a:ext cx="2538459" cy="1450548"/>
            <a:chOff x="1289050" y="1693333"/>
            <a:chExt cx="1689100" cy="9652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050" y="1693333"/>
              <a:ext cx="1689100" cy="9652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306865" y="1714753"/>
              <a:ext cx="1656000" cy="921379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+mj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7224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If the total payment received for the job is £30, how much would  Ali and Blair each receive?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55358"/>
              </p:ext>
            </p:extLst>
          </p:nvPr>
        </p:nvGraphicFramePr>
        <p:xfrm>
          <a:off x="4984125" y="3613881"/>
          <a:ext cx="3673421" cy="582919"/>
        </p:xfrm>
        <a:graphic>
          <a:graphicData uri="http://schemas.openxmlformats.org/drawingml/2006/table">
            <a:tbl>
              <a:tblPr firstRow="1" firstCol="1" bandRow="1"/>
              <a:tblGrid>
                <a:gridCol w="733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2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kern="12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53193"/>
              </p:ext>
            </p:extLst>
          </p:nvPr>
        </p:nvGraphicFramePr>
        <p:xfrm>
          <a:off x="575386" y="3613882"/>
          <a:ext cx="3673421" cy="582919"/>
        </p:xfrm>
        <a:graphic>
          <a:graphicData uri="http://schemas.openxmlformats.org/drawingml/2006/table">
            <a:tbl>
              <a:tblPr firstRow="1" firstCol="1" bandRow="1"/>
              <a:tblGrid>
                <a:gridCol w="1223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kern="12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08075" y="5249917"/>
            <a:ext cx="2745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Ali receives £20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Blair receives £10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47975" y="5245681"/>
            <a:ext cx="2745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Ali receives £12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Blair receives £18</a:t>
            </a:r>
          </a:p>
        </p:txBody>
      </p:sp>
    </p:spTree>
    <p:extLst>
      <p:ext uri="{BB962C8B-B14F-4D97-AF65-F5344CB8AC3E}">
        <p14:creationId xmlns:p14="http://schemas.microsoft.com/office/powerpoint/2010/main" val="4317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Extension</a:t>
            </a:r>
          </a:p>
        </p:txBody>
      </p:sp>
    </p:spTree>
    <p:extLst>
      <p:ext uri="{BB962C8B-B14F-4D97-AF65-F5344CB8AC3E}">
        <p14:creationId xmlns:p14="http://schemas.microsoft.com/office/powerpoint/2010/main" val="170786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547" y="1094703"/>
            <a:ext cx="8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Draw a diagram to illustrate Ali and Blair sharing money in the ratio 3:1</a:t>
            </a:r>
          </a:p>
          <a:p>
            <a:pPr lvl="0"/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546" y="2738497"/>
            <a:ext cx="8989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How many different ways can you describe how the money is shared?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40070"/>
              </p:ext>
            </p:extLst>
          </p:nvPr>
        </p:nvGraphicFramePr>
        <p:xfrm>
          <a:off x="2596051" y="2003572"/>
          <a:ext cx="3848868" cy="582919"/>
        </p:xfrm>
        <a:graphic>
          <a:graphicData uri="http://schemas.openxmlformats.org/drawingml/2006/table">
            <a:tbl>
              <a:tblPr firstRow="1" firstCol="1" bandRow="1"/>
              <a:tblGrid>
                <a:gridCol w="9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kern="1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kern="1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kern="12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4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547" y="2900480"/>
            <a:ext cx="8453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What questions could be asked if the monetary amount involved is </a:t>
            </a:r>
            <a:r>
              <a:rPr lang="en-GB" sz="2400">
                <a:latin typeface="Arial" charset="0"/>
                <a:ea typeface="Arial" charset="0"/>
                <a:cs typeface="Arial" charset="0"/>
              </a:rPr>
              <a:t>£36?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94803"/>
              </p:ext>
            </p:extLst>
          </p:nvPr>
        </p:nvGraphicFramePr>
        <p:xfrm>
          <a:off x="2596051" y="2003572"/>
          <a:ext cx="3848868" cy="582919"/>
        </p:xfrm>
        <a:graphic>
          <a:graphicData uri="http://schemas.openxmlformats.org/drawingml/2006/table">
            <a:tbl>
              <a:tblPr firstRow="1" firstCol="1" bandRow="1"/>
              <a:tblGrid>
                <a:gridCol w="9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  <a:endParaRPr lang="en-GB" sz="25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kern="1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kern="1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en-GB" sz="3800" kern="1200" dirty="0"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</a:t>
                      </a:r>
                    </a:p>
                  </a:txBody>
                  <a:tcPr marL="145730" marR="145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5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Setting the scene</a:t>
            </a:r>
          </a:p>
        </p:txBody>
      </p:sp>
    </p:spTree>
    <p:extLst>
      <p:ext uri="{BB962C8B-B14F-4D97-AF65-F5344CB8AC3E}">
        <p14:creationId xmlns:p14="http://schemas.microsoft.com/office/powerpoint/2010/main" val="7880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Additional Practice</a:t>
            </a:r>
          </a:p>
        </p:txBody>
      </p:sp>
    </p:spTree>
    <p:extLst>
      <p:ext uri="{BB962C8B-B14F-4D97-AF65-F5344CB8AC3E}">
        <p14:creationId xmlns:p14="http://schemas.microsoft.com/office/powerpoint/2010/main" val="13495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Additional Practice 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4547" y="1094703"/>
            <a:ext cx="873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Share £84 between Blair and Ali in the ratio 3:4</a:t>
            </a:r>
          </a:p>
        </p:txBody>
      </p:sp>
    </p:spTree>
    <p:extLst>
      <p:ext uri="{BB962C8B-B14F-4D97-AF65-F5344CB8AC3E}">
        <p14:creationId xmlns:p14="http://schemas.microsoft.com/office/powerpoint/2010/main" val="160064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547" y="1094703"/>
            <a:ext cx="87318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total payment for a job is £400.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Blair works one quarter the amount of time that Ali works on a project.</a:t>
            </a:r>
          </a:p>
          <a:p>
            <a:pPr lvl="0"/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If they use this information to split the payment, what would be the amount they share?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Practice 2</a:t>
            </a:r>
          </a:p>
        </p:txBody>
      </p:sp>
    </p:spTree>
    <p:extLst>
      <p:ext uri="{BB962C8B-B14F-4D97-AF65-F5344CB8AC3E}">
        <p14:creationId xmlns:p14="http://schemas.microsoft.com/office/powerpoint/2010/main" val="17140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Practice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547" y="1094703"/>
            <a:ext cx="87318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Ali and Blair have so much work to do that they also employ Col to work with them.</a:t>
            </a:r>
          </a:p>
          <a:p>
            <a:pPr lvl="0"/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They work on a job for 2 hours, 1 hour and 3 hours respectively, so decide to share money in the ratio 2:1:3. </a:t>
            </a:r>
          </a:p>
          <a:p>
            <a:pPr lvl="0"/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If Col receives £48, how much did Ali and Blair receive?</a:t>
            </a:r>
          </a:p>
        </p:txBody>
      </p:sp>
    </p:spTree>
    <p:extLst>
      <p:ext uri="{BB962C8B-B14F-4D97-AF65-F5344CB8AC3E}">
        <p14:creationId xmlns:p14="http://schemas.microsoft.com/office/powerpoint/2010/main" val="4267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Practice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547" y="1094703"/>
            <a:ext cx="8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counters in a bag are red or blue.</a:t>
            </a: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One fifth of the counters are red.</a:t>
            </a: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Work out the ratio red counters : blue counters.</a:t>
            </a:r>
          </a:p>
        </p:txBody>
      </p:sp>
    </p:spTree>
    <p:extLst>
      <p:ext uri="{BB962C8B-B14F-4D97-AF65-F5344CB8AC3E}">
        <p14:creationId xmlns:p14="http://schemas.microsoft.com/office/powerpoint/2010/main" val="2123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Practice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547" y="1094703"/>
            <a:ext cx="873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Kiri and Peter share some sweets in the ratio 6:7.</a:t>
            </a: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What fraction of the sweets does Kiri receive?</a:t>
            </a:r>
          </a:p>
        </p:txBody>
      </p:sp>
    </p:spTree>
    <p:extLst>
      <p:ext uri="{BB962C8B-B14F-4D97-AF65-F5344CB8AC3E}">
        <p14:creationId xmlns:p14="http://schemas.microsoft.com/office/powerpoint/2010/main" val="17796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Practice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4547" y="1094703"/>
                <a:ext cx="8731876" cy="136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 of a number is 32.</a:t>
                </a:r>
              </a:p>
              <a:p>
                <a:endParaRPr lang="en-GB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Find the number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7" y="1094703"/>
                <a:ext cx="8731876" cy="1363515"/>
              </a:xfrm>
              <a:prstGeom prst="rect">
                <a:avLst/>
              </a:prstGeom>
              <a:blipFill rotWithShape="0">
                <a:blip r:embed="rId3"/>
                <a:stretch>
                  <a:fillRect l="-1047" b="-9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42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Practice 7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5" y="1170488"/>
            <a:ext cx="837322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 every 1 student eating pizza, 3 eat a sandwich.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If 30 more students eat a sandwich than pizza, how many students ate a sandwich?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        	           </a:t>
            </a:r>
          </a:p>
        </p:txBody>
      </p:sp>
    </p:spTree>
    <p:extLst>
      <p:ext uri="{BB962C8B-B14F-4D97-AF65-F5344CB8AC3E}">
        <p14:creationId xmlns:p14="http://schemas.microsoft.com/office/powerpoint/2010/main" val="3479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the Scene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547" y="1094703"/>
            <a:ext cx="70962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Ali and Blair run a decorating company.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Ali works for 2 hours on their latest job whilst Blair works for 3 hours.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After receiving payment Ali suggests that they share the payment in the ratio 2:3.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Blair </a:t>
            </a:r>
            <a:r>
              <a:rPr lang="en-GB" sz="2400" dirty="0">
                <a:latin typeface="+mj-lt"/>
              </a:rPr>
              <a:t>works this out as a fraction and transfers some of the payment to Ali.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This starts a discussion between them of how to share the money for a variety of other time combinations given as both ratios and fractions.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806" y="954466"/>
            <a:ext cx="1552386" cy="2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Cards</a:t>
            </a:r>
          </a:p>
        </p:txBody>
      </p:sp>
    </p:spTree>
    <p:extLst>
      <p:ext uri="{BB962C8B-B14F-4D97-AF65-F5344CB8AC3E}">
        <p14:creationId xmlns:p14="http://schemas.microsoft.com/office/powerpoint/2010/main" val="13210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967" y="959237"/>
            <a:ext cx="82138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In your pairs you will be given a set of matching cards and an A3 template.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Take </a:t>
            </a:r>
            <a:r>
              <a:rPr lang="en-GB" sz="2400" b="1" dirty="0">
                <a:latin typeface="+mj-lt"/>
              </a:rPr>
              <a:t>turns</a:t>
            </a:r>
            <a:r>
              <a:rPr lang="en-GB" sz="2400" dirty="0">
                <a:latin typeface="+mj-lt"/>
              </a:rPr>
              <a:t> to place the cards on the template.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For each match the first person must </a:t>
            </a:r>
            <a:r>
              <a:rPr lang="en-GB" sz="2400" b="1" dirty="0">
                <a:latin typeface="+mj-lt"/>
              </a:rPr>
              <a:t>explain</a:t>
            </a:r>
            <a:r>
              <a:rPr lang="en-GB" sz="2400" dirty="0">
                <a:latin typeface="+mj-lt"/>
              </a:rPr>
              <a:t> why they’re placing it there and the second person must agree/disagree/ask for further explanation.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81745" y="1710151"/>
            <a:ext cx="5313296" cy="2626321"/>
            <a:chOff x="2299854" y="4231678"/>
            <a:chExt cx="5313296" cy="26263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9854" y="4231678"/>
              <a:ext cx="1862743" cy="262632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4593" y="4885151"/>
              <a:ext cx="648643" cy="3996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581" y="5372875"/>
              <a:ext cx="648643" cy="3996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5259" y="4242987"/>
              <a:ext cx="648643" cy="405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597" y="5706964"/>
              <a:ext cx="648643" cy="3996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7986" y="4648389"/>
              <a:ext cx="671142" cy="4134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3557" y="5108894"/>
              <a:ext cx="671142" cy="4134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29174">
              <a:off x="5912490" y="4560261"/>
              <a:ext cx="671142" cy="4134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2008" y="5061861"/>
              <a:ext cx="671142" cy="419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5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Review</a:t>
            </a:r>
          </a:p>
        </p:txBody>
      </p:sp>
    </p:spTree>
    <p:extLst>
      <p:ext uri="{BB962C8B-B14F-4D97-AF65-F5344CB8AC3E}">
        <p14:creationId xmlns:p14="http://schemas.microsoft.com/office/powerpoint/2010/main" val="11944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mr-IN" dirty="0"/>
              <a:t>–</a:t>
            </a:r>
            <a:r>
              <a:rPr lang="en-US" dirty="0"/>
              <a:t> part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4" y="825501"/>
            <a:ext cx="7254624" cy="5764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470" y="2259690"/>
            <a:ext cx="1533230" cy="944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470" y="3330805"/>
            <a:ext cx="1533230" cy="944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469" y="1175664"/>
            <a:ext cx="1533229" cy="958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469" y="4401245"/>
            <a:ext cx="1533230" cy="944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401" y="4398198"/>
            <a:ext cx="2463827" cy="947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402" y="2256643"/>
            <a:ext cx="2463826" cy="934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402" y="1168989"/>
            <a:ext cx="2463827" cy="9476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402" y="3327758"/>
            <a:ext cx="2463826" cy="9340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401" y="5482176"/>
            <a:ext cx="2463827" cy="94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mr-IN" dirty="0"/>
              <a:t>–</a:t>
            </a:r>
            <a:r>
              <a:rPr lang="en-US" dirty="0"/>
              <a:t> part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4" y="875565"/>
            <a:ext cx="7628910" cy="5824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333" y="2191187"/>
            <a:ext cx="1586411" cy="977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081" y="965413"/>
            <a:ext cx="1586411" cy="977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080" y="5614585"/>
            <a:ext cx="1586411" cy="977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079" y="3321620"/>
            <a:ext cx="1586412" cy="9915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397" y="2177022"/>
            <a:ext cx="2577920" cy="9915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53" y="969069"/>
            <a:ext cx="2592083" cy="9773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53" y="4486554"/>
            <a:ext cx="2577920" cy="9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mr-IN" dirty="0"/>
              <a:t>–</a:t>
            </a:r>
            <a:r>
              <a:rPr lang="en-US" dirty="0"/>
              <a:t> part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4" y="825501"/>
            <a:ext cx="5785842" cy="4597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118" y="2004394"/>
            <a:ext cx="1222810" cy="753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118" y="2886325"/>
            <a:ext cx="1222810" cy="753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118" y="1093793"/>
            <a:ext cx="1222810" cy="764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118" y="3724862"/>
            <a:ext cx="1222810" cy="753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760" y="3722432"/>
            <a:ext cx="1964996" cy="755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760" y="1964920"/>
            <a:ext cx="1964996" cy="744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760" y="1054319"/>
            <a:ext cx="1964996" cy="755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760" y="2846851"/>
            <a:ext cx="1964996" cy="7449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760" y="4572666"/>
            <a:ext cx="1964996" cy="75576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067631" y="1093793"/>
            <a:ext cx="2975861" cy="3384407"/>
            <a:chOff x="6067631" y="1093793"/>
            <a:chExt cx="2975861" cy="338440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7631" y="2004394"/>
              <a:ext cx="1375661" cy="7533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7631" y="1106493"/>
              <a:ext cx="1375661" cy="75333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7831" y="1093793"/>
              <a:ext cx="1375661" cy="75333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7831" y="1991694"/>
              <a:ext cx="1375661" cy="77517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7631" y="2899025"/>
              <a:ext cx="1375661" cy="74242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7631" y="3724862"/>
              <a:ext cx="1375661" cy="753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66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4by3_001" id="{687AE245-6F4B-450E-9C8B-37CB810348D1}" vid="{550EAFB0-BFA7-4104-898A-F28DDBFFD9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5ECB67D7CEF429DAEDC17BBB4A398" ma:contentTypeVersion="12" ma:contentTypeDescription="Create a new document." ma:contentTypeScope="" ma:versionID="7af359ed30610f2c59b80dee59d89aae">
  <xsd:schema xmlns:xsd="http://www.w3.org/2001/XMLSchema" xmlns:xs="http://www.w3.org/2001/XMLSchema" xmlns:p="http://schemas.microsoft.com/office/2006/metadata/properties" xmlns:ns2="d3d0fe1a-5c89-4380-87f7-0a951d1682c9" xmlns:ns3="b7bcf00f-f614-419d-8f67-2512d84d2499" targetNamespace="http://schemas.microsoft.com/office/2006/metadata/properties" ma:root="true" ma:fieldsID="3db27710fb1b39a146d7a408c1c5a285" ns2:_="" ns3:_="">
    <xsd:import namespace="d3d0fe1a-5c89-4380-87f7-0a951d1682c9"/>
    <xsd:import namespace="b7bcf00f-f614-419d-8f67-2512d84d24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0fe1a-5c89-4380-87f7-0a951d168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cf00f-f614-419d-8f67-2512d84d24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BA95F9-2516-4684-AC6A-95CADB88FE30}"/>
</file>

<file path=customXml/itemProps2.xml><?xml version="1.0" encoding="utf-8"?>
<ds:datastoreItem xmlns:ds="http://schemas.openxmlformats.org/officeDocument/2006/customXml" ds:itemID="{7C34290A-6327-408B-9A28-C956E9C63478}"/>
</file>

<file path=customXml/itemProps3.xml><?xml version="1.0" encoding="utf-8"?>
<ds:datastoreItem xmlns:ds="http://schemas.openxmlformats.org/officeDocument/2006/customXml" ds:itemID="{939E0CC3-4233-48FB-AC53-A659C5FC5B37}"/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POT_4by3_002</Template>
  <TotalTime>1625</TotalTime>
  <Words>734</Words>
  <Application>Microsoft Macintosh PowerPoint</Application>
  <PresentationFormat>On-screen Show (4:3)</PresentationFormat>
  <Paragraphs>159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Georgia</vt:lpstr>
      <vt:lpstr>Times New Roman</vt:lpstr>
      <vt:lpstr>Office Theme</vt:lpstr>
      <vt:lpstr>Top Tips!</vt:lpstr>
      <vt:lpstr>1. Setting the scene</vt:lpstr>
      <vt:lpstr>Setting the Scene</vt:lpstr>
      <vt:lpstr>2. Cards</vt:lpstr>
      <vt:lpstr>Cards</vt:lpstr>
      <vt:lpstr>3. Review</vt:lpstr>
      <vt:lpstr>Review – part 1</vt:lpstr>
      <vt:lpstr>Review – part 2</vt:lpstr>
      <vt:lpstr>Review – part 3</vt:lpstr>
      <vt:lpstr>Review – part 4</vt:lpstr>
      <vt:lpstr>4. Closure</vt:lpstr>
      <vt:lpstr>Closure 1</vt:lpstr>
      <vt:lpstr>Closure 1 - Answers</vt:lpstr>
      <vt:lpstr>Closure 2</vt:lpstr>
      <vt:lpstr>Closure 2</vt:lpstr>
      <vt:lpstr>Closure 2 - Answers</vt:lpstr>
      <vt:lpstr>5. Extension</vt:lpstr>
      <vt:lpstr>Extension 1</vt:lpstr>
      <vt:lpstr>Extension 2</vt:lpstr>
      <vt:lpstr>6. Additional Practice</vt:lpstr>
      <vt:lpstr>Additional Practice 1</vt:lpstr>
      <vt:lpstr>Additional Practice 2</vt:lpstr>
      <vt:lpstr>Additional Practice 3</vt:lpstr>
      <vt:lpstr>Additional Practice 4</vt:lpstr>
      <vt:lpstr>Additional Practice 5</vt:lpstr>
      <vt:lpstr>Additional Practice 6</vt:lpstr>
      <vt:lpstr>Additional Practice 7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Microsoft Office User</dc:creator>
  <cp:lastModifiedBy>Matt Woodford</cp:lastModifiedBy>
  <cp:revision>87</cp:revision>
  <cp:lastPrinted>2018-05-09T09:04:38Z</cp:lastPrinted>
  <dcterms:created xsi:type="dcterms:W3CDTF">2017-09-12T13:16:59Z</dcterms:created>
  <dcterms:modified xsi:type="dcterms:W3CDTF">2018-07-25T09:56:06Z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0x0101008B85ECB67D7CEF429DAEDC17BBB4A398</vt:lpwstr>
  </property>
</Properties>
</file>