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7" r:id="rId2"/>
    <p:sldId id="295" r:id="rId3"/>
    <p:sldId id="302" r:id="rId4"/>
    <p:sldId id="331" r:id="rId5"/>
    <p:sldId id="338" r:id="rId6"/>
    <p:sldId id="322" r:id="rId7"/>
    <p:sldId id="312" r:id="rId8"/>
    <p:sldId id="303" r:id="rId9"/>
    <p:sldId id="323" r:id="rId10"/>
    <p:sldId id="337" r:id="rId11"/>
    <p:sldId id="311" r:id="rId12"/>
    <p:sldId id="313" r:id="rId13"/>
    <p:sldId id="328" r:id="rId14"/>
    <p:sldId id="327" r:id="rId15"/>
    <p:sldId id="329" r:id="rId16"/>
    <p:sldId id="299" r:id="rId17"/>
    <p:sldId id="300" r:id="rId18"/>
    <p:sldId id="314" r:id="rId19"/>
    <p:sldId id="306" r:id="rId20"/>
    <p:sldId id="307" r:id="rId21"/>
    <p:sldId id="315" r:id="rId22"/>
    <p:sldId id="334" r:id="rId23"/>
    <p:sldId id="332" r:id="rId24"/>
    <p:sldId id="321" r:id="rId25"/>
    <p:sldId id="326" r:id="rId26"/>
    <p:sldId id="335" r:id="rId27"/>
    <p:sldId id="318" r:id="rId28"/>
    <p:sldId id="320" r:id="rId29"/>
    <p:sldId id="31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317"/>
            <p14:sldId id="295"/>
            <p14:sldId id="302"/>
            <p14:sldId id="331"/>
            <p14:sldId id="338"/>
            <p14:sldId id="322"/>
            <p14:sldId id="312"/>
            <p14:sldId id="303"/>
            <p14:sldId id="323"/>
            <p14:sldId id="337"/>
            <p14:sldId id="311"/>
            <p14:sldId id="313"/>
            <p14:sldId id="328"/>
            <p14:sldId id="327"/>
            <p14:sldId id="329"/>
            <p14:sldId id="299"/>
            <p14:sldId id="300"/>
            <p14:sldId id="314"/>
            <p14:sldId id="306"/>
            <p14:sldId id="307"/>
            <p14:sldId id="315"/>
            <p14:sldId id="334"/>
            <p14:sldId id="332"/>
            <p14:sldId id="321"/>
            <p14:sldId id="326"/>
            <p14:sldId id="335"/>
            <p14:sldId id="318"/>
            <p14:sldId id="320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159"/>
    <a:srgbClr val="009BBD"/>
    <a:srgbClr val="112C0B"/>
    <a:srgbClr val="B92121"/>
    <a:srgbClr val="D92A2B"/>
    <a:srgbClr val="004648"/>
    <a:srgbClr val="005E60"/>
    <a:srgbClr val="00766E"/>
    <a:srgbClr val="009186"/>
    <a:srgbClr val="55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83295" autoAdjust="0"/>
  </p:normalViewPr>
  <p:slideViewPr>
    <p:cSldViewPr snapToGrid="0" snapToObjects="1">
      <p:cViewPr>
        <p:scale>
          <a:sx n="100" d="100"/>
          <a:sy n="100" d="100"/>
        </p:scale>
        <p:origin x="2688" y="768"/>
      </p:cViewPr>
      <p:guideLst/>
    </p:cSldViewPr>
  </p:slideViewPr>
  <p:notesTextViewPr>
    <p:cViewPr>
      <p:scale>
        <a:sx n="55" d="100"/>
        <a:sy n="5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L1.2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03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81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04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70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35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332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612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3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3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242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amount of paint</a:t>
            </a:r>
            <a:r>
              <a:rPr lang="en-US" baseline="0" dirty="0"/>
              <a:t> a decorator uses is proportional to the amount she charges.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3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amount of paint</a:t>
            </a:r>
            <a:r>
              <a:rPr lang="en-US" baseline="0" dirty="0"/>
              <a:t> a decorator uses is proportional to the amount she charges.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68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amount of paint</a:t>
            </a:r>
            <a:r>
              <a:rPr lang="en-US" baseline="0" dirty="0"/>
              <a:t> a decorator uses is proportional to the amount she charges.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07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591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1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L1.2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46841" y="2409650"/>
            <a:ext cx="8454259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9142809" cy="6858000"/>
          </a:xfrm>
          <a:prstGeom prst="rect">
            <a:avLst/>
          </a:prstGeom>
          <a:blipFill dpi="0" rotWithShape="1">
            <a:blip r:embed="rId2" cstate="screen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908" y="2409650"/>
            <a:ext cx="5447192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7163" y="5562601"/>
            <a:ext cx="8643822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7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1197" y="0"/>
            <a:ext cx="9142803" cy="74645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20800" cy="4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 mod="1">
    <p:ext uri="{DCECCB84-F9BA-43D5-87BE-67443E8EF086}">
      <p15:sldGuideLst xmlns:p15="http://schemas.microsoft.com/office/powerpoint/2012/main">
        <p15:guide id="2" pos="5">
          <p15:clr>
            <a:srgbClr val="FBAE40"/>
          </p15:clr>
        </p15:guide>
        <p15:guide id="3" pos="565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23975"/>
            <a:ext cx="9144000" cy="74645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-14126"/>
            <a:ext cx="6136192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20800" cy="4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56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9144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2" y="0"/>
            <a:ext cx="9142810" cy="74644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 userDrawn="1"/>
        </p:nvSpPr>
        <p:spPr>
          <a:xfrm>
            <a:off x="1" y="1"/>
            <a:ext cx="9147572" cy="746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1504" y="23976"/>
            <a:ext cx="7642496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497932" y="1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64" r:id="rId3"/>
    <p:sldLayoutId id="2147483662" r:id="rId4"/>
    <p:sldLayoutId id="2147483650" r:id="rId5"/>
    <p:sldLayoutId id="2147483658" r:id="rId6"/>
    <p:sldLayoutId id="214748365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7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image" Target="../media/image12.png"/><Relationship Id="rId4" Type="http://schemas.openxmlformats.org/officeDocument/2006/relationships/slide" Target="slide8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059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+mj-lt"/>
              </a:rPr>
              <a:t>Maths activities work best when</a:t>
            </a:r>
            <a:r>
              <a:rPr lang="mr-IN" sz="2400" dirty="0">
                <a:latin typeface="+mj-lt"/>
              </a:rPr>
              <a:t>…</a:t>
            </a:r>
            <a:r>
              <a:rPr lang="en-GB" sz="2400" dirty="0">
                <a:latin typeface="+mj-lt"/>
              </a:rPr>
              <a:t>.</a:t>
            </a:r>
          </a:p>
          <a:p>
            <a:endParaRPr lang="en-GB" sz="2400" dirty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we remember that it’s not just about completing a task – it’s about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understanding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the reasons for the mathematics.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work together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explain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what we are doing.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r-IN" sz="24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we are prepared to say that we don’t understand!</a:t>
            </a:r>
          </a:p>
        </p:txBody>
      </p:sp>
    </p:spTree>
    <p:extLst>
      <p:ext uri="{BB962C8B-B14F-4D97-AF65-F5344CB8AC3E}">
        <p14:creationId xmlns:p14="http://schemas.microsoft.com/office/powerpoint/2010/main" val="181021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 Factor Thinking</a:t>
            </a:r>
          </a:p>
        </p:txBody>
      </p:sp>
      <p:sp>
        <p:nvSpPr>
          <p:cNvPr id="45" name="Action Button: Custom 44">
            <a:hlinkClick r:id="rId3" action="ppaction://hlinksldjump" highlightClick="1"/>
          </p:cNvPr>
          <p:cNvSpPr/>
          <p:nvPr/>
        </p:nvSpPr>
        <p:spPr>
          <a:xfrm>
            <a:off x="5683148" y="1023950"/>
            <a:ext cx="3085948" cy="542126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+mj-lt"/>
              </a:rPr>
              <a:t>Return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Action Button: Custom 45">
            <a:hlinkClick r:id="rId4" action="ppaction://hlinksldjump" highlightClick="1"/>
          </p:cNvPr>
          <p:cNvSpPr/>
          <p:nvPr/>
        </p:nvSpPr>
        <p:spPr>
          <a:xfrm>
            <a:off x="5683148" y="1817814"/>
            <a:ext cx="3085948" cy="542126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1 Gallon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3969961-686E-0E42-AA44-AABFEB59E4BB}"/>
              </a:ext>
            </a:extLst>
          </p:cNvPr>
          <p:cNvCxnSpPr>
            <a:cxnSpLocks/>
          </p:cNvCxnSpPr>
          <p:nvPr/>
        </p:nvCxnSpPr>
        <p:spPr>
          <a:xfrm>
            <a:off x="1534345" y="4688186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518D19-C60B-F545-B93D-B5EA588E3A0B}"/>
              </a:ext>
            </a:extLst>
          </p:cNvPr>
          <p:cNvCxnSpPr>
            <a:cxnSpLocks/>
          </p:cNvCxnSpPr>
          <p:nvPr/>
        </p:nvCxnSpPr>
        <p:spPr>
          <a:xfrm>
            <a:off x="301619" y="4665215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C2EE57-701C-494E-A501-B8C749D31DED}"/>
              </a:ext>
            </a:extLst>
          </p:cNvPr>
          <p:cNvCxnSpPr>
            <a:cxnSpLocks/>
          </p:cNvCxnSpPr>
          <p:nvPr/>
        </p:nvCxnSpPr>
        <p:spPr>
          <a:xfrm>
            <a:off x="125921" y="4665215"/>
            <a:ext cx="8643175" cy="22971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33257BB-CBB7-D447-A478-EEFB14772887}"/>
              </a:ext>
            </a:extLst>
          </p:cNvPr>
          <p:cNvCxnSpPr>
            <a:cxnSpLocks/>
          </p:cNvCxnSpPr>
          <p:nvPr/>
        </p:nvCxnSpPr>
        <p:spPr>
          <a:xfrm>
            <a:off x="125921" y="5396275"/>
            <a:ext cx="8643175" cy="0"/>
          </a:xfrm>
          <a:prstGeom prst="line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E10FE0E-339C-2E46-9089-B31CF6C39C71}"/>
              </a:ext>
            </a:extLst>
          </p:cNvPr>
          <p:cNvSpPr txBox="1"/>
          <p:nvPr/>
        </p:nvSpPr>
        <p:spPr>
          <a:xfrm>
            <a:off x="7329323" y="403981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Litres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81BF6E9-2315-6340-8FEE-8950CE0A04FB}"/>
              </a:ext>
            </a:extLst>
          </p:cNvPr>
          <p:cNvSpPr txBox="1"/>
          <p:nvPr/>
        </p:nvSpPr>
        <p:spPr>
          <a:xfrm>
            <a:off x="7325867" y="5583474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Charge (£)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597D73-DF13-5049-A7A7-2A235A5845C4}"/>
              </a:ext>
            </a:extLst>
          </p:cNvPr>
          <p:cNvSpPr txBox="1"/>
          <p:nvPr/>
        </p:nvSpPr>
        <p:spPr>
          <a:xfrm>
            <a:off x="125921" y="55530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0</a:t>
            </a:r>
            <a:endParaRPr lang="en-US" sz="2000" dirty="0" err="1"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0B0A56-651F-0B4F-9145-F92FBA7A1040}"/>
              </a:ext>
            </a:extLst>
          </p:cNvPr>
          <p:cNvSpPr txBox="1"/>
          <p:nvPr/>
        </p:nvSpPr>
        <p:spPr>
          <a:xfrm>
            <a:off x="125921" y="41257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293CDA-D2AE-2948-AD60-55DDA9637CA8}"/>
              </a:ext>
            </a:extLst>
          </p:cNvPr>
          <p:cNvSpPr txBox="1"/>
          <p:nvPr/>
        </p:nvSpPr>
        <p:spPr>
          <a:xfrm>
            <a:off x="1322093" y="555301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10</a:t>
            </a:r>
            <a:endParaRPr lang="en-US" sz="2000" dirty="0">
              <a:latin typeface="+mj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A77E7-8395-594C-9E3F-6A0CB603340D}"/>
              </a:ext>
            </a:extLst>
          </p:cNvPr>
          <p:cNvSpPr txBox="1"/>
          <p:nvPr/>
        </p:nvSpPr>
        <p:spPr>
          <a:xfrm>
            <a:off x="1389689" y="41257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2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FD61D2E-6EBA-A34D-8C6E-73A2219C46BF}"/>
              </a:ext>
            </a:extLst>
          </p:cNvPr>
          <p:cNvCxnSpPr>
            <a:cxnSpLocks/>
          </p:cNvCxnSpPr>
          <p:nvPr/>
        </p:nvCxnSpPr>
        <p:spPr>
          <a:xfrm>
            <a:off x="1534284" y="4498887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5021B2B-F704-5443-BB3C-38ACD204255E}"/>
              </a:ext>
            </a:extLst>
          </p:cNvPr>
          <p:cNvCxnSpPr>
            <a:cxnSpLocks/>
          </p:cNvCxnSpPr>
          <p:nvPr/>
        </p:nvCxnSpPr>
        <p:spPr>
          <a:xfrm>
            <a:off x="301619" y="4498887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05E6FF2-4704-2F41-9D91-39D5BB763F8E}"/>
              </a:ext>
            </a:extLst>
          </p:cNvPr>
          <p:cNvCxnSpPr>
            <a:cxnSpLocks/>
          </p:cNvCxnSpPr>
          <p:nvPr/>
        </p:nvCxnSpPr>
        <p:spPr>
          <a:xfrm>
            <a:off x="301619" y="5206976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67EE194-E131-3140-8D03-D10DDDDF6667}"/>
              </a:ext>
            </a:extLst>
          </p:cNvPr>
          <p:cNvCxnSpPr>
            <a:cxnSpLocks/>
          </p:cNvCxnSpPr>
          <p:nvPr/>
        </p:nvCxnSpPr>
        <p:spPr>
          <a:xfrm>
            <a:off x="1534284" y="5206976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A843013-610F-554E-A0DB-D14A180BB249}"/>
              </a:ext>
            </a:extLst>
          </p:cNvPr>
          <p:cNvSpPr txBox="1"/>
          <p:nvPr/>
        </p:nvSpPr>
        <p:spPr>
          <a:xfrm>
            <a:off x="6576542" y="4173649"/>
            <a:ext cx="45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11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94EF27D-F77D-2948-825E-AAFC89A2F3FC}"/>
              </a:ext>
            </a:extLst>
          </p:cNvPr>
          <p:cNvCxnSpPr>
            <a:cxnSpLocks/>
          </p:cNvCxnSpPr>
          <p:nvPr/>
        </p:nvCxnSpPr>
        <p:spPr>
          <a:xfrm>
            <a:off x="6805217" y="4546741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3AFE6DF-C02C-7A43-A3D5-3404F469D592}"/>
              </a:ext>
            </a:extLst>
          </p:cNvPr>
          <p:cNvCxnSpPr>
            <a:cxnSpLocks/>
          </p:cNvCxnSpPr>
          <p:nvPr/>
        </p:nvCxnSpPr>
        <p:spPr>
          <a:xfrm>
            <a:off x="6805278" y="4736040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F333D3C-FD74-3440-83F2-326C058F8D2E}"/>
              </a:ext>
            </a:extLst>
          </p:cNvPr>
          <p:cNvCxnSpPr>
            <a:cxnSpLocks/>
          </p:cNvCxnSpPr>
          <p:nvPr/>
        </p:nvCxnSpPr>
        <p:spPr>
          <a:xfrm>
            <a:off x="6805217" y="5254830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A8182AD-E926-A845-8659-46FEF5D8388A}"/>
              </a:ext>
            </a:extLst>
          </p:cNvPr>
          <p:cNvGrpSpPr/>
          <p:nvPr/>
        </p:nvGrpSpPr>
        <p:grpSpPr>
          <a:xfrm>
            <a:off x="1511300" y="3238752"/>
            <a:ext cx="5559063" cy="3563703"/>
            <a:chOff x="1511300" y="3238752"/>
            <a:chExt cx="5559063" cy="35637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F4BF4A2-7599-C640-B285-1C17DA2B1BB7}"/>
                    </a:ext>
                  </a:extLst>
                </p:cNvPr>
                <p:cNvSpPr txBox="1"/>
                <p:nvPr/>
              </p:nvSpPr>
              <p:spPr>
                <a:xfrm>
                  <a:off x="3617165" y="3238752"/>
                  <a:ext cx="7761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5.5</m:t>
                        </m:r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F4BF4A2-7599-C640-B285-1C17DA2B1B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165" y="3238752"/>
                  <a:ext cx="776175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58BD76B-2E87-C54A-AB6F-5E5BED18BB3A}"/>
                    </a:ext>
                  </a:extLst>
                </p:cNvPr>
                <p:cNvSpPr txBox="1"/>
                <p:nvPr/>
              </p:nvSpPr>
              <p:spPr>
                <a:xfrm>
                  <a:off x="3617165" y="6325124"/>
                  <a:ext cx="7761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5.5</m:t>
                        </m:r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58BD76B-2E87-C54A-AB6F-5E5BED18B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165" y="6325124"/>
                  <a:ext cx="776175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5437BBA5-0BC8-1E4C-9FD0-CBBE02E40900}"/>
                </a:ext>
              </a:extLst>
            </p:cNvPr>
            <p:cNvSpPr/>
            <p:nvPr/>
          </p:nvSpPr>
          <p:spPr>
            <a:xfrm>
              <a:off x="1511300" y="3238752"/>
              <a:ext cx="5293856" cy="1321746"/>
            </a:xfrm>
            <a:prstGeom prst="arc">
              <a:avLst>
                <a:gd name="adj1" fmla="val 10853929"/>
                <a:gd name="adj2" fmla="val 2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B27737CE-44CB-F144-8DAA-FFF4FDF3FB86}"/>
                </a:ext>
              </a:extLst>
            </p:cNvPr>
            <p:cNvSpPr/>
            <p:nvPr/>
          </p:nvSpPr>
          <p:spPr>
            <a:xfrm flipV="1">
              <a:off x="1534284" y="5480709"/>
              <a:ext cx="5242440" cy="1321746"/>
            </a:xfrm>
            <a:prstGeom prst="arc">
              <a:avLst>
                <a:gd name="adj1" fmla="val 10853929"/>
                <a:gd name="adj2" fmla="val 2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D280E25-081A-9D4D-83C9-64F5C71CAA5A}"/>
                </a:ext>
              </a:extLst>
            </p:cNvPr>
            <p:cNvSpPr txBox="1"/>
            <p:nvPr/>
          </p:nvSpPr>
          <p:spPr>
            <a:xfrm>
              <a:off x="6600363" y="5577707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55</a:t>
              </a:r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28E52F3C-A072-D549-9DCB-B5E21D396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21" y="1023950"/>
            <a:ext cx="5467484" cy="1251593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21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Paint Prices </a:t>
            </a:r>
            <a:r>
              <a:rPr lang="mr-IN" dirty="0"/>
              <a:t>–</a:t>
            </a:r>
            <a:r>
              <a:rPr lang="en-GB" dirty="0"/>
              <a:t> the cost of 1 gallon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03" y="884949"/>
            <a:ext cx="4831597" cy="299892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C559EF-AEBA-714F-99B4-A380E86343C4}"/>
              </a:ext>
            </a:extLst>
          </p:cNvPr>
          <p:cNvCxnSpPr>
            <a:cxnSpLocks/>
          </p:cNvCxnSpPr>
          <p:nvPr/>
        </p:nvCxnSpPr>
        <p:spPr>
          <a:xfrm>
            <a:off x="1534345" y="4688186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575B95-11CC-B742-9624-BE20509704E1}"/>
              </a:ext>
            </a:extLst>
          </p:cNvPr>
          <p:cNvCxnSpPr>
            <a:cxnSpLocks/>
          </p:cNvCxnSpPr>
          <p:nvPr/>
        </p:nvCxnSpPr>
        <p:spPr>
          <a:xfrm>
            <a:off x="301619" y="4665215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CFB0C6-C749-5045-A054-18A4EA657F78}"/>
              </a:ext>
            </a:extLst>
          </p:cNvPr>
          <p:cNvCxnSpPr>
            <a:cxnSpLocks/>
          </p:cNvCxnSpPr>
          <p:nvPr/>
        </p:nvCxnSpPr>
        <p:spPr>
          <a:xfrm>
            <a:off x="125921" y="4665215"/>
            <a:ext cx="8643175" cy="22971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F4ED4B5-65E4-D746-AF2C-B3840A57C3B8}"/>
              </a:ext>
            </a:extLst>
          </p:cNvPr>
          <p:cNvCxnSpPr>
            <a:cxnSpLocks/>
          </p:cNvCxnSpPr>
          <p:nvPr/>
        </p:nvCxnSpPr>
        <p:spPr>
          <a:xfrm>
            <a:off x="125921" y="5396275"/>
            <a:ext cx="8643175" cy="0"/>
          </a:xfrm>
          <a:prstGeom prst="line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B108859-75AE-2547-86DE-53C4B1C26F46}"/>
              </a:ext>
            </a:extLst>
          </p:cNvPr>
          <p:cNvSpPr txBox="1"/>
          <p:nvPr/>
        </p:nvSpPr>
        <p:spPr>
          <a:xfrm>
            <a:off x="7329323" y="403981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Litres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3A4E62-E5EB-8D41-9872-0FDF297E5CAD}"/>
              </a:ext>
            </a:extLst>
          </p:cNvPr>
          <p:cNvSpPr txBox="1"/>
          <p:nvPr/>
        </p:nvSpPr>
        <p:spPr>
          <a:xfrm>
            <a:off x="7325867" y="5583474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Charge (£)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C9DB80-4724-8141-B413-123CC4E1C9D1}"/>
              </a:ext>
            </a:extLst>
          </p:cNvPr>
          <p:cNvSpPr txBox="1"/>
          <p:nvPr/>
        </p:nvSpPr>
        <p:spPr>
          <a:xfrm>
            <a:off x="125921" y="55530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0</a:t>
            </a:r>
            <a:endParaRPr lang="en-US" sz="2000" dirty="0" err="1"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FBB700-4525-A64F-BED6-B55751C8FB8B}"/>
              </a:ext>
            </a:extLst>
          </p:cNvPr>
          <p:cNvSpPr txBox="1"/>
          <p:nvPr/>
        </p:nvSpPr>
        <p:spPr>
          <a:xfrm>
            <a:off x="125921" y="41257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AA5305-16F7-404F-8C59-9DC974D0896A}"/>
              </a:ext>
            </a:extLst>
          </p:cNvPr>
          <p:cNvSpPr txBox="1"/>
          <p:nvPr/>
        </p:nvSpPr>
        <p:spPr>
          <a:xfrm>
            <a:off x="1322093" y="555301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10</a:t>
            </a:r>
            <a:endParaRPr lang="en-US" sz="2000" dirty="0"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1CF448-F75D-6C42-9988-005B530481A2}"/>
              </a:ext>
            </a:extLst>
          </p:cNvPr>
          <p:cNvSpPr txBox="1"/>
          <p:nvPr/>
        </p:nvSpPr>
        <p:spPr>
          <a:xfrm>
            <a:off x="1389689" y="41257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D4B8529-1ACE-D24D-8360-2A8B7733BEC8}"/>
              </a:ext>
            </a:extLst>
          </p:cNvPr>
          <p:cNvCxnSpPr>
            <a:cxnSpLocks/>
          </p:cNvCxnSpPr>
          <p:nvPr/>
        </p:nvCxnSpPr>
        <p:spPr>
          <a:xfrm>
            <a:off x="1534284" y="4498887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D5F5171-957F-D142-BF2C-0D0F6EAB263B}"/>
              </a:ext>
            </a:extLst>
          </p:cNvPr>
          <p:cNvCxnSpPr>
            <a:cxnSpLocks/>
          </p:cNvCxnSpPr>
          <p:nvPr/>
        </p:nvCxnSpPr>
        <p:spPr>
          <a:xfrm>
            <a:off x="301619" y="4498887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4B278D-E81A-634A-A4C3-056D5772224E}"/>
              </a:ext>
            </a:extLst>
          </p:cNvPr>
          <p:cNvCxnSpPr>
            <a:cxnSpLocks/>
          </p:cNvCxnSpPr>
          <p:nvPr/>
        </p:nvCxnSpPr>
        <p:spPr>
          <a:xfrm>
            <a:off x="301619" y="5206976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776FBA9-191C-FA46-A289-0DCE1E7B808A}"/>
              </a:ext>
            </a:extLst>
          </p:cNvPr>
          <p:cNvCxnSpPr>
            <a:cxnSpLocks/>
          </p:cNvCxnSpPr>
          <p:nvPr/>
        </p:nvCxnSpPr>
        <p:spPr>
          <a:xfrm>
            <a:off x="1534284" y="5206976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BE6498F-43EF-CF4F-8577-3FBA34120A25}"/>
              </a:ext>
            </a:extLst>
          </p:cNvPr>
          <p:cNvSpPr txBox="1"/>
          <p:nvPr/>
        </p:nvSpPr>
        <p:spPr>
          <a:xfrm>
            <a:off x="2942486" y="4130301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4.54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6A2D45F-A1A5-3148-9F4D-6422A6499B51}"/>
              </a:ext>
            </a:extLst>
          </p:cNvPr>
          <p:cNvCxnSpPr>
            <a:cxnSpLocks/>
          </p:cNvCxnSpPr>
          <p:nvPr/>
        </p:nvCxnSpPr>
        <p:spPr>
          <a:xfrm>
            <a:off x="3262601" y="4503393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E587F80-FB89-414F-ADFE-24AB7881B7D4}"/>
              </a:ext>
            </a:extLst>
          </p:cNvPr>
          <p:cNvCxnSpPr>
            <a:cxnSpLocks/>
          </p:cNvCxnSpPr>
          <p:nvPr/>
        </p:nvCxnSpPr>
        <p:spPr>
          <a:xfrm>
            <a:off x="3262662" y="4692692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CD0095B-E373-674B-85BB-0A0094C31549}"/>
              </a:ext>
            </a:extLst>
          </p:cNvPr>
          <p:cNvCxnSpPr>
            <a:cxnSpLocks/>
          </p:cNvCxnSpPr>
          <p:nvPr/>
        </p:nvCxnSpPr>
        <p:spPr>
          <a:xfrm>
            <a:off x="3262601" y="5211482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9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Cards</a:t>
            </a:r>
          </a:p>
        </p:txBody>
      </p:sp>
    </p:spTree>
    <p:extLst>
      <p:ext uri="{BB962C8B-B14F-4D97-AF65-F5344CB8AC3E}">
        <p14:creationId xmlns:p14="http://schemas.microsoft.com/office/powerpoint/2010/main" val="95142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 Problems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6" y="881861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Work together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to solve the problems on the card.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For each part of the question try to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explain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your thinking to each other with the help of a diagram.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Once you have completed the first card problem ask for the second one.</a:t>
            </a: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97717" y="1356359"/>
            <a:ext cx="4959518" cy="2952482"/>
            <a:chOff x="2442258" y="1675082"/>
            <a:chExt cx="4347335" cy="25880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4513" y="2120612"/>
              <a:ext cx="3355080" cy="21425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2258" y="1675082"/>
              <a:ext cx="3218361" cy="2286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0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Problems - Extension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6" y="88186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If the exchange rate changed for there to be more dollars for every £100, what effect would this have on the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total cost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, in pounds, of Mike’s holiday? 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Explain your answer.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Review</a:t>
            </a:r>
          </a:p>
        </p:txBody>
      </p:sp>
    </p:spTree>
    <p:extLst>
      <p:ext uri="{BB962C8B-B14F-4D97-AF65-F5344CB8AC3E}">
        <p14:creationId xmlns:p14="http://schemas.microsoft.com/office/powerpoint/2010/main" val="5369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- Recipe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52" y="867255"/>
            <a:ext cx="7853887" cy="55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4E0614-843A-084E-B116-D0A88BDE79B6}"/>
              </a:ext>
            </a:extLst>
          </p:cNvPr>
          <p:cNvCxnSpPr>
            <a:cxnSpLocks/>
          </p:cNvCxnSpPr>
          <p:nvPr/>
        </p:nvCxnSpPr>
        <p:spPr>
          <a:xfrm>
            <a:off x="2091389" y="4979141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293545-8C03-694F-8B19-C006F8F5479B}"/>
              </a:ext>
            </a:extLst>
          </p:cNvPr>
          <p:cNvCxnSpPr>
            <a:cxnSpLocks/>
          </p:cNvCxnSpPr>
          <p:nvPr/>
        </p:nvCxnSpPr>
        <p:spPr>
          <a:xfrm>
            <a:off x="301619" y="4956170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</a:t>
            </a:r>
            <a:r>
              <a:rPr lang="mr-IN" dirty="0"/>
              <a:t>–</a:t>
            </a:r>
            <a:r>
              <a:rPr lang="en-GB" dirty="0"/>
              <a:t> Recipe (flour)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25921" y="4956170"/>
            <a:ext cx="8643175" cy="22971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25921" y="5687230"/>
            <a:ext cx="8643175" cy="0"/>
          </a:xfrm>
          <a:prstGeom prst="line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8207" y="4330769"/>
            <a:ext cx="2576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Number of flatbreads</a:t>
            </a:r>
            <a:endParaRPr lang="en-US" sz="2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4751" y="5874429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Spoons </a:t>
            </a:r>
            <a:r>
              <a:rPr lang="en-US" sz="2000">
                <a:solidFill>
                  <a:schemeClr val="accent1"/>
                </a:solidFill>
                <a:latin typeface="+mj-lt"/>
              </a:rPr>
              <a:t>of flour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21" y="58439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0</a:t>
            </a:r>
            <a:endParaRPr lang="en-US" sz="2000" dirty="0" err="1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21" y="44167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79137" y="584396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10</a:t>
            </a:r>
            <a:endParaRPr lang="en-US" sz="20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6733" y="44167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87" y="909666"/>
            <a:ext cx="4498668" cy="319577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48E67E-166A-F540-8113-2D8BBCBC2BDB}"/>
              </a:ext>
            </a:extLst>
          </p:cNvPr>
          <p:cNvCxnSpPr>
            <a:cxnSpLocks/>
          </p:cNvCxnSpPr>
          <p:nvPr/>
        </p:nvCxnSpPr>
        <p:spPr>
          <a:xfrm>
            <a:off x="2091328" y="4789842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535E2D-035D-444C-8AD1-201E42B4F804}"/>
              </a:ext>
            </a:extLst>
          </p:cNvPr>
          <p:cNvCxnSpPr>
            <a:cxnSpLocks/>
          </p:cNvCxnSpPr>
          <p:nvPr/>
        </p:nvCxnSpPr>
        <p:spPr>
          <a:xfrm>
            <a:off x="301619" y="4789842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795491-88BF-FF45-93E1-F6BE601B8F4F}"/>
              </a:ext>
            </a:extLst>
          </p:cNvPr>
          <p:cNvCxnSpPr>
            <a:cxnSpLocks/>
          </p:cNvCxnSpPr>
          <p:nvPr/>
        </p:nvCxnSpPr>
        <p:spPr>
          <a:xfrm>
            <a:off x="301619" y="5497931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3DA098-2887-F645-AC65-230359FAF049}"/>
              </a:ext>
            </a:extLst>
          </p:cNvPr>
          <p:cNvCxnSpPr>
            <a:cxnSpLocks/>
          </p:cNvCxnSpPr>
          <p:nvPr/>
        </p:nvCxnSpPr>
        <p:spPr>
          <a:xfrm>
            <a:off x="2091328" y="5497931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6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- Recipe (yoghurt)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8207" y="4330769"/>
            <a:ext cx="2576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Number of flatbreads</a:t>
            </a:r>
            <a:endParaRPr lang="en-US" sz="2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4751" y="5874429"/>
            <a:ext cx="1570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Yoghurt (ml)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87" y="909666"/>
            <a:ext cx="4498668" cy="319577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978834-8C67-C141-8C37-0F910745CFBC}"/>
              </a:ext>
            </a:extLst>
          </p:cNvPr>
          <p:cNvCxnSpPr>
            <a:cxnSpLocks/>
          </p:cNvCxnSpPr>
          <p:nvPr/>
        </p:nvCxnSpPr>
        <p:spPr>
          <a:xfrm>
            <a:off x="2091389" y="4979141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21547A-1B3F-274F-BDAC-A9A89859D14D}"/>
              </a:ext>
            </a:extLst>
          </p:cNvPr>
          <p:cNvCxnSpPr>
            <a:cxnSpLocks/>
          </p:cNvCxnSpPr>
          <p:nvPr/>
        </p:nvCxnSpPr>
        <p:spPr>
          <a:xfrm>
            <a:off x="301619" y="4956170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B51FF7-BEEE-FC47-AAAB-CB074DFEFDCC}"/>
              </a:ext>
            </a:extLst>
          </p:cNvPr>
          <p:cNvCxnSpPr>
            <a:cxnSpLocks/>
          </p:cNvCxnSpPr>
          <p:nvPr/>
        </p:nvCxnSpPr>
        <p:spPr>
          <a:xfrm>
            <a:off x="125921" y="4956170"/>
            <a:ext cx="8643175" cy="22971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A56127-9AFE-A34E-B429-3809C046AB5A}"/>
              </a:ext>
            </a:extLst>
          </p:cNvPr>
          <p:cNvCxnSpPr>
            <a:cxnSpLocks/>
          </p:cNvCxnSpPr>
          <p:nvPr/>
        </p:nvCxnSpPr>
        <p:spPr>
          <a:xfrm>
            <a:off x="125921" y="5664259"/>
            <a:ext cx="8643175" cy="22971"/>
          </a:xfrm>
          <a:prstGeom prst="line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1BC8ADD-9807-5C43-AFBC-06139A34993E}"/>
              </a:ext>
            </a:extLst>
          </p:cNvPr>
          <p:cNvSpPr txBox="1"/>
          <p:nvPr/>
        </p:nvSpPr>
        <p:spPr>
          <a:xfrm>
            <a:off x="125921" y="58439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0</a:t>
            </a:r>
            <a:endParaRPr lang="en-US" sz="2000" dirty="0" err="1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9EB6AB-C870-F04D-B7D6-17C64097C523}"/>
              </a:ext>
            </a:extLst>
          </p:cNvPr>
          <p:cNvSpPr txBox="1"/>
          <p:nvPr/>
        </p:nvSpPr>
        <p:spPr>
          <a:xfrm>
            <a:off x="125921" y="44167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6C2F64-8566-2E40-87D9-FC391209528F}"/>
              </a:ext>
            </a:extLst>
          </p:cNvPr>
          <p:cNvSpPr txBox="1"/>
          <p:nvPr/>
        </p:nvSpPr>
        <p:spPr>
          <a:xfrm>
            <a:off x="1792049" y="5843967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200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196CB5-9987-C241-B944-BCC9C1D18DFE}"/>
              </a:ext>
            </a:extLst>
          </p:cNvPr>
          <p:cNvSpPr txBox="1"/>
          <p:nvPr/>
        </p:nvSpPr>
        <p:spPr>
          <a:xfrm>
            <a:off x="1935847" y="44167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4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C21C6F-AADB-9543-802A-6EFA70FF4A79}"/>
              </a:ext>
            </a:extLst>
          </p:cNvPr>
          <p:cNvCxnSpPr>
            <a:cxnSpLocks/>
          </p:cNvCxnSpPr>
          <p:nvPr/>
        </p:nvCxnSpPr>
        <p:spPr>
          <a:xfrm>
            <a:off x="2091328" y="4789842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C2190E6-4542-B84F-8D96-FFFFB7FADDC5}"/>
              </a:ext>
            </a:extLst>
          </p:cNvPr>
          <p:cNvCxnSpPr>
            <a:cxnSpLocks/>
          </p:cNvCxnSpPr>
          <p:nvPr/>
        </p:nvCxnSpPr>
        <p:spPr>
          <a:xfrm>
            <a:off x="301619" y="4789842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C9C568-A0E1-4E4D-A88B-CD8B022B6369}"/>
              </a:ext>
            </a:extLst>
          </p:cNvPr>
          <p:cNvCxnSpPr>
            <a:cxnSpLocks/>
          </p:cNvCxnSpPr>
          <p:nvPr/>
        </p:nvCxnSpPr>
        <p:spPr>
          <a:xfrm>
            <a:off x="301619" y="5497931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5F7C680-456E-B347-B031-81B9D6F0D40C}"/>
              </a:ext>
            </a:extLst>
          </p:cNvPr>
          <p:cNvCxnSpPr>
            <a:cxnSpLocks/>
          </p:cNvCxnSpPr>
          <p:nvPr/>
        </p:nvCxnSpPr>
        <p:spPr>
          <a:xfrm>
            <a:off x="2091328" y="5497931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- Currency Conversion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80" y="836533"/>
            <a:ext cx="8669101" cy="5489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17AA8-D146-8C46-93A2-D4EA3C153C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987" y="978445"/>
            <a:ext cx="459740" cy="4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1. Setting the scene</a:t>
            </a:r>
          </a:p>
        </p:txBody>
      </p:sp>
    </p:spTree>
    <p:extLst>
      <p:ext uri="{BB962C8B-B14F-4D97-AF65-F5344CB8AC3E}">
        <p14:creationId xmlns:p14="http://schemas.microsoft.com/office/powerpoint/2010/main" val="21930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- Currency Conversion (parts a and 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88" y="905746"/>
            <a:ext cx="5118100" cy="32408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47437" y="4330769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Pounds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43981" y="5874429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Dollars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79939-07D6-3E43-B6A3-A34298F6142A}"/>
              </a:ext>
            </a:extLst>
          </p:cNvPr>
          <p:cNvCxnSpPr>
            <a:cxnSpLocks/>
          </p:cNvCxnSpPr>
          <p:nvPr/>
        </p:nvCxnSpPr>
        <p:spPr>
          <a:xfrm>
            <a:off x="4983721" y="4979141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99349D-D204-A848-B9E5-0CA04DD4BB0B}"/>
              </a:ext>
            </a:extLst>
          </p:cNvPr>
          <p:cNvCxnSpPr>
            <a:cxnSpLocks/>
          </p:cNvCxnSpPr>
          <p:nvPr/>
        </p:nvCxnSpPr>
        <p:spPr>
          <a:xfrm>
            <a:off x="301619" y="4956170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B1D51D-CA91-0F4F-A707-35A64A4EFCE1}"/>
              </a:ext>
            </a:extLst>
          </p:cNvPr>
          <p:cNvCxnSpPr>
            <a:cxnSpLocks/>
          </p:cNvCxnSpPr>
          <p:nvPr/>
        </p:nvCxnSpPr>
        <p:spPr>
          <a:xfrm>
            <a:off x="125921" y="4956170"/>
            <a:ext cx="8643175" cy="22971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E9254C-2FA8-794A-8966-572F6AB920C9}"/>
              </a:ext>
            </a:extLst>
          </p:cNvPr>
          <p:cNvCxnSpPr>
            <a:cxnSpLocks/>
          </p:cNvCxnSpPr>
          <p:nvPr/>
        </p:nvCxnSpPr>
        <p:spPr>
          <a:xfrm>
            <a:off x="125921" y="5664259"/>
            <a:ext cx="8643175" cy="22971"/>
          </a:xfrm>
          <a:prstGeom prst="line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DA618AD-D2B4-2D46-A934-CE8CCA530A2E}"/>
              </a:ext>
            </a:extLst>
          </p:cNvPr>
          <p:cNvSpPr txBox="1"/>
          <p:nvPr/>
        </p:nvSpPr>
        <p:spPr>
          <a:xfrm>
            <a:off x="125921" y="58439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0</a:t>
            </a:r>
            <a:endParaRPr lang="en-US" sz="2000" dirty="0" err="1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BA2389-ABFC-C841-8EC4-4E193CED32A8}"/>
              </a:ext>
            </a:extLst>
          </p:cNvPr>
          <p:cNvSpPr txBox="1"/>
          <p:nvPr/>
        </p:nvSpPr>
        <p:spPr>
          <a:xfrm>
            <a:off x="125921" y="44167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AF7BB1-F881-7F4E-81F2-7E78EDC8B2DC}"/>
              </a:ext>
            </a:extLst>
          </p:cNvPr>
          <p:cNvSpPr txBox="1"/>
          <p:nvPr/>
        </p:nvSpPr>
        <p:spPr>
          <a:xfrm>
            <a:off x="4687389" y="5843967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125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A131F1-4DB9-6A4E-B7BD-6630026878FE}"/>
              </a:ext>
            </a:extLst>
          </p:cNvPr>
          <p:cNvSpPr txBox="1"/>
          <p:nvPr/>
        </p:nvSpPr>
        <p:spPr>
          <a:xfrm>
            <a:off x="4691920" y="441675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5A1632-E804-E24A-97FE-878FF371CB3F}"/>
              </a:ext>
            </a:extLst>
          </p:cNvPr>
          <p:cNvCxnSpPr>
            <a:cxnSpLocks/>
          </p:cNvCxnSpPr>
          <p:nvPr/>
        </p:nvCxnSpPr>
        <p:spPr>
          <a:xfrm>
            <a:off x="4983660" y="4789842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7E7050-7678-D840-97E5-747A2DA74D8B}"/>
              </a:ext>
            </a:extLst>
          </p:cNvPr>
          <p:cNvCxnSpPr>
            <a:cxnSpLocks/>
          </p:cNvCxnSpPr>
          <p:nvPr/>
        </p:nvCxnSpPr>
        <p:spPr>
          <a:xfrm>
            <a:off x="301619" y="4789842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D9086E1-FF9C-9249-9DBA-C35044ED3588}"/>
              </a:ext>
            </a:extLst>
          </p:cNvPr>
          <p:cNvCxnSpPr>
            <a:cxnSpLocks/>
          </p:cNvCxnSpPr>
          <p:nvPr/>
        </p:nvCxnSpPr>
        <p:spPr>
          <a:xfrm>
            <a:off x="301619" y="5497931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89F258-82FC-604F-97A3-39B5A30A7E87}"/>
              </a:ext>
            </a:extLst>
          </p:cNvPr>
          <p:cNvCxnSpPr>
            <a:cxnSpLocks/>
          </p:cNvCxnSpPr>
          <p:nvPr/>
        </p:nvCxnSpPr>
        <p:spPr>
          <a:xfrm>
            <a:off x="4983660" y="5497931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- Currency Conversion (parts c and 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88" y="905746"/>
            <a:ext cx="5118100" cy="32408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F71D1F-6933-2C4C-B890-3C75055714C7}"/>
              </a:ext>
            </a:extLst>
          </p:cNvPr>
          <p:cNvSpPr txBox="1"/>
          <p:nvPr/>
        </p:nvSpPr>
        <p:spPr>
          <a:xfrm>
            <a:off x="7747437" y="4330769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Pounds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2C216-81CC-6343-AC33-F1140B01848B}"/>
              </a:ext>
            </a:extLst>
          </p:cNvPr>
          <p:cNvSpPr txBox="1"/>
          <p:nvPr/>
        </p:nvSpPr>
        <p:spPr>
          <a:xfrm>
            <a:off x="7743981" y="5874429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Dollars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D1048E-6327-CD4C-896E-5A845976C299}"/>
              </a:ext>
            </a:extLst>
          </p:cNvPr>
          <p:cNvCxnSpPr>
            <a:cxnSpLocks/>
          </p:cNvCxnSpPr>
          <p:nvPr/>
        </p:nvCxnSpPr>
        <p:spPr>
          <a:xfrm>
            <a:off x="4983721" y="4979141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583BD5-2D28-C74E-A53B-975FADE1D6F6}"/>
              </a:ext>
            </a:extLst>
          </p:cNvPr>
          <p:cNvCxnSpPr>
            <a:cxnSpLocks/>
          </p:cNvCxnSpPr>
          <p:nvPr/>
        </p:nvCxnSpPr>
        <p:spPr>
          <a:xfrm>
            <a:off x="301619" y="4956170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4B660E-A309-BF4B-AE6E-B8DFEBBAE881}"/>
              </a:ext>
            </a:extLst>
          </p:cNvPr>
          <p:cNvCxnSpPr>
            <a:cxnSpLocks/>
          </p:cNvCxnSpPr>
          <p:nvPr/>
        </p:nvCxnSpPr>
        <p:spPr>
          <a:xfrm>
            <a:off x="125921" y="4956170"/>
            <a:ext cx="8643175" cy="22971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0D3BEBA-8AF8-F149-8DD3-18073A8D964E}"/>
              </a:ext>
            </a:extLst>
          </p:cNvPr>
          <p:cNvCxnSpPr>
            <a:cxnSpLocks/>
          </p:cNvCxnSpPr>
          <p:nvPr/>
        </p:nvCxnSpPr>
        <p:spPr>
          <a:xfrm>
            <a:off x="125921" y="5664259"/>
            <a:ext cx="8643175" cy="22971"/>
          </a:xfrm>
          <a:prstGeom prst="line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1E85FF3-2091-9344-B904-9C15BBF8E1D9}"/>
              </a:ext>
            </a:extLst>
          </p:cNvPr>
          <p:cNvSpPr txBox="1"/>
          <p:nvPr/>
        </p:nvSpPr>
        <p:spPr>
          <a:xfrm>
            <a:off x="125921" y="58439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0</a:t>
            </a:r>
            <a:endParaRPr lang="en-US" sz="2000" dirty="0" err="1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64E9C9-6FF1-D540-8B24-5AF7AB290CD0}"/>
              </a:ext>
            </a:extLst>
          </p:cNvPr>
          <p:cNvSpPr txBox="1"/>
          <p:nvPr/>
        </p:nvSpPr>
        <p:spPr>
          <a:xfrm>
            <a:off x="125921" y="44167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45694D-7E71-1B45-9611-19D20CC4073B}"/>
              </a:ext>
            </a:extLst>
          </p:cNvPr>
          <p:cNvSpPr txBox="1"/>
          <p:nvPr/>
        </p:nvSpPr>
        <p:spPr>
          <a:xfrm>
            <a:off x="4687389" y="5843967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125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8A69E4-5E01-A546-958A-F60C70B827F1}"/>
              </a:ext>
            </a:extLst>
          </p:cNvPr>
          <p:cNvSpPr txBox="1"/>
          <p:nvPr/>
        </p:nvSpPr>
        <p:spPr>
          <a:xfrm>
            <a:off x="4691920" y="441675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100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0EEAD7C-2F1B-564E-8624-5F5175AE2FE2}"/>
              </a:ext>
            </a:extLst>
          </p:cNvPr>
          <p:cNvCxnSpPr>
            <a:cxnSpLocks/>
          </p:cNvCxnSpPr>
          <p:nvPr/>
        </p:nvCxnSpPr>
        <p:spPr>
          <a:xfrm>
            <a:off x="4983660" y="4789842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54A4AE-8EC8-4E46-8FCA-149B5A304C6F}"/>
              </a:ext>
            </a:extLst>
          </p:cNvPr>
          <p:cNvCxnSpPr>
            <a:cxnSpLocks/>
          </p:cNvCxnSpPr>
          <p:nvPr/>
        </p:nvCxnSpPr>
        <p:spPr>
          <a:xfrm>
            <a:off x="301619" y="4789842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F2BD6A-0045-0540-BE98-ED0DCAD8353D}"/>
              </a:ext>
            </a:extLst>
          </p:cNvPr>
          <p:cNvCxnSpPr>
            <a:cxnSpLocks/>
          </p:cNvCxnSpPr>
          <p:nvPr/>
        </p:nvCxnSpPr>
        <p:spPr>
          <a:xfrm>
            <a:off x="301619" y="5497931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7AED31-4925-0D4B-ABAB-31DA45E94B93}"/>
              </a:ext>
            </a:extLst>
          </p:cNvPr>
          <p:cNvCxnSpPr>
            <a:cxnSpLocks/>
          </p:cNvCxnSpPr>
          <p:nvPr/>
        </p:nvCxnSpPr>
        <p:spPr>
          <a:xfrm>
            <a:off x="4983660" y="5497931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1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Closure</a:t>
            </a:r>
          </a:p>
        </p:txBody>
      </p:sp>
    </p:spTree>
    <p:extLst>
      <p:ext uri="{BB962C8B-B14F-4D97-AF65-F5344CB8AC3E}">
        <p14:creationId xmlns:p14="http://schemas.microsoft.com/office/powerpoint/2010/main" val="2159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Closure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9544" y="865338"/>
            <a:ext cx="72375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Hannah, the decorator from the start of the lesson charged £55 for using 11 litres of paint.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 different decorator, Mo, also charges an amount that is proportional to the quantity of paint he uses.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He charges £33 for using 6 litres of paint.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Which painter charges the least for using 11 litres, and by how much?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5115" t="5562" r="2195" b="65942"/>
          <a:stretch/>
        </p:blipFill>
        <p:spPr>
          <a:xfrm>
            <a:off x="7855902" y="752426"/>
            <a:ext cx="620519" cy="97976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8" y="831601"/>
            <a:ext cx="459740" cy="459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34F848-B1E1-7746-8216-D00459857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80" t="40778" r="53116" b="32995"/>
          <a:stretch/>
        </p:blipFill>
        <p:spPr>
          <a:xfrm>
            <a:off x="2398254" y="3879796"/>
            <a:ext cx="1177705" cy="1262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DD94EB-03EA-5445-984B-AF4A8FD36C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58" t="40778" r="15457" b="27122"/>
          <a:stretch/>
        </p:blipFill>
        <p:spPr>
          <a:xfrm>
            <a:off x="4763364" y="3929520"/>
            <a:ext cx="1429014" cy="15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Extension</a:t>
            </a:r>
          </a:p>
        </p:txBody>
      </p:sp>
    </p:spTree>
    <p:extLst>
      <p:ext uri="{BB962C8B-B14F-4D97-AF65-F5344CB8AC3E}">
        <p14:creationId xmlns:p14="http://schemas.microsoft.com/office/powerpoint/2010/main" val="15602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6785" y="881861"/>
            <a:ext cx="79976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exchange rate between the UK and America is £1 for $2. 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Mike orders an iPod from America for $650, but argues with his wife, Caroline, about how to convert the value in to pounds.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Mike says “you should multiply by 0.5”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Caroline says “you should divide by 2”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Draw a diagram to explain what they are both doing and show that both are correct.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Additional Practice</a:t>
            </a:r>
          </a:p>
        </p:txBody>
      </p:sp>
    </p:spTree>
    <p:extLst>
      <p:ext uri="{BB962C8B-B14F-4D97-AF65-F5344CB8AC3E}">
        <p14:creationId xmlns:p14="http://schemas.microsoft.com/office/powerpoint/2010/main" val="19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Practice 1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6253" y="776147"/>
            <a:ext cx="895149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a. Harry needs dollars to go on holiday.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He can buy $50 for £40.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How much will $720 cost at the same rate?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b.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Tony returns from holiday with these notes.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 exchange rate is £1 = €1.17.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Work out how much he will get in total when he changes these notes.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16013"/>
              </p:ext>
            </p:extLst>
          </p:nvPr>
        </p:nvGraphicFramePr>
        <p:xfrm>
          <a:off x="1703036" y="3126999"/>
          <a:ext cx="2277745" cy="2194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Number of notes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€50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€20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€10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€5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8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Practice 2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776708"/>
            <a:ext cx="91440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Apple crumble is made using these ingredients.</a:t>
            </a:r>
          </a:p>
          <a:p>
            <a:r>
              <a:rPr lang="en-GB" sz="12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lvl="4"/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Apple crumble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(Serves 6 people)</a:t>
            </a:r>
          </a:p>
          <a:p>
            <a:pPr lvl="4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550g	apple</a:t>
            </a:r>
          </a:p>
          <a:p>
            <a:pPr lvl="4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200g	sugar</a:t>
            </a:r>
          </a:p>
          <a:p>
            <a:pPr lvl="4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120g	flour</a:t>
            </a:r>
          </a:p>
          <a:p>
            <a:pPr lvl="4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30g	butter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a. 	Susumu makes apple crumble to serve 12 people.</a:t>
            </a:r>
          </a:p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	How much flour should he use?</a:t>
            </a:r>
          </a:p>
          <a:p>
            <a:endParaRPr lang="en-GB" sz="12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b. 	Natalie makes apple crumble for 10 people.</a:t>
            </a: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	How much butter should she use?</a:t>
            </a:r>
          </a:p>
          <a:p>
            <a:endParaRPr lang="en-GB" sz="12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c. 	</a:t>
            </a:r>
            <a:r>
              <a:rPr lang="en-GB" sz="2400" dirty="0" err="1">
                <a:latin typeface="Arial" charset="0"/>
                <a:ea typeface="Arial" charset="0"/>
                <a:cs typeface="Arial" charset="0"/>
              </a:rPr>
              <a:t>Abena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 has 1.3 kg of apples and plenty of other ingredients.</a:t>
            </a: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	Can she make apple crumble for 15 people?</a:t>
            </a: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	Explain how you got your answer.</a:t>
            </a:r>
          </a:p>
        </p:txBody>
      </p:sp>
    </p:spTree>
    <p:extLst>
      <p:ext uri="{BB962C8B-B14F-4D97-AF65-F5344CB8AC3E}">
        <p14:creationId xmlns:p14="http://schemas.microsoft.com/office/powerpoint/2010/main" val="19592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Practice 3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051046"/>
            <a:ext cx="89514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scale of a map is 1cm represents 25m.</a:t>
            </a: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lvl="0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 length of a path is 240m.</a:t>
            </a: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Work out the length, in centimetres, of the path on the map.</a:t>
            </a:r>
          </a:p>
        </p:txBody>
      </p:sp>
    </p:spTree>
    <p:extLst>
      <p:ext uri="{BB962C8B-B14F-4D97-AF65-F5344CB8AC3E}">
        <p14:creationId xmlns:p14="http://schemas.microsoft.com/office/powerpoint/2010/main" val="187197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E5F28F-E7AE-E143-8967-631FC0B14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80" y="792747"/>
            <a:ext cx="6986033" cy="493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the scene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66" y="892755"/>
            <a:ext cx="459740" cy="4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99469-6801-BA41-BE75-445031196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80" y="792747"/>
            <a:ext cx="6986033" cy="49343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5181" y="5727121"/>
            <a:ext cx="7228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Arial" charset="0"/>
                <a:ea typeface="Calibri" charset="0"/>
                <a:cs typeface="Times New Roman" charset="0"/>
              </a:rPr>
              <a:t>Write down and explain your method.</a:t>
            </a:r>
            <a:endParaRPr lang="en-GB" dirty="0"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Arial" charset="0"/>
                <a:ea typeface="Calibri" charset="0"/>
                <a:cs typeface="Times New Roman" charset="0"/>
              </a:rPr>
              <a:t>How good is your method for finding the cost </a:t>
            </a:r>
            <a:r>
              <a:rPr lang="en-GB" dirty="0">
                <a:latin typeface="Arial" charset="0"/>
                <a:ea typeface="Calibri" charset="0"/>
              </a:rPr>
              <a:t>of 4.54 litres (1 gallon)?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20B36E-0B67-D947-93EF-F0BFA40D3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204" y="90813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Methods for 11 litres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5B814C-4FF5-7C44-935E-5988A7E14ECC}"/>
              </a:ext>
            </a:extLst>
          </p:cNvPr>
          <p:cNvGrpSpPr/>
          <p:nvPr/>
        </p:nvGrpSpPr>
        <p:grpSpPr>
          <a:xfrm>
            <a:off x="289588" y="841112"/>
            <a:ext cx="3683020" cy="2601390"/>
            <a:chOff x="965180" y="792747"/>
            <a:chExt cx="6986033" cy="49343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399469-6801-BA41-BE75-445031196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180" y="792747"/>
              <a:ext cx="6986033" cy="493437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20B36E-0B67-D947-93EF-F0BFA40D3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204" y="908137"/>
              <a:ext cx="457200" cy="457200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B2E986-4749-3E46-A75B-D1A742F01EDA}"/>
              </a:ext>
            </a:extLst>
          </p:cNvPr>
          <p:cNvCxnSpPr>
            <a:cxnSpLocks/>
          </p:cNvCxnSpPr>
          <p:nvPr/>
        </p:nvCxnSpPr>
        <p:spPr>
          <a:xfrm>
            <a:off x="1534345" y="4979141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E934C-BF2E-3341-A64F-2868328EB2BE}"/>
              </a:ext>
            </a:extLst>
          </p:cNvPr>
          <p:cNvCxnSpPr>
            <a:cxnSpLocks/>
          </p:cNvCxnSpPr>
          <p:nvPr/>
        </p:nvCxnSpPr>
        <p:spPr>
          <a:xfrm>
            <a:off x="301619" y="4956170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EB2DF8-7D99-D442-9479-9C03F45DB10D}"/>
              </a:ext>
            </a:extLst>
          </p:cNvPr>
          <p:cNvCxnSpPr>
            <a:cxnSpLocks/>
          </p:cNvCxnSpPr>
          <p:nvPr/>
        </p:nvCxnSpPr>
        <p:spPr>
          <a:xfrm>
            <a:off x="125921" y="4956170"/>
            <a:ext cx="8643175" cy="22971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2D91FA-4BD5-534B-BD5C-00B8DAA365F3}"/>
              </a:ext>
            </a:extLst>
          </p:cNvPr>
          <p:cNvCxnSpPr>
            <a:cxnSpLocks/>
          </p:cNvCxnSpPr>
          <p:nvPr/>
        </p:nvCxnSpPr>
        <p:spPr>
          <a:xfrm>
            <a:off x="125921" y="5687230"/>
            <a:ext cx="8643175" cy="0"/>
          </a:xfrm>
          <a:prstGeom prst="line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E11AD0-316C-7144-996F-9C16F13DFE89}"/>
              </a:ext>
            </a:extLst>
          </p:cNvPr>
          <p:cNvSpPr txBox="1"/>
          <p:nvPr/>
        </p:nvSpPr>
        <p:spPr>
          <a:xfrm>
            <a:off x="7329323" y="4330769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Litres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6F6AE-ED40-6949-84E1-A7C7B2503AC3}"/>
              </a:ext>
            </a:extLst>
          </p:cNvPr>
          <p:cNvSpPr txBox="1"/>
          <p:nvPr/>
        </p:nvSpPr>
        <p:spPr>
          <a:xfrm>
            <a:off x="7325867" y="5874429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Charge (£)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930CF-9282-8B42-8D22-C14898743120}"/>
              </a:ext>
            </a:extLst>
          </p:cNvPr>
          <p:cNvSpPr txBox="1"/>
          <p:nvPr/>
        </p:nvSpPr>
        <p:spPr>
          <a:xfrm>
            <a:off x="125921" y="58439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0</a:t>
            </a:r>
            <a:endParaRPr lang="en-US" sz="2000" dirty="0" err="1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2701FE-5C33-EF47-9003-BB3141854A2F}"/>
              </a:ext>
            </a:extLst>
          </p:cNvPr>
          <p:cNvSpPr txBox="1"/>
          <p:nvPr/>
        </p:nvSpPr>
        <p:spPr>
          <a:xfrm>
            <a:off x="125921" y="44167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5D19B-C373-CC4D-B5F4-3CAE591F0B62}"/>
              </a:ext>
            </a:extLst>
          </p:cNvPr>
          <p:cNvSpPr txBox="1"/>
          <p:nvPr/>
        </p:nvSpPr>
        <p:spPr>
          <a:xfrm>
            <a:off x="1322093" y="584396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10</a:t>
            </a:r>
            <a:endParaRPr lang="en-US" sz="20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A376EF-3E9A-564D-8F3E-6B58CE7F976B}"/>
              </a:ext>
            </a:extLst>
          </p:cNvPr>
          <p:cNvSpPr txBox="1"/>
          <p:nvPr/>
        </p:nvSpPr>
        <p:spPr>
          <a:xfrm>
            <a:off x="1389689" y="44167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3A3648-F80C-7D41-8FFE-A96FE119D137}"/>
              </a:ext>
            </a:extLst>
          </p:cNvPr>
          <p:cNvCxnSpPr>
            <a:cxnSpLocks/>
          </p:cNvCxnSpPr>
          <p:nvPr/>
        </p:nvCxnSpPr>
        <p:spPr>
          <a:xfrm>
            <a:off x="1534284" y="4789842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2DCF1A-1E55-054D-8F30-4DB52B4CC2A9}"/>
              </a:ext>
            </a:extLst>
          </p:cNvPr>
          <p:cNvCxnSpPr>
            <a:cxnSpLocks/>
          </p:cNvCxnSpPr>
          <p:nvPr/>
        </p:nvCxnSpPr>
        <p:spPr>
          <a:xfrm>
            <a:off x="301619" y="4789842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16C822-6736-324F-B7B9-6FBBEDF5FE7C}"/>
              </a:ext>
            </a:extLst>
          </p:cNvPr>
          <p:cNvCxnSpPr>
            <a:cxnSpLocks/>
          </p:cNvCxnSpPr>
          <p:nvPr/>
        </p:nvCxnSpPr>
        <p:spPr>
          <a:xfrm>
            <a:off x="301619" y="5497931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E582C2-56DA-9543-AAE9-6634E1A417F7}"/>
              </a:ext>
            </a:extLst>
          </p:cNvPr>
          <p:cNvCxnSpPr>
            <a:cxnSpLocks/>
          </p:cNvCxnSpPr>
          <p:nvPr/>
        </p:nvCxnSpPr>
        <p:spPr>
          <a:xfrm>
            <a:off x="1534284" y="5497931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2E798E-2D8E-754E-8EEB-FA8E7FDF8F09}"/>
              </a:ext>
            </a:extLst>
          </p:cNvPr>
          <p:cNvCxnSpPr>
            <a:cxnSpLocks/>
          </p:cNvCxnSpPr>
          <p:nvPr/>
        </p:nvCxnSpPr>
        <p:spPr>
          <a:xfrm>
            <a:off x="6805278" y="5026995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49CEFA9-D553-5348-9CD8-F194F79738D2}"/>
              </a:ext>
            </a:extLst>
          </p:cNvPr>
          <p:cNvSpPr txBox="1"/>
          <p:nvPr/>
        </p:nvSpPr>
        <p:spPr>
          <a:xfrm>
            <a:off x="6576542" y="4464604"/>
            <a:ext cx="45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11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675FA7-00BB-9A43-BDFB-191F765B669A}"/>
              </a:ext>
            </a:extLst>
          </p:cNvPr>
          <p:cNvCxnSpPr>
            <a:cxnSpLocks/>
          </p:cNvCxnSpPr>
          <p:nvPr/>
        </p:nvCxnSpPr>
        <p:spPr>
          <a:xfrm>
            <a:off x="6805217" y="4837696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DA080E-42BF-F94B-BCE9-54CB911AEF07}"/>
              </a:ext>
            </a:extLst>
          </p:cNvPr>
          <p:cNvCxnSpPr>
            <a:cxnSpLocks/>
          </p:cNvCxnSpPr>
          <p:nvPr/>
        </p:nvCxnSpPr>
        <p:spPr>
          <a:xfrm>
            <a:off x="6805217" y="5545785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7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method is yours closest to? </a:t>
            </a:r>
            <a:br>
              <a:rPr lang="en-GB" dirty="0"/>
            </a:br>
            <a:r>
              <a:rPr lang="en-GB" dirty="0"/>
              <a:t>Can you explain the others?</a:t>
            </a:r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860277" y="1000059"/>
            <a:ext cx="3085948" cy="542126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31750">
            <a:solidFill>
              <a:srgbClr val="38A159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Additive Thinking</a:t>
            </a:r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5171441" y="1000059"/>
            <a:ext cx="3085948" cy="542126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tx2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Unitary Thinking</a:t>
            </a:r>
          </a:p>
        </p:txBody>
      </p:sp>
      <p:sp>
        <p:nvSpPr>
          <p:cNvPr id="9" name="Action Button: Custom 8">
            <a:hlinkClick r:id="rId5" action="ppaction://hlinksldjump" highlightClick="1"/>
          </p:cNvPr>
          <p:cNvSpPr/>
          <p:nvPr/>
        </p:nvSpPr>
        <p:spPr>
          <a:xfrm>
            <a:off x="227106" y="3989230"/>
            <a:ext cx="3085948" cy="542126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Rate Thinking</a:t>
            </a:r>
          </a:p>
        </p:txBody>
      </p:sp>
      <p:sp>
        <p:nvSpPr>
          <p:cNvPr id="13" name="Action Button: Custom 1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7045E28-B89A-774C-84B5-17567175B76D}"/>
              </a:ext>
            </a:extLst>
          </p:cNvPr>
          <p:cNvSpPr/>
          <p:nvPr/>
        </p:nvSpPr>
        <p:spPr>
          <a:xfrm>
            <a:off x="4760604" y="3989230"/>
            <a:ext cx="3085948" cy="542126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31750"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Scale Factor Thinking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06053-6810-DA4D-A00C-DD5CDA20F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612" y="1669656"/>
            <a:ext cx="4352290" cy="1940177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9E1063-D036-C44E-B9DF-F42A988251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600" y="4704826"/>
            <a:ext cx="3108960" cy="12265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A14BBA-8FCB-9E43-BB89-0EA5FE7808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836" y="4704826"/>
            <a:ext cx="5467484" cy="1251593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7FA6BC-EAA4-4549-88F8-FD4E237412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7742" y="1669656"/>
            <a:ext cx="2913346" cy="159143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227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Additive Thinking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4577" y="660452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>
              <a:latin typeface="+mj-lt"/>
            </a:endParaRPr>
          </a:p>
        </p:txBody>
      </p:sp>
      <p:sp>
        <p:nvSpPr>
          <p:cNvPr id="79" name="Action Button: Custom 78">
            <a:hlinkClick r:id="rId3" action="ppaction://hlinksldjump" highlightClick="1"/>
          </p:cNvPr>
          <p:cNvSpPr/>
          <p:nvPr/>
        </p:nvSpPr>
        <p:spPr>
          <a:xfrm>
            <a:off x="5683148" y="1023950"/>
            <a:ext cx="3085948" cy="542126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+mj-lt"/>
              </a:rPr>
              <a:t>Return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Action Button: Custom 79">
            <a:hlinkClick r:id="rId4" action="ppaction://hlinksldjump" highlightClick="1"/>
          </p:cNvPr>
          <p:cNvSpPr/>
          <p:nvPr/>
        </p:nvSpPr>
        <p:spPr>
          <a:xfrm>
            <a:off x="5683148" y="1817814"/>
            <a:ext cx="3085948" cy="542126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1 Gallon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9ABFA5B-2FC6-7F4B-A7BE-4564942B2B12}"/>
              </a:ext>
            </a:extLst>
          </p:cNvPr>
          <p:cNvCxnSpPr>
            <a:cxnSpLocks/>
          </p:cNvCxnSpPr>
          <p:nvPr/>
        </p:nvCxnSpPr>
        <p:spPr>
          <a:xfrm>
            <a:off x="301619" y="4665215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57E7A4-39D0-D746-869A-4868B605391E}"/>
              </a:ext>
            </a:extLst>
          </p:cNvPr>
          <p:cNvCxnSpPr>
            <a:cxnSpLocks/>
          </p:cNvCxnSpPr>
          <p:nvPr/>
        </p:nvCxnSpPr>
        <p:spPr>
          <a:xfrm>
            <a:off x="125921" y="4665215"/>
            <a:ext cx="8643175" cy="22971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BDDABE9-6740-2040-B386-98FB89D58E51}"/>
              </a:ext>
            </a:extLst>
          </p:cNvPr>
          <p:cNvCxnSpPr>
            <a:cxnSpLocks/>
          </p:cNvCxnSpPr>
          <p:nvPr/>
        </p:nvCxnSpPr>
        <p:spPr>
          <a:xfrm>
            <a:off x="125921" y="5396275"/>
            <a:ext cx="8643175" cy="0"/>
          </a:xfrm>
          <a:prstGeom prst="line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60443DA-338B-864B-85D9-B2278E4694FA}"/>
              </a:ext>
            </a:extLst>
          </p:cNvPr>
          <p:cNvSpPr txBox="1"/>
          <p:nvPr/>
        </p:nvSpPr>
        <p:spPr>
          <a:xfrm>
            <a:off x="7329323" y="403981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Litres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5CAF808-A022-724F-AA2E-FE2971349B7E}"/>
              </a:ext>
            </a:extLst>
          </p:cNvPr>
          <p:cNvSpPr txBox="1"/>
          <p:nvPr/>
        </p:nvSpPr>
        <p:spPr>
          <a:xfrm>
            <a:off x="7325867" y="5583474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Charge (£)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06596A-B974-7F47-8DC2-4284233DC973}"/>
              </a:ext>
            </a:extLst>
          </p:cNvPr>
          <p:cNvSpPr txBox="1"/>
          <p:nvPr/>
        </p:nvSpPr>
        <p:spPr>
          <a:xfrm>
            <a:off x="125921" y="55530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0</a:t>
            </a:r>
            <a:endParaRPr lang="en-US" sz="2000" dirty="0" err="1"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C59013-297E-EA45-8373-FE27FB4C54C3}"/>
              </a:ext>
            </a:extLst>
          </p:cNvPr>
          <p:cNvSpPr txBox="1"/>
          <p:nvPr/>
        </p:nvSpPr>
        <p:spPr>
          <a:xfrm>
            <a:off x="125921" y="41257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E432333-5910-534B-9859-8F9FC5FB0E88}"/>
              </a:ext>
            </a:extLst>
          </p:cNvPr>
          <p:cNvCxnSpPr>
            <a:cxnSpLocks/>
          </p:cNvCxnSpPr>
          <p:nvPr/>
        </p:nvCxnSpPr>
        <p:spPr>
          <a:xfrm>
            <a:off x="301619" y="4498887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379A0B5-78D2-AB48-B090-96E57F76AF53}"/>
              </a:ext>
            </a:extLst>
          </p:cNvPr>
          <p:cNvCxnSpPr>
            <a:cxnSpLocks/>
          </p:cNvCxnSpPr>
          <p:nvPr/>
        </p:nvCxnSpPr>
        <p:spPr>
          <a:xfrm>
            <a:off x="301619" y="5206976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F16F763-3C9F-7D4D-924C-2F0CBAED2F75}"/>
              </a:ext>
            </a:extLst>
          </p:cNvPr>
          <p:cNvSpPr txBox="1"/>
          <p:nvPr/>
        </p:nvSpPr>
        <p:spPr>
          <a:xfrm>
            <a:off x="6619406" y="4129843"/>
            <a:ext cx="45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11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C03541-95A1-B349-ADA0-A0196DA2DD3D}"/>
              </a:ext>
            </a:extLst>
          </p:cNvPr>
          <p:cNvGrpSpPr/>
          <p:nvPr/>
        </p:nvGrpSpPr>
        <p:grpSpPr>
          <a:xfrm>
            <a:off x="382877" y="3496700"/>
            <a:ext cx="1409216" cy="3045118"/>
            <a:chOff x="382877" y="3787655"/>
            <a:chExt cx="1409216" cy="304511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BEAEFFD-D925-CD44-89F9-8DA610B14C09}"/>
                </a:ext>
              </a:extLst>
            </p:cNvPr>
            <p:cNvCxnSpPr>
              <a:cxnSpLocks/>
            </p:cNvCxnSpPr>
            <p:nvPr/>
          </p:nvCxnSpPr>
          <p:spPr>
            <a:xfrm>
              <a:off x="1534345" y="4979141"/>
              <a:ext cx="0" cy="7080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F528D55-E1ED-3749-84B6-BB6BC578404D}"/>
                </a:ext>
              </a:extLst>
            </p:cNvPr>
            <p:cNvSpPr txBox="1"/>
            <p:nvPr/>
          </p:nvSpPr>
          <p:spPr>
            <a:xfrm>
              <a:off x="1322093" y="5843967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+mj-lt"/>
                </a:rPr>
                <a:t>10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FEFAD5F-29C8-0345-853A-303A12A985A5}"/>
                </a:ext>
              </a:extLst>
            </p:cNvPr>
            <p:cNvSpPr txBox="1"/>
            <p:nvPr/>
          </p:nvSpPr>
          <p:spPr>
            <a:xfrm>
              <a:off x="1389689" y="441675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CC6E01E-D65A-6844-A13F-3357522D8B0E}"/>
                </a:ext>
              </a:extLst>
            </p:cNvPr>
            <p:cNvCxnSpPr>
              <a:cxnSpLocks/>
            </p:cNvCxnSpPr>
            <p:nvPr/>
          </p:nvCxnSpPr>
          <p:spPr>
            <a:xfrm>
              <a:off x="1534284" y="4789842"/>
              <a:ext cx="0" cy="3326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EF3A854-D909-184E-A103-21444BCA55D4}"/>
                </a:ext>
              </a:extLst>
            </p:cNvPr>
            <p:cNvCxnSpPr>
              <a:cxnSpLocks/>
            </p:cNvCxnSpPr>
            <p:nvPr/>
          </p:nvCxnSpPr>
          <p:spPr>
            <a:xfrm>
              <a:off x="1534284" y="5497931"/>
              <a:ext cx="0" cy="33265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D6E00C-E959-5948-8907-E138E3DF0A2B}"/>
                </a:ext>
              </a:extLst>
            </p:cNvPr>
            <p:cNvGrpSpPr/>
            <p:nvPr/>
          </p:nvGrpSpPr>
          <p:grpSpPr>
            <a:xfrm>
              <a:off x="382877" y="3787655"/>
              <a:ext cx="1123148" cy="3045118"/>
              <a:chOff x="289886" y="3787842"/>
              <a:chExt cx="1244398" cy="3045118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A2ED5B89-FA9A-EF49-805A-FAB3B1C31922}"/>
                  </a:ext>
                </a:extLst>
              </p:cNvPr>
              <p:cNvSpPr/>
              <p:nvPr/>
            </p:nvSpPr>
            <p:spPr>
              <a:xfrm>
                <a:off x="294549" y="3787842"/>
                <a:ext cx="1239735" cy="1334918"/>
              </a:xfrm>
              <a:prstGeom prst="arc">
                <a:avLst>
                  <a:gd name="adj1" fmla="val 11430085"/>
                  <a:gd name="adj2" fmla="val 2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>
                <a:extLst>
                  <a:ext uri="{FF2B5EF4-FFF2-40B4-BE49-F238E27FC236}">
                    <a16:creationId xmlns:a16="http://schemas.microsoft.com/office/drawing/2014/main" id="{F6CB567C-2FAE-D74D-9255-C5BF119D1D00}"/>
                  </a:ext>
                </a:extLst>
              </p:cNvPr>
              <p:cNvSpPr/>
              <p:nvPr/>
            </p:nvSpPr>
            <p:spPr>
              <a:xfrm flipV="1">
                <a:off x="289886" y="5498042"/>
                <a:ext cx="1239735" cy="1334918"/>
              </a:xfrm>
              <a:prstGeom prst="arc">
                <a:avLst>
                  <a:gd name="adj1" fmla="val 11430085"/>
                  <a:gd name="adj2" fmla="val 2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06CD46-3282-6C41-BB12-4AA63E9F68DA}"/>
              </a:ext>
            </a:extLst>
          </p:cNvPr>
          <p:cNvGrpSpPr/>
          <p:nvPr/>
        </p:nvGrpSpPr>
        <p:grpSpPr>
          <a:xfrm>
            <a:off x="1591928" y="3496700"/>
            <a:ext cx="1394903" cy="3045118"/>
            <a:chOff x="1591928" y="3787655"/>
            <a:chExt cx="1394903" cy="3045118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08F9F36-29AC-1A45-89A3-7275B7984DAF}"/>
                </a:ext>
              </a:extLst>
            </p:cNvPr>
            <p:cNvCxnSpPr>
              <a:cxnSpLocks/>
            </p:cNvCxnSpPr>
            <p:nvPr/>
          </p:nvCxnSpPr>
          <p:spPr>
            <a:xfrm>
              <a:off x="2729083" y="4979141"/>
              <a:ext cx="0" cy="7080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9038F7A-BC2F-674A-864C-6A35A848690B}"/>
                </a:ext>
              </a:extLst>
            </p:cNvPr>
            <p:cNvSpPr txBox="1"/>
            <p:nvPr/>
          </p:nvSpPr>
          <p:spPr>
            <a:xfrm>
              <a:off x="2516831" y="5843967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514364B-CADC-4F4B-A8F7-96ED0D2F8CFC}"/>
                </a:ext>
              </a:extLst>
            </p:cNvPr>
            <p:cNvSpPr txBox="1"/>
            <p:nvPr/>
          </p:nvSpPr>
          <p:spPr>
            <a:xfrm>
              <a:off x="2584427" y="441675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FD2D450-9CA5-3A46-B1B5-B2451040C482}"/>
                </a:ext>
              </a:extLst>
            </p:cNvPr>
            <p:cNvCxnSpPr>
              <a:cxnSpLocks/>
            </p:cNvCxnSpPr>
            <p:nvPr/>
          </p:nvCxnSpPr>
          <p:spPr>
            <a:xfrm>
              <a:off x="2729022" y="4789842"/>
              <a:ext cx="0" cy="3326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2472D60-B632-C444-8377-62C49CEAC8CA}"/>
                </a:ext>
              </a:extLst>
            </p:cNvPr>
            <p:cNvCxnSpPr>
              <a:cxnSpLocks/>
            </p:cNvCxnSpPr>
            <p:nvPr/>
          </p:nvCxnSpPr>
          <p:spPr>
            <a:xfrm>
              <a:off x="2729022" y="5497931"/>
              <a:ext cx="0" cy="33265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9031349-95CB-364C-BF94-C6139E2ABC1D}"/>
                </a:ext>
              </a:extLst>
            </p:cNvPr>
            <p:cNvGrpSpPr/>
            <p:nvPr/>
          </p:nvGrpSpPr>
          <p:grpSpPr>
            <a:xfrm>
              <a:off x="1591928" y="3787655"/>
              <a:ext cx="1123148" cy="3045118"/>
              <a:chOff x="289886" y="3787842"/>
              <a:chExt cx="1244398" cy="3045118"/>
            </a:xfrm>
          </p:grpSpPr>
          <p:sp>
            <p:nvSpPr>
              <p:cNvPr id="108" name="Arc 107">
                <a:extLst>
                  <a:ext uri="{FF2B5EF4-FFF2-40B4-BE49-F238E27FC236}">
                    <a16:creationId xmlns:a16="http://schemas.microsoft.com/office/drawing/2014/main" id="{3B565F18-D66A-BA4A-885C-EAE0C3AB0D01}"/>
                  </a:ext>
                </a:extLst>
              </p:cNvPr>
              <p:cNvSpPr/>
              <p:nvPr/>
            </p:nvSpPr>
            <p:spPr>
              <a:xfrm>
                <a:off x="294549" y="3787842"/>
                <a:ext cx="1239735" cy="1334918"/>
              </a:xfrm>
              <a:prstGeom prst="arc">
                <a:avLst>
                  <a:gd name="adj1" fmla="val 11430085"/>
                  <a:gd name="adj2" fmla="val 2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Arc 108">
                <a:extLst>
                  <a:ext uri="{FF2B5EF4-FFF2-40B4-BE49-F238E27FC236}">
                    <a16:creationId xmlns:a16="http://schemas.microsoft.com/office/drawing/2014/main" id="{F7B1107B-6120-FC46-8A43-74D522D4A7E3}"/>
                  </a:ext>
                </a:extLst>
              </p:cNvPr>
              <p:cNvSpPr/>
              <p:nvPr/>
            </p:nvSpPr>
            <p:spPr>
              <a:xfrm flipV="1">
                <a:off x="289886" y="5498042"/>
                <a:ext cx="1239735" cy="1334918"/>
              </a:xfrm>
              <a:prstGeom prst="arc">
                <a:avLst>
                  <a:gd name="adj1" fmla="val 11430085"/>
                  <a:gd name="adj2" fmla="val 2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66DB4E-40D0-B141-A02A-E49CD41CF76A}"/>
              </a:ext>
            </a:extLst>
          </p:cNvPr>
          <p:cNvGrpSpPr/>
          <p:nvPr/>
        </p:nvGrpSpPr>
        <p:grpSpPr>
          <a:xfrm>
            <a:off x="2791491" y="3496700"/>
            <a:ext cx="905445" cy="3045118"/>
            <a:chOff x="2791491" y="3787655"/>
            <a:chExt cx="905445" cy="3045118"/>
          </a:xfrm>
        </p:grpSpPr>
        <p:grpSp>
          <p:nvGrpSpPr>
            <p:cNvPr id="30" name="Group 29"/>
            <p:cNvGrpSpPr/>
            <p:nvPr/>
          </p:nvGrpSpPr>
          <p:grpSpPr>
            <a:xfrm>
              <a:off x="3226936" y="4441445"/>
              <a:ext cx="470000" cy="1827327"/>
              <a:chOff x="-671397" y="4261156"/>
              <a:chExt cx="339179" cy="182732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-671397" y="5688373"/>
                <a:ext cx="3391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25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-626317" y="4261156"/>
                <a:ext cx="2362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5</a:t>
                </a:r>
              </a:p>
            </p:txBody>
          </p: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DD358BF-F4CC-5B4D-A82E-FAAFD66C0F83}"/>
                </a:ext>
              </a:extLst>
            </p:cNvPr>
            <p:cNvCxnSpPr>
              <a:cxnSpLocks/>
            </p:cNvCxnSpPr>
            <p:nvPr/>
          </p:nvCxnSpPr>
          <p:spPr>
            <a:xfrm>
              <a:off x="3444110" y="4979141"/>
              <a:ext cx="0" cy="7080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DFA56C7-5940-1E41-A8CF-BCBB385A7078}"/>
                </a:ext>
              </a:extLst>
            </p:cNvPr>
            <p:cNvCxnSpPr>
              <a:cxnSpLocks/>
            </p:cNvCxnSpPr>
            <p:nvPr/>
          </p:nvCxnSpPr>
          <p:spPr>
            <a:xfrm>
              <a:off x="3444049" y="4789842"/>
              <a:ext cx="0" cy="3326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EDA1740-85AF-6142-B0F4-F78629A72E4C}"/>
                </a:ext>
              </a:extLst>
            </p:cNvPr>
            <p:cNvCxnSpPr>
              <a:cxnSpLocks/>
            </p:cNvCxnSpPr>
            <p:nvPr/>
          </p:nvCxnSpPr>
          <p:spPr>
            <a:xfrm>
              <a:off x="3444049" y="5497931"/>
              <a:ext cx="0" cy="33265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1CB89E6-7ECC-9641-8D18-D73BF0A3EBE9}"/>
                </a:ext>
              </a:extLst>
            </p:cNvPr>
            <p:cNvGrpSpPr/>
            <p:nvPr/>
          </p:nvGrpSpPr>
          <p:grpSpPr>
            <a:xfrm>
              <a:off x="2791491" y="3787655"/>
              <a:ext cx="652558" cy="3045118"/>
              <a:chOff x="289886" y="3787842"/>
              <a:chExt cx="1244398" cy="3045118"/>
            </a:xfrm>
          </p:grpSpPr>
          <p:sp>
            <p:nvSpPr>
              <p:cNvPr id="111" name="Arc 110">
                <a:extLst>
                  <a:ext uri="{FF2B5EF4-FFF2-40B4-BE49-F238E27FC236}">
                    <a16:creationId xmlns:a16="http://schemas.microsoft.com/office/drawing/2014/main" id="{5184C4EA-42E5-B241-B422-2A9822D64EB0}"/>
                  </a:ext>
                </a:extLst>
              </p:cNvPr>
              <p:cNvSpPr/>
              <p:nvPr/>
            </p:nvSpPr>
            <p:spPr>
              <a:xfrm>
                <a:off x="294549" y="3787842"/>
                <a:ext cx="1239735" cy="1334918"/>
              </a:xfrm>
              <a:prstGeom prst="arc">
                <a:avLst>
                  <a:gd name="adj1" fmla="val 11430085"/>
                  <a:gd name="adj2" fmla="val 2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Arc 111">
                <a:extLst>
                  <a:ext uri="{FF2B5EF4-FFF2-40B4-BE49-F238E27FC236}">
                    <a16:creationId xmlns:a16="http://schemas.microsoft.com/office/drawing/2014/main" id="{C9842687-9BAD-C349-A64D-C63BF7072E31}"/>
                  </a:ext>
                </a:extLst>
              </p:cNvPr>
              <p:cNvSpPr/>
              <p:nvPr/>
            </p:nvSpPr>
            <p:spPr>
              <a:xfrm flipV="1">
                <a:off x="289886" y="5498042"/>
                <a:ext cx="1239735" cy="1334918"/>
              </a:xfrm>
              <a:prstGeom prst="arc">
                <a:avLst>
                  <a:gd name="adj1" fmla="val 11430085"/>
                  <a:gd name="adj2" fmla="val 2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335DEE-B3EF-3541-AB5F-67DA96431219}"/>
              </a:ext>
            </a:extLst>
          </p:cNvPr>
          <p:cNvGrpSpPr/>
          <p:nvPr/>
        </p:nvGrpSpPr>
        <p:grpSpPr>
          <a:xfrm>
            <a:off x="3536451" y="3488821"/>
            <a:ext cx="2862661" cy="3045118"/>
            <a:chOff x="3536451" y="3779776"/>
            <a:chExt cx="2862661" cy="304511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DC55AA8-3748-0441-A332-E1DAD232FA66}"/>
                </a:ext>
              </a:extLst>
            </p:cNvPr>
            <p:cNvCxnSpPr>
              <a:cxnSpLocks/>
            </p:cNvCxnSpPr>
            <p:nvPr/>
          </p:nvCxnSpPr>
          <p:spPr>
            <a:xfrm>
              <a:off x="6142874" y="4996528"/>
              <a:ext cx="0" cy="7080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7625869-1DE2-6A4D-8821-6D3661B70067}"/>
                </a:ext>
              </a:extLst>
            </p:cNvPr>
            <p:cNvSpPr txBox="1"/>
            <p:nvPr/>
          </p:nvSpPr>
          <p:spPr>
            <a:xfrm>
              <a:off x="5929112" y="587636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B5D4046-D619-A64F-9932-A22A67316F18}"/>
                </a:ext>
              </a:extLst>
            </p:cNvPr>
            <p:cNvSpPr txBox="1"/>
            <p:nvPr/>
          </p:nvSpPr>
          <p:spPr>
            <a:xfrm>
              <a:off x="5897404" y="442176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5A1A298-F3C3-C34B-93F4-BD247C93025F}"/>
                </a:ext>
              </a:extLst>
            </p:cNvPr>
            <p:cNvCxnSpPr>
              <a:cxnSpLocks/>
            </p:cNvCxnSpPr>
            <p:nvPr/>
          </p:nvCxnSpPr>
          <p:spPr>
            <a:xfrm>
              <a:off x="6142813" y="4807229"/>
              <a:ext cx="0" cy="3326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F895F31-20DB-C14D-AB7E-CEC38BF3041D}"/>
                </a:ext>
              </a:extLst>
            </p:cNvPr>
            <p:cNvCxnSpPr>
              <a:cxnSpLocks/>
            </p:cNvCxnSpPr>
            <p:nvPr/>
          </p:nvCxnSpPr>
          <p:spPr>
            <a:xfrm>
              <a:off x="6142813" y="5515318"/>
              <a:ext cx="0" cy="33265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1EACA64-9494-E44C-88A8-F3D83458C8A2}"/>
                </a:ext>
              </a:extLst>
            </p:cNvPr>
            <p:cNvGrpSpPr/>
            <p:nvPr/>
          </p:nvGrpSpPr>
          <p:grpSpPr>
            <a:xfrm>
              <a:off x="3536451" y="3779776"/>
              <a:ext cx="2583592" cy="3045118"/>
              <a:chOff x="289886" y="3787842"/>
              <a:chExt cx="1244398" cy="3045118"/>
            </a:xfrm>
          </p:grpSpPr>
          <p:sp>
            <p:nvSpPr>
              <p:cNvPr id="114" name="Arc 113">
                <a:extLst>
                  <a:ext uri="{FF2B5EF4-FFF2-40B4-BE49-F238E27FC236}">
                    <a16:creationId xmlns:a16="http://schemas.microsoft.com/office/drawing/2014/main" id="{8F449253-94F8-A64C-844A-6930CB362491}"/>
                  </a:ext>
                </a:extLst>
              </p:cNvPr>
              <p:cNvSpPr/>
              <p:nvPr/>
            </p:nvSpPr>
            <p:spPr>
              <a:xfrm>
                <a:off x="294549" y="3787842"/>
                <a:ext cx="1239735" cy="1334918"/>
              </a:xfrm>
              <a:prstGeom prst="arc">
                <a:avLst>
                  <a:gd name="adj1" fmla="val 11059706"/>
                  <a:gd name="adj2" fmla="val 2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Arc 114">
                <a:extLst>
                  <a:ext uri="{FF2B5EF4-FFF2-40B4-BE49-F238E27FC236}">
                    <a16:creationId xmlns:a16="http://schemas.microsoft.com/office/drawing/2014/main" id="{517FD922-7D43-AE46-A7E8-63B21E1E3FD0}"/>
                  </a:ext>
                </a:extLst>
              </p:cNvPr>
              <p:cNvSpPr/>
              <p:nvPr/>
            </p:nvSpPr>
            <p:spPr>
              <a:xfrm flipV="1">
                <a:off x="289886" y="5498042"/>
                <a:ext cx="1239735" cy="1334918"/>
              </a:xfrm>
              <a:prstGeom prst="arc">
                <a:avLst>
                  <a:gd name="adj1" fmla="val 11222439"/>
                  <a:gd name="adj2" fmla="val 2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80263E-EB11-7840-8BF5-C39A8F49D8C9}"/>
              </a:ext>
            </a:extLst>
          </p:cNvPr>
          <p:cNvGrpSpPr/>
          <p:nvPr/>
        </p:nvGrpSpPr>
        <p:grpSpPr>
          <a:xfrm>
            <a:off x="6185410" y="3488821"/>
            <a:ext cx="884953" cy="3045118"/>
            <a:chOff x="6185410" y="3779776"/>
            <a:chExt cx="884953" cy="304511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B633862-056E-3546-BCF5-38EDBEF644E1}"/>
                </a:ext>
              </a:extLst>
            </p:cNvPr>
            <p:cNvCxnSpPr>
              <a:cxnSpLocks/>
            </p:cNvCxnSpPr>
            <p:nvPr/>
          </p:nvCxnSpPr>
          <p:spPr>
            <a:xfrm>
              <a:off x="6848142" y="4999285"/>
              <a:ext cx="0" cy="7080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224C63-CD5E-354E-BA4C-031F6EAFBB5E}"/>
                </a:ext>
              </a:extLst>
            </p:cNvPr>
            <p:cNvCxnSpPr>
              <a:cxnSpLocks/>
            </p:cNvCxnSpPr>
            <p:nvPr/>
          </p:nvCxnSpPr>
          <p:spPr>
            <a:xfrm>
              <a:off x="6848081" y="4809986"/>
              <a:ext cx="0" cy="3326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12041F-52EE-A144-A35E-4E69E2A7DD09}"/>
                </a:ext>
              </a:extLst>
            </p:cNvPr>
            <p:cNvCxnSpPr>
              <a:cxnSpLocks/>
            </p:cNvCxnSpPr>
            <p:nvPr/>
          </p:nvCxnSpPr>
          <p:spPr>
            <a:xfrm>
              <a:off x="6848081" y="5518075"/>
              <a:ext cx="0" cy="33265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FA188E5-B79F-094E-9D3B-7DC3E6AAA612}"/>
                </a:ext>
              </a:extLst>
            </p:cNvPr>
            <p:cNvGrpSpPr/>
            <p:nvPr/>
          </p:nvGrpSpPr>
          <p:grpSpPr>
            <a:xfrm>
              <a:off x="6185410" y="3779776"/>
              <a:ext cx="652558" cy="3045118"/>
              <a:chOff x="289886" y="3787842"/>
              <a:chExt cx="1244398" cy="3045118"/>
            </a:xfrm>
          </p:grpSpPr>
          <p:sp>
            <p:nvSpPr>
              <p:cNvPr id="117" name="Arc 116">
                <a:extLst>
                  <a:ext uri="{FF2B5EF4-FFF2-40B4-BE49-F238E27FC236}">
                    <a16:creationId xmlns:a16="http://schemas.microsoft.com/office/drawing/2014/main" id="{048C29C1-D207-7F4E-805A-4AE08C7933AD}"/>
                  </a:ext>
                </a:extLst>
              </p:cNvPr>
              <p:cNvSpPr/>
              <p:nvPr/>
            </p:nvSpPr>
            <p:spPr>
              <a:xfrm>
                <a:off x="294549" y="3787842"/>
                <a:ext cx="1239735" cy="1334918"/>
              </a:xfrm>
              <a:prstGeom prst="arc">
                <a:avLst>
                  <a:gd name="adj1" fmla="val 11430085"/>
                  <a:gd name="adj2" fmla="val 2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Arc 117">
                <a:extLst>
                  <a:ext uri="{FF2B5EF4-FFF2-40B4-BE49-F238E27FC236}">
                    <a16:creationId xmlns:a16="http://schemas.microsoft.com/office/drawing/2014/main" id="{C2A8FE04-270F-1141-800D-0FE7491BAF70}"/>
                  </a:ext>
                </a:extLst>
              </p:cNvPr>
              <p:cNvSpPr/>
              <p:nvPr/>
            </p:nvSpPr>
            <p:spPr>
              <a:xfrm flipV="1">
                <a:off x="289886" y="5498042"/>
                <a:ext cx="1239735" cy="1334918"/>
              </a:xfrm>
              <a:prstGeom prst="arc">
                <a:avLst>
                  <a:gd name="adj1" fmla="val 11430085"/>
                  <a:gd name="adj2" fmla="val 2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7AD7655-14D4-B044-8D0B-624022C6CBE4}"/>
                </a:ext>
              </a:extLst>
            </p:cNvPr>
            <p:cNvSpPr txBox="1"/>
            <p:nvPr/>
          </p:nvSpPr>
          <p:spPr>
            <a:xfrm>
              <a:off x="6600363" y="586866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55</a:t>
              </a:r>
            </a:p>
          </p:txBody>
        </p:sp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435B399-43D8-6342-A55E-C8321ECB7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06" y="1017589"/>
            <a:ext cx="4352290" cy="1940177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082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Unitary Thinking</a:t>
            </a:r>
          </a:p>
        </p:txBody>
      </p:sp>
      <p:sp>
        <p:nvSpPr>
          <p:cNvPr id="41" name="Action Button: Custom 40">
            <a:hlinkClick r:id="rId3" action="ppaction://hlinksldjump" highlightClick="1"/>
          </p:cNvPr>
          <p:cNvSpPr/>
          <p:nvPr/>
        </p:nvSpPr>
        <p:spPr>
          <a:xfrm>
            <a:off x="5683148" y="1023950"/>
            <a:ext cx="3085948" cy="542126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+mj-lt"/>
              </a:rPr>
              <a:t>Return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Action Button: Custom 41">
            <a:hlinkClick r:id="rId4" action="ppaction://hlinksldjump" highlightClick="1"/>
          </p:cNvPr>
          <p:cNvSpPr/>
          <p:nvPr/>
        </p:nvSpPr>
        <p:spPr>
          <a:xfrm>
            <a:off x="5683148" y="1817814"/>
            <a:ext cx="3085948" cy="542126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1 Gallon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952ED38-DD33-974F-950B-4929704C8985}"/>
              </a:ext>
            </a:extLst>
          </p:cNvPr>
          <p:cNvCxnSpPr>
            <a:cxnSpLocks/>
          </p:cNvCxnSpPr>
          <p:nvPr/>
        </p:nvCxnSpPr>
        <p:spPr>
          <a:xfrm>
            <a:off x="1534345" y="4688186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33C766A-D720-3247-B4C0-37B0A19137CA}"/>
              </a:ext>
            </a:extLst>
          </p:cNvPr>
          <p:cNvCxnSpPr>
            <a:cxnSpLocks/>
          </p:cNvCxnSpPr>
          <p:nvPr/>
        </p:nvCxnSpPr>
        <p:spPr>
          <a:xfrm>
            <a:off x="301619" y="4665215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476584E-C35B-4A42-BA2B-009C011F8771}"/>
              </a:ext>
            </a:extLst>
          </p:cNvPr>
          <p:cNvCxnSpPr>
            <a:cxnSpLocks/>
          </p:cNvCxnSpPr>
          <p:nvPr/>
        </p:nvCxnSpPr>
        <p:spPr>
          <a:xfrm>
            <a:off x="125921" y="4665215"/>
            <a:ext cx="8643175" cy="22971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5B66DB-A626-D140-A2AF-F15DE5142DE3}"/>
              </a:ext>
            </a:extLst>
          </p:cNvPr>
          <p:cNvCxnSpPr>
            <a:cxnSpLocks/>
          </p:cNvCxnSpPr>
          <p:nvPr/>
        </p:nvCxnSpPr>
        <p:spPr>
          <a:xfrm>
            <a:off x="125921" y="5396275"/>
            <a:ext cx="8643175" cy="0"/>
          </a:xfrm>
          <a:prstGeom prst="line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D7890DF-BA33-4F4E-8970-5FDD0C34EF50}"/>
              </a:ext>
            </a:extLst>
          </p:cNvPr>
          <p:cNvSpPr txBox="1"/>
          <p:nvPr/>
        </p:nvSpPr>
        <p:spPr>
          <a:xfrm>
            <a:off x="7329323" y="403981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Litres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357EBA7-7FB1-654F-8543-B37DA2FF51C8}"/>
              </a:ext>
            </a:extLst>
          </p:cNvPr>
          <p:cNvSpPr txBox="1"/>
          <p:nvPr/>
        </p:nvSpPr>
        <p:spPr>
          <a:xfrm>
            <a:off x="7325867" y="5583474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Charge (£)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23E5E86-8291-0C45-9D3A-DD311263936B}"/>
              </a:ext>
            </a:extLst>
          </p:cNvPr>
          <p:cNvSpPr txBox="1"/>
          <p:nvPr/>
        </p:nvSpPr>
        <p:spPr>
          <a:xfrm>
            <a:off x="125921" y="55530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0</a:t>
            </a:r>
            <a:endParaRPr lang="en-US" sz="2000" dirty="0" err="1"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913F21E-DE1B-2244-ADF8-F00F9491AB79}"/>
              </a:ext>
            </a:extLst>
          </p:cNvPr>
          <p:cNvSpPr txBox="1"/>
          <p:nvPr/>
        </p:nvSpPr>
        <p:spPr>
          <a:xfrm>
            <a:off x="125921" y="41257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FCFF6D4-1B56-FC4B-9DB8-E7AD1D262F8E}"/>
              </a:ext>
            </a:extLst>
          </p:cNvPr>
          <p:cNvSpPr txBox="1"/>
          <p:nvPr/>
        </p:nvSpPr>
        <p:spPr>
          <a:xfrm>
            <a:off x="1322093" y="555301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10</a:t>
            </a:r>
            <a:endParaRPr lang="en-US" sz="2000" dirty="0"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54CA16-1A19-AD47-ABAA-56BF8DBD1ED1}"/>
              </a:ext>
            </a:extLst>
          </p:cNvPr>
          <p:cNvSpPr txBox="1"/>
          <p:nvPr/>
        </p:nvSpPr>
        <p:spPr>
          <a:xfrm>
            <a:off x="1389689" y="41257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2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94DFE9D-FB52-7440-ADD6-25677D73BDEA}"/>
              </a:ext>
            </a:extLst>
          </p:cNvPr>
          <p:cNvCxnSpPr>
            <a:cxnSpLocks/>
          </p:cNvCxnSpPr>
          <p:nvPr/>
        </p:nvCxnSpPr>
        <p:spPr>
          <a:xfrm>
            <a:off x="1534284" y="4498887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7BCB2EB-D883-0244-A912-B9A69FBC8582}"/>
              </a:ext>
            </a:extLst>
          </p:cNvPr>
          <p:cNvCxnSpPr>
            <a:cxnSpLocks/>
          </p:cNvCxnSpPr>
          <p:nvPr/>
        </p:nvCxnSpPr>
        <p:spPr>
          <a:xfrm>
            <a:off x="301619" y="4498887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DF62CC-D820-A142-AB05-8F7DDADA122D}"/>
              </a:ext>
            </a:extLst>
          </p:cNvPr>
          <p:cNvCxnSpPr>
            <a:cxnSpLocks/>
          </p:cNvCxnSpPr>
          <p:nvPr/>
        </p:nvCxnSpPr>
        <p:spPr>
          <a:xfrm>
            <a:off x="301619" y="5206976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58B0758-5733-784E-9B27-79EBDA9528E2}"/>
              </a:ext>
            </a:extLst>
          </p:cNvPr>
          <p:cNvCxnSpPr>
            <a:cxnSpLocks/>
          </p:cNvCxnSpPr>
          <p:nvPr/>
        </p:nvCxnSpPr>
        <p:spPr>
          <a:xfrm>
            <a:off x="1534284" y="5206976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FF45ED2-E016-D246-8938-7AE7D5E50ADF}"/>
              </a:ext>
            </a:extLst>
          </p:cNvPr>
          <p:cNvSpPr txBox="1"/>
          <p:nvPr/>
        </p:nvSpPr>
        <p:spPr>
          <a:xfrm>
            <a:off x="6576542" y="4173649"/>
            <a:ext cx="45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11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DBCC3F3-4807-274B-AD8C-682B41FEE86D}"/>
              </a:ext>
            </a:extLst>
          </p:cNvPr>
          <p:cNvCxnSpPr>
            <a:cxnSpLocks/>
          </p:cNvCxnSpPr>
          <p:nvPr/>
        </p:nvCxnSpPr>
        <p:spPr>
          <a:xfrm>
            <a:off x="6805217" y="4546741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59D1A7D0-73BF-4345-8987-54D61BE72DA8}"/>
              </a:ext>
            </a:extLst>
          </p:cNvPr>
          <p:cNvGrpSpPr/>
          <p:nvPr/>
        </p:nvGrpSpPr>
        <p:grpSpPr>
          <a:xfrm>
            <a:off x="738777" y="3831994"/>
            <a:ext cx="822967" cy="2428946"/>
            <a:chOff x="711067" y="3831994"/>
            <a:chExt cx="822967" cy="2428946"/>
          </a:xfrm>
        </p:grpSpPr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72DE5428-250D-E542-9478-62C8C77DD388}"/>
                </a:ext>
              </a:extLst>
            </p:cNvPr>
            <p:cNvSpPr/>
            <p:nvPr/>
          </p:nvSpPr>
          <p:spPr>
            <a:xfrm flipH="1">
              <a:off x="883921" y="3831994"/>
              <a:ext cx="650113" cy="791880"/>
            </a:xfrm>
            <a:prstGeom prst="arc">
              <a:avLst>
                <a:gd name="adj1" fmla="val 11430085"/>
                <a:gd name="adj2" fmla="val 2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F9F1C0A-68A6-1C44-A3AA-44F1A9D9A19E}"/>
                </a:ext>
              </a:extLst>
            </p:cNvPr>
            <p:cNvCxnSpPr>
              <a:cxnSpLocks/>
            </p:cNvCxnSpPr>
            <p:nvPr/>
          </p:nvCxnSpPr>
          <p:spPr>
            <a:xfrm>
              <a:off x="867899" y="4688186"/>
              <a:ext cx="0" cy="7080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F313465-7D3F-8249-A799-14FCADFB8BC8}"/>
                </a:ext>
              </a:extLst>
            </p:cNvPr>
            <p:cNvSpPr txBox="1"/>
            <p:nvPr/>
          </p:nvSpPr>
          <p:spPr>
            <a:xfrm>
              <a:off x="711067" y="55530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4DEA966-925C-3C46-9E38-BFA7F277774A}"/>
                </a:ext>
              </a:extLst>
            </p:cNvPr>
            <p:cNvSpPr txBox="1"/>
            <p:nvPr/>
          </p:nvSpPr>
          <p:spPr>
            <a:xfrm>
              <a:off x="723243" y="412579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60489F1-8C8A-7E49-911F-5AF9CB2DE43E}"/>
                </a:ext>
              </a:extLst>
            </p:cNvPr>
            <p:cNvCxnSpPr>
              <a:cxnSpLocks/>
            </p:cNvCxnSpPr>
            <p:nvPr/>
          </p:nvCxnSpPr>
          <p:spPr>
            <a:xfrm>
              <a:off x="867838" y="4498887"/>
              <a:ext cx="0" cy="3326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CCCC7E5-208C-644A-A6D5-4A143A9576FE}"/>
                </a:ext>
              </a:extLst>
            </p:cNvPr>
            <p:cNvCxnSpPr>
              <a:cxnSpLocks/>
            </p:cNvCxnSpPr>
            <p:nvPr/>
          </p:nvCxnSpPr>
          <p:spPr>
            <a:xfrm>
              <a:off x="867838" y="5206976"/>
              <a:ext cx="0" cy="33265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51B3EEAF-6A47-194A-AC20-7708665A9325}"/>
                </a:ext>
              </a:extLst>
            </p:cNvPr>
            <p:cNvSpPr/>
            <p:nvPr/>
          </p:nvSpPr>
          <p:spPr>
            <a:xfrm flipH="1" flipV="1">
              <a:off x="855549" y="5469060"/>
              <a:ext cx="650113" cy="791880"/>
            </a:xfrm>
            <a:prstGeom prst="arc">
              <a:avLst>
                <a:gd name="adj1" fmla="val 11430085"/>
                <a:gd name="adj2" fmla="val 2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5E8F78-DA53-4C45-A9B0-B7C2E4354F08}"/>
              </a:ext>
            </a:extLst>
          </p:cNvPr>
          <p:cNvGrpSpPr/>
          <p:nvPr/>
        </p:nvGrpSpPr>
        <p:grpSpPr>
          <a:xfrm>
            <a:off x="855489" y="3238752"/>
            <a:ext cx="6214874" cy="3563703"/>
            <a:chOff x="855489" y="3238752"/>
            <a:chExt cx="6214874" cy="35637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3EFDE21B-4263-2842-9BEB-B3BFF8CD66F2}"/>
                    </a:ext>
                  </a:extLst>
                </p:cNvPr>
                <p:cNvSpPr txBox="1"/>
                <p:nvPr/>
              </p:nvSpPr>
              <p:spPr>
                <a:xfrm>
                  <a:off x="3354275" y="3238752"/>
                  <a:ext cx="7232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3EFDE21B-4263-2842-9BEB-B3BFF8CD6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275" y="3238752"/>
                  <a:ext cx="723275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B98B494-7512-1D4C-9B89-913F06575FF6}"/>
                    </a:ext>
                  </a:extLst>
                </p:cNvPr>
                <p:cNvSpPr txBox="1"/>
                <p:nvPr/>
              </p:nvSpPr>
              <p:spPr>
                <a:xfrm>
                  <a:off x="3354275" y="6325124"/>
                  <a:ext cx="7232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B98B494-7512-1D4C-9B89-913F06575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275" y="6325124"/>
                  <a:ext cx="723275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871FF9A-7089-D54F-9AA6-A0BBEF439432}"/>
                </a:ext>
              </a:extLst>
            </p:cNvPr>
            <p:cNvCxnSpPr>
              <a:cxnSpLocks/>
            </p:cNvCxnSpPr>
            <p:nvPr/>
          </p:nvCxnSpPr>
          <p:spPr>
            <a:xfrm>
              <a:off x="6805278" y="4736040"/>
              <a:ext cx="0" cy="7080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D98C91A-12B9-104F-A3D7-2C8FA73EB5F3}"/>
                </a:ext>
              </a:extLst>
            </p:cNvPr>
            <p:cNvCxnSpPr>
              <a:cxnSpLocks/>
            </p:cNvCxnSpPr>
            <p:nvPr/>
          </p:nvCxnSpPr>
          <p:spPr>
            <a:xfrm>
              <a:off x="6805217" y="5254830"/>
              <a:ext cx="0" cy="33265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81D0D94B-6FFA-8B41-9B54-1979A693D289}"/>
                </a:ext>
              </a:extLst>
            </p:cNvPr>
            <p:cNvSpPr/>
            <p:nvPr/>
          </p:nvSpPr>
          <p:spPr>
            <a:xfrm>
              <a:off x="883921" y="3238752"/>
              <a:ext cx="5921235" cy="1321746"/>
            </a:xfrm>
            <a:prstGeom prst="arc">
              <a:avLst>
                <a:gd name="adj1" fmla="val 10853929"/>
                <a:gd name="adj2" fmla="val 2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CD41C246-ED9E-F641-BF6D-5E6DA9F07B18}"/>
                </a:ext>
              </a:extLst>
            </p:cNvPr>
            <p:cNvSpPr/>
            <p:nvPr/>
          </p:nvSpPr>
          <p:spPr>
            <a:xfrm flipV="1">
              <a:off x="855489" y="5480709"/>
              <a:ext cx="5921235" cy="1321746"/>
            </a:xfrm>
            <a:prstGeom prst="arc">
              <a:avLst>
                <a:gd name="adj1" fmla="val 10853929"/>
                <a:gd name="adj2" fmla="val 2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38AACD0-27C8-844F-863F-4C6B5A9A5632}"/>
                </a:ext>
              </a:extLst>
            </p:cNvPr>
            <p:cNvSpPr txBox="1"/>
            <p:nvPr/>
          </p:nvSpPr>
          <p:spPr>
            <a:xfrm>
              <a:off x="6600363" y="5577707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55</a:t>
              </a:r>
            </a:p>
          </p:txBody>
        </p:sp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5378AF3-51B7-DF49-B5C2-BC48A2C1D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63" y="1022098"/>
            <a:ext cx="2913346" cy="159143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881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Rate Thinking</a:t>
            </a:r>
          </a:p>
        </p:txBody>
      </p:sp>
      <p:sp>
        <p:nvSpPr>
          <p:cNvPr id="45" name="Action Button: Custom 44">
            <a:hlinkClick r:id="rId3" action="ppaction://hlinksldjump" highlightClick="1"/>
          </p:cNvPr>
          <p:cNvSpPr/>
          <p:nvPr/>
        </p:nvSpPr>
        <p:spPr>
          <a:xfrm>
            <a:off x="5683148" y="1023950"/>
            <a:ext cx="3085948" cy="542126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+mj-lt"/>
              </a:rPr>
              <a:t>Return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Action Button: Custom 45">
            <a:hlinkClick r:id="rId4" action="ppaction://hlinksldjump" highlightClick="1"/>
          </p:cNvPr>
          <p:cNvSpPr/>
          <p:nvPr/>
        </p:nvSpPr>
        <p:spPr>
          <a:xfrm>
            <a:off x="5683148" y="1817814"/>
            <a:ext cx="3085948" cy="542126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1 Gallon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61DEC8-37D2-BF4D-A357-0F5F347E0F48}"/>
              </a:ext>
            </a:extLst>
          </p:cNvPr>
          <p:cNvCxnSpPr>
            <a:cxnSpLocks/>
          </p:cNvCxnSpPr>
          <p:nvPr/>
        </p:nvCxnSpPr>
        <p:spPr>
          <a:xfrm>
            <a:off x="1534345" y="4688186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77B8852-61AF-1542-ABBB-4F6606A72ECC}"/>
              </a:ext>
            </a:extLst>
          </p:cNvPr>
          <p:cNvCxnSpPr>
            <a:cxnSpLocks/>
          </p:cNvCxnSpPr>
          <p:nvPr/>
        </p:nvCxnSpPr>
        <p:spPr>
          <a:xfrm>
            <a:off x="301619" y="4665215"/>
            <a:ext cx="0" cy="7080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D17D0F-ECBE-B247-8AE5-387A8B287DAB}"/>
              </a:ext>
            </a:extLst>
          </p:cNvPr>
          <p:cNvCxnSpPr>
            <a:cxnSpLocks/>
          </p:cNvCxnSpPr>
          <p:nvPr/>
        </p:nvCxnSpPr>
        <p:spPr>
          <a:xfrm>
            <a:off x="125921" y="4665215"/>
            <a:ext cx="8643175" cy="22971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D7C81C0-9210-AF4B-9798-E4CC590471B8}"/>
              </a:ext>
            </a:extLst>
          </p:cNvPr>
          <p:cNvCxnSpPr>
            <a:cxnSpLocks/>
          </p:cNvCxnSpPr>
          <p:nvPr/>
        </p:nvCxnSpPr>
        <p:spPr>
          <a:xfrm>
            <a:off x="125921" y="5396275"/>
            <a:ext cx="8643175" cy="0"/>
          </a:xfrm>
          <a:prstGeom prst="line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F28D325-3948-E648-B3F7-D06C0E294D6B}"/>
              </a:ext>
            </a:extLst>
          </p:cNvPr>
          <p:cNvSpPr txBox="1"/>
          <p:nvPr/>
        </p:nvSpPr>
        <p:spPr>
          <a:xfrm>
            <a:off x="7329323" y="403981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Litres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6A7B7E-1CBE-1546-8962-1E5749BF0CD2}"/>
              </a:ext>
            </a:extLst>
          </p:cNvPr>
          <p:cNvSpPr txBox="1"/>
          <p:nvPr/>
        </p:nvSpPr>
        <p:spPr>
          <a:xfrm>
            <a:off x="7325867" y="5583474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Charge (£)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85268B-5CE4-7841-AF0B-736DBA2FAFD1}"/>
              </a:ext>
            </a:extLst>
          </p:cNvPr>
          <p:cNvSpPr txBox="1"/>
          <p:nvPr/>
        </p:nvSpPr>
        <p:spPr>
          <a:xfrm>
            <a:off x="125921" y="55530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0</a:t>
            </a:r>
            <a:endParaRPr lang="en-US" sz="2000" dirty="0" err="1"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7B2BE3-CB83-C749-8A40-863D9A93F411}"/>
              </a:ext>
            </a:extLst>
          </p:cNvPr>
          <p:cNvSpPr txBox="1"/>
          <p:nvPr/>
        </p:nvSpPr>
        <p:spPr>
          <a:xfrm>
            <a:off x="125921" y="41257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B5582D-B4C3-994F-8221-B1444D523EEB}"/>
              </a:ext>
            </a:extLst>
          </p:cNvPr>
          <p:cNvSpPr txBox="1"/>
          <p:nvPr/>
        </p:nvSpPr>
        <p:spPr>
          <a:xfrm>
            <a:off x="1322093" y="555301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+mj-lt"/>
              </a:rPr>
              <a:t>10</a:t>
            </a:r>
            <a:endParaRPr lang="en-US" sz="2000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36471C-2C62-7243-8C4A-BAF3894BE572}"/>
              </a:ext>
            </a:extLst>
          </p:cNvPr>
          <p:cNvSpPr txBox="1"/>
          <p:nvPr/>
        </p:nvSpPr>
        <p:spPr>
          <a:xfrm>
            <a:off x="1389689" y="41257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D04A69-298F-874C-B505-9AB99BDC8111}"/>
              </a:ext>
            </a:extLst>
          </p:cNvPr>
          <p:cNvCxnSpPr>
            <a:cxnSpLocks/>
          </p:cNvCxnSpPr>
          <p:nvPr/>
        </p:nvCxnSpPr>
        <p:spPr>
          <a:xfrm>
            <a:off x="1534284" y="4498887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C988870-1C22-A348-80EB-F6905C4C6189}"/>
              </a:ext>
            </a:extLst>
          </p:cNvPr>
          <p:cNvCxnSpPr>
            <a:cxnSpLocks/>
          </p:cNvCxnSpPr>
          <p:nvPr/>
        </p:nvCxnSpPr>
        <p:spPr>
          <a:xfrm>
            <a:off x="301619" y="4498887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3AF5861-9C1D-DC4B-8875-EA213C699A06}"/>
              </a:ext>
            </a:extLst>
          </p:cNvPr>
          <p:cNvCxnSpPr>
            <a:cxnSpLocks/>
          </p:cNvCxnSpPr>
          <p:nvPr/>
        </p:nvCxnSpPr>
        <p:spPr>
          <a:xfrm>
            <a:off x="301619" y="5206976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CA43D4-690A-B941-86A2-A7E2E27ECFF9}"/>
              </a:ext>
            </a:extLst>
          </p:cNvPr>
          <p:cNvCxnSpPr>
            <a:cxnSpLocks/>
          </p:cNvCxnSpPr>
          <p:nvPr/>
        </p:nvCxnSpPr>
        <p:spPr>
          <a:xfrm>
            <a:off x="1534284" y="5206976"/>
            <a:ext cx="0" cy="33265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8D11169-2786-8D44-B9AF-FF0C93E0EE9E}"/>
              </a:ext>
            </a:extLst>
          </p:cNvPr>
          <p:cNvSpPr txBox="1"/>
          <p:nvPr/>
        </p:nvSpPr>
        <p:spPr>
          <a:xfrm>
            <a:off x="6576542" y="4173649"/>
            <a:ext cx="45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11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8F4DBA-5506-CC4D-B4D5-874CB9583AE3}"/>
              </a:ext>
            </a:extLst>
          </p:cNvPr>
          <p:cNvGrpSpPr/>
          <p:nvPr/>
        </p:nvGrpSpPr>
        <p:grpSpPr>
          <a:xfrm>
            <a:off x="1318210" y="4336474"/>
            <a:ext cx="1473763" cy="1413166"/>
            <a:chOff x="1318210" y="4336474"/>
            <a:chExt cx="1473763" cy="1413166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4E1C6920-5E72-F943-B863-5702757BEA2F}"/>
                </a:ext>
              </a:extLst>
            </p:cNvPr>
            <p:cNvSpPr/>
            <p:nvPr/>
          </p:nvSpPr>
          <p:spPr>
            <a:xfrm rot="16200000" flipH="1" flipV="1">
              <a:off x="1081667" y="4573017"/>
              <a:ext cx="1413166" cy="940080"/>
            </a:xfrm>
            <a:prstGeom prst="arc">
              <a:avLst>
                <a:gd name="adj1" fmla="val 10712100"/>
                <a:gd name="adj2" fmla="val 2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1A42385-0D4C-7A4A-974A-BF634E798193}"/>
                    </a:ext>
                  </a:extLst>
                </p:cNvPr>
                <p:cNvSpPr txBox="1"/>
                <p:nvPr/>
              </p:nvSpPr>
              <p:spPr>
                <a:xfrm>
                  <a:off x="2211365" y="4792683"/>
                  <a:ext cx="58060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B1A42385-0D4C-7A4A-974A-BF634E798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1365" y="4792683"/>
                  <a:ext cx="58060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00439F-5F6A-2547-9AC6-6446E7BC38B8}"/>
              </a:ext>
            </a:extLst>
          </p:cNvPr>
          <p:cNvGrpSpPr/>
          <p:nvPr/>
        </p:nvGrpSpPr>
        <p:grpSpPr>
          <a:xfrm>
            <a:off x="6539265" y="4382377"/>
            <a:ext cx="1473763" cy="1595440"/>
            <a:chOff x="6539265" y="4382377"/>
            <a:chExt cx="1473763" cy="159544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756FB07-1FE5-4C46-BB8C-20A355025469}"/>
                </a:ext>
              </a:extLst>
            </p:cNvPr>
            <p:cNvCxnSpPr>
              <a:cxnSpLocks/>
            </p:cNvCxnSpPr>
            <p:nvPr/>
          </p:nvCxnSpPr>
          <p:spPr>
            <a:xfrm>
              <a:off x="6805278" y="4736040"/>
              <a:ext cx="0" cy="70808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6A07EB9E-C5E8-EB48-A69B-2AE40813891D}"/>
                </a:ext>
              </a:extLst>
            </p:cNvPr>
            <p:cNvSpPr/>
            <p:nvPr/>
          </p:nvSpPr>
          <p:spPr>
            <a:xfrm rot="16200000" flipH="1" flipV="1">
              <a:off x="6302722" y="4618920"/>
              <a:ext cx="1413166" cy="940080"/>
            </a:xfrm>
            <a:prstGeom prst="arc">
              <a:avLst>
                <a:gd name="adj1" fmla="val 10712100"/>
                <a:gd name="adj2" fmla="val 2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89348BB-FC18-7745-AC3B-46D3546D68D2}"/>
                    </a:ext>
                  </a:extLst>
                </p:cNvPr>
                <p:cNvSpPr txBox="1"/>
                <p:nvPr/>
              </p:nvSpPr>
              <p:spPr>
                <a:xfrm>
                  <a:off x="7432420" y="4838586"/>
                  <a:ext cx="58060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×</m:t>
                        </m:r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89348BB-FC18-7745-AC3B-46D3546D68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420" y="4838586"/>
                  <a:ext cx="58060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DC38A15-4F83-B441-917C-D66168256422}"/>
                </a:ext>
              </a:extLst>
            </p:cNvPr>
            <p:cNvCxnSpPr>
              <a:cxnSpLocks/>
            </p:cNvCxnSpPr>
            <p:nvPr/>
          </p:nvCxnSpPr>
          <p:spPr>
            <a:xfrm>
              <a:off x="6805217" y="5254830"/>
              <a:ext cx="0" cy="33265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06D8E54-97F7-5740-B425-1FC23FC84D8C}"/>
                </a:ext>
              </a:extLst>
            </p:cNvPr>
            <p:cNvSpPr txBox="1"/>
            <p:nvPr/>
          </p:nvSpPr>
          <p:spPr>
            <a:xfrm>
              <a:off x="6600363" y="5577707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55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315D41-C2F3-FD47-8FF8-2F5CEB9CF319}"/>
              </a:ext>
            </a:extLst>
          </p:cNvPr>
          <p:cNvCxnSpPr>
            <a:cxnSpLocks/>
          </p:cNvCxnSpPr>
          <p:nvPr/>
        </p:nvCxnSpPr>
        <p:spPr>
          <a:xfrm>
            <a:off x="6805217" y="4546741"/>
            <a:ext cx="0" cy="3326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91543D84-3B2A-974C-BA9E-BBF057571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43" y="1013116"/>
            <a:ext cx="3108960" cy="12265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01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4by3_001" id="{687AE245-6F4B-450E-9C8B-37CB810348D1}" vid="{550EAFB0-BFA7-4104-898A-F28DDBFFD9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5ECB67D7CEF429DAEDC17BBB4A398" ma:contentTypeVersion="12" ma:contentTypeDescription="Create a new document." ma:contentTypeScope="" ma:versionID="7af359ed30610f2c59b80dee59d89aae">
  <xsd:schema xmlns:xsd="http://www.w3.org/2001/XMLSchema" xmlns:xs="http://www.w3.org/2001/XMLSchema" xmlns:p="http://schemas.microsoft.com/office/2006/metadata/properties" xmlns:ns2="d3d0fe1a-5c89-4380-87f7-0a951d1682c9" xmlns:ns3="b7bcf00f-f614-419d-8f67-2512d84d2499" targetNamespace="http://schemas.microsoft.com/office/2006/metadata/properties" ma:root="true" ma:fieldsID="3db27710fb1b39a146d7a408c1c5a285" ns2:_="" ns3:_="">
    <xsd:import namespace="d3d0fe1a-5c89-4380-87f7-0a951d1682c9"/>
    <xsd:import namespace="b7bcf00f-f614-419d-8f67-2512d84d24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0fe1a-5c89-4380-87f7-0a951d168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cf00f-f614-419d-8f67-2512d84d24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bcf00f-f614-419d-8f67-2512d84d249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02B0888-F43A-45FA-BEE4-A60BFC17B63C}"/>
</file>

<file path=customXml/itemProps2.xml><?xml version="1.0" encoding="utf-8"?>
<ds:datastoreItem xmlns:ds="http://schemas.openxmlformats.org/officeDocument/2006/customXml" ds:itemID="{E8CB4CED-6DA9-47AD-BE5A-B69F8659CBDA}"/>
</file>

<file path=customXml/itemProps3.xml><?xml version="1.0" encoding="utf-8"?>
<ds:datastoreItem xmlns:ds="http://schemas.openxmlformats.org/officeDocument/2006/customXml" ds:itemID="{F3148338-21A4-46E1-8652-C6D7EE5AF462}"/>
</file>

<file path=docProps/app.xml><?xml version="1.0" encoding="utf-8"?>
<Properties xmlns="http://schemas.openxmlformats.org/officeDocument/2006/extended-properties" xmlns:vt="http://schemas.openxmlformats.org/officeDocument/2006/docPropsVTypes">
  <Template>NOTT_6103 (PowerPoint Guidelines) POT_4by3_002</Template>
  <TotalTime>23180</TotalTime>
  <Words>735</Words>
  <Application>Microsoft Macintosh PowerPoint</Application>
  <PresentationFormat>On-screen Show (4:3)</PresentationFormat>
  <Paragraphs>256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Georgia</vt:lpstr>
      <vt:lpstr>Times New Roman</vt:lpstr>
      <vt:lpstr>Office Theme</vt:lpstr>
      <vt:lpstr>Top Tips!</vt:lpstr>
      <vt:lpstr>1. Setting the scene</vt:lpstr>
      <vt:lpstr>Setting the scene</vt:lpstr>
      <vt:lpstr>Extension</vt:lpstr>
      <vt:lpstr>Class Methods for 11 litres</vt:lpstr>
      <vt:lpstr>Which method is yours closest to?  Can you explain the others?</vt:lpstr>
      <vt:lpstr>Additive Thinking</vt:lpstr>
      <vt:lpstr>Unitary Thinking</vt:lpstr>
      <vt:lpstr>Rate Thinking</vt:lpstr>
      <vt:lpstr>Scale Factor Thinking</vt:lpstr>
      <vt:lpstr>Paint Prices – the cost of 1 gallon</vt:lpstr>
      <vt:lpstr>2. Cards</vt:lpstr>
      <vt:lpstr>Card Problems</vt:lpstr>
      <vt:lpstr>Card Problems - Extension</vt:lpstr>
      <vt:lpstr>3. Review</vt:lpstr>
      <vt:lpstr>Review - Recipe</vt:lpstr>
      <vt:lpstr>Review – Recipe (flour)</vt:lpstr>
      <vt:lpstr>Review - Recipe (yoghurt)</vt:lpstr>
      <vt:lpstr>Review - Currency Conversion</vt:lpstr>
      <vt:lpstr>Review - Currency Conversion (parts a and b)</vt:lpstr>
      <vt:lpstr>Review - Currency Conversion (parts c and d)</vt:lpstr>
      <vt:lpstr>4. Closure</vt:lpstr>
      <vt:lpstr>Closure</vt:lpstr>
      <vt:lpstr>5. Extension</vt:lpstr>
      <vt:lpstr>Extension</vt:lpstr>
      <vt:lpstr>6. Additional Practice</vt:lpstr>
      <vt:lpstr>Additional Practice 1</vt:lpstr>
      <vt:lpstr>Additional Practice 2</vt:lpstr>
      <vt:lpstr>Additional Practice 3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Microsoft Office User</dc:creator>
  <cp:lastModifiedBy>Matt Woodford</cp:lastModifiedBy>
  <cp:revision>126</cp:revision>
  <cp:lastPrinted>2018-03-17T16:23:00Z</cp:lastPrinted>
  <dcterms:created xsi:type="dcterms:W3CDTF">2017-09-12T13:16:59Z</dcterms:created>
  <dcterms:modified xsi:type="dcterms:W3CDTF">2018-07-11T15:47:03Z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0x0101008B85ECB67D7CEF429DAEDC17BBB4A398</vt:lpwstr>
  </property>
  <property fmtid="{D5CDD505-2E9C-101B-9397-08002B2CF9AE}" pid="3" name="Order">
    <vt:r8>90500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