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0" r:id="rId2"/>
    <p:sldId id="289" r:id="rId3"/>
    <p:sldId id="291" r:id="rId4"/>
    <p:sldId id="330" r:id="rId5"/>
    <p:sldId id="333" r:id="rId6"/>
    <p:sldId id="331" r:id="rId7"/>
    <p:sldId id="332" r:id="rId8"/>
    <p:sldId id="319" r:id="rId9"/>
    <p:sldId id="292" r:id="rId10"/>
    <p:sldId id="338" r:id="rId11"/>
    <p:sldId id="293" r:id="rId12"/>
    <p:sldId id="318" r:id="rId13"/>
    <p:sldId id="317" r:id="rId14"/>
    <p:sldId id="335" r:id="rId15"/>
    <p:sldId id="336" r:id="rId16"/>
    <p:sldId id="327" r:id="rId17"/>
    <p:sldId id="339" r:id="rId18"/>
    <p:sldId id="321" r:id="rId19"/>
    <p:sldId id="308" r:id="rId20"/>
    <p:sldId id="323" r:id="rId21"/>
    <p:sldId id="322" r:id="rId22"/>
    <p:sldId id="299" r:id="rId23"/>
    <p:sldId id="300" r:id="rId24"/>
    <p:sldId id="325" r:id="rId25"/>
    <p:sldId id="326" r:id="rId26"/>
    <p:sldId id="301" r:id="rId27"/>
    <p:sldId id="306" r:id="rId28"/>
    <p:sldId id="315" r:id="rId29"/>
    <p:sldId id="303" r:id="rId30"/>
    <p:sldId id="314" r:id="rId31"/>
    <p:sldId id="304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90"/>
            <p14:sldId id="289"/>
            <p14:sldId id="291"/>
            <p14:sldId id="330"/>
            <p14:sldId id="333"/>
            <p14:sldId id="331"/>
            <p14:sldId id="332"/>
            <p14:sldId id="319"/>
            <p14:sldId id="292"/>
            <p14:sldId id="338"/>
            <p14:sldId id="293"/>
            <p14:sldId id="318"/>
            <p14:sldId id="317"/>
            <p14:sldId id="335"/>
            <p14:sldId id="336"/>
            <p14:sldId id="327"/>
            <p14:sldId id="339"/>
            <p14:sldId id="321"/>
            <p14:sldId id="308"/>
            <p14:sldId id="323"/>
            <p14:sldId id="322"/>
            <p14:sldId id="299"/>
            <p14:sldId id="300"/>
            <p14:sldId id="325"/>
            <p14:sldId id="326"/>
            <p14:sldId id="301"/>
            <p14:sldId id="306"/>
            <p14:sldId id="315"/>
            <p14:sldId id="303"/>
            <p14:sldId id="314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554078"/>
    <a:srgbClr val="009BBD"/>
    <a:srgbClr val="112C0B"/>
    <a:srgbClr val="B92121"/>
    <a:srgbClr val="D92A2B"/>
    <a:srgbClr val="004648"/>
    <a:srgbClr val="005E60"/>
    <a:srgbClr val="00766E"/>
    <a:srgbClr val="009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8" autoAdjust="0"/>
    <p:restoredTop sz="84824" autoAdjust="0"/>
  </p:normalViewPr>
  <p:slideViewPr>
    <p:cSldViewPr snapToGrid="0" snapToObjects="1">
      <p:cViewPr>
        <p:scale>
          <a:sx n="108" d="100"/>
          <a:sy n="108" d="100"/>
        </p:scale>
        <p:origin x="2184" y="192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1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8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6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4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8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6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0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8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1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81" y="-127716"/>
            <a:ext cx="1354847" cy="1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81" y="-127716"/>
            <a:ext cx="1354847" cy="1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6841" y="2409650"/>
            <a:ext cx="8454259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5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737" t="-2407" r="-9007" b="-129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81" y="-127716"/>
            <a:ext cx="1354847" cy="1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503757" y="-2"/>
            <a:ext cx="7639046" cy="74645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59" y="23973"/>
            <a:ext cx="763905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81" y="-127716"/>
            <a:ext cx="1354847" cy="1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5" userDrawn="1">
          <p15:clr>
            <a:srgbClr val="FBAE40"/>
          </p15:clr>
        </p15:guide>
        <p15:guide id="3" pos="56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503758" y="-1"/>
            <a:ext cx="7639046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59" y="23974"/>
            <a:ext cx="763905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81" y="-127716"/>
            <a:ext cx="1354847" cy="1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56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81" y="-127716"/>
            <a:ext cx="1354847" cy="1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2" y="0"/>
            <a:ext cx="9142810" cy="74644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501503" y="1"/>
            <a:ext cx="7646069" cy="7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1504" y="23976"/>
            <a:ext cx="7642496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497932" y="1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47775" cy="460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81" y="-127716"/>
            <a:ext cx="1354847" cy="1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4" r:id="rId3"/>
    <p:sldLayoutId id="2147483662" r:id="rId4"/>
    <p:sldLayoutId id="2147483650" r:id="rId5"/>
    <p:sldLayoutId id="2147483658" r:id="rId6"/>
    <p:sldLayoutId id="21474836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059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Maths activities work best when</a:t>
            </a:r>
            <a:r>
              <a:rPr lang="mr-IN" sz="2400" dirty="0">
                <a:latin typeface="+mj-lt"/>
              </a:rPr>
              <a:t>…</a:t>
            </a:r>
            <a:r>
              <a:rPr lang="en-GB" sz="2400" dirty="0">
                <a:latin typeface="+mj-lt"/>
              </a:rPr>
              <a:t>.</a:t>
            </a:r>
          </a:p>
          <a:p>
            <a:endParaRPr lang="en-GB" sz="2400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remember that it’s not just about completing a task – it’s about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the mathematics.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work together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explain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what we are doing.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are prepared to say that we don’t understand!</a:t>
            </a:r>
          </a:p>
        </p:txBody>
      </p:sp>
    </p:spTree>
    <p:extLst>
      <p:ext uri="{BB962C8B-B14F-4D97-AF65-F5344CB8AC3E}">
        <p14:creationId xmlns:p14="http://schemas.microsoft.com/office/powerpoint/2010/main" val="8362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30B96-78D2-F548-9CA7-CA4B8974A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Cards</a:t>
            </a:r>
          </a:p>
        </p:txBody>
      </p:sp>
    </p:spTree>
    <p:extLst>
      <p:ext uri="{BB962C8B-B14F-4D97-AF65-F5344CB8AC3E}">
        <p14:creationId xmlns:p14="http://schemas.microsoft.com/office/powerpoint/2010/main" val="18161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14413"/>
            <a:ext cx="8229600" cy="5257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Look at the bar charts.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Which bar chart does our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class bar chart most closely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resemble?</a:t>
            </a:r>
          </a:p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Which bar chart represents a group that is doing the worst at lowering the risk of serious health problems, and why?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Which bar chart represents a group that is doing the best at lowering the risk of serious health problems, and why? </a:t>
            </a:r>
          </a:p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Arial" charset="0"/>
              <a:buAutoNum type="arabicPeriod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8D80D-3C0A-9348-9330-EB77E6EA2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14413"/>
            <a:ext cx="4024979" cy="28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Cards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3004" y="864788"/>
            <a:ext cx="4675069" cy="532177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Take turns to place one of the cards on the template.</a:t>
            </a:r>
          </a:p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Explain your thinking clearly and carefully.</a:t>
            </a:r>
          </a:p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Arial" charset="0"/>
              <a:buAutoNum type="arabicPeriod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Partners should either agree with the explanation or challenge it if it is unclear.</a:t>
            </a:r>
          </a:p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Arial" charset="0"/>
              <a:buAutoNum type="arabicPeriod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Some of the statistics tables have gaps in them and one of the bar charts is blank. You will need to complete these cards. </a:t>
            </a:r>
          </a:p>
          <a:p>
            <a:pPr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228C817-CDFE-034E-8513-F3A7B7FF0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466" y="1404728"/>
            <a:ext cx="4024979" cy="283728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0706B21-0430-D642-931D-CC0BF623C6D4}"/>
              </a:ext>
            </a:extLst>
          </p:cNvPr>
          <p:cNvSpPr/>
          <p:nvPr/>
        </p:nvSpPr>
        <p:spPr>
          <a:xfrm>
            <a:off x="133003" y="5617983"/>
            <a:ext cx="9009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 startAt="5"/>
              <a:defRPr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Do the summary statistics help you to decide which group is doing the best and which the worst at lowering the risk of serious health problems?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4ACBAF-FE62-B343-9A4D-01E1EF6A9466}"/>
              </a:ext>
            </a:extLst>
          </p:cNvPr>
          <p:cNvGrpSpPr/>
          <p:nvPr/>
        </p:nvGrpSpPr>
        <p:grpSpPr>
          <a:xfrm>
            <a:off x="6851654" y="4043055"/>
            <a:ext cx="1660579" cy="1054516"/>
            <a:chOff x="5903029" y="4169799"/>
            <a:chExt cx="1985750" cy="12610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7211E6-3851-124A-89C0-F9904BEA8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3029" y="4281222"/>
              <a:ext cx="796593" cy="5023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DA6602-B9A0-084C-A5AF-16B1B3E61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9681" y="4863295"/>
              <a:ext cx="799098" cy="5023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59BC1C-FE4C-D14A-BA1A-BD41CDB0A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55745">
              <a:off x="6809207" y="4169799"/>
              <a:ext cx="797452" cy="5023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68594F-B5EE-8B44-B1DB-17B89F86D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8835" y="4663870"/>
              <a:ext cx="800846" cy="5023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3BA63C-EEC1-844A-9FB6-92D35C2B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419893">
              <a:off x="5927166" y="4928503"/>
              <a:ext cx="792411" cy="5023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B82744-B685-D842-BC1C-962C2DE1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2666" y="4479180"/>
              <a:ext cx="797379" cy="5023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3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Review</a:t>
            </a:r>
          </a:p>
        </p:txBody>
      </p:sp>
    </p:spTree>
    <p:extLst>
      <p:ext uri="{BB962C8B-B14F-4D97-AF65-F5344CB8AC3E}">
        <p14:creationId xmlns:p14="http://schemas.microsoft.com/office/powerpoint/2010/main" val="4826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62" y="3831521"/>
            <a:ext cx="1910309" cy="1435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262" y="2354829"/>
            <a:ext cx="1910309" cy="13586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333" y="173864"/>
            <a:ext cx="4389643" cy="401381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1361" y="801669"/>
            <a:ext cx="8876210" cy="6036378"/>
            <a:chOff x="141361" y="801669"/>
            <a:chExt cx="8876210" cy="6036378"/>
          </a:xfrm>
        </p:grpSpPr>
        <p:grpSp>
          <p:nvGrpSpPr>
            <p:cNvPr id="23" name="Group 22"/>
            <p:cNvGrpSpPr/>
            <p:nvPr/>
          </p:nvGrpSpPr>
          <p:grpSpPr>
            <a:xfrm>
              <a:off x="141361" y="804356"/>
              <a:ext cx="1954771" cy="1440000"/>
              <a:chOff x="278970" y="943783"/>
              <a:chExt cx="3691003" cy="273026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773" y="968948"/>
                <a:ext cx="3632200" cy="2705100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78970" y="943783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41361" y="3859165"/>
              <a:ext cx="1937080" cy="1440000"/>
              <a:chOff x="-4384674" y="3770062"/>
              <a:chExt cx="3657600" cy="273446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316161" y="3812123"/>
                <a:ext cx="3568700" cy="26924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-4384674" y="3770062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41361" y="5386569"/>
              <a:ext cx="1937080" cy="1440000"/>
              <a:chOff x="-1300162" y="6295793"/>
              <a:chExt cx="3657600" cy="271011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25299" y="6338906"/>
                <a:ext cx="3556000" cy="26670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-1300162" y="6295793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41361" y="2331761"/>
              <a:ext cx="1937080" cy="1440000"/>
              <a:chOff x="71438" y="2584907"/>
              <a:chExt cx="3657600" cy="27051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1438" y="2584907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188" y="2619910"/>
                <a:ext cx="3594100" cy="2641600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8057" y="2332796"/>
              <a:ext cx="1932151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4836622" y="2331761"/>
              <a:ext cx="2101774" cy="1440000"/>
              <a:chOff x="1208740" y="6644289"/>
              <a:chExt cx="3657600" cy="2743200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0490" y="6644289"/>
                <a:ext cx="3594100" cy="2743200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1208740" y="6644289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836622" y="3851434"/>
              <a:ext cx="2101774" cy="1440000"/>
              <a:chOff x="7354783" y="5899607"/>
              <a:chExt cx="3657600" cy="2711629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24537" y="5944236"/>
                <a:ext cx="3581400" cy="2667000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7354783" y="5899607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838735" y="818356"/>
              <a:ext cx="2101774" cy="1440000"/>
              <a:chOff x="8683625" y="5256529"/>
              <a:chExt cx="3657600" cy="2738578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4399" y="5290007"/>
                <a:ext cx="3568700" cy="2705100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8683625" y="5256529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45545" y="5390173"/>
              <a:ext cx="2107433" cy="1440000"/>
              <a:chOff x="7121202" y="1144615"/>
              <a:chExt cx="3667448" cy="2749729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94550" y="1227344"/>
                <a:ext cx="3594100" cy="2667000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7121202" y="1144615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79343" y="5383440"/>
              <a:ext cx="1938228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83334" y="801669"/>
              <a:ext cx="1934237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2898" y="3858455"/>
              <a:ext cx="1942468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2898" y="5398047"/>
              <a:ext cx="1922008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2898" y="801669"/>
              <a:ext cx="1934059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  <p:pic>
        <p:nvPicPr>
          <p:cNvPr id="64" name="Picture 63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52" y="3997269"/>
            <a:ext cx="1915321" cy="1269646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23" y="2441593"/>
            <a:ext cx="1852540" cy="12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62" y="3831521"/>
            <a:ext cx="1910309" cy="1435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262" y="2354829"/>
            <a:ext cx="1910309" cy="13586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333" y="173864"/>
            <a:ext cx="4389643" cy="401381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1361" y="801669"/>
            <a:ext cx="8876210" cy="6036378"/>
            <a:chOff x="141361" y="801669"/>
            <a:chExt cx="8876210" cy="6036378"/>
          </a:xfrm>
        </p:grpSpPr>
        <p:grpSp>
          <p:nvGrpSpPr>
            <p:cNvPr id="23" name="Group 22"/>
            <p:cNvGrpSpPr/>
            <p:nvPr/>
          </p:nvGrpSpPr>
          <p:grpSpPr>
            <a:xfrm>
              <a:off x="141361" y="804356"/>
              <a:ext cx="1954771" cy="1440000"/>
              <a:chOff x="278970" y="943783"/>
              <a:chExt cx="3691003" cy="273026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773" y="968948"/>
                <a:ext cx="3632200" cy="2705100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78970" y="943783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41361" y="3859165"/>
              <a:ext cx="1937080" cy="1440000"/>
              <a:chOff x="-4384674" y="3770062"/>
              <a:chExt cx="3657600" cy="273446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316161" y="3812123"/>
                <a:ext cx="3568700" cy="26924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-4384674" y="3770062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41361" y="5386569"/>
              <a:ext cx="1937080" cy="1440000"/>
              <a:chOff x="-1300162" y="6295793"/>
              <a:chExt cx="3657600" cy="271011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25299" y="6338906"/>
                <a:ext cx="3556000" cy="26670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-1300162" y="6295793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41361" y="2331761"/>
              <a:ext cx="1937080" cy="1440000"/>
              <a:chOff x="71438" y="2584907"/>
              <a:chExt cx="3657600" cy="27051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1438" y="2584907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188" y="2619910"/>
                <a:ext cx="3594100" cy="2641600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8057" y="2332796"/>
              <a:ext cx="1932151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4836622" y="2331761"/>
              <a:ext cx="2101774" cy="1440000"/>
              <a:chOff x="1208740" y="6644289"/>
              <a:chExt cx="3657600" cy="2743200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0490" y="6644289"/>
                <a:ext cx="3594100" cy="2743200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1208740" y="6644289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836622" y="3851434"/>
              <a:ext cx="2101774" cy="1440000"/>
              <a:chOff x="7354783" y="5899607"/>
              <a:chExt cx="3657600" cy="2711629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24537" y="5944236"/>
                <a:ext cx="3581400" cy="2667000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7354783" y="5899607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838735" y="818356"/>
              <a:ext cx="2101774" cy="1440000"/>
              <a:chOff x="8683625" y="5256529"/>
              <a:chExt cx="3657600" cy="2738578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4399" y="5290007"/>
                <a:ext cx="3568700" cy="2705100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8683625" y="5256529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45545" y="5390173"/>
              <a:ext cx="2107433" cy="1440000"/>
              <a:chOff x="7121202" y="1144615"/>
              <a:chExt cx="3667448" cy="2749729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94550" y="1227344"/>
                <a:ext cx="3594100" cy="2667000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7121202" y="1144615"/>
                <a:ext cx="3657600" cy="27051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79343" y="5383440"/>
              <a:ext cx="1938228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83334" y="801669"/>
              <a:ext cx="1934237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2898" y="3858455"/>
              <a:ext cx="1942468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2898" y="5398047"/>
              <a:ext cx="1922008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2898" y="801669"/>
              <a:ext cx="1934059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  <p:sp>
        <p:nvSpPr>
          <p:cNvPr id="36" name="TextBox 35"/>
          <p:cNvSpPr txBox="1"/>
          <p:nvPr/>
        </p:nvSpPr>
        <p:spPr>
          <a:xfrm>
            <a:off x="3789184" y="1418976"/>
            <a:ext cx="45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9821" y="1858372"/>
            <a:ext cx="45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4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3247" y="2755226"/>
            <a:ext cx="389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+mj-lt"/>
              </a:rPr>
              <a:t>2.5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59556" y="4021229"/>
            <a:ext cx="45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74402" y="4510669"/>
            <a:ext cx="4954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  <a:latin typeface="+mj-lt"/>
              </a:rPr>
              <a:t>1.75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59240" y="6009785"/>
            <a:ext cx="45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52" y="3997269"/>
            <a:ext cx="1915321" cy="1269646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23" y="2441593"/>
            <a:ext cx="1852540" cy="12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 for Bar Chart B2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6" y="1790514"/>
            <a:ext cx="4312225" cy="3185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200" y="2054848"/>
            <a:ext cx="3919818" cy="29213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25749" y="4116409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2</a:t>
            </a:r>
            <a:endParaRPr lang="en-US" sz="15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5748" y="3836235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2</a:t>
            </a:r>
            <a:endParaRPr lang="en-US" sz="15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5747" y="3549711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2</a:t>
            </a:r>
            <a:endParaRPr lang="en-US" sz="15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746" y="3269537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2</a:t>
            </a:r>
            <a:endParaRPr lang="en-US" sz="15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8639" y="4117614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3</a:t>
            </a:r>
            <a:endParaRPr lang="en-US" sz="15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5745" y="2715741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2</a:t>
            </a:r>
            <a:endParaRPr lang="en-US" sz="15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3152" y="4119582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5</a:t>
            </a:r>
            <a:endParaRPr lang="en-US" sz="15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5745" y="2997122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2</a:t>
            </a:r>
            <a:endParaRPr lang="en-US" sz="15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1606" y="3839408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5</a:t>
            </a:r>
            <a:endParaRPr lang="en-US" sz="15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1605" y="3556258"/>
            <a:ext cx="552893" cy="276999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5</a:t>
            </a: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1D3FFA-2A3C-964C-918A-D1A098936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Closure</a:t>
            </a:r>
          </a:p>
        </p:txBody>
      </p:sp>
    </p:spTree>
    <p:extLst>
      <p:ext uri="{BB962C8B-B14F-4D97-AF65-F5344CB8AC3E}">
        <p14:creationId xmlns:p14="http://schemas.microsoft.com/office/powerpoint/2010/main" val="38117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1" y="1935261"/>
            <a:ext cx="9142809" cy="655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value of the mode corresponds to an actual event. For example, if the mode is 2 portions then someone actually ate 2 portions. </a:t>
            </a:r>
          </a:p>
          <a:p>
            <a:pPr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4" y="3236707"/>
            <a:ext cx="9142809" cy="117110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+mj-lt"/>
              <a:buAutoNum type="arabicPeriod" startAt="2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value of the mean corresponds to an actual event.  For example, if the mean is 2 portions then someone actually ate 2 portions.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" y="4632641"/>
            <a:ext cx="9142809" cy="15350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spcBef>
                <a:spcPts val="0"/>
              </a:spcBef>
              <a:spcAft>
                <a:spcPts val="1500"/>
              </a:spcAft>
              <a:buFont typeface="+mj-lt"/>
              <a:buAutoNum type="arabicPeriod" startAt="3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value of the median corresponds to an actual event.  For example, if the median is 2 then someone ate 2 portions.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" y="909403"/>
            <a:ext cx="9144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Are these statements always true/false or sometimes true/false, and why?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13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063978" y="3881716"/>
            <a:ext cx="4840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BBD"/>
                </a:solidFill>
                <a:latin typeface="+mj-lt"/>
              </a:rPr>
              <a:t>2</a:t>
            </a:r>
          </a:p>
          <a:p>
            <a:endParaRPr lang="en-US" sz="8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2</a:t>
            </a:r>
          </a:p>
          <a:p>
            <a:endParaRPr lang="en-US" sz="8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3</a:t>
            </a:r>
          </a:p>
          <a:p>
            <a:endParaRPr lang="en-US" sz="20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9" y="3523488"/>
            <a:ext cx="3818056" cy="2821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59684" y="4144057"/>
            <a:ext cx="2176503" cy="1622898"/>
            <a:chOff x="1681074" y="3738245"/>
            <a:chExt cx="2088308" cy="1425063"/>
          </a:xfrm>
        </p:grpSpPr>
        <p:sp>
          <p:nvSpPr>
            <p:cNvPr id="12" name="Rectangle 11"/>
            <p:cNvSpPr/>
            <p:nvPr/>
          </p:nvSpPr>
          <p:spPr>
            <a:xfrm>
              <a:off x="2730758" y="4689135"/>
              <a:ext cx="520505" cy="47417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51264" y="4689133"/>
              <a:ext cx="518118" cy="47417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1579" y="4921658"/>
              <a:ext cx="529179" cy="239105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81074" y="3738245"/>
              <a:ext cx="520505" cy="1422518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0" y="1052979"/>
            <a:ext cx="9142809" cy="8026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 startAt="4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would happen to the the bar chart below if everyone represented on it ate 1 more portion each?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6889"/>
              </p:ext>
            </p:extLst>
          </p:nvPr>
        </p:nvGraphicFramePr>
        <p:xfrm>
          <a:off x="4660000" y="3836579"/>
          <a:ext cx="3646025" cy="1791328"/>
        </p:xfrm>
        <a:graphic>
          <a:graphicData uri="http://schemas.openxmlformats.org/drawingml/2006/table">
            <a:tbl>
              <a:tblPr/>
              <a:tblGrid>
                <a:gridCol w="315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2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Mode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Median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9464" marR="119464" marT="59696" marB="59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Range of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5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0.06041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1. 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063978" y="3881716"/>
            <a:ext cx="4840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BBD"/>
                </a:solidFill>
                <a:latin typeface="+mj-lt"/>
              </a:rPr>
              <a:t>2</a:t>
            </a:r>
          </a:p>
          <a:p>
            <a:endParaRPr lang="en-US" sz="8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2</a:t>
            </a:r>
          </a:p>
          <a:p>
            <a:endParaRPr lang="en-US" sz="8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3</a:t>
            </a:r>
          </a:p>
          <a:p>
            <a:endParaRPr lang="en-US" sz="20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9" y="3523488"/>
            <a:ext cx="3818056" cy="2821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-1191" y="9226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 startAt="5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How would the mode, median, mean and range change if everyone represented on the bar chart ate 1 more portion each?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59684" y="4144057"/>
            <a:ext cx="2176503" cy="1622898"/>
            <a:chOff x="1681074" y="3738245"/>
            <a:chExt cx="2088308" cy="1425063"/>
          </a:xfrm>
        </p:grpSpPr>
        <p:sp>
          <p:nvSpPr>
            <p:cNvPr id="12" name="Rectangle 11"/>
            <p:cNvSpPr/>
            <p:nvPr/>
          </p:nvSpPr>
          <p:spPr>
            <a:xfrm>
              <a:off x="2730758" y="4689135"/>
              <a:ext cx="520505" cy="47417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51264" y="4689133"/>
              <a:ext cx="518118" cy="47417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1579" y="4921658"/>
              <a:ext cx="529179" cy="239105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81074" y="3738245"/>
              <a:ext cx="520505" cy="1422518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6889"/>
              </p:ext>
            </p:extLst>
          </p:nvPr>
        </p:nvGraphicFramePr>
        <p:xfrm>
          <a:off x="4660000" y="3836579"/>
          <a:ext cx="3646025" cy="1791328"/>
        </p:xfrm>
        <a:graphic>
          <a:graphicData uri="http://schemas.openxmlformats.org/drawingml/2006/table">
            <a:tbl>
              <a:tblPr/>
              <a:tblGrid>
                <a:gridCol w="315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2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Mode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Median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9464" marR="119464" marT="59696" marB="59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Range of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3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3768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0.06041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91" y="1320328"/>
            <a:ext cx="9142809" cy="8026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 startAt="6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would happen if everyone represented on the bar chart below ate 1 less portion each?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3978" y="3881716"/>
            <a:ext cx="4840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BBD"/>
                </a:solidFill>
                <a:latin typeface="+mj-lt"/>
              </a:rPr>
              <a:t>0</a:t>
            </a:r>
          </a:p>
          <a:p>
            <a:endParaRPr lang="en-US" sz="8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0</a:t>
            </a:r>
          </a:p>
          <a:p>
            <a:endParaRPr lang="en-US" sz="8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1</a:t>
            </a:r>
          </a:p>
          <a:p>
            <a:endParaRPr lang="en-US" sz="2000" dirty="0">
              <a:solidFill>
                <a:srgbClr val="009BBD"/>
              </a:solidFill>
              <a:latin typeface="+mj-lt"/>
            </a:endParaRPr>
          </a:p>
          <a:p>
            <a:r>
              <a:rPr lang="en-US" dirty="0">
                <a:solidFill>
                  <a:srgbClr val="009BBD"/>
                </a:solidFill>
                <a:latin typeface="+mj-lt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9" y="3523488"/>
            <a:ext cx="3818056" cy="28212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470570" y="4149500"/>
            <a:ext cx="2176503" cy="1622898"/>
            <a:chOff x="1681074" y="3738245"/>
            <a:chExt cx="2088308" cy="1425063"/>
          </a:xfrm>
        </p:grpSpPr>
        <p:sp>
          <p:nvSpPr>
            <p:cNvPr id="10" name="Rectangle 9"/>
            <p:cNvSpPr/>
            <p:nvPr/>
          </p:nvSpPr>
          <p:spPr>
            <a:xfrm>
              <a:off x="2730758" y="4689135"/>
              <a:ext cx="520505" cy="47417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51264" y="4689133"/>
              <a:ext cx="518118" cy="47417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1579" y="4921658"/>
              <a:ext cx="529179" cy="239105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81074" y="3738245"/>
              <a:ext cx="520505" cy="1422518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34175"/>
              </p:ext>
            </p:extLst>
          </p:nvPr>
        </p:nvGraphicFramePr>
        <p:xfrm>
          <a:off x="4653298" y="3836579"/>
          <a:ext cx="3652727" cy="1791328"/>
        </p:xfrm>
        <a:graphic>
          <a:graphicData uri="http://schemas.openxmlformats.org/drawingml/2006/table">
            <a:tbl>
              <a:tblPr/>
              <a:tblGrid>
                <a:gridCol w="316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2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Mode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Median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9464" marR="119464" marT="59696" marB="59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Range of number of portions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47 L 0.03768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-0.05868 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Extension</a:t>
            </a:r>
          </a:p>
        </p:txBody>
      </p:sp>
    </p:spTree>
    <p:extLst>
      <p:ext uri="{BB962C8B-B14F-4D97-AF65-F5344CB8AC3E}">
        <p14:creationId xmlns:p14="http://schemas.microsoft.com/office/powerpoint/2010/main" val="718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one penalty with their five shots.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4672" y="2963582"/>
            <a:ext cx="4500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information can you </a:t>
            </a:r>
          </a:p>
          <a:p>
            <a:pPr marL="457200" indent="-457200">
              <a:buFont typeface="+mj-lt"/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provide from this bar chart?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one penalty with their five shots.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41" y="6315621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241" y="6315622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259" y="6315622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832" y="6315621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5144" y="6315620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1080" y="6315620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6640" y="6314662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70127" y="6314662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2486" y="6314661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8046" y="6314660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07204" y="6314659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5965" y="6314658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9621" y="6312885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67387" y="6312885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85925" y="6312884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459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8195 -0.1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8351 -0.190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9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1598 -0.23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18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05086 -0.284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14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-0.1184 -0.3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4688 -0.19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95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11407 -0.2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118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96296E-6 L -0.18125 -0.28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-141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47 L -0.17847 -0.19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-95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4566 -0.237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118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198 -0.28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-14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8003 -0.328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1643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44861 -0.37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877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51579 -0.4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-211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58333 -0.468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one penalty with their five shots.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41" y="6315621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241" y="6315622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259" y="6315622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832" y="6315621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5144" y="6315620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1080" y="6315620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6640" y="6314662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70127" y="6314662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2486" y="6314661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8046" y="6314660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07204" y="6314659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5965" y="6314658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9621" y="6312885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67387" y="6312885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85925" y="6312884"/>
            <a:ext cx="616688" cy="323165"/>
          </a:xfrm>
          <a:prstGeom prst="rect">
            <a:avLst/>
          </a:prstGeom>
          <a:solidFill>
            <a:schemeClr val="tx2">
              <a:alpha val="66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421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8195 -0.18958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8351 -0.1902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9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1598 -0.23588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18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05086 -0.28449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14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-0.1184 -0.3291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4688 -0.19074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95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11407 -0.2368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118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96296E-6 L -0.18125 -0.2831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-141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47 L -0.17847 -0.19097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-95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4566 -0.23727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118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198 -0.2831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-14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8003 -0.32847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1643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44861 -0.37546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877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51579 -0.42361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-211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58333 -0.46805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mistake have they made?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166" y="2537170"/>
            <a:ext cx="427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is the range of the number of penalties scored?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74344" y="3979941"/>
            <a:ext cx="2840476" cy="2276273"/>
            <a:chOff x="5574344" y="3316554"/>
            <a:chExt cx="2840476" cy="2276273"/>
          </a:xfrm>
        </p:grpSpPr>
        <p:sp>
          <p:nvSpPr>
            <p:cNvPr id="8" name="Rectangle 7"/>
            <p:cNvSpPr/>
            <p:nvPr/>
          </p:nvSpPr>
          <p:spPr>
            <a:xfrm>
              <a:off x="5574344" y="3316554"/>
              <a:ext cx="2840476" cy="2276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1918" y="3888339"/>
              <a:ext cx="2436532" cy="113270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one penalty with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their five shots.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mistake have they made?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166" y="2537170"/>
            <a:ext cx="427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is the range of the number of penalties scored?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74344" y="3926150"/>
            <a:ext cx="2840476" cy="2276273"/>
            <a:chOff x="5574344" y="3316554"/>
            <a:chExt cx="2840476" cy="2276273"/>
          </a:xfrm>
        </p:grpSpPr>
        <p:sp>
          <p:nvSpPr>
            <p:cNvPr id="8" name="Rectangle 7"/>
            <p:cNvSpPr/>
            <p:nvPr/>
          </p:nvSpPr>
          <p:spPr>
            <a:xfrm>
              <a:off x="5574344" y="3316554"/>
              <a:ext cx="2840476" cy="2276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01" y="3963354"/>
              <a:ext cx="2254366" cy="98267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one penalty with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their five shots.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mistake have they made?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166" y="2537170"/>
            <a:ext cx="427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b) What is the modal value for the number of penalties scored?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one penalty with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their five shots.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74344" y="3926150"/>
            <a:ext cx="2840476" cy="2276273"/>
            <a:chOff x="5574344" y="3926150"/>
            <a:chExt cx="2840476" cy="2276273"/>
          </a:xfrm>
        </p:grpSpPr>
        <p:sp>
          <p:nvSpPr>
            <p:cNvPr id="8" name="Rectangle 7"/>
            <p:cNvSpPr/>
            <p:nvPr/>
          </p:nvSpPr>
          <p:spPr>
            <a:xfrm>
              <a:off x="5574344" y="3926150"/>
              <a:ext cx="2840476" cy="2276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87313" t="-2143" r="-9711" b="74172"/>
            <a:stretch/>
          </p:blipFill>
          <p:spPr>
            <a:xfrm>
              <a:off x="6490163" y="4564931"/>
              <a:ext cx="1183591" cy="92146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mistake have they made?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166" y="2537170"/>
            <a:ext cx="4270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 startAt="2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is the mean number of penalties scored by each person from their five shots?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one penalty with their five shots.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9657" y="2718773"/>
            <a:ext cx="7349323" cy="2604763"/>
            <a:chOff x="839657" y="2718773"/>
            <a:chExt cx="7349323" cy="2604763"/>
          </a:xfrm>
        </p:grpSpPr>
        <p:sp>
          <p:nvSpPr>
            <p:cNvPr id="16" name="TextBox 15"/>
            <p:cNvSpPr txBox="1"/>
            <p:nvPr/>
          </p:nvSpPr>
          <p:spPr>
            <a:xfrm>
              <a:off x="4519514" y="4738761"/>
              <a:ext cx="3669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+mj-lt"/>
                </a:rPr>
                <a:t>Total number of people = 1 + 4 + 3 + 7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Total number of people </a:t>
              </a:r>
              <a:r>
                <a:rPr lang="en-US" sz="1600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= 15</a:t>
              </a:r>
              <a:endPara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9657" y="46372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+mj-lt"/>
                </a:rPr>
                <a:t>1</a:t>
              </a:r>
              <a:endParaRPr lang="en-US" sz="24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93368" y="367185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+mj-lt"/>
                </a:rPr>
                <a:t>4</a:t>
              </a:r>
              <a:endParaRPr lang="en-US" sz="24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50936" y="401405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70C0"/>
                  </a:solidFill>
                  <a:latin typeface="+mj-lt"/>
                </a:rPr>
                <a:t>3</a:t>
              </a:r>
              <a:endParaRPr lang="en-US" sz="24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69935" y="271877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+mj-lt"/>
                </a:rPr>
                <a:t>7</a:t>
              </a:r>
              <a:endParaRPr lang="en-US" sz="2400" dirty="0">
                <a:solidFill>
                  <a:srgbClr val="0070C0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19514" y="5336745"/>
                <a:ext cx="41905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Mean number of penalties scored = 41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15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Mean number of penalties scored 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= 2.73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14" y="5336745"/>
                <a:ext cx="4190571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72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39657" y="2407521"/>
            <a:ext cx="8399291" cy="2968990"/>
            <a:chOff x="839657" y="2407521"/>
            <a:chExt cx="8399291" cy="2968990"/>
          </a:xfrm>
        </p:grpSpPr>
        <p:grpSp>
          <p:nvGrpSpPr>
            <p:cNvPr id="6" name="Group 5"/>
            <p:cNvGrpSpPr/>
            <p:nvPr/>
          </p:nvGrpSpPr>
          <p:grpSpPr>
            <a:xfrm>
              <a:off x="839657" y="2407521"/>
              <a:ext cx="8399291" cy="2597218"/>
              <a:chOff x="839657" y="2407521"/>
              <a:chExt cx="8399291" cy="259721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39657" y="241294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0</a:t>
                </a: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62025" y="241294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4</a:t>
                </a: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47567" y="241294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9</a:t>
                </a: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05395" y="2407521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28</a:t>
                </a: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19515" y="4173742"/>
                <a:ext cx="47194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Total number of penalties scored  = 0 + 4 + 9 + 28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Total number of penalties scored  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= 41</a:t>
                </a:r>
              </a:p>
              <a:p>
                <a:endParaRPr lang="en-US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839657" y="3017149"/>
              <a:ext cx="2875639" cy="2359362"/>
              <a:chOff x="839657" y="3017149"/>
              <a:chExt cx="2875639" cy="235936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39657" y="495891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0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93368" y="495891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1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93367" y="464123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1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493366" y="432200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1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83049" y="3994416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1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50936" y="497441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3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750935" y="465673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3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750934" y="432788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3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87962" y="4976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4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87961" y="46587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4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87960" y="4329866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4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68052" y="401218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4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368051" y="368487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4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368050" y="336564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4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68049" y="301714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4</a:t>
                </a:r>
                <a:endParaRPr lang="en-US" sz="240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8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and Veg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69455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The World Health Organisation recommends eating 5 portions of fruit or vegetables each day to lower the risk of serious health problems.</a:t>
            </a:r>
          </a:p>
          <a:p>
            <a:pPr eaLnBrk="1" hangingPunct="1"/>
            <a:endParaRPr lang="en-US" alt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78861" y="4973754"/>
            <a:ext cx="8230017" cy="1707639"/>
            <a:chOff x="315085" y="4761880"/>
            <a:chExt cx="8230017" cy="1707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6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085" y="4761880"/>
              <a:ext cx="3319820" cy="17076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4725" y="4761880"/>
              <a:ext cx="1590377" cy="17076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4319" y="4774636"/>
              <a:ext cx="2018551" cy="1682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5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mistake have they made?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166" y="2537170"/>
            <a:ext cx="4270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 startAt="2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is the mean number of penalties scored by each person from their five shots?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74344" y="4170888"/>
            <a:ext cx="2840476" cy="2276273"/>
            <a:chOff x="5574344" y="3758514"/>
            <a:chExt cx="2840476" cy="2276273"/>
          </a:xfrm>
        </p:grpSpPr>
        <p:sp>
          <p:nvSpPr>
            <p:cNvPr id="7" name="Rectangle 6"/>
            <p:cNvSpPr/>
            <p:nvPr/>
          </p:nvSpPr>
          <p:spPr>
            <a:xfrm>
              <a:off x="5574344" y="3758514"/>
              <a:ext cx="2840476" cy="2276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333" y="4147723"/>
              <a:ext cx="2402497" cy="149785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one penalty with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their five shots.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mistake have they made?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166" y="2537170"/>
            <a:ext cx="4270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 startAt="2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is the mean number of penalties scored by each person from their five shots?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74344" y="4135031"/>
            <a:ext cx="2840476" cy="2276273"/>
            <a:chOff x="5574344" y="3758514"/>
            <a:chExt cx="2840476" cy="2276273"/>
          </a:xfrm>
        </p:grpSpPr>
        <p:sp>
          <p:nvSpPr>
            <p:cNvPr id="7" name="Rectangle 6"/>
            <p:cNvSpPr/>
            <p:nvPr/>
          </p:nvSpPr>
          <p:spPr>
            <a:xfrm>
              <a:off x="5574344" y="3758514"/>
              <a:ext cx="2840476" cy="2276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9956" y="4204129"/>
              <a:ext cx="2569252" cy="138504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one penalty with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their five shots.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mistake have they made?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166" y="2537170"/>
            <a:ext cx="427003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 startAt="3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Duncan says:</a:t>
            </a:r>
          </a:p>
          <a:p>
            <a:pPr marL="457200" indent="-457200">
              <a:buFont typeface="+mj-lt"/>
              <a:buAutoNum type="alphaLcParenR" startAt="3"/>
            </a:pP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“Half the people scored 4 penalties with their five shots”.</a:t>
            </a:r>
          </a:p>
          <a:p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Duncan correct? Give a reason for your answer.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45166" y="4792246"/>
            <a:ext cx="4039754" cy="1821914"/>
            <a:chOff x="4845166" y="4792246"/>
            <a:chExt cx="4039754" cy="1821914"/>
          </a:xfrm>
        </p:grpSpPr>
        <p:sp>
          <p:nvSpPr>
            <p:cNvPr id="7" name="Rectangle 6"/>
            <p:cNvSpPr/>
            <p:nvPr/>
          </p:nvSpPr>
          <p:spPr>
            <a:xfrm>
              <a:off x="4845166" y="4792246"/>
              <a:ext cx="4039754" cy="18219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0703" y="5071380"/>
              <a:ext cx="3343217" cy="109595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9592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bar chart represents the outcome of a penalty shoot-out competition. Each person in the competition was allowed five shots. The graph shows, for example, that four people only scored one penalty with their five shots.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53"/>
            <a:ext cx="461467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and Veg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62683" y="1285409"/>
            <a:ext cx="9132116" cy="2744395"/>
            <a:chOff x="84692" y="1102529"/>
            <a:chExt cx="9132116" cy="2744395"/>
          </a:xfrm>
        </p:grpSpPr>
        <p:grpSp>
          <p:nvGrpSpPr>
            <p:cNvPr id="38" name="Group 37"/>
            <p:cNvGrpSpPr/>
            <p:nvPr/>
          </p:nvGrpSpPr>
          <p:grpSpPr>
            <a:xfrm>
              <a:off x="84692" y="1143421"/>
              <a:ext cx="1439197" cy="2625068"/>
              <a:chOff x="2684202" y="1795111"/>
              <a:chExt cx="1702602" cy="3105514"/>
            </a:xfrm>
          </p:grpSpPr>
          <p:sp>
            <p:nvSpPr>
              <p:cNvPr id="8" name="Arc 7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" name="Arc 5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" name="Arc 8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6" name="Arc 15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5841691">
                  <a:off x="3603312" y="2138464"/>
                  <a:ext cx="404073" cy="257984"/>
                </a:xfrm>
                <a:prstGeom prst="arc">
                  <a:avLst>
                    <a:gd name="adj1" fmla="val 20441132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972877" y="275606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373635" y="1221856"/>
              <a:ext cx="1439197" cy="2625068"/>
              <a:chOff x="2684202" y="1795111"/>
              <a:chExt cx="1702602" cy="3105514"/>
            </a:xfrm>
          </p:grpSpPr>
          <p:sp>
            <p:nvSpPr>
              <p:cNvPr id="40" name="Arc 39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Arc 54"/>
                <p:cNvSpPr/>
                <p:nvPr/>
              </p:nvSpPr>
              <p:spPr>
                <a:xfrm rot="17867863">
                  <a:off x="3521241" y="2460122"/>
                  <a:ext cx="404073" cy="257984"/>
                </a:xfrm>
                <a:prstGeom prst="arc">
                  <a:avLst>
                    <a:gd name="adj1" fmla="val 18801261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3012941" y="275606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607664" y="1102529"/>
              <a:ext cx="1439197" cy="2630267"/>
              <a:chOff x="2684202" y="1788960"/>
              <a:chExt cx="1702602" cy="3111665"/>
            </a:xfrm>
          </p:grpSpPr>
          <p:sp>
            <p:nvSpPr>
              <p:cNvPr id="57" name="Arc 56"/>
              <p:cNvSpPr/>
              <p:nvPr/>
            </p:nvSpPr>
            <p:spPr>
              <a:xfrm>
                <a:off x="3824600" y="3331706"/>
                <a:ext cx="404261" cy="1568919"/>
              </a:xfrm>
              <a:prstGeom prst="arc">
                <a:avLst>
                  <a:gd name="adj1" fmla="val 10609238"/>
                  <a:gd name="adj2" fmla="val 15435180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684202" y="1788960"/>
                <a:ext cx="1702602" cy="2565568"/>
                <a:chOff x="2684202" y="1788960"/>
                <a:chExt cx="1702602" cy="2565568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rot="9766473">
                  <a:off x="3813701" y="1788960"/>
                  <a:ext cx="404261" cy="1843142"/>
                </a:xfrm>
                <a:prstGeom prst="arc">
                  <a:avLst>
                    <a:gd name="adj1" fmla="val 16697051"/>
                    <a:gd name="adj2" fmla="val 2387391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rot="10468881">
                  <a:off x="3969557" y="2502502"/>
                  <a:ext cx="404261" cy="1568918"/>
                </a:xfrm>
                <a:prstGeom prst="arc">
                  <a:avLst>
                    <a:gd name="adj1" fmla="val 16200000"/>
                    <a:gd name="adj2" fmla="val 18889754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rot="9595891">
                  <a:off x="3399940" y="3835713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Arc 71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7057042"/>
                    <a:gd name="adj2" fmla="val 2147198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2992909" y="2736036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936007" y="1197492"/>
              <a:ext cx="1439197" cy="2625068"/>
              <a:chOff x="2684202" y="1795111"/>
              <a:chExt cx="1702602" cy="3105514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78" name="Arc 77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4" name="Arc 83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Arc 88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9402180"/>
                    <a:gd name="adj2" fmla="val 106507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2992909" y="2736036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224950" y="1123530"/>
              <a:ext cx="1439197" cy="2625068"/>
              <a:chOff x="2684202" y="1795111"/>
              <a:chExt cx="1702602" cy="3105514"/>
            </a:xfrm>
          </p:grpSpPr>
          <p:sp>
            <p:nvSpPr>
              <p:cNvPr id="91" name="Arc 90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95" name="Arc 94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7" name="Arc 96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1" name="Arc 100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3" name="Arc 102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Arc 105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8801261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2972877" y="2755931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463725" y="1212070"/>
              <a:ext cx="1439197" cy="2625068"/>
              <a:chOff x="2684202" y="1795111"/>
              <a:chExt cx="1702602" cy="3105514"/>
            </a:xfrm>
          </p:grpSpPr>
          <p:sp>
            <p:nvSpPr>
              <p:cNvPr id="108" name="Arc 107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12" name="Arc 111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17" name="Arc 116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9" name="Arc 118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Arc 122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7877815"/>
                    <a:gd name="adj2" fmla="val 171409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2972877" y="2736036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777611" y="1160399"/>
              <a:ext cx="1439197" cy="2625068"/>
              <a:chOff x="2684202" y="1795111"/>
              <a:chExt cx="1702602" cy="3105514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29" name="Arc 128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1" name="Arc 130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5" name="Arc 134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6" name="Arc 135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7" name="Arc 136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Arc 139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6338489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2992909" y="2756068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142" name="Arc 141"/>
            <p:cNvSpPr/>
            <p:nvPr/>
          </p:nvSpPr>
          <p:spPr>
            <a:xfrm>
              <a:off x="941482" y="1288068"/>
              <a:ext cx="367084" cy="580605"/>
            </a:xfrm>
            <a:prstGeom prst="arc">
              <a:avLst>
                <a:gd name="adj1" fmla="val 13765741"/>
                <a:gd name="adj2" fmla="val 1049562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3" name="Arc 142"/>
            <p:cNvSpPr/>
            <p:nvPr/>
          </p:nvSpPr>
          <p:spPr>
            <a:xfrm>
              <a:off x="970245" y="1193606"/>
              <a:ext cx="367084" cy="580605"/>
            </a:xfrm>
            <a:prstGeom prst="arc">
              <a:avLst>
                <a:gd name="adj1" fmla="val 12583890"/>
                <a:gd name="adj2" fmla="val 2766931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4" name="Arc 143"/>
            <p:cNvSpPr/>
            <p:nvPr/>
          </p:nvSpPr>
          <p:spPr>
            <a:xfrm rot="9951115">
              <a:off x="3149498" y="1294232"/>
              <a:ext cx="405774" cy="1421649"/>
            </a:xfrm>
            <a:prstGeom prst="arc">
              <a:avLst>
                <a:gd name="adj1" fmla="val 8543765"/>
                <a:gd name="adj2" fmla="val 15656196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5" name="Arc 144"/>
            <p:cNvSpPr/>
            <p:nvPr/>
          </p:nvSpPr>
          <p:spPr>
            <a:xfrm rot="9595891">
              <a:off x="3390406" y="2309632"/>
              <a:ext cx="707846" cy="227813"/>
            </a:xfrm>
            <a:prstGeom prst="arc">
              <a:avLst>
                <a:gd name="adj1" fmla="val 14600334"/>
                <a:gd name="adj2" fmla="val 1993138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6" name="Arc 145"/>
            <p:cNvSpPr/>
            <p:nvPr/>
          </p:nvSpPr>
          <p:spPr>
            <a:xfrm rot="16200000">
              <a:off x="3338528" y="1355008"/>
              <a:ext cx="595190" cy="363810"/>
            </a:xfrm>
            <a:prstGeom prst="arc">
              <a:avLst>
                <a:gd name="adj1" fmla="val 19259053"/>
                <a:gd name="adj2" fmla="val 8016072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 flipH="1">
              <a:off x="8305595" y="1211649"/>
              <a:ext cx="383230" cy="675067"/>
              <a:chOff x="1093882" y="1385635"/>
              <a:chExt cx="395847" cy="675067"/>
            </a:xfrm>
          </p:grpSpPr>
          <p:sp>
            <p:nvSpPr>
              <p:cNvPr id="149" name="Arc 148"/>
              <p:cNvSpPr/>
              <p:nvPr/>
            </p:nvSpPr>
            <p:spPr>
              <a:xfrm>
                <a:off x="1093882" y="1480097"/>
                <a:ext cx="367084" cy="580605"/>
              </a:xfrm>
              <a:prstGeom prst="arc">
                <a:avLst>
                  <a:gd name="adj1" fmla="val 13765741"/>
                  <a:gd name="adj2" fmla="val 1049562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150" name="Arc 149"/>
              <p:cNvSpPr/>
              <p:nvPr/>
            </p:nvSpPr>
            <p:spPr>
              <a:xfrm>
                <a:off x="1122645" y="1385635"/>
                <a:ext cx="367084" cy="580605"/>
              </a:xfrm>
              <a:prstGeom prst="arc">
                <a:avLst>
                  <a:gd name="adj1" fmla="val 12583890"/>
                  <a:gd name="adj2" fmla="val 2766931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</p:grp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0799" y="869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7 teachers ate the following number of portions in one day:</a:t>
            </a:r>
            <a:endParaRPr lang="en-US" altLang="en-US" sz="1050" dirty="0"/>
          </a:p>
          <a:p>
            <a:pPr eaLnBrk="1" hangingPunct="1"/>
            <a:endParaRPr lang="en-US" altLang="en-US" sz="400" dirty="0"/>
          </a:p>
        </p:txBody>
      </p:sp>
      <p:sp>
        <p:nvSpPr>
          <p:cNvPr id="154" name="Rectangle 153"/>
          <p:cNvSpPr/>
          <p:nvPr/>
        </p:nvSpPr>
        <p:spPr>
          <a:xfrm>
            <a:off x="1191" y="3773181"/>
            <a:ext cx="91428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Mark says:	“The average is 0 portions.”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Claire says: 	“</a:t>
            </a:r>
            <a:r>
              <a:rPr lang="en-US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The average is 1 portion.”</a:t>
            </a: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38A159"/>
                </a:solidFill>
                <a:latin typeface="Arial" charset="0"/>
                <a:ea typeface="Arial" charset="0"/>
                <a:cs typeface="Arial" charset="0"/>
              </a:rPr>
              <a:t>Stef says:	“The average is 2 portions.”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Who do you agree with and why?</a:t>
            </a:r>
          </a:p>
        </p:txBody>
      </p:sp>
      <p:sp>
        <p:nvSpPr>
          <p:cNvPr id="163" name="Action Button: Custom 162">
            <a:hlinkClick r:id="rId2" action="ppaction://hlinksldjump" highlightClick="1"/>
          </p:cNvPr>
          <p:cNvSpPr/>
          <p:nvPr/>
        </p:nvSpPr>
        <p:spPr>
          <a:xfrm>
            <a:off x="6113922" y="3792418"/>
            <a:ext cx="1315648" cy="493368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Reason</a:t>
            </a:r>
          </a:p>
        </p:txBody>
      </p:sp>
      <p:sp>
        <p:nvSpPr>
          <p:cNvPr id="164" name="Action Button: Custom 163">
            <a:hlinkClick r:id="rId3" action="ppaction://hlinksldjump" highlightClick="1"/>
          </p:cNvPr>
          <p:cNvSpPr/>
          <p:nvPr/>
        </p:nvSpPr>
        <p:spPr>
          <a:xfrm>
            <a:off x="6113922" y="4536269"/>
            <a:ext cx="1315648" cy="493368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Reason</a:t>
            </a:r>
          </a:p>
        </p:txBody>
      </p:sp>
      <p:sp>
        <p:nvSpPr>
          <p:cNvPr id="165" name="Action Button: Custom 164">
            <a:hlinkClick r:id="rId4" action="ppaction://hlinksldjump" highlightClick="1"/>
          </p:cNvPr>
          <p:cNvSpPr/>
          <p:nvPr/>
        </p:nvSpPr>
        <p:spPr>
          <a:xfrm>
            <a:off x="6113922" y="5279240"/>
            <a:ext cx="1315648" cy="493368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Reason</a:t>
            </a:r>
          </a:p>
        </p:txBody>
      </p:sp>
      <p:sp>
        <p:nvSpPr>
          <p:cNvPr id="166" name="Action Button: Custom 165">
            <a:hlinkClick r:id="rId5" action="ppaction://hlinksldjump" highlightClick="1"/>
          </p:cNvPr>
          <p:cNvSpPr/>
          <p:nvPr/>
        </p:nvSpPr>
        <p:spPr>
          <a:xfrm>
            <a:off x="7710249" y="6223542"/>
            <a:ext cx="1315648" cy="493368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+mj-lt"/>
              </a:rPr>
              <a:t>Next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5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and Veg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62683" y="1285409"/>
            <a:ext cx="9132116" cy="2744395"/>
            <a:chOff x="84692" y="1102529"/>
            <a:chExt cx="9132116" cy="2744395"/>
          </a:xfrm>
        </p:grpSpPr>
        <p:grpSp>
          <p:nvGrpSpPr>
            <p:cNvPr id="38" name="Group 37"/>
            <p:cNvGrpSpPr/>
            <p:nvPr/>
          </p:nvGrpSpPr>
          <p:grpSpPr>
            <a:xfrm>
              <a:off x="84692" y="1143421"/>
              <a:ext cx="1439197" cy="2625068"/>
              <a:chOff x="2684202" y="1795111"/>
              <a:chExt cx="1702602" cy="3105514"/>
            </a:xfrm>
          </p:grpSpPr>
          <p:sp>
            <p:nvSpPr>
              <p:cNvPr id="8" name="Arc 7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" name="Arc 5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" name="Arc 8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solidFill>
                  <a:schemeClr val="accent5"/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6" name="Arc 15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5841691">
                  <a:off x="3603312" y="2138464"/>
                  <a:ext cx="404073" cy="257984"/>
                </a:xfrm>
                <a:prstGeom prst="arc">
                  <a:avLst>
                    <a:gd name="adj1" fmla="val 20441132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972877" y="275606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373635" y="1221856"/>
              <a:ext cx="1439197" cy="2625068"/>
              <a:chOff x="2684202" y="1795111"/>
              <a:chExt cx="1702602" cy="3105514"/>
            </a:xfrm>
          </p:grpSpPr>
          <p:sp>
            <p:nvSpPr>
              <p:cNvPr id="40" name="Arc 39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solidFill>
                  <a:schemeClr val="accent5"/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Arc 54"/>
                <p:cNvSpPr/>
                <p:nvPr/>
              </p:nvSpPr>
              <p:spPr>
                <a:xfrm rot="17867863">
                  <a:off x="3521241" y="2460122"/>
                  <a:ext cx="404073" cy="257984"/>
                </a:xfrm>
                <a:prstGeom prst="arc">
                  <a:avLst>
                    <a:gd name="adj1" fmla="val 18801261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3012941" y="275606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607664" y="1102529"/>
              <a:ext cx="1439197" cy="2630267"/>
              <a:chOff x="2684202" y="1788960"/>
              <a:chExt cx="1702602" cy="3111665"/>
            </a:xfrm>
          </p:grpSpPr>
          <p:sp>
            <p:nvSpPr>
              <p:cNvPr id="57" name="Arc 56"/>
              <p:cNvSpPr/>
              <p:nvPr/>
            </p:nvSpPr>
            <p:spPr>
              <a:xfrm>
                <a:off x="3824600" y="3331706"/>
                <a:ext cx="404261" cy="1568919"/>
              </a:xfrm>
              <a:prstGeom prst="arc">
                <a:avLst>
                  <a:gd name="adj1" fmla="val 10609238"/>
                  <a:gd name="adj2" fmla="val 15435180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684202" y="1788960"/>
                <a:ext cx="1702602" cy="2565568"/>
                <a:chOff x="2684202" y="1788960"/>
                <a:chExt cx="1702602" cy="2565568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rot="9766473">
                  <a:off x="3813701" y="1788960"/>
                  <a:ext cx="404261" cy="1843142"/>
                </a:xfrm>
                <a:prstGeom prst="arc">
                  <a:avLst>
                    <a:gd name="adj1" fmla="val 16697051"/>
                    <a:gd name="adj2" fmla="val 2387391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rot="10468881">
                  <a:off x="3969557" y="2502502"/>
                  <a:ext cx="404261" cy="1568918"/>
                </a:xfrm>
                <a:prstGeom prst="arc">
                  <a:avLst>
                    <a:gd name="adj1" fmla="val 16200000"/>
                    <a:gd name="adj2" fmla="val 18889754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rot="9595891">
                  <a:off x="3399940" y="3835713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solidFill>
                  <a:schemeClr val="accent5"/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Arc 71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7057042"/>
                    <a:gd name="adj2" fmla="val 2147198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2992909" y="2736036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936007" y="1197492"/>
              <a:ext cx="1439197" cy="2625068"/>
              <a:chOff x="2684202" y="1795111"/>
              <a:chExt cx="1702602" cy="3105514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78" name="Arc 77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4" name="Arc 83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Arc 88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9402180"/>
                    <a:gd name="adj2" fmla="val 106507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2992909" y="2736036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224950" y="1123530"/>
              <a:ext cx="1439197" cy="2625068"/>
              <a:chOff x="2684202" y="1795111"/>
              <a:chExt cx="1702602" cy="3105514"/>
            </a:xfrm>
          </p:grpSpPr>
          <p:sp>
            <p:nvSpPr>
              <p:cNvPr id="91" name="Arc 90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95" name="Arc 94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7" name="Arc 96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1" name="Arc 100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3" name="Arc 102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Arc 105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8801261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2972877" y="2755931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463725" y="1212070"/>
              <a:ext cx="1439197" cy="2625068"/>
              <a:chOff x="2684202" y="1795111"/>
              <a:chExt cx="1702602" cy="3105514"/>
            </a:xfrm>
          </p:grpSpPr>
          <p:sp>
            <p:nvSpPr>
              <p:cNvPr id="108" name="Arc 107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12" name="Arc 111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17" name="Arc 116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9" name="Arc 118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Arc 122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7877815"/>
                    <a:gd name="adj2" fmla="val 171409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2972877" y="2736036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777611" y="1160399"/>
              <a:ext cx="1439197" cy="2625068"/>
              <a:chOff x="2684202" y="1795111"/>
              <a:chExt cx="1702602" cy="3105514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29" name="Arc 128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1" name="Arc 130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5" name="Arc 134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6" name="Arc 135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7" name="Arc 136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Arc 139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6338489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2992909" y="2756068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142" name="Arc 141"/>
            <p:cNvSpPr/>
            <p:nvPr/>
          </p:nvSpPr>
          <p:spPr>
            <a:xfrm>
              <a:off x="941482" y="1288068"/>
              <a:ext cx="367084" cy="580605"/>
            </a:xfrm>
            <a:prstGeom prst="arc">
              <a:avLst>
                <a:gd name="adj1" fmla="val 13765741"/>
                <a:gd name="adj2" fmla="val 1049562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3" name="Arc 142"/>
            <p:cNvSpPr/>
            <p:nvPr/>
          </p:nvSpPr>
          <p:spPr>
            <a:xfrm>
              <a:off x="970245" y="1193606"/>
              <a:ext cx="367084" cy="580605"/>
            </a:xfrm>
            <a:prstGeom prst="arc">
              <a:avLst>
                <a:gd name="adj1" fmla="val 12583890"/>
                <a:gd name="adj2" fmla="val 2766931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4" name="Arc 143"/>
            <p:cNvSpPr/>
            <p:nvPr/>
          </p:nvSpPr>
          <p:spPr>
            <a:xfrm rot="9951115">
              <a:off x="3149498" y="1294232"/>
              <a:ext cx="405774" cy="1421649"/>
            </a:xfrm>
            <a:prstGeom prst="arc">
              <a:avLst>
                <a:gd name="adj1" fmla="val 8543765"/>
                <a:gd name="adj2" fmla="val 15656196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5" name="Arc 144"/>
            <p:cNvSpPr/>
            <p:nvPr/>
          </p:nvSpPr>
          <p:spPr>
            <a:xfrm rot="9595891">
              <a:off x="3390406" y="2309632"/>
              <a:ext cx="707846" cy="227813"/>
            </a:xfrm>
            <a:prstGeom prst="arc">
              <a:avLst>
                <a:gd name="adj1" fmla="val 14600334"/>
                <a:gd name="adj2" fmla="val 1993138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6" name="Arc 145"/>
            <p:cNvSpPr/>
            <p:nvPr/>
          </p:nvSpPr>
          <p:spPr>
            <a:xfrm rot="16200000">
              <a:off x="3338528" y="1355008"/>
              <a:ext cx="595190" cy="363810"/>
            </a:xfrm>
            <a:prstGeom prst="arc">
              <a:avLst>
                <a:gd name="adj1" fmla="val 19259053"/>
                <a:gd name="adj2" fmla="val 8016072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 flipH="1">
              <a:off x="8305595" y="1211649"/>
              <a:ext cx="383230" cy="675067"/>
              <a:chOff x="1093882" y="1385635"/>
              <a:chExt cx="395847" cy="675067"/>
            </a:xfrm>
          </p:grpSpPr>
          <p:sp>
            <p:nvSpPr>
              <p:cNvPr id="149" name="Arc 148"/>
              <p:cNvSpPr/>
              <p:nvPr/>
            </p:nvSpPr>
            <p:spPr>
              <a:xfrm>
                <a:off x="1093882" y="1480097"/>
                <a:ext cx="367084" cy="580605"/>
              </a:xfrm>
              <a:prstGeom prst="arc">
                <a:avLst>
                  <a:gd name="adj1" fmla="val 13765741"/>
                  <a:gd name="adj2" fmla="val 1049562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150" name="Arc 149"/>
              <p:cNvSpPr/>
              <p:nvPr/>
            </p:nvSpPr>
            <p:spPr>
              <a:xfrm>
                <a:off x="1122645" y="1385635"/>
                <a:ext cx="367084" cy="580605"/>
              </a:xfrm>
              <a:prstGeom prst="arc">
                <a:avLst>
                  <a:gd name="adj1" fmla="val 12583890"/>
                  <a:gd name="adj2" fmla="val 2766931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</p:grp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0799" y="869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7 teachers ate the following number of portions in one day:</a:t>
            </a:r>
            <a:endParaRPr lang="en-US" altLang="en-US" sz="1050" dirty="0"/>
          </a:p>
          <a:p>
            <a:pPr eaLnBrk="1" hangingPunct="1"/>
            <a:endParaRPr lang="en-US" altLang="en-US" sz="400" dirty="0"/>
          </a:p>
        </p:txBody>
      </p:sp>
      <p:sp>
        <p:nvSpPr>
          <p:cNvPr id="154" name="Rectangle 153"/>
          <p:cNvSpPr/>
          <p:nvPr/>
        </p:nvSpPr>
        <p:spPr>
          <a:xfrm>
            <a:off x="1191" y="3773181"/>
            <a:ext cx="9142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Mark says:	“The average is 0 portions.”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849623" y="4665737"/>
            <a:ext cx="688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“This is </a:t>
            </a:r>
            <a:r>
              <a:rPr lang="en-US" sz="24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because 0 is the most common number of portions eaten.  We call this the mode.”</a:t>
            </a:r>
          </a:p>
        </p:txBody>
      </p:sp>
      <p:sp>
        <p:nvSpPr>
          <p:cNvPr id="141" name="Action Button: Custom 140">
            <a:hlinkClick r:id="rId2" action="ppaction://hlinksldjump" highlightClick="1"/>
          </p:cNvPr>
          <p:cNvSpPr/>
          <p:nvPr/>
        </p:nvSpPr>
        <p:spPr>
          <a:xfrm>
            <a:off x="7564872" y="6154115"/>
            <a:ext cx="1315648" cy="493368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+mj-lt"/>
              </a:rPr>
              <a:t>Return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5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and Veg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62683" y="1285409"/>
            <a:ext cx="9132116" cy="2744395"/>
            <a:chOff x="84692" y="1102529"/>
            <a:chExt cx="9132116" cy="2744395"/>
          </a:xfrm>
        </p:grpSpPr>
        <p:grpSp>
          <p:nvGrpSpPr>
            <p:cNvPr id="38" name="Group 37"/>
            <p:cNvGrpSpPr/>
            <p:nvPr/>
          </p:nvGrpSpPr>
          <p:grpSpPr>
            <a:xfrm>
              <a:off x="84692" y="1143421"/>
              <a:ext cx="1439197" cy="2625068"/>
              <a:chOff x="2684202" y="1795111"/>
              <a:chExt cx="1702602" cy="3105514"/>
            </a:xfrm>
          </p:grpSpPr>
          <p:sp>
            <p:nvSpPr>
              <p:cNvPr id="8" name="Arc 7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" name="Arc 5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" name="Arc 8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6" name="Arc 15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5841691">
                  <a:off x="3603312" y="2138464"/>
                  <a:ext cx="404073" cy="257984"/>
                </a:xfrm>
                <a:prstGeom prst="arc">
                  <a:avLst>
                    <a:gd name="adj1" fmla="val 20441132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972877" y="275606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373635" y="1221856"/>
              <a:ext cx="1439197" cy="2625068"/>
              <a:chOff x="2684202" y="1795111"/>
              <a:chExt cx="1702602" cy="3105514"/>
            </a:xfrm>
          </p:grpSpPr>
          <p:sp>
            <p:nvSpPr>
              <p:cNvPr id="40" name="Arc 39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Arc 54"/>
                <p:cNvSpPr/>
                <p:nvPr/>
              </p:nvSpPr>
              <p:spPr>
                <a:xfrm rot="17867863">
                  <a:off x="3521241" y="2460122"/>
                  <a:ext cx="404073" cy="257984"/>
                </a:xfrm>
                <a:prstGeom prst="arc">
                  <a:avLst>
                    <a:gd name="adj1" fmla="val 18801261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3012941" y="2756068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607664" y="1102529"/>
              <a:ext cx="1439197" cy="2630267"/>
              <a:chOff x="2684202" y="1788960"/>
              <a:chExt cx="1702602" cy="3111665"/>
            </a:xfrm>
          </p:grpSpPr>
          <p:sp>
            <p:nvSpPr>
              <p:cNvPr id="57" name="Arc 56"/>
              <p:cNvSpPr/>
              <p:nvPr/>
            </p:nvSpPr>
            <p:spPr>
              <a:xfrm>
                <a:off x="3824600" y="3331706"/>
                <a:ext cx="404261" cy="1568919"/>
              </a:xfrm>
              <a:prstGeom prst="arc">
                <a:avLst>
                  <a:gd name="adj1" fmla="val 10609238"/>
                  <a:gd name="adj2" fmla="val 15435180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684202" y="1788960"/>
                <a:ext cx="1702602" cy="2565568"/>
                <a:chOff x="2684202" y="1788960"/>
                <a:chExt cx="1702602" cy="2565568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rot="9766473">
                  <a:off x="3813701" y="1788960"/>
                  <a:ext cx="404261" cy="1843142"/>
                </a:xfrm>
                <a:prstGeom prst="arc">
                  <a:avLst>
                    <a:gd name="adj1" fmla="val 16697051"/>
                    <a:gd name="adj2" fmla="val 2387391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rot="10468881">
                  <a:off x="3969557" y="2502502"/>
                  <a:ext cx="404261" cy="1568918"/>
                </a:xfrm>
                <a:prstGeom prst="arc">
                  <a:avLst>
                    <a:gd name="adj1" fmla="val 16200000"/>
                    <a:gd name="adj2" fmla="val 18889754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rot="9595891">
                  <a:off x="3399940" y="3835713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Arc 71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7057042"/>
                    <a:gd name="adj2" fmla="val 2147198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2992909" y="2736036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936007" y="1197492"/>
              <a:ext cx="1439197" cy="2625068"/>
              <a:chOff x="2684202" y="1795111"/>
              <a:chExt cx="1702602" cy="3105514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78" name="Arc 77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solidFill>
                  <a:srgbClr val="00B0F0">
                    <a:alpha val="69000"/>
                  </a:srgb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4" name="Arc 83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Arc 88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9402180"/>
                    <a:gd name="adj2" fmla="val 106507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2992909" y="2736036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224950" y="1123530"/>
              <a:ext cx="1439197" cy="2625068"/>
              <a:chOff x="2684202" y="1795111"/>
              <a:chExt cx="1702602" cy="3105514"/>
            </a:xfrm>
          </p:grpSpPr>
          <p:sp>
            <p:nvSpPr>
              <p:cNvPr id="91" name="Arc 90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95" name="Arc 94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7" name="Arc 96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1" name="Arc 100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03" name="Arc 102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Arc 105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8801261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2972877" y="2755931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463725" y="1212070"/>
              <a:ext cx="1439197" cy="2625068"/>
              <a:chOff x="2684202" y="1795111"/>
              <a:chExt cx="1702602" cy="3105514"/>
            </a:xfrm>
          </p:grpSpPr>
          <p:sp>
            <p:nvSpPr>
              <p:cNvPr id="108" name="Arc 107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12" name="Arc 111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17" name="Arc 116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19" name="Arc 118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Arc 122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7877815"/>
                    <a:gd name="adj2" fmla="val 171409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2972877" y="2736036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777611" y="1160399"/>
              <a:ext cx="1439197" cy="2625068"/>
              <a:chOff x="2684202" y="1795111"/>
              <a:chExt cx="1702602" cy="3105514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3782728" y="3331707"/>
                <a:ext cx="404261" cy="1568918"/>
              </a:xfrm>
              <a:prstGeom prst="arc">
                <a:avLst>
                  <a:gd name="adj1" fmla="val 10609238"/>
                  <a:gd name="adj2" fmla="val 16112987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84202" y="1795111"/>
                <a:ext cx="1702602" cy="2559417"/>
                <a:chOff x="2684202" y="1795111"/>
                <a:chExt cx="1702602" cy="2559417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3527836" y="2090442"/>
                  <a:ext cx="457023" cy="498753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29" name="Arc 128"/>
                <p:cNvSpPr/>
                <p:nvPr/>
              </p:nvSpPr>
              <p:spPr>
                <a:xfrm rot="10468881">
                  <a:off x="3773099" y="1795111"/>
                  <a:ext cx="404261" cy="1568918"/>
                </a:xfrm>
                <a:prstGeom prst="arc">
                  <a:avLst>
                    <a:gd name="adj1" fmla="val 16538343"/>
                    <a:gd name="adj2" fmla="val 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rot="10468881">
                  <a:off x="3969557" y="2502503"/>
                  <a:ext cx="404261" cy="1568918"/>
                </a:xfrm>
                <a:prstGeom prst="arc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1" name="Arc 130"/>
                <p:cNvSpPr/>
                <p:nvPr/>
              </p:nvSpPr>
              <p:spPr>
                <a:xfrm rot="7974219">
                  <a:off x="3752987" y="3801075"/>
                  <a:ext cx="837398" cy="269508"/>
                </a:xfrm>
                <a:prstGeom prst="arc">
                  <a:avLst>
                    <a:gd name="adj1" fmla="val 17317092"/>
                    <a:gd name="adj2" fmla="val 2003857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rot="9595891">
                  <a:off x="3372025" y="3835714"/>
                  <a:ext cx="837398" cy="269508"/>
                </a:xfrm>
                <a:prstGeom prst="arc">
                  <a:avLst>
                    <a:gd name="adj1" fmla="val 17317092"/>
                    <a:gd name="adj2" fmla="val 20212838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2684202" y="2727321"/>
                  <a:ext cx="1078025" cy="723259"/>
                </a:xfrm>
                <a:prstGeom prst="rect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b="1" dirty="0">
                    <a:latin typeface="+mj-lt"/>
                  </a:endParaRPr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rot="7974219">
                  <a:off x="3100462" y="2710279"/>
                  <a:ext cx="175409" cy="102337"/>
                </a:xfrm>
                <a:prstGeom prst="arc">
                  <a:avLst>
                    <a:gd name="adj1" fmla="val 1439869"/>
                    <a:gd name="adj2" fmla="val 12245155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5" name="Arc 134"/>
                <p:cNvSpPr/>
                <p:nvPr/>
              </p:nvSpPr>
              <p:spPr>
                <a:xfrm rot="7974219">
                  <a:off x="3091852" y="2715132"/>
                  <a:ext cx="962938" cy="593015"/>
                </a:xfrm>
                <a:prstGeom prst="arc">
                  <a:avLst>
                    <a:gd name="adj1" fmla="val 9710200"/>
                    <a:gd name="adj2" fmla="val 1552865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6" name="Arc 135"/>
                <p:cNvSpPr/>
                <p:nvPr/>
              </p:nvSpPr>
              <p:spPr>
                <a:xfrm rot="1804453">
                  <a:off x="3292898" y="2879576"/>
                  <a:ext cx="592977" cy="251988"/>
                </a:xfrm>
                <a:prstGeom prst="arc">
                  <a:avLst>
                    <a:gd name="adj1" fmla="val 21439048"/>
                    <a:gd name="adj2" fmla="val 1845130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sp>
              <p:nvSpPr>
                <p:cNvPr id="137" name="Arc 136"/>
                <p:cNvSpPr/>
                <p:nvPr/>
              </p:nvSpPr>
              <p:spPr>
                <a:xfrm rot="10468881">
                  <a:off x="3329099" y="2607544"/>
                  <a:ext cx="1057705" cy="1568918"/>
                </a:xfrm>
                <a:prstGeom prst="arc">
                  <a:avLst>
                    <a:gd name="adj1" fmla="val 4202803"/>
                    <a:gd name="adj2" fmla="val 5313943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3691462" y="2265703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3838160" y="2265452"/>
                  <a:ext cx="7132" cy="4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Arc 139"/>
                <p:cNvSpPr/>
                <p:nvPr/>
              </p:nvSpPr>
              <p:spPr>
                <a:xfrm rot="7974219">
                  <a:off x="3603312" y="2138464"/>
                  <a:ext cx="404073" cy="257984"/>
                </a:xfrm>
                <a:prstGeom prst="arc">
                  <a:avLst>
                    <a:gd name="adj1" fmla="val 16338489"/>
                    <a:gd name="adj2" fmla="val 595337"/>
                  </a:avLst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l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2992909" y="2756068"/>
                <a:ext cx="487751" cy="69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142" name="Arc 141"/>
            <p:cNvSpPr/>
            <p:nvPr/>
          </p:nvSpPr>
          <p:spPr>
            <a:xfrm>
              <a:off x="941482" y="1288068"/>
              <a:ext cx="367084" cy="580605"/>
            </a:xfrm>
            <a:prstGeom prst="arc">
              <a:avLst>
                <a:gd name="adj1" fmla="val 13765741"/>
                <a:gd name="adj2" fmla="val 1049562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3" name="Arc 142"/>
            <p:cNvSpPr/>
            <p:nvPr/>
          </p:nvSpPr>
          <p:spPr>
            <a:xfrm>
              <a:off x="970245" y="1193606"/>
              <a:ext cx="367084" cy="580605"/>
            </a:xfrm>
            <a:prstGeom prst="arc">
              <a:avLst>
                <a:gd name="adj1" fmla="val 12583890"/>
                <a:gd name="adj2" fmla="val 2766931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4" name="Arc 143"/>
            <p:cNvSpPr/>
            <p:nvPr/>
          </p:nvSpPr>
          <p:spPr>
            <a:xfrm rot="9951115">
              <a:off x="3149498" y="1294232"/>
              <a:ext cx="405774" cy="1421649"/>
            </a:xfrm>
            <a:prstGeom prst="arc">
              <a:avLst>
                <a:gd name="adj1" fmla="val 8543765"/>
                <a:gd name="adj2" fmla="val 15656196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5" name="Arc 144"/>
            <p:cNvSpPr/>
            <p:nvPr/>
          </p:nvSpPr>
          <p:spPr>
            <a:xfrm rot="9595891">
              <a:off x="3390406" y="2309632"/>
              <a:ext cx="707846" cy="227813"/>
            </a:xfrm>
            <a:prstGeom prst="arc">
              <a:avLst>
                <a:gd name="adj1" fmla="val 14600334"/>
                <a:gd name="adj2" fmla="val 1993138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6" name="Arc 145"/>
            <p:cNvSpPr/>
            <p:nvPr/>
          </p:nvSpPr>
          <p:spPr>
            <a:xfrm rot="16200000">
              <a:off x="3338528" y="1355008"/>
              <a:ext cx="595190" cy="363810"/>
            </a:xfrm>
            <a:prstGeom prst="arc">
              <a:avLst>
                <a:gd name="adj1" fmla="val 19259053"/>
                <a:gd name="adj2" fmla="val 8016072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 flipH="1">
              <a:off x="8305595" y="1211649"/>
              <a:ext cx="383230" cy="675067"/>
              <a:chOff x="1093882" y="1385635"/>
              <a:chExt cx="395847" cy="675067"/>
            </a:xfrm>
          </p:grpSpPr>
          <p:sp>
            <p:nvSpPr>
              <p:cNvPr id="149" name="Arc 148"/>
              <p:cNvSpPr/>
              <p:nvPr/>
            </p:nvSpPr>
            <p:spPr>
              <a:xfrm>
                <a:off x="1093882" y="1480097"/>
                <a:ext cx="367084" cy="580605"/>
              </a:xfrm>
              <a:prstGeom prst="arc">
                <a:avLst>
                  <a:gd name="adj1" fmla="val 13765741"/>
                  <a:gd name="adj2" fmla="val 1049562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150" name="Arc 149"/>
              <p:cNvSpPr/>
              <p:nvPr/>
            </p:nvSpPr>
            <p:spPr>
              <a:xfrm>
                <a:off x="1122645" y="1385635"/>
                <a:ext cx="367084" cy="580605"/>
              </a:xfrm>
              <a:prstGeom prst="arc">
                <a:avLst>
                  <a:gd name="adj1" fmla="val 12583890"/>
                  <a:gd name="adj2" fmla="val 2766931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</p:grp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0799" y="869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7 teachers ate the following number of portions in one day:</a:t>
            </a:r>
            <a:endParaRPr lang="en-US" altLang="en-US" sz="1050" dirty="0"/>
          </a:p>
          <a:p>
            <a:pPr eaLnBrk="1" hangingPunct="1"/>
            <a:endParaRPr lang="en-US" altLang="en-US" sz="400" dirty="0"/>
          </a:p>
        </p:txBody>
      </p:sp>
      <p:sp>
        <p:nvSpPr>
          <p:cNvPr id="154" name="Rectangle 153"/>
          <p:cNvSpPr/>
          <p:nvPr/>
        </p:nvSpPr>
        <p:spPr>
          <a:xfrm>
            <a:off x="1191" y="4128776"/>
            <a:ext cx="9142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Claire says: 	“</a:t>
            </a:r>
            <a:r>
              <a:rPr lang="en-US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The average is 1 portion.”</a:t>
            </a: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784" y="4944395"/>
            <a:ext cx="574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”This is </a:t>
            </a:r>
            <a:r>
              <a:rPr lang="en-US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because 1 is in the middle. We call this the median.”</a:t>
            </a:r>
            <a:endParaRPr lang="en-US" sz="2400" dirty="0">
              <a:latin typeface="+mj-lt"/>
            </a:endParaRPr>
          </a:p>
        </p:txBody>
      </p:sp>
      <p:sp>
        <p:nvSpPr>
          <p:cNvPr id="141" name="Action Button: Custom 140">
            <a:hlinkClick r:id="rId2" action="ppaction://hlinksldjump" highlightClick="1"/>
          </p:cNvPr>
          <p:cNvSpPr/>
          <p:nvPr/>
        </p:nvSpPr>
        <p:spPr>
          <a:xfrm>
            <a:off x="7564872" y="6154115"/>
            <a:ext cx="1315648" cy="493368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+mj-lt"/>
              </a:rPr>
              <a:t>Return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1802190" y="1814229"/>
            <a:ext cx="327479" cy="3808954"/>
          </a:xfrm>
          <a:prstGeom prst="rightBrace">
            <a:avLst>
              <a:gd name="adj1" fmla="val 8333"/>
              <a:gd name="adj2" fmla="val 50603"/>
            </a:avLst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ight Brace 146"/>
          <p:cNvSpPr/>
          <p:nvPr/>
        </p:nvSpPr>
        <p:spPr>
          <a:xfrm rot="5400000">
            <a:off x="7043122" y="1815102"/>
            <a:ext cx="327479" cy="3808954"/>
          </a:xfrm>
          <a:prstGeom prst="rightBrace">
            <a:avLst>
              <a:gd name="adj1" fmla="val 8333"/>
              <a:gd name="adj2" fmla="val 50603"/>
            </a:avLst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and Veg</a:t>
            </a:r>
          </a:p>
        </p:txBody>
      </p:sp>
      <p:sp>
        <p:nvSpPr>
          <p:cNvPr id="8" name="Arc 7"/>
          <p:cNvSpPr/>
          <p:nvPr/>
        </p:nvSpPr>
        <p:spPr>
          <a:xfrm>
            <a:off x="991259" y="2625174"/>
            <a:ext cx="341719" cy="1326195"/>
          </a:xfrm>
          <a:prstGeom prst="arc">
            <a:avLst>
              <a:gd name="adj1" fmla="val 10609238"/>
              <a:gd name="adj2" fmla="val 16112987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683" y="1326301"/>
            <a:ext cx="1439197" cy="2163456"/>
            <a:chOff x="2684202" y="1795111"/>
            <a:chExt cx="1702602" cy="2559417"/>
          </a:xfrm>
        </p:grpSpPr>
        <p:sp>
          <p:nvSpPr>
            <p:cNvPr id="5" name="Oval 4"/>
            <p:cNvSpPr/>
            <p:nvPr/>
          </p:nvSpPr>
          <p:spPr>
            <a:xfrm>
              <a:off x="3527836" y="2090442"/>
              <a:ext cx="457023" cy="49875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" name="Arc 5"/>
            <p:cNvSpPr/>
            <p:nvPr/>
          </p:nvSpPr>
          <p:spPr>
            <a:xfrm rot="10468881">
              <a:off x="3773099" y="1795111"/>
              <a:ext cx="404261" cy="1568918"/>
            </a:xfrm>
            <a:prstGeom prst="arc">
              <a:avLst>
                <a:gd name="adj1" fmla="val 16538343"/>
                <a:gd name="adj2" fmla="val 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7" name="Arc 6"/>
            <p:cNvSpPr/>
            <p:nvPr/>
          </p:nvSpPr>
          <p:spPr>
            <a:xfrm rot="10468881">
              <a:off x="3969557" y="2502503"/>
              <a:ext cx="404261" cy="1568918"/>
            </a:xfrm>
            <a:prstGeom prst="arc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7974219">
              <a:off x="3752987" y="3801075"/>
              <a:ext cx="837398" cy="269508"/>
            </a:xfrm>
            <a:prstGeom prst="arc">
              <a:avLst>
                <a:gd name="adj1" fmla="val 17317092"/>
                <a:gd name="adj2" fmla="val 2003857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9595891">
              <a:off x="3372025" y="3835714"/>
              <a:ext cx="837398" cy="269508"/>
            </a:xfrm>
            <a:prstGeom prst="arc">
              <a:avLst>
                <a:gd name="adj1" fmla="val 17317092"/>
                <a:gd name="adj2" fmla="val 20212838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84202" y="2727321"/>
              <a:ext cx="1078025" cy="723259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7974219">
              <a:off x="3100462" y="2710279"/>
              <a:ext cx="175409" cy="102337"/>
            </a:xfrm>
            <a:prstGeom prst="arc">
              <a:avLst>
                <a:gd name="adj1" fmla="val 1439869"/>
                <a:gd name="adj2" fmla="val 12245155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rot="7974219">
              <a:off x="3091852" y="2715132"/>
              <a:ext cx="962938" cy="593015"/>
            </a:xfrm>
            <a:prstGeom prst="arc">
              <a:avLst>
                <a:gd name="adj1" fmla="val 9710200"/>
                <a:gd name="adj2" fmla="val 1552865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804453">
              <a:off x="3292898" y="2879576"/>
              <a:ext cx="592977" cy="251988"/>
            </a:xfrm>
            <a:prstGeom prst="arc">
              <a:avLst>
                <a:gd name="adj1" fmla="val 21439048"/>
                <a:gd name="adj2" fmla="val 184513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10468881">
              <a:off x="3329099" y="2607544"/>
              <a:ext cx="1057705" cy="1568918"/>
            </a:xfrm>
            <a:prstGeom prst="arc">
              <a:avLst>
                <a:gd name="adj1" fmla="val 4202803"/>
                <a:gd name="adj2" fmla="val 5313943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691462" y="2265703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38160" y="2265452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 rot="5841691">
              <a:off x="3603312" y="2138464"/>
              <a:ext cx="404073" cy="257984"/>
            </a:xfrm>
            <a:prstGeom prst="arc">
              <a:avLst>
                <a:gd name="adj1" fmla="val 20441132"/>
                <a:gd name="adj2" fmla="val 59533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</p:grpSp>
      <p:sp>
        <p:nvSpPr>
          <p:cNvPr id="40" name="Arc 39"/>
          <p:cNvSpPr/>
          <p:nvPr/>
        </p:nvSpPr>
        <p:spPr>
          <a:xfrm>
            <a:off x="2280202" y="2703609"/>
            <a:ext cx="341719" cy="1326195"/>
          </a:xfrm>
          <a:prstGeom prst="arc">
            <a:avLst>
              <a:gd name="adj1" fmla="val 10609238"/>
              <a:gd name="adj2" fmla="val 16112987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51626" y="1404736"/>
            <a:ext cx="1439197" cy="2163456"/>
            <a:chOff x="2684202" y="1795111"/>
            <a:chExt cx="1702602" cy="2559417"/>
          </a:xfrm>
        </p:grpSpPr>
        <p:sp>
          <p:nvSpPr>
            <p:cNvPr id="43" name="Oval 42"/>
            <p:cNvSpPr/>
            <p:nvPr/>
          </p:nvSpPr>
          <p:spPr>
            <a:xfrm>
              <a:off x="3527836" y="2090442"/>
              <a:ext cx="457023" cy="49875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44" name="Arc 43"/>
            <p:cNvSpPr/>
            <p:nvPr/>
          </p:nvSpPr>
          <p:spPr>
            <a:xfrm rot="10468881">
              <a:off x="3773099" y="1795111"/>
              <a:ext cx="404261" cy="1568918"/>
            </a:xfrm>
            <a:prstGeom prst="arc">
              <a:avLst>
                <a:gd name="adj1" fmla="val 16538343"/>
                <a:gd name="adj2" fmla="val 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10468881">
              <a:off x="3969557" y="2502503"/>
              <a:ext cx="404261" cy="1568918"/>
            </a:xfrm>
            <a:prstGeom prst="arc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46" name="Arc 45"/>
            <p:cNvSpPr/>
            <p:nvPr/>
          </p:nvSpPr>
          <p:spPr>
            <a:xfrm rot="7974219">
              <a:off x="3752987" y="3801075"/>
              <a:ext cx="837398" cy="269508"/>
            </a:xfrm>
            <a:prstGeom prst="arc">
              <a:avLst>
                <a:gd name="adj1" fmla="val 17317092"/>
                <a:gd name="adj2" fmla="val 2003857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9595891">
              <a:off x="3372025" y="3835714"/>
              <a:ext cx="837398" cy="269508"/>
            </a:xfrm>
            <a:prstGeom prst="arc">
              <a:avLst>
                <a:gd name="adj1" fmla="val 17317092"/>
                <a:gd name="adj2" fmla="val 20212838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684202" y="2727321"/>
              <a:ext cx="1078025" cy="723259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49" name="Arc 48"/>
            <p:cNvSpPr/>
            <p:nvPr/>
          </p:nvSpPr>
          <p:spPr>
            <a:xfrm rot="7974219">
              <a:off x="3100462" y="2710279"/>
              <a:ext cx="175409" cy="102337"/>
            </a:xfrm>
            <a:prstGeom prst="arc">
              <a:avLst>
                <a:gd name="adj1" fmla="val 1439869"/>
                <a:gd name="adj2" fmla="val 12245155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50" name="Arc 49"/>
            <p:cNvSpPr/>
            <p:nvPr/>
          </p:nvSpPr>
          <p:spPr>
            <a:xfrm rot="7974219">
              <a:off x="3091852" y="2715132"/>
              <a:ext cx="962938" cy="593015"/>
            </a:xfrm>
            <a:prstGeom prst="arc">
              <a:avLst>
                <a:gd name="adj1" fmla="val 9710200"/>
                <a:gd name="adj2" fmla="val 1552865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51" name="Arc 50"/>
            <p:cNvSpPr/>
            <p:nvPr/>
          </p:nvSpPr>
          <p:spPr>
            <a:xfrm rot="1804453">
              <a:off x="3292898" y="2879576"/>
              <a:ext cx="592977" cy="251988"/>
            </a:xfrm>
            <a:prstGeom prst="arc">
              <a:avLst>
                <a:gd name="adj1" fmla="val 21439048"/>
                <a:gd name="adj2" fmla="val 184513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52" name="Arc 51"/>
            <p:cNvSpPr/>
            <p:nvPr/>
          </p:nvSpPr>
          <p:spPr>
            <a:xfrm rot="10468881">
              <a:off x="3329099" y="2607544"/>
              <a:ext cx="1057705" cy="1568918"/>
            </a:xfrm>
            <a:prstGeom prst="arc">
              <a:avLst>
                <a:gd name="adj1" fmla="val 4202803"/>
                <a:gd name="adj2" fmla="val 5313943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691462" y="2265703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838160" y="2265452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 rot="17867863">
              <a:off x="3521241" y="2460122"/>
              <a:ext cx="404073" cy="257984"/>
            </a:xfrm>
            <a:prstGeom prst="arc">
              <a:avLst>
                <a:gd name="adj1" fmla="val 18801261"/>
                <a:gd name="adj2" fmla="val 59533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</p:grpSp>
      <p:sp>
        <p:nvSpPr>
          <p:cNvPr id="57" name="Arc 56"/>
          <p:cNvSpPr/>
          <p:nvPr/>
        </p:nvSpPr>
        <p:spPr>
          <a:xfrm>
            <a:off x="3549625" y="2589481"/>
            <a:ext cx="341719" cy="1326195"/>
          </a:xfrm>
          <a:prstGeom prst="arc">
            <a:avLst>
              <a:gd name="adj1" fmla="val 10609238"/>
              <a:gd name="adj2" fmla="val 15435180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85655" y="1285409"/>
            <a:ext cx="1439197" cy="2168655"/>
            <a:chOff x="2684202" y="1788960"/>
            <a:chExt cx="1702602" cy="2565568"/>
          </a:xfrm>
        </p:grpSpPr>
        <p:sp>
          <p:nvSpPr>
            <p:cNvPr id="60" name="Oval 59"/>
            <p:cNvSpPr/>
            <p:nvPr/>
          </p:nvSpPr>
          <p:spPr>
            <a:xfrm>
              <a:off x="3527836" y="2090442"/>
              <a:ext cx="457023" cy="49875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1" name="Arc 60"/>
            <p:cNvSpPr/>
            <p:nvPr/>
          </p:nvSpPr>
          <p:spPr>
            <a:xfrm rot="9766473">
              <a:off x="3813701" y="1788960"/>
              <a:ext cx="404261" cy="1843142"/>
            </a:xfrm>
            <a:prstGeom prst="arc">
              <a:avLst>
                <a:gd name="adj1" fmla="val 16697051"/>
                <a:gd name="adj2" fmla="val 2387391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62" name="Arc 61"/>
            <p:cNvSpPr/>
            <p:nvPr/>
          </p:nvSpPr>
          <p:spPr>
            <a:xfrm rot="10468881">
              <a:off x="3969557" y="2502502"/>
              <a:ext cx="404261" cy="1568918"/>
            </a:xfrm>
            <a:prstGeom prst="arc">
              <a:avLst>
                <a:gd name="adj1" fmla="val 16200000"/>
                <a:gd name="adj2" fmla="val 18889754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63" name="Arc 62"/>
            <p:cNvSpPr/>
            <p:nvPr/>
          </p:nvSpPr>
          <p:spPr>
            <a:xfrm rot="7974219">
              <a:off x="3752987" y="3801075"/>
              <a:ext cx="837398" cy="269508"/>
            </a:xfrm>
            <a:prstGeom prst="arc">
              <a:avLst>
                <a:gd name="adj1" fmla="val 17317092"/>
                <a:gd name="adj2" fmla="val 2003857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64" name="Arc 63"/>
            <p:cNvSpPr/>
            <p:nvPr/>
          </p:nvSpPr>
          <p:spPr>
            <a:xfrm rot="9595891">
              <a:off x="3399940" y="3835713"/>
              <a:ext cx="837398" cy="269508"/>
            </a:xfrm>
            <a:prstGeom prst="arc">
              <a:avLst>
                <a:gd name="adj1" fmla="val 17317092"/>
                <a:gd name="adj2" fmla="val 20212838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684202" y="2727321"/>
              <a:ext cx="1078025" cy="723259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6" name="Arc 65"/>
            <p:cNvSpPr/>
            <p:nvPr/>
          </p:nvSpPr>
          <p:spPr>
            <a:xfrm rot="7974219">
              <a:off x="3100462" y="2710279"/>
              <a:ext cx="175409" cy="102337"/>
            </a:xfrm>
            <a:prstGeom prst="arc">
              <a:avLst>
                <a:gd name="adj1" fmla="val 1439869"/>
                <a:gd name="adj2" fmla="val 12245155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67" name="Arc 66"/>
            <p:cNvSpPr/>
            <p:nvPr/>
          </p:nvSpPr>
          <p:spPr>
            <a:xfrm rot="7974219">
              <a:off x="3091852" y="2715132"/>
              <a:ext cx="962938" cy="593015"/>
            </a:xfrm>
            <a:prstGeom prst="arc">
              <a:avLst>
                <a:gd name="adj1" fmla="val 9710200"/>
                <a:gd name="adj2" fmla="val 1552865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68" name="Arc 67"/>
            <p:cNvSpPr/>
            <p:nvPr/>
          </p:nvSpPr>
          <p:spPr>
            <a:xfrm rot="1804453">
              <a:off x="3292898" y="2879576"/>
              <a:ext cx="592977" cy="251988"/>
            </a:xfrm>
            <a:prstGeom prst="arc">
              <a:avLst>
                <a:gd name="adj1" fmla="val 21439048"/>
                <a:gd name="adj2" fmla="val 184513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69" name="Arc 68"/>
            <p:cNvSpPr/>
            <p:nvPr/>
          </p:nvSpPr>
          <p:spPr>
            <a:xfrm rot="10468881">
              <a:off x="3329099" y="2607544"/>
              <a:ext cx="1057705" cy="1568918"/>
            </a:xfrm>
            <a:prstGeom prst="arc">
              <a:avLst>
                <a:gd name="adj1" fmla="val 4202803"/>
                <a:gd name="adj2" fmla="val 5313943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691462" y="2265703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838160" y="2265452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/>
            <p:cNvSpPr/>
            <p:nvPr/>
          </p:nvSpPr>
          <p:spPr>
            <a:xfrm rot="7974219">
              <a:off x="3603312" y="2138464"/>
              <a:ext cx="404073" cy="257984"/>
            </a:xfrm>
            <a:prstGeom prst="arc">
              <a:avLst>
                <a:gd name="adj1" fmla="val 17057042"/>
                <a:gd name="adj2" fmla="val 21471983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</p:grpSp>
      <p:sp>
        <p:nvSpPr>
          <p:cNvPr id="74" name="Arc 73"/>
          <p:cNvSpPr/>
          <p:nvPr/>
        </p:nvSpPr>
        <p:spPr>
          <a:xfrm>
            <a:off x="4842574" y="2679245"/>
            <a:ext cx="341719" cy="1326195"/>
          </a:xfrm>
          <a:prstGeom prst="arc">
            <a:avLst>
              <a:gd name="adj1" fmla="val 10609238"/>
              <a:gd name="adj2" fmla="val 16112987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913998" y="1380372"/>
            <a:ext cx="1439197" cy="2163456"/>
            <a:chOff x="2684202" y="1795111"/>
            <a:chExt cx="1702602" cy="2559417"/>
          </a:xfrm>
        </p:grpSpPr>
        <p:sp>
          <p:nvSpPr>
            <p:cNvPr id="77" name="Oval 76"/>
            <p:cNvSpPr/>
            <p:nvPr/>
          </p:nvSpPr>
          <p:spPr>
            <a:xfrm>
              <a:off x="3527836" y="2090442"/>
              <a:ext cx="457023" cy="49875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8" name="Arc 77"/>
            <p:cNvSpPr/>
            <p:nvPr/>
          </p:nvSpPr>
          <p:spPr>
            <a:xfrm rot="10468881">
              <a:off x="3773099" y="1795111"/>
              <a:ext cx="404261" cy="1568918"/>
            </a:xfrm>
            <a:prstGeom prst="arc">
              <a:avLst>
                <a:gd name="adj1" fmla="val 16538343"/>
                <a:gd name="adj2" fmla="val 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79" name="Arc 78"/>
            <p:cNvSpPr/>
            <p:nvPr/>
          </p:nvSpPr>
          <p:spPr>
            <a:xfrm rot="10468881">
              <a:off x="3969557" y="2502503"/>
              <a:ext cx="404261" cy="1568918"/>
            </a:xfrm>
            <a:prstGeom prst="arc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0" name="Arc 79"/>
            <p:cNvSpPr/>
            <p:nvPr/>
          </p:nvSpPr>
          <p:spPr>
            <a:xfrm rot="7974219">
              <a:off x="3752987" y="3801075"/>
              <a:ext cx="837398" cy="269508"/>
            </a:xfrm>
            <a:prstGeom prst="arc">
              <a:avLst>
                <a:gd name="adj1" fmla="val 17317092"/>
                <a:gd name="adj2" fmla="val 2003857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1" name="Arc 80"/>
            <p:cNvSpPr/>
            <p:nvPr/>
          </p:nvSpPr>
          <p:spPr>
            <a:xfrm rot="9595891">
              <a:off x="3372025" y="3835714"/>
              <a:ext cx="837398" cy="269508"/>
            </a:xfrm>
            <a:prstGeom prst="arc">
              <a:avLst>
                <a:gd name="adj1" fmla="val 17317092"/>
                <a:gd name="adj2" fmla="val 20212838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84202" y="2727321"/>
              <a:ext cx="1078025" cy="723259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83" name="Arc 82"/>
            <p:cNvSpPr/>
            <p:nvPr/>
          </p:nvSpPr>
          <p:spPr>
            <a:xfrm rot="7974219">
              <a:off x="3100462" y="2710279"/>
              <a:ext cx="175409" cy="102337"/>
            </a:xfrm>
            <a:prstGeom prst="arc">
              <a:avLst>
                <a:gd name="adj1" fmla="val 1439869"/>
                <a:gd name="adj2" fmla="val 12245155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4" name="Arc 83"/>
            <p:cNvSpPr/>
            <p:nvPr/>
          </p:nvSpPr>
          <p:spPr>
            <a:xfrm rot="7974219">
              <a:off x="3091852" y="2715132"/>
              <a:ext cx="962938" cy="593015"/>
            </a:xfrm>
            <a:prstGeom prst="arc">
              <a:avLst>
                <a:gd name="adj1" fmla="val 9710200"/>
                <a:gd name="adj2" fmla="val 1552865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5" name="Arc 84"/>
            <p:cNvSpPr/>
            <p:nvPr/>
          </p:nvSpPr>
          <p:spPr>
            <a:xfrm rot="1804453">
              <a:off x="3292898" y="2879576"/>
              <a:ext cx="592977" cy="251988"/>
            </a:xfrm>
            <a:prstGeom prst="arc">
              <a:avLst>
                <a:gd name="adj1" fmla="val 21439048"/>
                <a:gd name="adj2" fmla="val 184513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6" name="Arc 85"/>
            <p:cNvSpPr/>
            <p:nvPr/>
          </p:nvSpPr>
          <p:spPr>
            <a:xfrm rot="10468881">
              <a:off x="3329099" y="2607544"/>
              <a:ext cx="1057705" cy="1568918"/>
            </a:xfrm>
            <a:prstGeom prst="arc">
              <a:avLst>
                <a:gd name="adj1" fmla="val 4202803"/>
                <a:gd name="adj2" fmla="val 5313943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691462" y="2265703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838160" y="2265452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7974219">
              <a:off x="3603312" y="2138464"/>
              <a:ext cx="404073" cy="257984"/>
            </a:xfrm>
            <a:prstGeom prst="arc">
              <a:avLst>
                <a:gd name="adj1" fmla="val 19402180"/>
                <a:gd name="adj2" fmla="val 10650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</p:grpSp>
      <p:sp>
        <p:nvSpPr>
          <p:cNvPr id="91" name="Arc 90"/>
          <p:cNvSpPr/>
          <p:nvPr/>
        </p:nvSpPr>
        <p:spPr>
          <a:xfrm>
            <a:off x="6131517" y="2605283"/>
            <a:ext cx="341719" cy="1326195"/>
          </a:xfrm>
          <a:prstGeom prst="arc">
            <a:avLst>
              <a:gd name="adj1" fmla="val 10609238"/>
              <a:gd name="adj2" fmla="val 16112987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202941" y="1306410"/>
            <a:ext cx="1439197" cy="2163456"/>
            <a:chOff x="2684202" y="1795111"/>
            <a:chExt cx="1702602" cy="2559417"/>
          </a:xfrm>
        </p:grpSpPr>
        <p:sp>
          <p:nvSpPr>
            <p:cNvPr id="94" name="Oval 93"/>
            <p:cNvSpPr/>
            <p:nvPr/>
          </p:nvSpPr>
          <p:spPr>
            <a:xfrm>
              <a:off x="3527836" y="2090442"/>
              <a:ext cx="457023" cy="49875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95" name="Arc 94"/>
            <p:cNvSpPr/>
            <p:nvPr/>
          </p:nvSpPr>
          <p:spPr>
            <a:xfrm rot="10468881">
              <a:off x="3773099" y="1795111"/>
              <a:ext cx="404261" cy="1568918"/>
            </a:xfrm>
            <a:prstGeom prst="arc">
              <a:avLst>
                <a:gd name="adj1" fmla="val 16538343"/>
                <a:gd name="adj2" fmla="val 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96" name="Arc 95"/>
            <p:cNvSpPr/>
            <p:nvPr/>
          </p:nvSpPr>
          <p:spPr>
            <a:xfrm rot="10468881">
              <a:off x="3969557" y="2502503"/>
              <a:ext cx="404261" cy="1568918"/>
            </a:xfrm>
            <a:prstGeom prst="arc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97" name="Arc 96"/>
            <p:cNvSpPr/>
            <p:nvPr/>
          </p:nvSpPr>
          <p:spPr>
            <a:xfrm rot="7974219">
              <a:off x="3752987" y="3801075"/>
              <a:ext cx="837398" cy="269508"/>
            </a:xfrm>
            <a:prstGeom prst="arc">
              <a:avLst>
                <a:gd name="adj1" fmla="val 17317092"/>
                <a:gd name="adj2" fmla="val 2003857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98" name="Arc 97"/>
            <p:cNvSpPr/>
            <p:nvPr/>
          </p:nvSpPr>
          <p:spPr>
            <a:xfrm rot="9595891">
              <a:off x="3372025" y="3835714"/>
              <a:ext cx="837398" cy="269508"/>
            </a:xfrm>
            <a:prstGeom prst="arc">
              <a:avLst>
                <a:gd name="adj1" fmla="val 17317092"/>
                <a:gd name="adj2" fmla="val 20212838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684202" y="2727321"/>
              <a:ext cx="1078025" cy="723259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00" name="Arc 99"/>
            <p:cNvSpPr/>
            <p:nvPr/>
          </p:nvSpPr>
          <p:spPr>
            <a:xfrm rot="7974219">
              <a:off x="3100462" y="2710279"/>
              <a:ext cx="175409" cy="102337"/>
            </a:xfrm>
            <a:prstGeom prst="arc">
              <a:avLst>
                <a:gd name="adj1" fmla="val 1439869"/>
                <a:gd name="adj2" fmla="val 12245155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01" name="Arc 100"/>
            <p:cNvSpPr/>
            <p:nvPr/>
          </p:nvSpPr>
          <p:spPr>
            <a:xfrm rot="7974219">
              <a:off x="3091852" y="2715132"/>
              <a:ext cx="962938" cy="593015"/>
            </a:xfrm>
            <a:prstGeom prst="arc">
              <a:avLst>
                <a:gd name="adj1" fmla="val 9710200"/>
                <a:gd name="adj2" fmla="val 1552865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02" name="Arc 101"/>
            <p:cNvSpPr/>
            <p:nvPr/>
          </p:nvSpPr>
          <p:spPr>
            <a:xfrm rot="1804453">
              <a:off x="3292898" y="2879576"/>
              <a:ext cx="592977" cy="251988"/>
            </a:xfrm>
            <a:prstGeom prst="arc">
              <a:avLst>
                <a:gd name="adj1" fmla="val 21439048"/>
                <a:gd name="adj2" fmla="val 184513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rot="10468881">
              <a:off x="3329099" y="2607544"/>
              <a:ext cx="1057705" cy="1568918"/>
            </a:xfrm>
            <a:prstGeom prst="arc">
              <a:avLst>
                <a:gd name="adj1" fmla="val 4202803"/>
                <a:gd name="adj2" fmla="val 5313943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691462" y="2265703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838160" y="2265452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Arc 105"/>
            <p:cNvSpPr/>
            <p:nvPr/>
          </p:nvSpPr>
          <p:spPr>
            <a:xfrm rot="7974219">
              <a:off x="3603312" y="2138464"/>
              <a:ext cx="404073" cy="257984"/>
            </a:xfrm>
            <a:prstGeom prst="arc">
              <a:avLst>
                <a:gd name="adj1" fmla="val 18801261"/>
                <a:gd name="adj2" fmla="val 59533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</p:grpSp>
      <p:sp>
        <p:nvSpPr>
          <p:cNvPr id="108" name="Arc 107"/>
          <p:cNvSpPr/>
          <p:nvPr/>
        </p:nvSpPr>
        <p:spPr>
          <a:xfrm>
            <a:off x="7370292" y="2693823"/>
            <a:ext cx="341719" cy="1326195"/>
          </a:xfrm>
          <a:prstGeom prst="arc">
            <a:avLst>
              <a:gd name="adj1" fmla="val 10609238"/>
              <a:gd name="adj2" fmla="val 16112987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441716" y="1394950"/>
            <a:ext cx="1439197" cy="2163456"/>
            <a:chOff x="2684202" y="1795111"/>
            <a:chExt cx="1702602" cy="2559417"/>
          </a:xfrm>
        </p:grpSpPr>
        <p:sp>
          <p:nvSpPr>
            <p:cNvPr id="111" name="Oval 110"/>
            <p:cNvSpPr/>
            <p:nvPr/>
          </p:nvSpPr>
          <p:spPr>
            <a:xfrm>
              <a:off x="3527836" y="2090442"/>
              <a:ext cx="457023" cy="49875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12" name="Arc 111"/>
            <p:cNvSpPr/>
            <p:nvPr/>
          </p:nvSpPr>
          <p:spPr>
            <a:xfrm rot="10468881">
              <a:off x="3773099" y="1795111"/>
              <a:ext cx="404261" cy="1568918"/>
            </a:xfrm>
            <a:prstGeom prst="arc">
              <a:avLst>
                <a:gd name="adj1" fmla="val 16538343"/>
                <a:gd name="adj2" fmla="val 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3" name="Arc 112"/>
            <p:cNvSpPr/>
            <p:nvPr/>
          </p:nvSpPr>
          <p:spPr>
            <a:xfrm rot="10468881">
              <a:off x="3969557" y="2502503"/>
              <a:ext cx="404261" cy="1568918"/>
            </a:xfrm>
            <a:prstGeom prst="arc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4" name="Arc 113"/>
            <p:cNvSpPr/>
            <p:nvPr/>
          </p:nvSpPr>
          <p:spPr>
            <a:xfrm rot="7974219">
              <a:off x="3752987" y="3801075"/>
              <a:ext cx="837398" cy="269508"/>
            </a:xfrm>
            <a:prstGeom prst="arc">
              <a:avLst>
                <a:gd name="adj1" fmla="val 17317092"/>
                <a:gd name="adj2" fmla="val 2003857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5" name="Arc 114"/>
            <p:cNvSpPr/>
            <p:nvPr/>
          </p:nvSpPr>
          <p:spPr>
            <a:xfrm rot="9595891">
              <a:off x="3372025" y="3835714"/>
              <a:ext cx="837398" cy="269508"/>
            </a:xfrm>
            <a:prstGeom prst="arc">
              <a:avLst>
                <a:gd name="adj1" fmla="val 17317092"/>
                <a:gd name="adj2" fmla="val 20212838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684202" y="2727321"/>
              <a:ext cx="1078025" cy="723259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17" name="Arc 116"/>
            <p:cNvSpPr/>
            <p:nvPr/>
          </p:nvSpPr>
          <p:spPr>
            <a:xfrm rot="7974219">
              <a:off x="3100462" y="2710279"/>
              <a:ext cx="175409" cy="102337"/>
            </a:xfrm>
            <a:prstGeom prst="arc">
              <a:avLst>
                <a:gd name="adj1" fmla="val 1439869"/>
                <a:gd name="adj2" fmla="val 12245155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8" name="Arc 117"/>
            <p:cNvSpPr/>
            <p:nvPr/>
          </p:nvSpPr>
          <p:spPr>
            <a:xfrm rot="7974219">
              <a:off x="3091852" y="2715132"/>
              <a:ext cx="962938" cy="593015"/>
            </a:xfrm>
            <a:prstGeom prst="arc">
              <a:avLst>
                <a:gd name="adj1" fmla="val 9710200"/>
                <a:gd name="adj2" fmla="val 1552865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9" name="Arc 118"/>
            <p:cNvSpPr/>
            <p:nvPr/>
          </p:nvSpPr>
          <p:spPr>
            <a:xfrm rot="1804453">
              <a:off x="3292898" y="2879576"/>
              <a:ext cx="592977" cy="251988"/>
            </a:xfrm>
            <a:prstGeom prst="arc">
              <a:avLst>
                <a:gd name="adj1" fmla="val 21439048"/>
                <a:gd name="adj2" fmla="val 184513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20" name="Arc 119"/>
            <p:cNvSpPr/>
            <p:nvPr/>
          </p:nvSpPr>
          <p:spPr>
            <a:xfrm rot="10468881">
              <a:off x="3329099" y="2607544"/>
              <a:ext cx="1057705" cy="1568918"/>
            </a:xfrm>
            <a:prstGeom prst="arc">
              <a:avLst>
                <a:gd name="adj1" fmla="val 4202803"/>
                <a:gd name="adj2" fmla="val 5313943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3691462" y="2265703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838160" y="2265452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rc 122"/>
            <p:cNvSpPr/>
            <p:nvPr/>
          </p:nvSpPr>
          <p:spPr>
            <a:xfrm rot="7974219">
              <a:off x="3603312" y="2138464"/>
              <a:ext cx="404073" cy="257984"/>
            </a:xfrm>
            <a:prstGeom prst="arc">
              <a:avLst>
                <a:gd name="adj1" fmla="val 17877815"/>
                <a:gd name="adj2" fmla="val 171409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</p:grpSp>
      <p:sp>
        <p:nvSpPr>
          <p:cNvPr id="125" name="Arc 124"/>
          <p:cNvSpPr/>
          <p:nvPr/>
        </p:nvSpPr>
        <p:spPr>
          <a:xfrm>
            <a:off x="8684178" y="2642152"/>
            <a:ext cx="341719" cy="1326195"/>
          </a:xfrm>
          <a:prstGeom prst="arc">
            <a:avLst>
              <a:gd name="adj1" fmla="val 10609238"/>
              <a:gd name="adj2" fmla="val 16112987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755602" y="1343279"/>
            <a:ext cx="1439197" cy="2163456"/>
            <a:chOff x="2684202" y="1795111"/>
            <a:chExt cx="1702602" cy="2559417"/>
          </a:xfrm>
        </p:grpSpPr>
        <p:sp>
          <p:nvSpPr>
            <p:cNvPr id="128" name="Oval 127"/>
            <p:cNvSpPr/>
            <p:nvPr/>
          </p:nvSpPr>
          <p:spPr>
            <a:xfrm>
              <a:off x="3527836" y="2090442"/>
              <a:ext cx="457023" cy="49875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29" name="Arc 128"/>
            <p:cNvSpPr/>
            <p:nvPr/>
          </p:nvSpPr>
          <p:spPr>
            <a:xfrm rot="10468881">
              <a:off x="3773099" y="1795111"/>
              <a:ext cx="404261" cy="1568918"/>
            </a:xfrm>
            <a:prstGeom prst="arc">
              <a:avLst>
                <a:gd name="adj1" fmla="val 16538343"/>
                <a:gd name="adj2" fmla="val 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30" name="Arc 129"/>
            <p:cNvSpPr/>
            <p:nvPr/>
          </p:nvSpPr>
          <p:spPr>
            <a:xfrm rot="10468881">
              <a:off x="3969557" y="2502503"/>
              <a:ext cx="404261" cy="1568918"/>
            </a:xfrm>
            <a:prstGeom prst="arc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31" name="Arc 130"/>
            <p:cNvSpPr/>
            <p:nvPr/>
          </p:nvSpPr>
          <p:spPr>
            <a:xfrm rot="7974219">
              <a:off x="3752987" y="3801075"/>
              <a:ext cx="837398" cy="269508"/>
            </a:xfrm>
            <a:prstGeom prst="arc">
              <a:avLst>
                <a:gd name="adj1" fmla="val 17317092"/>
                <a:gd name="adj2" fmla="val 2003857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32" name="Arc 131"/>
            <p:cNvSpPr/>
            <p:nvPr/>
          </p:nvSpPr>
          <p:spPr>
            <a:xfrm rot="9595891">
              <a:off x="3372025" y="3835714"/>
              <a:ext cx="837398" cy="269508"/>
            </a:xfrm>
            <a:prstGeom prst="arc">
              <a:avLst>
                <a:gd name="adj1" fmla="val 17317092"/>
                <a:gd name="adj2" fmla="val 20212838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684202" y="2727321"/>
              <a:ext cx="1078025" cy="723259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rot="7974219">
              <a:off x="3100462" y="2710279"/>
              <a:ext cx="175409" cy="102337"/>
            </a:xfrm>
            <a:prstGeom prst="arc">
              <a:avLst>
                <a:gd name="adj1" fmla="val 1439869"/>
                <a:gd name="adj2" fmla="val 12245155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35" name="Arc 134"/>
            <p:cNvSpPr/>
            <p:nvPr/>
          </p:nvSpPr>
          <p:spPr>
            <a:xfrm rot="7974219">
              <a:off x="3091852" y="2715132"/>
              <a:ext cx="962938" cy="593015"/>
            </a:xfrm>
            <a:prstGeom prst="arc">
              <a:avLst>
                <a:gd name="adj1" fmla="val 9710200"/>
                <a:gd name="adj2" fmla="val 1552865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36" name="Arc 135"/>
            <p:cNvSpPr/>
            <p:nvPr/>
          </p:nvSpPr>
          <p:spPr>
            <a:xfrm rot="1804453">
              <a:off x="3292898" y="2879576"/>
              <a:ext cx="592977" cy="251988"/>
            </a:xfrm>
            <a:prstGeom prst="arc">
              <a:avLst>
                <a:gd name="adj1" fmla="val 21439048"/>
                <a:gd name="adj2" fmla="val 184513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37" name="Arc 136"/>
            <p:cNvSpPr/>
            <p:nvPr/>
          </p:nvSpPr>
          <p:spPr>
            <a:xfrm rot="10468881">
              <a:off x="3329099" y="2607544"/>
              <a:ext cx="1057705" cy="1568918"/>
            </a:xfrm>
            <a:prstGeom prst="arc">
              <a:avLst>
                <a:gd name="adj1" fmla="val 4202803"/>
                <a:gd name="adj2" fmla="val 5313943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3691462" y="2265703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838160" y="2265452"/>
              <a:ext cx="7132" cy="400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Arc 139"/>
            <p:cNvSpPr/>
            <p:nvPr/>
          </p:nvSpPr>
          <p:spPr>
            <a:xfrm rot="7974219">
              <a:off x="3603312" y="2138464"/>
              <a:ext cx="404073" cy="257984"/>
            </a:xfrm>
            <a:prstGeom prst="arc">
              <a:avLst>
                <a:gd name="adj1" fmla="val 16338489"/>
                <a:gd name="adj2" fmla="val 595337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lt1"/>
                </a:solidFill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7EBBB2-1116-7541-94AB-65972E4A4D6B}"/>
              </a:ext>
            </a:extLst>
          </p:cNvPr>
          <p:cNvGrpSpPr/>
          <p:nvPr/>
        </p:nvGrpSpPr>
        <p:grpSpPr>
          <a:xfrm>
            <a:off x="306698" y="2085965"/>
            <a:ext cx="8122144" cy="689117"/>
            <a:chOff x="306698" y="2085965"/>
            <a:chExt cx="8122144" cy="689117"/>
          </a:xfrm>
        </p:grpSpPr>
        <p:sp>
          <p:nvSpPr>
            <p:cNvPr id="23" name="TextBox 22"/>
            <p:cNvSpPr txBox="1"/>
            <p:nvPr/>
          </p:nvSpPr>
          <p:spPr>
            <a:xfrm>
              <a:off x="306698" y="2138591"/>
              <a:ext cx="348507" cy="494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29507" y="2217026"/>
              <a:ext cx="348507" cy="494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6603" y="2085965"/>
              <a:ext cx="348507" cy="494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74946" y="2175729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46956" y="211858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85731" y="219030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016550" y="2155569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5</a:t>
              </a:r>
            </a:p>
          </p:txBody>
        </p:sp>
      </p:grpSp>
      <p:sp>
        <p:nvSpPr>
          <p:cNvPr id="142" name="Arc 141"/>
          <p:cNvSpPr/>
          <p:nvPr/>
        </p:nvSpPr>
        <p:spPr>
          <a:xfrm>
            <a:off x="919473" y="1470948"/>
            <a:ext cx="367084" cy="580605"/>
          </a:xfrm>
          <a:prstGeom prst="arc">
            <a:avLst>
              <a:gd name="adj1" fmla="val 13765741"/>
              <a:gd name="adj2" fmla="val 1049562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3" name="Arc 142"/>
          <p:cNvSpPr/>
          <p:nvPr/>
        </p:nvSpPr>
        <p:spPr>
          <a:xfrm>
            <a:off x="948236" y="1376486"/>
            <a:ext cx="367084" cy="580605"/>
          </a:xfrm>
          <a:prstGeom prst="arc">
            <a:avLst>
              <a:gd name="adj1" fmla="val 12583890"/>
              <a:gd name="adj2" fmla="val 2766931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4" name="Arc 143"/>
          <p:cNvSpPr/>
          <p:nvPr/>
        </p:nvSpPr>
        <p:spPr>
          <a:xfrm rot="9951115">
            <a:off x="3127489" y="1477112"/>
            <a:ext cx="405774" cy="1421649"/>
          </a:xfrm>
          <a:prstGeom prst="arc">
            <a:avLst>
              <a:gd name="adj1" fmla="val 8543765"/>
              <a:gd name="adj2" fmla="val 15656196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5" name="Arc 144"/>
          <p:cNvSpPr/>
          <p:nvPr/>
        </p:nvSpPr>
        <p:spPr>
          <a:xfrm rot="9595891">
            <a:off x="3368397" y="2492512"/>
            <a:ext cx="707846" cy="227813"/>
          </a:xfrm>
          <a:prstGeom prst="arc">
            <a:avLst>
              <a:gd name="adj1" fmla="val 14600334"/>
              <a:gd name="adj2" fmla="val 19931380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6" name="Arc 145"/>
          <p:cNvSpPr/>
          <p:nvPr/>
        </p:nvSpPr>
        <p:spPr>
          <a:xfrm rot="16200000">
            <a:off x="3316519" y="1537888"/>
            <a:ext cx="595190" cy="363810"/>
          </a:xfrm>
          <a:prstGeom prst="arc">
            <a:avLst>
              <a:gd name="adj1" fmla="val 19259053"/>
              <a:gd name="adj2" fmla="val 8016072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9" name="Arc 148"/>
          <p:cNvSpPr/>
          <p:nvPr/>
        </p:nvSpPr>
        <p:spPr>
          <a:xfrm flipH="1">
            <a:off x="8311432" y="1488991"/>
            <a:ext cx="355384" cy="580605"/>
          </a:xfrm>
          <a:prstGeom prst="arc">
            <a:avLst>
              <a:gd name="adj1" fmla="val 13765741"/>
              <a:gd name="adj2" fmla="val 1049562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0" name="Arc 149"/>
          <p:cNvSpPr/>
          <p:nvPr/>
        </p:nvSpPr>
        <p:spPr>
          <a:xfrm flipH="1">
            <a:off x="8283586" y="1394529"/>
            <a:ext cx="355384" cy="580605"/>
          </a:xfrm>
          <a:prstGeom prst="arc">
            <a:avLst>
              <a:gd name="adj1" fmla="val 12583890"/>
              <a:gd name="adj2" fmla="val 2766931"/>
            </a:avLst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0799" y="869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7 teachers ate the following number of portions in one day:</a:t>
            </a:r>
            <a:endParaRPr lang="en-US" altLang="en-US" sz="1050" dirty="0"/>
          </a:p>
          <a:p>
            <a:pPr eaLnBrk="1" hangingPunct="1"/>
            <a:endParaRPr lang="en-US" altLang="en-US" sz="400" dirty="0"/>
          </a:p>
        </p:txBody>
      </p:sp>
      <p:sp>
        <p:nvSpPr>
          <p:cNvPr id="154" name="Rectangle 153"/>
          <p:cNvSpPr/>
          <p:nvPr/>
        </p:nvSpPr>
        <p:spPr>
          <a:xfrm>
            <a:off x="1191" y="3885606"/>
            <a:ext cx="9142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8A159"/>
                </a:solidFill>
                <a:latin typeface="Arial" charset="0"/>
                <a:ea typeface="Arial" charset="0"/>
                <a:cs typeface="Arial" charset="0"/>
              </a:rPr>
              <a:t>Stef says:	“The average is 2 portions.”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478" y="4482096"/>
            <a:ext cx="7105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8A159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400" dirty="0">
                <a:solidFill>
                  <a:srgbClr val="38A159"/>
                </a:solidFill>
                <a:latin typeface="Arial" charset="0"/>
                <a:ea typeface="Arial" charset="0"/>
                <a:cs typeface="Arial" charset="0"/>
              </a:rPr>
              <a:t>This is found by equally sharing the total number of portions - as if each teacher ate the same amount.  This is known as the mean.</a:t>
            </a:r>
          </a:p>
          <a:p>
            <a:endParaRPr lang="en-US" sz="1200" dirty="0">
              <a:solidFill>
                <a:srgbClr val="38A159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38A159"/>
                </a:solidFill>
                <a:latin typeface="Arial" charset="0"/>
                <a:ea typeface="Arial" charset="0"/>
                <a:cs typeface="Arial" charset="0"/>
              </a:rPr>
              <a:t>The total would still be 2+2+2+2+2+2+2 = 14”</a:t>
            </a:r>
            <a:endParaRPr lang="en-US" sz="2400" dirty="0">
              <a:latin typeface="+mj-lt"/>
            </a:endParaRPr>
          </a:p>
        </p:txBody>
      </p:sp>
      <p:sp>
        <p:nvSpPr>
          <p:cNvPr id="141" name="Action Button: Custom 140">
            <a:hlinkClick r:id="rId2" action="ppaction://hlinksldjump" highlightClick="1"/>
          </p:cNvPr>
          <p:cNvSpPr/>
          <p:nvPr/>
        </p:nvSpPr>
        <p:spPr>
          <a:xfrm>
            <a:off x="7564872" y="6154115"/>
            <a:ext cx="1315648" cy="493368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+mj-lt"/>
              </a:rPr>
              <a:t>Return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F051DF-F879-3F43-81CB-A49EF7D621F0}"/>
              </a:ext>
            </a:extLst>
          </p:cNvPr>
          <p:cNvGrpSpPr/>
          <p:nvPr/>
        </p:nvGrpSpPr>
        <p:grpSpPr>
          <a:xfrm>
            <a:off x="303719" y="2097078"/>
            <a:ext cx="8117733" cy="720628"/>
            <a:chOff x="594554" y="2186600"/>
            <a:chExt cx="8117733" cy="720628"/>
          </a:xfrm>
        </p:grpSpPr>
        <p:sp>
          <p:nvSpPr>
            <p:cNvPr id="148" name="TextBox 147"/>
            <p:cNvSpPr txBox="1"/>
            <p:nvPr/>
          </p:nvSpPr>
          <p:spPr>
            <a:xfrm>
              <a:off x="594554" y="222394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+mj-lt"/>
                </a:rPr>
                <a:t>2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118690" y="21866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6"/>
                  </a:solidFill>
                  <a:latin typeface="+mj-lt"/>
                </a:rPr>
                <a:t>2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883721" y="232245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6"/>
                  </a:solidFill>
                  <a:latin typeface="+mj-lt"/>
                </a:rPr>
                <a:t>2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774380" y="2221457"/>
              <a:ext cx="449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+mj-lt"/>
                </a:rPr>
                <a:t>2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456343" y="228814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6"/>
                  </a:solidFill>
                  <a:latin typeface="+mj-lt"/>
                </a:rPr>
                <a:t>2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299995" y="225292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6"/>
                  </a:solidFill>
                  <a:latin typeface="+mj-lt"/>
                </a:rPr>
                <a:t>2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79622" y="230459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6"/>
                  </a:solidFill>
                  <a:latin typeface="+mj-lt"/>
                </a:rPr>
                <a:t>2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E2AC7290-611F-4840-A4AF-2D4F1126FB79}"/>
              </a:ext>
            </a:extLst>
          </p:cNvPr>
          <p:cNvSpPr txBox="1"/>
          <p:nvPr/>
        </p:nvSpPr>
        <p:spPr>
          <a:xfrm>
            <a:off x="-1191" y="34140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The total number of portions eaten is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0</a:t>
            </a:r>
            <a:r>
              <a:rPr lang="en-GB" sz="2400" dirty="0">
                <a:latin typeface="+mj-lt"/>
              </a:rPr>
              <a:t>+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0</a:t>
            </a:r>
            <a:r>
              <a:rPr lang="en-GB" sz="2400" dirty="0">
                <a:latin typeface="+mj-lt"/>
              </a:rPr>
              <a:t>+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0</a:t>
            </a:r>
            <a:r>
              <a:rPr lang="en-GB" sz="2400" dirty="0">
                <a:latin typeface="+mj-lt"/>
              </a:rPr>
              <a:t>+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GB" sz="2400" dirty="0">
                <a:latin typeface="+mj-lt"/>
              </a:rPr>
              <a:t>+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en-GB" sz="2400" dirty="0">
                <a:latin typeface="+mj-lt"/>
              </a:rPr>
              <a:t>+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en-GB" sz="2400" dirty="0">
                <a:latin typeface="+mj-lt"/>
              </a:rPr>
              <a:t>+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GB" sz="2400" dirty="0">
                <a:latin typeface="+mj-lt"/>
              </a:rPr>
              <a:t> =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5822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and Veg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69455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How do we compare to the teachers? 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How many portions did you eat yesterday?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Write down a whole number between 0 and 5. 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Write your </a:t>
            </a:r>
            <a:r>
              <a:rPr lang="en-US" altLang="en-US" sz="2800" b="1" dirty="0"/>
              <a:t>number and initials </a:t>
            </a:r>
            <a:r>
              <a:rPr lang="en-US" altLang="en-US" sz="2800" dirty="0"/>
              <a:t>on the mini-whiteboard.</a:t>
            </a:r>
          </a:p>
          <a:p>
            <a:pPr eaLnBrk="1" hangingPunct="1"/>
            <a:endParaRPr lang="en-US" alt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78861" y="4973754"/>
            <a:ext cx="8230017" cy="1707639"/>
            <a:chOff x="315085" y="4761880"/>
            <a:chExt cx="8230017" cy="1707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6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085" y="4761880"/>
              <a:ext cx="3319820" cy="17076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4725" y="4761880"/>
              <a:ext cx="1590377" cy="17076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4319" y="4774636"/>
              <a:ext cx="2018551" cy="1682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2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and Veg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81118"/>
              </p:ext>
            </p:extLst>
          </p:nvPr>
        </p:nvGraphicFramePr>
        <p:xfrm>
          <a:off x="180887" y="4216352"/>
          <a:ext cx="8647703" cy="2560372"/>
        </p:xfrm>
        <a:graphic>
          <a:graphicData uri="http://schemas.openxmlformats.org/drawingml/2006/table">
            <a:tbl>
              <a:tblPr/>
              <a:tblGrid>
                <a:gridCol w="7293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What is the most common number of portions that people ate?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9464" marR="119464" marT="59696" marB="59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What is the ‘number of portions’ in the middle?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9464" marR="119464" marT="59696" marB="59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What would the ‘number of portions’ be if the total number of portions was shared equally?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9464" marR="119464" marT="59696" marB="59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19464" marR="119464" marT="59696" marB="59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6C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How many more portions does the person who ate the least need to have to match the person that ate the most?</a:t>
                      </a:r>
                    </a:p>
                  </a:txBody>
                  <a:tcPr marL="119464" marR="119464" marT="59696" marB="596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9464" marR="119464" marT="59696" marB="59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13421"/>
              </p:ext>
            </p:extLst>
          </p:nvPr>
        </p:nvGraphicFramePr>
        <p:xfrm>
          <a:off x="180887" y="842337"/>
          <a:ext cx="3096126" cy="3176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4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Number of Portions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10" y="842337"/>
            <a:ext cx="4470285" cy="3354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0555" y="3843797"/>
            <a:ext cx="32886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latin typeface="+mj-lt"/>
              </a:rPr>
              <a:t>Number of Portions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8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4925">
          <a:solidFill>
            <a:schemeClr val="tx1"/>
          </a:solidFill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4by3_001" id="{687AE245-6F4B-450E-9C8B-37CB810348D1}" vid="{550EAFB0-BFA7-4104-898A-F28DDBFF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5ECB67D7CEF429DAEDC17BBB4A398" ma:contentTypeVersion="12" ma:contentTypeDescription="Create a new document." ma:contentTypeScope="" ma:versionID="7af359ed30610f2c59b80dee59d89aae">
  <xsd:schema xmlns:xsd="http://www.w3.org/2001/XMLSchema" xmlns:xs="http://www.w3.org/2001/XMLSchema" xmlns:p="http://schemas.microsoft.com/office/2006/metadata/properties" xmlns:ns2="d3d0fe1a-5c89-4380-87f7-0a951d1682c9" xmlns:ns3="b7bcf00f-f614-419d-8f67-2512d84d2499" targetNamespace="http://schemas.microsoft.com/office/2006/metadata/properties" ma:root="true" ma:fieldsID="3db27710fb1b39a146d7a408c1c5a285" ns2:_="" ns3:_="">
    <xsd:import namespace="d3d0fe1a-5c89-4380-87f7-0a951d1682c9"/>
    <xsd:import namespace="b7bcf00f-f614-419d-8f67-2512d84d2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fe1a-5c89-4380-87f7-0a951d168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cf00f-f614-419d-8f67-2512d84d2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A23BA7-52A2-4FED-9D4D-7694DF90A68B}"/>
</file>

<file path=customXml/itemProps2.xml><?xml version="1.0" encoding="utf-8"?>
<ds:datastoreItem xmlns:ds="http://schemas.openxmlformats.org/officeDocument/2006/customXml" ds:itemID="{B29D649E-5332-4029-A95A-266D5B270219}"/>
</file>

<file path=customXml/itemProps3.xml><?xml version="1.0" encoding="utf-8"?>
<ds:datastoreItem xmlns:ds="http://schemas.openxmlformats.org/officeDocument/2006/customXml" ds:itemID="{2036ADAC-BBD5-43F7-AE94-D63E171B90FB}"/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POT_4by3_002</Template>
  <TotalTime>5858</TotalTime>
  <Words>1516</Words>
  <Application>Microsoft Macintosh PowerPoint</Application>
  <PresentationFormat>On-screen Show (4:3)</PresentationFormat>
  <Paragraphs>298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Georgia</vt:lpstr>
      <vt:lpstr>Office Theme</vt:lpstr>
      <vt:lpstr>Top Tips!</vt:lpstr>
      <vt:lpstr>1. Setting the Scene</vt:lpstr>
      <vt:lpstr>Fruit and Veg</vt:lpstr>
      <vt:lpstr>Fruit and Veg</vt:lpstr>
      <vt:lpstr>Fruit and Veg</vt:lpstr>
      <vt:lpstr>Fruit and Veg</vt:lpstr>
      <vt:lpstr>Fruit and Veg</vt:lpstr>
      <vt:lpstr>Fruit and Veg</vt:lpstr>
      <vt:lpstr>Fruit and Veg</vt:lpstr>
      <vt:lpstr>2. Cards</vt:lpstr>
      <vt:lpstr>Template</vt:lpstr>
      <vt:lpstr>Matching Cards</vt:lpstr>
      <vt:lpstr>3. Review</vt:lpstr>
      <vt:lpstr>Review</vt:lpstr>
      <vt:lpstr>Review</vt:lpstr>
      <vt:lpstr>Possible Solution for Bar Chart B2</vt:lpstr>
      <vt:lpstr>4. Closure</vt:lpstr>
      <vt:lpstr>Closure</vt:lpstr>
      <vt:lpstr>Closure</vt:lpstr>
      <vt:lpstr>Closure</vt:lpstr>
      <vt:lpstr>Closure</vt:lpstr>
      <vt:lpstr>5. Extension</vt:lpstr>
      <vt:lpstr>Extension</vt:lpstr>
      <vt:lpstr>Extension</vt:lpstr>
      <vt:lpstr>Extension</vt:lpstr>
      <vt:lpstr>What mistake have they made?</vt:lpstr>
      <vt:lpstr>What mistake have they made?</vt:lpstr>
      <vt:lpstr>What mistake have they made?</vt:lpstr>
      <vt:lpstr>What mistake have they made?</vt:lpstr>
      <vt:lpstr>What mistake have they made?</vt:lpstr>
      <vt:lpstr>What mistake have they made?</vt:lpstr>
      <vt:lpstr>What mistake have they made?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Microsoft Office User</dc:creator>
  <cp:lastModifiedBy>Matt Woodford</cp:lastModifiedBy>
  <cp:revision>152</cp:revision>
  <dcterms:created xsi:type="dcterms:W3CDTF">2017-09-12T13:16:59Z</dcterms:created>
  <dcterms:modified xsi:type="dcterms:W3CDTF">2018-07-27T08:30:01Z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0x0101008B85ECB67D7CEF429DAEDC17BBB4A398</vt:lpwstr>
  </property>
</Properties>
</file>