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handoutMasterIdLst>
    <p:handoutMasterId r:id="rId28"/>
  </p:handout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78" r:id="rId17"/>
    <p:sldId id="277" r:id="rId18"/>
    <p:sldId id="268" r:id="rId19"/>
    <p:sldId id="270" r:id="rId20"/>
    <p:sldId id="269" r:id="rId21"/>
    <p:sldId id="271" r:id="rId22"/>
    <p:sldId id="272" r:id="rId23"/>
    <p:sldId id="273" r:id="rId24"/>
    <p:sldId id="274" r:id="rId25"/>
    <p:sldId id="275" r:id="rId26"/>
    <p:sldId id="276" r:id="rId27"/>
  </p:sldIdLst>
  <p:sldSz cx="9144000" cy="6858000" type="screen4x3"/>
  <p:notesSz cx="6735763" cy="98663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1716"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15373" y="0"/>
            <a:ext cx="2918831" cy="493316"/>
          </a:xfrm>
          <a:prstGeom prst="rect">
            <a:avLst/>
          </a:prstGeom>
        </p:spPr>
        <p:txBody>
          <a:bodyPr vert="horz" lIns="91440" tIns="45720" rIns="91440" bIns="45720" rtlCol="0"/>
          <a:lstStyle>
            <a:lvl1pPr algn="r">
              <a:defRPr sz="1200"/>
            </a:lvl1pPr>
          </a:lstStyle>
          <a:p>
            <a:fld id="{841B0F48-83A6-454D-A957-2553E3FEE03F}" type="datetimeFigureOut">
              <a:rPr lang="en-GB" smtClean="0"/>
              <a:t>13/09/2019</a:t>
            </a:fld>
            <a:endParaRPr lang="en-GB"/>
          </a:p>
        </p:txBody>
      </p:sp>
      <p:sp>
        <p:nvSpPr>
          <p:cNvPr id="4" name="Footer Placeholder 3"/>
          <p:cNvSpPr>
            <a:spLocks noGrp="1"/>
          </p:cNvSpPr>
          <p:nvPr>
            <p:ph type="ftr" sz="quarter" idx="2"/>
          </p:nvPr>
        </p:nvSpPr>
        <p:spPr>
          <a:xfrm>
            <a:off x="0" y="9371285"/>
            <a:ext cx="2918831" cy="493316"/>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15373" y="9371285"/>
            <a:ext cx="2918831" cy="493316"/>
          </a:xfrm>
          <a:prstGeom prst="rect">
            <a:avLst/>
          </a:prstGeom>
        </p:spPr>
        <p:txBody>
          <a:bodyPr vert="horz" lIns="91440" tIns="45720" rIns="91440" bIns="45720" rtlCol="0" anchor="b"/>
          <a:lstStyle>
            <a:lvl1pPr algn="r">
              <a:defRPr sz="1200"/>
            </a:lvl1pPr>
          </a:lstStyle>
          <a:p>
            <a:fld id="{81585629-84C0-469B-814B-3808F92697BC}" type="slidenum">
              <a:rPr lang="en-GB" smtClean="0"/>
              <a:t>‹#›</a:t>
            </a:fld>
            <a:endParaRPr lang="en-GB"/>
          </a:p>
        </p:txBody>
      </p:sp>
    </p:spTree>
    <p:extLst>
      <p:ext uri="{BB962C8B-B14F-4D97-AF65-F5344CB8AC3E}">
        <p14:creationId xmlns:p14="http://schemas.microsoft.com/office/powerpoint/2010/main" val="343752773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403ADD6B-FE99-4270-9DB7-965F121205E9}" type="datetimeFigureOut">
              <a:rPr lang="en-GB" smtClean="0"/>
              <a:t>13/09/2019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5969E94-271B-4DCB-ADF4-D8CFA96D850D}"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03ADD6B-FE99-4270-9DB7-965F121205E9}" type="datetimeFigureOut">
              <a:rPr lang="en-GB" smtClean="0"/>
              <a:t>13/09/2019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5969E94-271B-4DCB-ADF4-D8CFA96D850D}"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03ADD6B-FE99-4270-9DB7-965F121205E9}" type="datetimeFigureOut">
              <a:rPr lang="en-GB" smtClean="0"/>
              <a:t>13/09/2019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5969E94-271B-4DCB-ADF4-D8CFA96D850D}"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03ADD6B-FE99-4270-9DB7-965F121205E9}" type="datetimeFigureOut">
              <a:rPr lang="en-GB" smtClean="0"/>
              <a:t>13/09/2019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5969E94-271B-4DCB-ADF4-D8CFA96D850D}"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03ADD6B-FE99-4270-9DB7-965F121205E9}" type="datetimeFigureOut">
              <a:rPr lang="en-GB" smtClean="0"/>
              <a:t>13/09/2019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5969E94-271B-4DCB-ADF4-D8CFA96D850D}"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403ADD6B-FE99-4270-9DB7-965F121205E9}" type="datetimeFigureOut">
              <a:rPr lang="en-GB" smtClean="0"/>
              <a:t>13/09/2019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5969E94-271B-4DCB-ADF4-D8CFA96D850D}"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403ADD6B-FE99-4270-9DB7-965F121205E9}" type="datetimeFigureOut">
              <a:rPr lang="en-GB" smtClean="0"/>
              <a:t>13/09/2019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5969E94-271B-4DCB-ADF4-D8CFA96D850D}"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403ADD6B-FE99-4270-9DB7-965F121205E9}" type="datetimeFigureOut">
              <a:rPr lang="en-GB" smtClean="0"/>
              <a:t>13/09/2019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5969E94-271B-4DCB-ADF4-D8CFA96D850D}"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3ADD6B-FE99-4270-9DB7-965F121205E9}" type="datetimeFigureOut">
              <a:rPr lang="en-GB" smtClean="0"/>
              <a:t>13/09/2019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5969E94-271B-4DCB-ADF4-D8CFA96D850D}"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3ADD6B-FE99-4270-9DB7-965F121205E9}" type="datetimeFigureOut">
              <a:rPr lang="en-GB" smtClean="0"/>
              <a:t>13/09/2019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5969E94-271B-4DCB-ADF4-D8CFA96D850D}"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3ADD6B-FE99-4270-9DB7-965F121205E9}" type="datetimeFigureOut">
              <a:rPr lang="en-GB" smtClean="0"/>
              <a:t>13/09/2019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5969E94-271B-4DCB-ADF4-D8CFA96D850D}"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3ADD6B-FE99-4270-9DB7-965F121205E9}" type="datetimeFigureOut">
              <a:rPr lang="en-GB" smtClean="0"/>
              <a:t>13/09/2019</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969E94-271B-4DCB-ADF4-D8CFA96D850D}"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 Id="rId5" Type="http://schemas.openxmlformats.org/officeDocument/2006/relationships/image" Target="../media/image20.png"/><Relationship Id="rId4" Type="http://schemas.openxmlformats.org/officeDocument/2006/relationships/image" Target="../media/image19.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7.png"/><Relationship Id="rId1" Type="http://schemas.openxmlformats.org/officeDocument/2006/relationships/slideLayout" Target="../slideLayouts/slideLayout2.xml"/><Relationship Id="rId5" Type="http://schemas.openxmlformats.org/officeDocument/2006/relationships/image" Target="../media/image30.png"/><Relationship Id="rId4" Type="http://schemas.openxmlformats.org/officeDocument/2006/relationships/image" Target="../media/image29.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SEDFIT MSTAR</a:t>
            </a:r>
            <a:endParaRPr lang="en-GB" dirty="0"/>
          </a:p>
        </p:txBody>
      </p:sp>
      <p:sp>
        <p:nvSpPr>
          <p:cNvPr id="3" name="Subtitle 2"/>
          <p:cNvSpPr>
            <a:spLocks noGrp="1"/>
          </p:cNvSpPr>
          <p:nvPr>
            <p:ph type="subTitle" idx="1"/>
          </p:nvPr>
        </p:nvSpPr>
        <p:spPr/>
        <p:txBody>
          <a:bodyPr/>
          <a:lstStyle/>
          <a:p>
            <a:r>
              <a:rPr lang="en-GB" dirty="0" smtClean="0"/>
              <a:t>Standard procedure</a:t>
            </a:r>
            <a:endParaRPr lang="en-GB"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p:cNvPicPr>
            <a:picLocks noGrp="1" noChangeAspect="1" noChangeArrowheads="1"/>
          </p:cNvPicPr>
          <p:nvPr>
            <p:ph idx="1"/>
          </p:nvPr>
        </p:nvPicPr>
        <p:blipFill>
          <a:blip r:embed="rId2" cstate="screen"/>
          <a:srcRect b="3908"/>
          <a:stretch>
            <a:fillRect/>
          </a:stretch>
        </p:blipFill>
        <p:spPr bwMode="auto">
          <a:xfrm>
            <a:off x="323528" y="836712"/>
            <a:ext cx="5657454" cy="4349080"/>
          </a:xfrm>
          <a:prstGeom prst="rect">
            <a:avLst/>
          </a:prstGeom>
          <a:noFill/>
          <a:ln w="9525">
            <a:solidFill>
              <a:schemeClr val="tx1"/>
            </a:solidFill>
            <a:miter lim="800000"/>
            <a:headEnd/>
            <a:tailEnd/>
          </a:ln>
        </p:spPr>
      </p:pic>
      <p:sp>
        <p:nvSpPr>
          <p:cNvPr id="5" name="TextBox 4"/>
          <p:cNvSpPr txBox="1"/>
          <p:nvPr/>
        </p:nvSpPr>
        <p:spPr>
          <a:xfrm>
            <a:off x="539552" y="116632"/>
            <a:ext cx="6768752" cy="646331"/>
          </a:xfrm>
          <a:prstGeom prst="rect">
            <a:avLst/>
          </a:prstGeom>
          <a:noFill/>
        </p:spPr>
        <p:txBody>
          <a:bodyPr wrap="square" rtlCol="0">
            <a:spAutoFit/>
          </a:bodyPr>
          <a:lstStyle/>
          <a:p>
            <a:r>
              <a:rPr lang="en-US" dirty="0" smtClean="0"/>
              <a:t>The c(M) output gives </a:t>
            </a:r>
            <a:r>
              <a:rPr lang="en-US" dirty="0" err="1" smtClean="0"/>
              <a:t>rmsd</a:t>
            </a:r>
            <a:r>
              <a:rPr lang="en-US" dirty="0" smtClean="0"/>
              <a:t>, estimated loading concentration (in signal units), weight- and z- average molar mass and standard deviation.</a:t>
            </a:r>
          </a:p>
        </p:txBody>
      </p:sp>
      <p:cxnSp>
        <p:nvCxnSpPr>
          <p:cNvPr id="6" name="Straight Arrow Connector 5"/>
          <p:cNvCxnSpPr/>
          <p:nvPr/>
        </p:nvCxnSpPr>
        <p:spPr>
          <a:xfrm>
            <a:off x="1835696" y="692696"/>
            <a:ext cx="216024" cy="43204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6084168" y="1962706"/>
            <a:ext cx="2233264" cy="1754326"/>
          </a:xfrm>
          <a:prstGeom prst="rect">
            <a:avLst/>
          </a:prstGeom>
          <a:noFill/>
        </p:spPr>
        <p:txBody>
          <a:bodyPr wrap="square" rtlCol="0">
            <a:spAutoFit/>
          </a:bodyPr>
          <a:lstStyle/>
          <a:p>
            <a:r>
              <a:rPr lang="en-US" dirty="0" smtClean="0"/>
              <a:t>The red fit-line should superimpose onto the black raw data for both the signal vs. r and </a:t>
            </a:r>
            <a:r>
              <a:rPr lang="en-US" dirty="0" err="1" smtClean="0"/>
              <a:t>ln</a:t>
            </a:r>
            <a:r>
              <a:rPr lang="en-US" dirty="0" smtClean="0"/>
              <a:t>(signal) vs. r</a:t>
            </a:r>
            <a:r>
              <a:rPr lang="en-US" baseline="30000" dirty="0" smtClean="0"/>
              <a:t>2</a:t>
            </a:r>
            <a:r>
              <a:rPr lang="en-US" dirty="0" smtClean="0"/>
              <a:t> plots.</a:t>
            </a:r>
          </a:p>
        </p:txBody>
      </p:sp>
      <p:cxnSp>
        <p:nvCxnSpPr>
          <p:cNvPr id="9" name="Straight Arrow Connector 8"/>
          <p:cNvCxnSpPr/>
          <p:nvPr/>
        </p:nvCxnSpPr>
        <p:spPr>
          <a:xfrm flipH="1" flipV="1">
            <a:off x="2987824" y="1124745"/>
            <a:ext cx="3132856" cy="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H="1">
            <a:off x="4572000" y="2132856"/>
            <a:ext cx="1584176"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6120680" y="921494"/>
            <a:ext cx="2915816" cy="923330"/>
          </a:xfrm>
          <a:prstGeom prst="rect">
            <a:avLst/>
          </a:prstGeom>
          <a:noFill/>
        </p:spPr>
        <p:txBody>
          <a:bodyPr wrap="square" rtlCol="0">
            <a:spAutoFit/>
          </a:bodyPr>
          <a:lstStyle/>
          <a:p>
            <a:r>
              <a:rPr lang="en-US" dirty="0" smtClean="0"/>
              <a:t>The baseline and </a:t>
            </a:r>
            <a:r>
              <a:rPr lang="en-US" dirty="0" err="1" smtClean="0"/>
              <a:t>Ja</a:t>
            </a:r>
            <a:r>
              <a:rPr lang="en-US" dirty="0" smtClean="0"/>
              <a:t> values will be estimated from the c(M) fit.</a:t>
            </a:r>
          </a:p>
        </p:txBody>
      </p:sp>
      <p:cxnSp>
        <p:nvCxnSpPr>
          <p:cNvPr id="19" name="Straight Arrow Connector 18"/>
          <p:cNvCxnSpPr/>
          <p:nvPr/>
        </p:nvCxnSpPr>
        <p:spPr>
          <a:xfrm flipH="1" flipV="1">
            <a:off x="2555776" y="1916832"/>
            <a:ext cx="3600400" cy="21602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827584" y="5301208"/>
            <a:ext cx="2233264" cy="1200329"/>
          </a:xfrm>
          <a:prstGeom prst="rect">
            <a:avLst/>
          </a:prstGeom>
          <a:noFill/>
        </p:spPr>
        <p:txBody>
          <a:bodyPr wrap="square" rtlCol="0">
            <a:spAutoFit/>
          </a:bodyPr>
          <a:lstStyle/>
          <a:p>
            <a:r>
              <a:rPr lang="en-US" dirty="0" smtClean="0"/>
              <a:t>An estimate for the M* extrapolation based on c(M) will be presented here.</a:t>
            </a:r>
          </a:p>
        </p:txBody>
      </p:sp>
      <p:cxnSp>
        <p:nvCxnSpPr>
          <p:cNvPr id="25" name="Straight Arrow Connector 24"/>
          <p:cNvCxnSpPr/>
          <p:nvPr/>
        </p:nvCxnSpPr>
        <p:spPr>
          <a:xfrm flipV="1">
            <a:off x="2123728" y="3501008"/>
            <a:ext cx="432048" cy="187220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5868144" y="5602014"/>
            <a:ext cx="2736304" cy="923330"/>
          </a:xfrm>
          <a:prstGeom prst="rect">
            <a:avLst/>
          </a:prstGeom>
          <a:noFill/>
        </p:spPr>
        <p:txBody>
          <a:bodyPr wrap="square" rtlCol="0">
            <a:spAutoFit/>
          </a:bodyPr>
          <a:lstStyle/>
          <a:p>
            <a:r>
              <a:rPr lang="en-US" b="1" dirty="0" smtClean="0"/>
              <a:t>10.  Finally press “Esc” on the keyboard to view the c(M) distribution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p:cNvPicPr>
            <a:picLocks noGrp="1" noChangeAspect="1" noChangeArrowheads="1"/>
          </p:cNvPicPr>
          <p:nvPr>
            <p:ph idx="1"/>
          </p:nvPr>
        </p:nvPicPr>
        <p:blipFill>
          <a:blip r:embed="rId2" cstate="screen"/>
          <a:srcRect b="2317"/>
          <a:stretch>
            <a:fillRect/>
          </a:stretch>
        </p:blipFill>
        <p:spPr bwMode="auto">
          <a:xfrm>
            <a:off x="323528" y="880120"/>
            <a:ext cx="5657454" cy="4421088"/>
          </a:xfrm>
          <a:prstGeom prst="rect">
            <a:avLst/>
          </a:prstGeom>
          <a:noFill/>
          <a:ln w="9525">
            <a:solidFill>
              <a:schemeClr val="tx1"/>
            </a:solidFill>
            <a:miter lim="800000"/>
            <a:headEnd/>
            <a:tailEnd/>
          </a:ln>
        </p:spPr>
      </p:pic>
      <p:sp>
        <p:nvSpPr>
          <p:cNvPr id="5" name="TextBox 4"/>
          <p:cNvSpPr txBox="1"/>
          <p:nvPr/>
        </p:nvSpPr>
        <p:spPr>
          <a:xfrm>
            <a:off x="6372200" y="764704"/>
            <a:ext cx="2233264" cy="1477328"/>
          </a:xfrm>
          <a:prstGeom prst="rect">
            <a:avLst/>
          </a:prstGeom>
          <a:noFill/>
        </p:spPr>
        <p:txBody>
          <a:bodyPr wrap="square" rtlCol="0">
            <a:spAutoFit/>
          </a:bodyPr>
          <a:lstStyle/>
          <a:p>
            <a:r>
              <a:rPr lang="en-US" dirty="0" smtClean="0"/>
              <a:t>The red fit line should superimpose the black raw data as much as possible on the c vs. r.</a:t>
            </a:r>
          </a:p>
        </p:txBody>
      </p:sp>
      <p:cxnSp>
        <p:nvCxnSpPr>
          <p:cNvPr id="6" name="Straight Arrow Connector 5"/>
          <p:cNvCxnSpPr/>
          <p:nvPr/>
        </p:nvCxnSpPr>
        <p:spPr>
          <a:xfrm flipH="1">
            <a:off x="4572000" y="1268760"/>
            <a:ext cx="1872208" cy="72008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6444208" y="2492896"/>
            <a:ext cx="2233264" cy="2585323"/>
          </a:xfrm>
          <a:prstGeom prst="rect">
            <a:avLst/>
          </a:prstGeom>
          <a:noFill/>
        </p:spPr>
        <p:txBody>
          <a:bodyPr wrap="square" rtlCol="0">
            <a:spAutoFit/>
          </a:bodyPr>
          <a:lstStyle/>
          <a:p>
            <a:r>
              <a:rPr lang="en-US" dirty="0" smtClean="0"/>
              <a:t>As a general rule, the residuals should not show any patterns.  However, in this case the residuals do not go above </a:t>
            </a:r>
            <a:r>
              <a:rPr lang="en-US" dirty="0" smtClean="0">
                <a:latin typeface="Calibri"/>
              </a:rPr>
              <a:t>±</a:t>
            </a:r>
            <a:r>
              <a:rPr lang="en-US" dirty="0" smtClean="0"/>
              <a:t>10</a:t>
            </a:r>
            <a:r>
              <a:rPr lang="en-US" baseline="30000" dirty="0" smtClean="0"/>
              <a:t>-5</a:t>
            </a:r>
            <a:r>
              <a:rPr lang="en-US" dirty="0" smtClean="0"/>
              <a:t> fringes.  A good fit is ±5x10</a:t>
            </a:r>
            <a:r>
              <a:rPr lang="en-US" baseline="30000" dirty="0" smtClean="0"/>
              <a:t>-3</a:t>
            </a:r>
            <a:r>
              <a:rPr lang="en-US" dirty="0"/>
              <a:t> </a:t>
            </a:r>
            <a:r>
              <a:rPr lang="en-US" dirty="0" smtClean="0"/>
              <a:t>signal for Rayleigh interference.</a:t>
            </a:r>
          </a:p>
        </p:txBody>
      </p:sp>
      <p:cxnSp>
        <p:nvCxnSpPr>
          <p:cNvPr id="10" name="Straight Arrow Connector 9"/>
          <p:cNvCxnSpPr/>
          <p:nvPr/>
        </p:nvCxnSpPr>
        <p:spPr>
          <a:xfrm flipH="1" flipV="1">
            <a:off x="5868144" y="3140968"/>
            <a:ext cx="648072" cy="21602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179512" y="5589240"/>
            <a:ext cx="8784976" cy="1200329"/>
          </a:xfrm>
          <a:prstGeom prst="rect">
            <a:avLst/>
          </a:prstGeom>
          <a:noFill/>
          <a:ln>
            <a:solidFill>
              <a:schemeClr val="accent1"/>
            </a:solidFill>
          </a:ln>
        </p:spPr>
        <p:txBody>
          <a:bodyPr wrap="square" rtlCol="0">
            <a:spAutoFit/>
          </a:bodyPr>
          <a:lstStyle/>
          <a:p>
            <a:r>
              <a:rPr lang="en-US" dirty="0" smtClean="0"/>
              <a:t>The c(M) distribution allows you to assess the </a:t>
            </a:r>
            <a:r>
              <a:rPr lang="en-US" dirty="0" err="1" smtClean="0"/>
              <a:t>polydispersity</a:t>
            </a:r>
            <a:r>
              <a:rPr lang="en-US" dirty="0" smtClean="0"/>
              <a:t> of the system. This is of a much lower resolution than with sedimentation velocity c(s) distributions &amp; components may not always resolve.   Non-ideal or noisy data may also not show this distribution very well, but you should still get a good baseline and </a:t>
            </a:r>
            <a:r>
              <a:rPr lang="en-US" dirty="0" err="1" smtClean="0"/>
              <a:t>Ja</a:t>
            </a:r>
            <a:r>
              <a:rPr lang="en-US" dirty="0" smtClean="0"/>
              <a:t> estimate</a:t>
            </a:r>
          </a:p>
        </p:txBody>
      </p:sp>
      <p:cxnSp>
        <p:nvCxnSpPr>
          <p:cNvPr id="16" name="Straight Arrow Connector 15"/>
          <p:cNvCxnSpPr/>
          <p:nvPr/>
        </p:nvCxnSpPr>
        <p:spPr>
          <a:xfrm flipV="1">
            <a:off x="2195736" y="5085184"/>
            <a:ext cx="0" cy="57606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1619672" y="188640"/>
            <a:ext cx="3600400" cy="646331"/>
          </a:xfrm>
          <a:prstGeom prst="rect">
            <a:avLst/>
          </a:prstGeom>
          <a:noFill/>
        </p:spPr>
        <p:txBody>
          <a:bodyPr wrap="square" rtlCol="0">
            <a:spAutoFit/>
          </a:bodyPr>
          <a:lstStyle/>
          <a:p>
            <a:r>
              <a:rPr lang="en-US" b="1" dirty="0" smtClean="0"/>
              <a:t>11.  When finished, you can go back to the MSTAR screen.</a:t>
            </a:r>
          </a:p>
        </p:txBody>
      </p:sp>
      <p:cxnSp>
        <p:nvCxnSpPr>
          <p:cNvPr id="20" name="Straight Arrow Connector 19"/>
          <p:cNvCxnSpPr>
            <a:stCxn id="19" idx="1"/>
          </p:cNvCxnSpPr>
          <p:nvPr/>
        </p:nvCxnSpPr>
        <p:spPr>
          <a:xfrm flipH="1">
            <a:off x="1475656" y="511806"/>
            <a:ext cx="144016" cy="46892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2"/>
          <p:cNvPicPr>
            <a:picLocks noGrp="1" noChangeAspect="1" noChangeArrowheads="1"/>
          </p:cNvPicPr>
          <p:nvPr>
            <p:ph idx="1"/>
          </p:nvPr>
        </p:nvPicPr>
        <p:blipFill>
          <a:blip r:embed="rId2" cstate="screen"/>
          <a:srcRect/>
          <a:stretch>
            <a:fillRect/>
          </a:stretch>
        </p:blipFill>
        <p:spPr bwMode="auto">
          <a:xfrm>
            <a:off x="0" y="0"/>
            <a:ext cx="9153516" cy="2492896"/>
          </a:xfrm>
          <a:prstGeom prst="rect">
            <a:avLst/>
          </a:prstGeom>
          <a:noFill/>
          <a:ln w="9525">
            <a:noFill/>
            <a:miter lim="800000"/>
            <a:headEnd/>
            <a:tailEnd/>
          </a:ln>
        </p:spPr>
      </p:pic>
      <p:grpSp>
        <p:nvGrpSpPr>
          <p:cNvPr id="10" name="Group 9"/>
          <p:cNvGrpSpPr/>
          <p:nvPr/>
        </p:nvGrpSpPr>
        <p:grpSpPr>
          <a:xfrm>
            <a:off x="0" y="279698"/>
            <a:ext cx="9115425" cy="2309589"/>
            <a:chOff x="0" y="279698"/>
            <a:chExt cx="9115425" cy="2309589"/>
          </a:xfrm>
        </p:grpSpPr>
        <p:sp>
          <p:nvSpPr>
            <p:cNvPr id="7" name="Rectangle 6"/>
            <p:cNvSpPr/>
            <p:nvPr/>
          </p:nvSpPr>
          <p:spPr>
            <a:xfrm>
              <a:off x="1663105" y="279698"/>
              <a:ext cx="7452320" cy="22322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0" y="2445271"/>
              <a:ext cx="2699792" cy="1440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1" name="TextBox 10"/>
          <p:cNvSpPr txBox="1"/>
          <p:nvPr/>
        </p:nvSpPr>
        <p:spPr>
          <a:xfrm>
            <a:off x="2987824" y="1052736"/>
            <a:ext cx="4320480" cy="369332"/>
          </a:xfrm>
          <a:prstGeom prst="rect">
            <a:avLst/>
          </a:prstGeom>
          <a:noFill/>
        </p:spPr>
        <p:txBody>
          <a:bodyPr wrap="square" rtlCol="0">
            <a:spAutoFit/>
          </a:bodyPr>
          <a:lstStyle/>
          <a:p>
            <a:r>
              <a:rPr lang="en-US" dirty="0" smtClean="0"/>
              <a:t>c(M) distribution from the previous slide</a:t>
            </a:r>
          </a:p>
        </p:txBody>
      </p:sp>
      <p:cxnSp>
        <p:nvCxnSpPr>
          <p:cNvPr id="12" name="Straight Arrow Connector 11"/>
          <p:cNvCxnSpPr/>
          <p:nvPr/>
        </p:nvCxnSpPr>
        <p:spPr>
          <a:xfrm flipH="1">
            <a:off x="1043608" y="1268760"/>
            <a:ext cx="1872208" cy="72008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107504" y="4365104"/>
            <a:ext cx="4680520" cy="2308324"/>
          </a:xfrm>
          <a:prstGeom prst="rect">
            <a:avLst/>
          </a:prstGeom>
          <a:noFill/>
        </p:spPr>
        <p:txBody>
          <a:bodyPr wrap="square" rtlCol="0">
            <a:spAutoFit/>
          </a:bodyPr>
          <a:lstStyle/>
          <a:p>
            <a:r>
              <a:rPr lang="en-US" dirty="0" smtClean="0"/>
              <a:t>All graphs are exportable to the clipboard in ASCII format from the “Copy” menu.  Just ‘ctrl-v’ in an appropriate spreadsheet/graphing software.</a:t>
            </a:r>
          </a:p>
          <a:p>
            <a:endParaRPr lang="en-US" dirty="0"/>
          </a:p>
          <a:p>
            <a:r>
              <a:rPr lang="en-US" dirty="0" smtClean="0"/>
              <a:t>In cases where there is a fit, you will be asked to unload the clipboard of the ‘raw’ data first, then ‘fit’ data.</a:t>
            </a:r>
          </a:p>
        </p:txBody>
      </p:sp>
      <p:cxnSp>
        <p:nvCxnSpPr>
          <p:cNvPr id="14" name="Straight Arrow Connector 13"/>
          <p:cNvCxnSpPr/>
          <p:nvPr/>
        </p:nvCxnSpPr>
        <p:spPr>
          <a:xfrm flipH="1" flipV="1">
            <a:off x="1043608" y="2348880"/>
            <a:ext cx="2160240" cy="43204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3203848" y="2204864"/>
            <a:ext cx="4320480" cy="2031325"/>
          </a:xfrm>
          <a:prstGeom prst="rect">
            <a:avLst/>
          </a:prstGeom>
          <a:noFill/>
        </p:spPr>
        <p:txBody>
          <a:bodyPr wrap="square" rtlCol="0">
            <a:spAutoFit/>
          </a:bodyPr>
          <a:lstStyle/>
          <a:p>
            <a:r>
              <a:rPr lang="en-US" dirty="0" smtClean="0"/>
              <a:t>The bottom right graph will be copied ‘as-is’, so ensure that the x axis is toggled to either concentration signal or radius, and y axis toggled to preferred derivative method.</a:t>
            </a:r>
          </a:p>
          <a:p>
            <a:endParaRPr lang="en-US" dirty="0"/>
          </a:p>
          <a:p>
            <a:r>
              <a:rPr lang="en-US" dirty="0" smtClean="0"/>
              <a:t>For concentration, you will be asked whether to subtract the baseline (Yes).</a:t>
            </a:r>
          </a:p>
        </p:txBody>
      </p:sp>
      <p:pic>
        <p:nvPicPr>
          <p:cNvPr id="24581" name="Picture 5"/>
          <p:cNvPicPr>
            <a:picLocks noChangeAspect="1" noChangeArrowheads="1"/>
          </p:cNvPicPr>
          <p:nvPr/>
        </p:nvPicPr>
        <p:blipFill>
          <a:blip r:embed="rId3" cstate="screen"/>
          <a:srcRect/>
          <a:stretch>
            <a:fillRect/>
          </a:stretch>
        </p:blipFill>
        <p:spPr bwMode="auto">
          <a:xfrm>
            <a:off x="4860032" y="4293096"/>
            <a:ext cx="1905000" cy="952500"/>
          </a:xfrm>
          <a:prstGeom prst="rect">
            <a:avLst/>
          </a:prstGeom>
          <a:noFill/>
          <a:ln w="9525">
            <a:noFill/>
            <a:miter lim="800000"/>
            <a:headEnd/>
            <a:tailEnd/>
          </a:ln>
        </p:spPr>
      </p:pic>
      <p:pic>
        <p:nvPicPr>
          <p:cNvPr id="24582" name="Picture 6"/>
          <p:cNvPicPr>
            <a:picLocks noChangeAspect="1" noChangeArrowheads="1"/>
          </p:cNvPicPr>
          <p:nvPr/>
        </p:nvPicPr>
        <p:blipFill>
          <a:blip r:embed="rId4" cstate="screen"/>
          <a:srcRect/>
          <a:stretch>
            <a:fillRect/>
          </a:stretch>
        </p:blipFill>
        <p:spPr bwMode="auto">
          <a:xfrm>
            <a:off x="5292080" y="5085184"/>
            <a:ext cx="2676525" cy="952500"/>
          </a:xfrm>
          <a:prstGeom prst="rect">
            <a:avLst/>
          </a:prstGeom>
          <a:noFill/>
          <a:ln w="9525">
            <a:noFill/>
            <a:miter lim="800000"/>
            <a:headEnd/>
            <a:tailEnd/>
          </a:ln>
        </p:spPr>
      </p:pic>
      <p:pic>
        <p:nvPicPr>
          <p:cNvPr id="24583" name="Picture 7"/>
          <p:cNvPicPr>
            <a:picLocks noChangeAspect="1" noChangeArrowheads="1"/>
          </p:cNvPicPr>
          <p:nvPr/>
        </p:nvPicPr>
        <p:blipFill>
          <a:blip r:embed="rId5" cstate="screen"/>
          <a:srcRect/>
          <a:stretch>
            <a:fillRect/>
          </a:stretch>
        </p:blipFill>
        <p:spPr bwMode="auto">
          <a:xfrm>
            <a:off x="5610225" y="5905500"/>
            <a:ext cx="3533775" cy="952500"/>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Other notes</a:t>
            </a:r>
            <a:endParaRPr lang="en-GB" dirty="0"/>
          </a:p>
        </p:txBody>
      </p:sp>
      <p:sp>
        <p:nvSpPr>
          <p:cNvPr id="3" name="Content Placeholder 2"/>
          <p:cNvSpPr>
            <a:spLocks noGrp="1"/>
          </p:cNvSpPr>
          <p:nvPr>
            <p:ph idx="1"/>
          </p:nvPr>
        </p:nvSpPr>
        <p:spPr/>
        <p:txBody>
          <a:bodyPr>
            <a:normAutofit fontScale="47500" lnSpcReduction="20000"/>
          </a:bodyPr>
          <a:lstStyle/>
          <a:p>
            <a:r>
              <a:rPr lang="en-GB" dirty="0" smtClean="0"/>
              <a:t>The procedure above was for interference optics.  This method will also work for absorbance, but remember to set the green lines to be within the Lambert-Beer law (A&lt;1.4).</a:t>
            </a:r>
          </a:p>
          <a:p>
            <a:endParaRPr lang="en-GB" dirty="0" smtClean="0"/>
          </a:p>
          <a:p>
            <a:r>
              <a:rPr lang="en-GB" dirty="0" smtClean="0"/>
              <a:t>If your data goes below 0 fringes, the </a:t>
            </a:r>
            <a:r>
              <a:rPr lang="en-GB" dirty="0" err="1" smtClean="0"/>
              <a:t>ln</a:t>
            </a:r>
            <a:r>
              <a:rPr lang="en-GB" dirty="0" smtClean="0"/>
              <a:t>(c) graph will give strange patterns.  If it does not change after c(M), transpose your raw data +1, and check that the c(M) ‘notices’ by looking at the calculated baseline.</a:t>
            </a:r>
          </a:p>
          <a:p>
            <a:endParaRPr lang="en-GB" dirty="0" smtClean="0"/>
          </a:p>
          <a:p>
            <a:r>
              <a:rPr lang="en-GB" dirty="0" smtClean="0"/>
              <a:t>There are various noise-reduction techniques (</a:t>
            </a:r>
            <a:r>
              <a:rPr lang="en-GB" dirty="0" err="1" smtClean="0"/>
              <a:t>overspeeding</a:t>
            </a:r>
            <a:r>
              <a:rPr lang="en-GB" dirty="0" smtClean="0"/>
              <a:t>/</a:t>
            </a:r>
            <a:r>
              <a:rPr lang="en-GB" dirty="0" err="1" smtClean="0"/>
              <a:t>presedimenting</a:t>
            </a:r>
            <a:r>
              <a:rPr lang="en-GB" dirty="0" smtClean="0"/>
              <a:t> initial scans/aged cells/higher wavelength).  It is suggested that your favoured technique is used before analysing your data with SEDFIT-MSTAR.</a:t>
            </a:r>
          </a:p>
          <a:p>
            <a:endParaRPr lang="en-GB" dirty="0" smtClean="0"/>
          </a:p>
          <a:p>
            <a:r>
              <a:rPr lang="en-GB" dirty="0" smtClean="0"/>
              <a:t>For polydisperse systems, keep the rotor speed as low as will allow (reduced molecular weight of 1.5-2.5).</a:t>
            </a:r>
          </a:p>
          <a:p>
            <a:endParaRPr lang="en-GB" dirty="0" smtClean="0"/>
          </a:p>
          <a:p>
            <a:r>
              <a:rPr lang="en-GB" dirty="0" smtClean="0"/>
              <a:t>Although polydisperse systems make the </a:t>
            </a:r>
            <a:r>
              <a:rPr lang="en-GB" dirty="0" err="1" smtClean="0"/>
              <a:t>ln</a:t>
            </a:r>
            <a:r>
              <a:rPr lang="en-GB" dirty="0" smtClean="0"/>
              <a:t>(c) rise at the base, and non-ideal systems make it lower at the base, a combination of the two would partially cancel each other.</a:t>
            </a:r>
          </a:p>
          <a:p>
            <a:endParaRPr lang="en-GB" dirty="0" smtClean="0"/>
          </a:p>
          <a:p>
            <a:r>
              <a:rPr lang="en-GB" dirty="0" smtClean="0"/>
              <a:t>If your system has been identified as very non-ideal, please follow the procedure outlined below.</a:t>
            </a:r>
            <a:endParaRPr lang="en-GB"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446856" y="346646"/>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GB" sz="4400" b="0" i="0" u="none" strike="noStrike" kern="1200" cap="none" spc="0" normalizeH="0" baseline="0" noProof="0" smtClean="0">
                <a:ln>
                  <a:noFill/>
                </a:ln>
                <a:solidFill>
                  <a:schemeClr val="tx1"/>
                </a:solidFill>
                <a:effectLst/>
                <a:uLnTx/>
                <a:uFillTx/>
                <a:latin typeface="+mj-lt"/>
                <a:ea typeface="+mj-ea"/>
                <a:cs typeface="+mj-cs"/>
              </a:rPr>
              <a:t>Summary</a:t>
            </a:r>
            <a:endParaRPr kumimoji="0" lang="en-GB" sz="4400" b="0" i="0" u="none" strike="noStrike" kern="1200" cap="none" spc="0" normalizeH="0" baseline="0" noProof="0" dirty="0" smtClean="0">
              <a:ln>
                <a:noFill/>
              </a:ln>
              <a:solidFill>
                <a:schemeClr val="tx1"/>
              </a:solidFill>
              <a:effectLst/>
              <a:uLnTx/>
              <a:uFillTx/>
              <a:latin typeface="+mj-lt"/>
              <a:ea typeface="+mj-ea"/>
              <a:cs typeface="+mj-cs"/>
            </a:endParaRPr>
          </a:p>
        </p:txBody>
      </p:sp>
      <p:sp>
        <p:nvSpPr>
          <p:cNvPr id="6" name="Rectangle 5"/>
          <p:cNvSpPr/>
          <p:nvPr/>
        </p:nvSpPr>
        <p:spPr>
          <a:xfrm>
            <a:off x="2905472" y="1412776"/>
            <a:ext cx="288032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Load data </a:t>
            </a:r>
            <a:endParaRPr lang="en-GB" dirty="0"/>
          </a:p>
        </p:txBody>
      </p:sp>
      <p:cxnSp>
        <p:nvCxnSpPr>
          <p:cNvPr id="7" name="Straight Arrow Connector 6"/>
          <p:cNvCxnSpPr>
            <a:stCxn id="6" idx="2"/>
            <a:endCxn id="8" idx="0"/>
          </p:cNvCxnSpPr>
          <p:nvPr/>
        </p:nvCxnSpPr>
        <p:spPr>
          <a:xfrm>
            <a:off x="4345632" y="2327176"/>
            <a:ext cx="0" cy="38174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2905472" y="2708920"/>
            <a:ext cx="2880320"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Align meniscus/base/data limits</a:t>
            </a:r>
            <a:endParaRPr lang="en-GB" dirty="0"/>
          </a:p>
        </p:txBody>
      </p:sp>
      <p:sp>
        <p:nvSpPr>
          <p:cNvPr id="9" name="Rectangle 8"/>
          <p:cNvSpPr/>
          <p:nvPr/>
        </p:nvSpPr>
        <p:spPr>
          <a:xfrm>
            <a:off x="2905472" y="3573016"/>
            <a:ext cx="2880320"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Set v*rho</a:t>
            </a:r>
            <a:endParaRPr lang="en-GB" dirty="0"/>
          </a:p>
        </p:txBody>
      </p:sp>
      <p:cxnSp>
        <p:nvCxnSpPr>
          <p:cNvPr id="10" name="Straight Arrow Connector 9"/>
          <p:cNvCxnSpPr>
            <a:stCxn id="8" idx="2"/>
            <a:endCxn id="9" idx="0"/>
          </p:cNvCxnSpPr>
          <p:nvPr/>
        </p:nvCxnSpPr>
        <p:spPr>
          <a:xfrm>
            <a:off x="4345632" y="3284984"/>
            <a:ext cx="0" cy="2880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2906291" y="5283299"/>
            <a:ext cx="2880320"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c(M)</a:t>
            </a:r>
            <a:endParaRPr lang="en-GB" dirty="0"/>
          </a:p>
        </p:txBody>
      </p:sp>
      <p:cxnSp>
        <p:nvCxnSpPr>
          <p:cNvPr id="12" name="Straight Arrow Connector 11"/>
          <p:cNvCxnSpPr>
            <a:stCxn id="9" idx="2"/>
            <a:endCxn id="21" idx="0"/>
          </p:cNvCxnSpPr>
          <p:nvPr/>
        </p:nvCxnSpPr>
        <p:spPr>
          <a:xfrm>
            <a:off x="4345632" y="4149080"/>
            <a:ext cx="819" cy="2880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6373019" y="5292824"/>
            <a:ext cx="1656184" cy="5543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Export data</a:t>
            </a:r>
            <a:endParaRPr lang="en-GB" dirty="0"/>
          </a:p>
        </p:txBody>
      </p:sp>
      <p:cxnSp>
        <p:nvCxnSpPr>
          <p:cNvPr id="16" name="Straight Arrow Connector 15"/>
          <p:cNvCxnSpPr>
            <a:stCxn id="11" idx="3"/>
            <a:endCxn id="15" idx="1"/>
          </p:cNvCxnSpPr>
          <p:nvPr/>
        </p:nvCxnSpPr>
        <p:spPr>
          <a:xfrm flipV="1">
            <a:off x="5786611" y="5570004"/>
            <a:ext cx="586408" cy="132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2906291" y="4437112"/>
            <a:ext cx="2880320"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Initial assessment of data</a:t>
            </a:r>
            <a:endParaRPr lang="en-GB" dirty="0"/>
          </a:p>
        </p:txBody>
      </p:sp>
      <p:cxnSp>
        <p:nvCxnSpPr>
          <p:cNvPr id="23" name="Straight Arrow Connector 22"/>
          <p:cNvCxnSpPr>
            <a:stCxn id="21" idx="2"/>
            <a:endCxn id="11" idx="0"/>
          </p:cNvCxnSpPr>
          <p:nvPr/>
        </p:nvCxnSpPr>
        <p:spPr>
          <a:xfrm>
            <a:off x="4346451" y="5013176"/>
            <a:ext cx="0" cy="27012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6" name="Rectangle 25"/>
          <p:cNvSpPr/>
          <p:nvPr/>
        </p:nvSpPr>
        <p:spPr>
          <a:xfrm>
            <a:off x="7092280" y="4446637"/>
            <a:ext cx="1656184" cy="5543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Non-ideal procedure</a:t>
            </a:r>
            <a:endParaRPr lang="en-GB" dirty="0"/>
          </a:p>
        </p:txBody>
      </p:sp>
      <p:cxnSp>
        <p:nvCxnSpPr>
          <p:cNvPr id="27" name="Straight Arrow Connector 26"/>
          <p:cNvCxnSpPr>
            <a:stCxn id="21" idx="3"/>
            <a:endCxn id="26" idx="1"/>
          </p:cNvCxnSpPr>
          <p:nvPr/>
        </p:nvCxnSpPr>
        <p:spPr>
          <a:xfrm flipV="1">
            <a:off x="5786611" y="4723817"/>
            <a:ext cx="1305669" cy="132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5940152" y="4149080"/>
            <a:ext cx="1080120" cy="923330"/>
          </a:xfrm>
          <a:prstGeom prst="rect">
            <a:avLst/>
          </a:prstGeom>
          <a:noFill/>
        </p:spPr>
        <p:txBody>
          <a:bodyPr wrap="square" rtlCol="0">
            <a:spAutoFit/>
          </a:bodyPr>
          <a:lstStyle/>
          <a:p>
            <a:r>
              <a:rPr lang="en-GB" dirty="0" smtClean="0"/>
              <a:t>Decide system is non-ideal</a:t>
            </a:r>
            <a:endParaRPr lang="en-GB"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GB" dirty="0" smtClean="0"/>
              <a:t>SEDFIT MSTAR</a:t>
            </a:r>
            <a:endParaRPr lang="en-GB" dirty="0"/>
          </a:p>
        </p:txBody>
      </p:sp>
      <p:sp>
        <p:nvSpPr>
          <p:cNvPr id="5" name="Subtitle 4"/>
          <p:cNvSpPr>
            <a:spLocks noGrp="1"/>
          </p:cNvSpPr>
          <p:nvPr>
            <p:ph type="subTitle" idx="1"/>
          </p:nvPr>
        </p:nvSpPr>
        <p:spPr/>
        <p:txBody>
          <a:bodyPr/>
          <a:lstStyle/>
          <a:p>
            <a:r>
              <a:rPr lang="en-GB" dirty="0" smtClean="0"/>
              <a:t>Significant non-</a:t>
            </a:r>
            <a:r>
              <a:rPr lang="en-GB" dirty="0" err="1" smtClean="0"/>
              <a:t>ideality</a:t>
            </a:r>
            <a:endParaRPr lang="en-GB"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cstate="screen"/>
          <a:srcRect/>
          <a:stretch>
            <a:fillRect/>
          </a:stretch>
        </p:blipFill>
        <p:spPr bwMode="auto">
          <a:xfrm>
            <a:off x="251520" y="836712"/>
            <a:ext cx="5657454" cy="4320480"/>
          </a:xfrm>
          <a:prstGeom prst="rect">
            <a:avLst/>
          </a:prstGeom>
          <a:noFill/>
          <a:ln w="9525">
            <a:solidFill>
              <a:schemeClr val="tx1"/>
            </a:solidFill>
            <a:miter lim="800000"/>
            <a:headEnd/>
            <a:tailEnd/>
          </a:ln>
        </p:spPr>
      </p:pic>
      <p:sp>
        <p:nvSpPr>
          <p:cNvPr id="5" name="TextBox 4"/>
          <p:cNvSpPr txBox="1"/>
          <p:nvPr/>
        </p:nvSpPr>
        <p:spPr>
          <a:xfrm>
            <a:off x="6588224" y="1844824"/>
            <a:ext cx="2555776" cy="2308324"/>
          </a:xfrm>
          <a:prstGeom prst="rect">
            <a:avLst/>
          </a:prstGeom>
          <a:noFill/>
        </p:spPr>
        <p:txBody>
          <a:bodyPr wrap="square" rtlCol="0">
            <a:spAutoFit/>
          </a:bodyPr>
          <a:lstStyle/>
          <a:p>
            <a:r>
              <a:rPr lang="en-GB" dirty="0" smtClean="0">
                <a:sym typeface="Wingdings" pitchFamily="2" charset="2"/>
              </a:rPr>
              <a:t>As before, load sedimentation equilibrium data.  For this tutorial use NISS1e.  This is a simulated single solute with significant non-</a:t>
            </a:r>
            <a:r>
              <a:rPr lang="en-GB" dirty="0" err="1" smtClean="0">
                <a:sym typeface="Wingdings" pitchFamily="2" charset="2"/>
              </a:rPr>
              <a:t>ideality</a:t>
            </a:r>
            <a:r>
              <a:rPr lang="en-GB" dirty="0" smtClean="0">
                <a:sym typeface="Wingdings" pitchFamily="2" charset="2"/>
              </a:rPr>
              <a:t>, also with error.</a:t>
            </a:r>
          </a:p>
        </p:txBody>
      </p:sp>
      <p:pic>
        <p:nvPicPr>
          <p:cNvPr id="7" name="Picture 2"/>
          <p:cNvPicPr>
            <a:picLocks noChangeAspect="1" noChangeArrowheads="1"/>
          </p:cNvPicPr>
          <p:nvPr/>
        </p:nvPicPr>
        <p:blipFill>
          <a:blip r:embed="rId3" cstate="screen"/>
          <a:srcRect/>
          <a:stretch>
            <a:fillRect/>
          </a:stretch>
        </p:blipFill>
        <p:spPr bwMode="auto">
          <a:xfrm>
            <a:off x="755576" y="1772816"/>
            <a:ext cx="5657454" cy="4392488"/>
          </a:xfrm>
          <a:prstGeom prst="rect">
            <a:avLst/>
          </a:prstGeom>
          <a:noFill/>
          <a:ln w="9525">
            <a:solidFill>
              <a:schemeClr val="tx1"/>
            </a:solidFill>
            <a:miter lim="800000"/>
            <a:headEnd/>
            <a:tailEnd/>
          </a:ln>
        </p:spPr>
      </p:pic>
      <p:sp>
        <p:nvSpPr>
          <p:cNvPr id="9" name="Rectangle 8"/>
          <p:cNvSpPr/>
          <p:nvPr/>
        </p:nvSpPr>
        <p:spPr>
          <a:xfrm>
            <a:off x="1744638" y="1835299"/>
            <a:ext cx="216024" cy="144016"/>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3" name="Picture 3"/>
          <p:cNvPicPr>
            <a:picLocks noGrp="1" noChangeAspect="1" noChangeArrowheads="1"/>
          </p:cNvPicPr>
          <p:nvPr>
            <p:ph idx="1"/>
          </p:nvPr>
        </p:nvPicPr>
        <p:blipFill>
          <a:blip r:embed="rId2" cstate="screen"/>
          <a:srcRect b="3908"/>
          <a:stretch>
            <a:fillRect/>
          </a:stretch>
        </p:blipFill>
        <p:spPr bwMode="auto">
          <a:xfrm>
            <a:off x="251520" y="836712"/>
            <a:ext cx="5657454" cy="4349080"/>
          </a:xfrm>
          <a:prstGeom prst="rect">
            <a:avLst/>
          </a:prstGeom>
          <a:noFill/>
          <a:ln w="9525">
            <a:solidFill>
              <a:schemeClr val="tx1"/>
            </a:solidFill>
            <a:miter lim="800000"/>
            <a:headEnd/>
            <a:tailEnd/>
          </a:ln>
        </p:spPr>
      </p:pic>
      <p:sp>
        <p:nvSpPr>
          <p:cNvPr id="7" name="TextBox 6"/>
          <p:cNvSpPr txBox="1"/>
          <p:nvPr/>
        </p:nvSpPr>
        <p:spPr>
          <a:xfrm>
            <a:off x="6228184" y="1916832"/>
            <a:ext cx="2555776" cy="2585323"/>
          </a:xfrm>
          <a:prstGeom prst="rect">
            <a:avLst/>
          </a:prstGeom>
          <a:noFill/>
        </p:spPr>
        <p:txBody>
          <a:bodyPr wrap="square" rtlCol="0">
            <a:spAutoFit/>
          </a:bodyPr>
          <a:lstStyle/>
          <a:p>
            <a:r>
              <a:rPr lang="en-GB" dirty="0" smtClean="0">
                <a:sym typeface="Wingdings" pitchFamily="2" charset="2"/>
              </a:rPr>
              <a:t>From the MSTAR screen, there are certain clues of non-</a:t>
            </a:r>
            <a:r>
              <a:rPr lang="en-GB" dirty="0" err="1" smtClean="0">
                <a:sym typeface="Wingdings" pitchFamily="2" charset="2"/>
              </a:rPr>
              <a:t>ideality</a:t>
            </a:r>
            <a:r>
              <a:rPr lang="en-GB" dirty="0" smtClean="0">
                <a:sym typeface="Wingdings" pitchFamily="2" charset="2"/>
              </a:rPr>
              <a:t>:</a:t>
            </a:r>
          </a:p>
          <a:p>
            <a:pPr marL="180975" indent="-180975">
              <a:buFont typeface="Arial" pitchFamily="34" charset="0"/>
              <a:buChar char="•"/>
            </a:pPr>
            <a:r>
              <a:rPr lang="en-GB" dirty="0" err="1" smtClean="0">
                <a:sym typeface="Wingdings" pitchFamily="2" charset="2"/>
              </a:rPr>
              <a:t>ln</a:t>
            </a:r>
            <a:r>
              <a:rPr lang="en-GB" dirty="0" smtClean="0">
                <a:sym typeface="Wingdings" pitchFamily="2" charset="2"/>
              </a:rPr>
              <a:t>(c) vs. r</a:t>
            </a:r>
            <a:r>
              <a:rPr lang="en-GB" baseline="30000" dirty="0" smtClean="0">
                <a:sym typeface="Wingdings" pitchFamily="2" charset="2"/>
              </a:rPr>
              <a:t>2</a:t>
            </a:r>
            <a:r>
              <a:rPr lang="en-GB" dirty="0" smtClean="0">
                <a:sym typeface="Wingdings" pitchFamily="2" charset="2"/>
              </a:rPr>
              <a:t> bends down towards the base</a:t>
            </a:r>
          </a:p>
          <a:p>
            <a:pPr marL="180975" indent="-180975">
              <a:buFont typeface="Arial" pitchFamily="34" charset="0"/>
              <a:buChar char="•"/>
            </a:pPr>
            <a:r>
              <a:rPr lang="en-GB" dirty="0" err="1" smtClean="0">
                <a:sym typeface="Wingdings" pitchFamily="2" charset="2"/>
              </a:rPr>
              <a:t>Mw,app</a:t>
            </a:r>
            <a:r>
              <a:rPr lang="en-GB" dirty="0" smtClean="0">
                <a:sym typeface="Wingdings" pitchFamily="2" charset="2"/>
              </a:rPr>
              <a:t> </a:t>
            </a:r>
            <a:r>
              <a:rPr lang="en-GB" dirty="0" err="1" smtClean="0">
                <a:sym typeface="Wingdings" pitchFamily="2" charset="2"/>
              </a:rPr>
              <a:t>vs</a:t>
            </a:r>
            <a:r>
              <a:rPr lang="en-GB" dirty="0" smtClean="0">
                <a:sym typeface="Wingdings" pitchFamily="2" charset="2"/>
              </a:rPr>
              <a:t> c negatively slopes</a:t>
            </a:r>
            <a:endParaRPr lang="en-GB" dirty="0">
              <a:sym typeface="Wingdings" pitchFamily="2" charset="2"/>
            </a:endParaRPr>
          </a:p>
          <a:p>
            <a:pPr marL="180975" indent="-180975"/>
            <a:endParaRPr lang="en-GB" dirty="0" smtClean="0">
              <a:sym typeface="Wingdings" pitchFamily="2" charset="2"/>
            </a:endParaRPr>
          </a:p>
          <a:p>
            <a:pPr marL="180975" indent="-180975"/>
            <a:r>
              <a:rPr lang="en-GB" dirty="0" smtClean="0">
                <a:sym typeface="Wingdings" pitchFamily="2" charset="2"/>
              </a:rPr>
              <a:t>Turn c(M) on.</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2"/>
          <p:cNvPicPr>
            <a:picLocks noGrp="1" noChangeAspect="1" noChangeArrowheads="1"/>
          </p:cNvPicPr>
          <p:nvPr>
            <p:ph idx="1"/>
          </p:nvPr>
        </p:nvPicPr>
        <p:blipFill>
          <a:blip r:embed="rId2" cstate="screen"/>
          <a:srcRect b="3908"/>
          <a:stretch>
            <a:fillRect/>
          </a:stretch>
        </p:blipFill>
        <p:spPr bwMode="auto">
          <a:xfrm>
            <a:off x="251520" y="836712"/>
            <a:ext cx="5657454" cy="4349080"/>
          </a:xfrm>
          <a:prstGeom prst="rect">
            <a:avLst/>
          </a:prstGeom>
          <a:noFill/>
          <a:ln w="9525">
            <a:solidFill>
              <a:schemeClr val="tx1"/>
            </a:solidFill>
            <a:miter lim="800000"/>
            <a:headEnd/>
            <a:tailEnd/>
          </a:ln>
        </p:spPr>
      </p:pic>
      <p:sp>
        <p:nvSpPr>
          <p:cNvPr id="5" name="TextBox 4"/>
          <p:cNvSpPr txBox="1"/>
          <p:nvPr/>
        </p:nvSpPr>
        <p:spPr>
          <a:xfrm>
            <a:off x="6156176" y="1916832"/>
            <a:ext cx="2664296" cy="2308324"/>
          </a:xfrm>
          <a:prstGeom prst="rect">
            <a:avLst/>
          </a:prstGeom>
          <a:noFill/>
        </p:spPr>
        <p:txBody>
          <a:bodyPr wrap="square" rtlCol="0">
            <a:spAutoFit/>
          </a:bodyPr>
          <a:lstStyle/>
          <a:p>
            <a:r>
              <a:rPr lang="en-GB" dirty="0" smtClean="0">
                <a:sym typeface="Wingdings" pitchFamily="2" charset="2"/>
              </a:rPr>
              <a:t>Very poor fit on the c vs. r plot.</a:t>
            </a:r>
          </a:p>
          <a:p>
            <a:endParaRPr lang="en-GB" dirty="0" smtClean="0">
              <a:sym typeface="Wingdings" pitchFamily="2" charset="2"/>
            </a:endParaRPr>
          </a:p>
          <a:p>
            <a:r>
              <a:rPr lang="en-GB" dirty="0" smtClean="0">
                <a:sym typeface="Wingdings" pitchFamily="2" charset="2"/>
              </a:rPr>
              <a:t>Little correlation between fit and data on </a:t>
            </a:r>
            <a:r>
              <a:rPr lang="en-GB" dirty="0" err="1" smtClean="0">
                <a:sym typeface="Wingdings" pitchFamily="2" charset="2"/>
              </a:rPr>
              <a:t>Mw,app</a:t>
            </a:r>
            <a:r>
              <a:rPr lang="en-GB" dirty="0" smtClean="0">
                <a:sym typeface="Wingdings" pitchFamily="2" charset="2"/>
              </a:rPr>
              <a:t> vs. c and M* vs. r plots.</a:t>
            </a:r>
          </a:p>
          <a:p>
            <a:endParaRPr lang="en-GB" dirty="0">
              <a:sym typeface="Wingdings" pitchFamily="2" charset="2"/>
            </a:endParaRPr>
          </a:p>
          <a:p>
            <a:r>
              <a:rPr lang="en-GB" dirty="0" smtClean="0">
                <a:sym typeface="Wingdings" pitchFamily="2" charset="2"/>
              </a:rPr>
              <a:t>Press Esc on keyboard.</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2"/>
          <p:cNvPicPr>
            <a:picLocks noGrp="1" noChangeAspect="1" noChangeArrowheads="1"/>
          </p:cNvPicPr>
          <p:nvPr>
            <p:ph idx="1"/>
          </p:nvPr>
        </p:nvPicPr>
        <p:blipFill>
          <a:blip r:embed="rId2" cstate="screen"/>
          <a:srcRect b="2317"/>
          <a:stretch>
            <a:fillRect/>
          </a:stretch>
        </p:blipFill>
        <p:spPr bwMode="auto">
          <a:xfrm>
            <a:off x="251520" y="836712"/>
            <a:ext cx="5657454" cy="4421088"/>
          </a:xfrm>
          <a:prstGeom prst="rect">
            <a:avLst/>
          </a:prstGeom>
          <a:noFill/>
          <a:ln w="9525">
            <a:solidFill>
              <a:schemeClr val="tx1"/>
            </a:solidFill>
            <a:miter lim="800000"/>
            <a:headEnd/>
            <a:tailEnd/>
          </a:ln>
        </p:spPr>
      </p:pic>
      <p:sp>
        <p:nvSpPr>
          <p:cNvPr id="5" name="TextBox 4"/>
          <p:cNvSpPr txBox="1"/>
          <p:nvPr/>
        </p:nvSpPr>
        <p:spPr>
          <a:xfrm>
            <a:off x="6084168" y="2708920"/>
            <a:ext cx="2664296" cy="1754326"/>
          </a:xfrm>
          <a:prstGeom prst="rect">
            <a:avLst/>
          </a:prstGeom>
          <a:noFill/>
        </p:spPr>
        <p:txBody>
          <a:bodyPr wrap="square" rtlCol="0">
            <a:spAutoFit/>
          </a:bodyPr>
          <a:lstStyle/>
          <a:p>
            <a:r>
              <a:rPr lang="en-GB" dirty="0" smtClean="0">
                <a:sym typeface="Wingdings" pitchFamily="2" charset="2"/>
              </a:rPr>
              <a:t>Very large residuals with an overall </a:t>
            </a:r>
            <a:r>
              <a:rPr lang="en-GB" dirty="0" err="1" smtClean="0">
                <a:sym typeface="Wingdings" pitchFamily="2" charset="2"/>
              </a:rPr>
              <a:t>wavey</a:t>
            </a:r>
            <a:r>
              <a:rPr lang="en-GB" dirty="0" smtClean="0">
                <a:sym typeface="Wingdings" pitchFamily="2" charset="2"/>
              </a:rPr>
              <a:t> pattern.</a:t>
            </a:r>
          </a:p>
          <a:p>
            <a:endParaRPr lang="en-GB" dirty="0">
              <a:sym typeface="Wingdings" pitchFamily="2" charset="2"/>
            </a:endParaRPr>
          </a:p>
          <a:p>
            <a:endParaRPr lang="en-GB" dirty="0" smtClean="0">
              <a:sym typeface="Wingdings" pitchFamily="2" charset="2"/>
            </a:endParaRPr>
          </a:p>
          <a:p>
            <a:r>
              <a:rPr lang="en-GB" dirty="0" smtClean="0">
                <a:sym typeface="Wingdings" pitchFamily="2" charset="2"/>
              </a:rPr>
              <a:t>Go back to MSTAR and turn c(M) off.</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cstate="screen"/>
          <a:srcRect/>
          <a:stretch>
            <a:fillRect/>
          </a:stretch>
        </p:blipFill>
        <p:spPr bwMode="auto">
          <a:xfrm>
            <a:off x="251520" y="836712"/>
            <a:ext cx="5657454" cy="4320480"/>
          </a:xfrm>
          <a:prstGeom prst="rect">
            <a:avLst/>
          </a:prstGeom>
          <a:noFill/>
          <a:ln w="9525">
            <a:solidFill>
              <a:schemeClr val="tx1"/>
            </a:solidFill>
            <a:miter lim="800000"/>
            <a:headEnd/>
            <a:tailEnd/>
          </a:ln>
        </p:spPr>
      </p:pic>
      <p:sp>
        <p:nvSpPr>
          <p:cNvPr id="5" name="TextBox 4"/>
          <p:cNvSpPr txBox="1"/>
          <p:nvPr/>
        </p:nvSpPr>
        <p:spPr>
          <a:xfrm>
            <a:off x="5940152" y="1844824"/>
            <a:ext cx="3203848" cy="3693319"/>
          </a:xfrm>
          <a:prstGeom prst="rect">
            <a:avLst/>
          </a:prstGeom>
          <a:noFill/>
        </p:spPr>
        <p:txBody>
          <a:bodyPr wrap="square" rtlCol="0">
            <a:spAutoFit/>
          </a:bodyPr>
          <a:lstStyle/>
          <a:p>
            <a:pPr marL="342900" indent="-342900">
              <a:buAutoNum type="arabicPeriod"/>
            </a:pPr>
            <a:r>
              <a:rPr lang="en-GB" b="1" dirty="0" smtClean="0"/>
              <a:t>Open SEDFIT MSTAR</a:t>
            </a:r>
          </a:p>
          <a:p>
            <a:pPr marL="342900" indent="-342900">
              <a:buAutoNum type="arabicPeriod"/>
            </a:pPr>
            <a:r>
              <a:rPr lang="en-GB" b="1" dirty="0" smtClean="0"/>
              <a:t>Data </a:t>
            </a:r>
            <a:r>
              <a:rPr lang="en-GB" b="1" dirty="0" smtClean="0">
                <a:sym typeface="Wingdings" pitchFamily="2" charset="2"/>
              </a:rPr>
              <a:t> Load sedimentation equilibrium data</a:t>
            </a:r>
          </a:p>
          <a:p>
            <a:pPr marL="342900" indent="-342900"/>
            <a:endParaRPr lang="en-GB" dirty="0">
              <a:sym typeface="Wingdings" pitchFamily="2" charset="2"/>
            </a:endParaRPr>
          </a:p>
          <a:p>
            <a:r>
              <a:rPr lang="en-GB" dirty="0" smtClean="0">
                <a:sym typeface="Wingdings" pitchFamily="2" charset="2"/>
              </a:rPr>
              <a:t>The data files from </a:t>
            </a:r>
            <a:r>
              <a:rPr lang="en-GB" dirty="0" err="1" smtClean="0">
                <a:sym typeface="Wingdings" pitchFamily="2" charset="2"/>
              </a:rPr>
              <a:t>Schuck</a:t>
            </a:r>
            <a:r>
              <a:rPr lang="en-GB" dirty="0" smtClean="0">
                <a:sym typeface="Wingdings" pitchFamily="2" charset="2"/>
              </a:rPr>
              <a:t> P, Gillis</a:t>
            </a:r>
            <a:r>
              <a:rPr lang="en-GB" dirty="0">
                <a:sym typeface="Wingdings" pitchFamily="2" charset="2"/>
              </a:rPr>
              <a:t> </a:t>
            </a:r>
            <a:r>
              <a:rPr lang="en-GB" dirty="0" smtClean="0">
                <a:sym typeface="Wingdings" pitchFamily="2" charset="2"/>
              </a:rPr>
              <a:t>R, Besong D, Almutairi F, Adams G, Rowe A, Harding (2014) </a:t>
            </a:r>
            <a:r>
              <a:rPr lang="en-GB" i="1" dirty="0" smtClean="0">
                <a:sym typeface="Wingdings" pitchFamily="2" charset="2"/>
              </a:rPr>
              <a:t>Analyst</a:t>
            </a:r>
            <a:r>
              <a:rPr lang="en-GB" dirty="0" smtClean="0">
                <a:sym typeface="Wingdings" pitchFamily="2" charset="2"/>
              </a:rPr>
              <a:t>, </a:t>
            </a:r>
            <a:r>
              <a:rPr lang="en-GB" b="1" dirty="0" smtClean="0">
                <a:sym typeface="Wingdings" pitchFamily="2" charset="2"/>
              </a:rPr>
              <a:t>139</a:t>
            </a:r>
            <a:r>
              <a:rPr lang="en-GB" dirty="0" smtClean="0">
                <a:sym typeface="Wingdings" pitchFamily="2" charset="2"/>
              </a:rPr>
              <a:t>, 79-92 are available for download.  This tutorial will use Sim1b (ideal single solute) and NISS1e (very non-ideal single solute) from that paper</a:t>
            </a:r>
            <a:endParaRPr lang="en-GB" dirty="0"/>
          </a:p>
        </p:txBody>
      </p:sp>
      <p:sp>
        <p:nvSpPr>
          <p:cNvPr id="6" name="TextBox 5"/>
          <p:cNvSpPr txBox="1"/>
          <p:nvPr/>
        </p:nvSpPr>
        <p:spPr>
          <a:xfrm>
            <a:off x="2627784" y="1628800"/>
            <a:ext cx="1944216" cy="1200329"/>
          </a:xfrm>
          <a:prstGeom prst="rect">
            <a:avLst/>
          </a:prstGeom>
          <a:noFill/>
          <a:ln>
            <a:solidFill>
              <a:schemeClr val="tx1"/>
            </a:solidFill>
          </a:ln>
        </p:spPr>
        <p:txBody>
          <a:bodyPr wrap="square" rtlCol="0">
            <a:spAutoFit/>
          </a:bodyPr>
          <a:lstStyle/>
          <a:p>
            <a:r>
              <a:rPr lang="en-GB" dirty="0" smtClean="0"/>
              <a:t>SEDFIT MSTAR includes the ‘MSTAR’ button on the menu bar</a:t>
            </a:r>
            <a:endParaRPr lang="en-GB" dirty="0"/>
          </a:p>
        </p:txBody>
      </p:sp>
      <p:cxnSp>
        <p:nvCxnSpPr>
          <p:cNvPr id="8" name="Straight Arrow Connector 7"/>
          <p:cNvCxnSpPr/>
          <p:nvPr/>
        </p:nvCxnSpPr>
        <p:spPr>
          <a:xfrm flipH="1" flipV="1">
            <a:off x="1403648" y="980728"/>
            <a:ext cx="1224136" cy="64807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2"/>
          <p:cNvPicPr>
            <a:picLocks noGrp="1" noChangeAspect="1" noChangeArrowheads="1"/>
          </p:cNvPicPr>
          <p:nvPr>
            <p:ph idx="1"/>
          </p:nvPr>
        </p:nvPicPr>
        <p:blipFill>
          <a:blip r:embed="rId2" cstate="screen"/>
          <a:srcRect b="4540"/>
          <a:stretch>
            <a:fillRect/>
          </a:stretch>
        </p:blipFill>
        <p:spPr bwMode="auto">
          <a:xfrm>
            <a:off x="251520" y="836712"/>
            <a:ext cx="5657454" cy="4320480"/>
          </a:xfrm>
          <a:prstGeom prst="rect">
            <a:avLst/>
          </a:prstGeom>
          <a:noFill/>
          <a:ln w="9525">
            <a:solidFill>
              <a:schemeClr val="tx1"/>
            </a:solidFill>
            <a:miter lim="800000"/>
            <a:headEnd/>
            <a:tailEnd/>
          </a:ln>
        </p:spPr>
      </p:pic>
      <p:sp>
        <p:nvSpPr>
          <p:cNvPr id="5" name="TextBox 4"/>
          <p:cNvSpPr txBox="1"/>
          <p:nvPr/>
        </p:nvSpPr>
        <p:spPr>
          <a:xfrm>
            <a:off x="6084168" y="2708920"/>
            <a:ext cx="2664296" cy="2585323"/>
          </a:xfrm>
          <a:prstGeom prst="rect">
            <a:avLst/>
          </a:prstGeom>
          <a:noFill/>
        </p:spPr>
        <p:txBody>
          <a:bodyPr wrap="square" rtlCol="0">
            <a:spAutoFit/>
          </a:bodyPr>
          <a:lstStyle/>
          <a:p>
            <a:r>
              <a:rPr lang="en-GB" dirty="0" smtClean="0">
                <a:sym typeface="Wingdings" pitchFamily="2" charset="2"/>
              </a:rPr>
              <a:t>Move the lower green line close to the meniscus as shown.</a:t>
            </a:r>
          </a:p>
          <a:p>
            <a:endParaRPr lang="en-GB" dirty="0" smtClean="0">
              <a:sym typeface="Wingdings" pitchFamily="2" charset="2"/>
            </a:endParaRPr>
          </a:p>
          <a:p>
            <a:endParaRPr lang="en-GB" dirty="0">
              <a:sym typeface="Wingdings" pitchFamily="2" charset="2"/>
            </a:endParaRPr>
          </a:p>
          <a:p>
            <a:endParaRPr lang="en-GB" dirty="0" smtClean="0">
              <a:sym typeface="Wingdings" pitchFamily="2" charset="2"/>
            </a:endParaRPr>
          </a:p>
          <a:p>
            <a:r>
              <a:rPr lang="en-GB" dirty="0" smtClean="0">
                <a:sym typeface="Wingdings" pitchFamily="2" charset="2"/>
              </a:rPr>
              <a:t>Turn c(M) back on, and say Yes to determining baseline.</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2"/>
          <p:cNvPicPr>
            <a:picLocks noGrp="1" noChangeAspect="1" noChangeArrowheads="1"/>
          </p:cNvPicPr>
          <p:nvPr>
            <p:ph idx="1"/>
          </p:nvPr>
        </p:nvPicPr>
        <p:blipFill>
          <a:blip r:embed="rId2" cstate="screen"/>
          <a:srcRect b="4540"/>
          <a:stretch>
            <a:fillRect/>
          </a:stretch>
        </p:blipFill>
        <p:spPr bwMode="auto">
          <a:xfrm>
            <a:off x="251520" y="836712"/>
            <a:ext cx="5657454" cy="4320480"/>
          </a:xfrm>
          <a:prstGeom prst="rect">
            <a:avLst/>
          </a:prstGeom>
          <a:noFill/>
          <a:ln w="9525">
            <a:solidFill>
              <a:schemeClr val="tx1"/>
            </a:solidFill>
            <a:miter lim="800000"/>
            <a:headEnd/>
            <a:tailEnd/>
          </a:ln>
        </p:spPr>
      </p:pic>
      <p:sp>
        <p:nvSpPr>
          <p:cNvPr id="5" name="TextBox 4"/>
          <p:cNvSpPr txBox="1"/>
          <p:nvPr/>
        </p:nvSpPr>
        <p:spPr>
          <a:xfrm>
            <a:off x="6084168" y="908720"/>
            <a:ext cx="2664296" cy="3970318"/>
          </a:xfrm>
          <a:prstGeom prst="rect">
            <a:avLst/>
          </a:prstGeom>
          <a:noFill/>
        </p:spPr>
        <p:txBody>
          <a:bodyPr wrap="square" rtlCol="0">
            <a:spAutoFit/>
          </a:bodyPr>
          <a:lstStyle/>
          <a:p>
            <a:r>
              <a:rPr lang="en-GB" dirty="0" smtClean="0">
                <a:sym typeface="Wingdings" pitchFamily="2" charset="2"/>
              </a:rPr>
              <a:t>Make a note of the </a:t>
            </a:r>
            <a:r>
              <a:rPr lang="en-GB" dirty="0" err="1" smtClean="0">
                <a:sym typeface="Wingdings" pitchFamily="2" charset="2"/>
              </a:rPr>
              <a:t>Ja</a:t>
            </a:r>
            <a:r>
              <a:rPr lang="en-GB" dirty="0" smtClean="0">
                <a:sym typeface="Wingdings" pitchFamily="2" charset="2"/>
              </a:rPr>
              <a:t> and the baseline.</a:t>
            </a:r>
          </a:p>
          <a:p>
            <a:r>
              <a:rPr lang="en-GB" dirty="0" smtClean="0">
                <a:sym typeface="Wingdings" pitchFamily="2" charset="2"/>
              </a:rPr>
              <a:t>(in this case: 0.0822, 0.0541)</a:t>
            </a:r>
          </a:p>
          <a:p>
            <a:endParaRPr lang="en-GB" dirty="0" smtClean="0">
              <a:sym typeface="Wingdings" pitchFamily="2" charset="2"/>
            </a:endParaRPr>
          </a:p>
          <a:p>
            <a:r>
              <a:rPr lang="en-GB" smtClean="0">
                <a:sym typeface="Wingdings" pitchFamily="2" charset="2"/>
              </a:rPr>
              <a:t>The rationale </a:t>
            </a:r>
            <a:r>
              <a:rPr lang="en-GB" dirty="0" smtClean="0">
                <a:sym typeface="Wingdings" pitchFamily="2" charset="2"/>
              </a:rPr>
              <a:t>behind this is that the non-</a:t>
            </a:r>
            <a:r>
              <a:rPr lang="en-GB" dirty="0" err="1" smtClean="0">
                <a:sym typeface="Wingdings" pitchFamily="2" charset="2"/>
              </a:rPr>
              <a:t>ideality</a:t>
            </a:r>
            <a:r>
              <a:rPr lang="en-GB" dirty="0" smtClean="0">
                <a:sym typeface="Wingdings" pitchFamily="2" charset="2"/>
              </a:rPr>
              <a:t> will be at its lowest near the meniscus as the concentration is lowest.</a:t>
            </a:r>
            <a:endParaRPr lang="en-GB" dirty="0">
              <a:sym typeface="Wingdings" pitchFamily="2" charset="2"/>
            </a:endParaRPr>
          </a:p>
          <a:p>
            <a:endParaRPr lang="en-GB" dirty="0" smtClean="0">
              <a:sym typeface="Wingdings" pitchFamily="2" charset="2"/>
            </a:endParaRPr>
          </a:p>
          <a:p>
            <a:r>
              <a:rPr lang="en-GB" dirty="0" smtClean="0">
                <a:sym typeface="Wingdings" pitchFamily="2" charset="2"/>
              </a:rPr>
              <a:t>Turn c(M) back off.  The </a:t>
            </a:r>
            <a:r>
              <a:rPr lang="en-GB" dirty="0" err="1" smtClean="0">
                <a:sym typeface="Wingdings" pitchFamily="2" charset="2"/>
              </a:rPr>
              <a:t>Ja</a:t>
            </a:r>
            <a:r>
              <a:rPr lang="en-GB" dirty="0" smtClean="0">
                <a:sym typeface="Wingdings" pitchFamily="2" charset="2"/>
              </a:rPr>
              <a:t> will revert back to extrapolation mode.</a:t>
            </a:r>
          </a:p>
        </p:txBody>
      </p:sp>
      <p:cxnSp>
        <p:nvCxnSpPr>
          <p:cNvPr id="7" name="Straight Arrow Connector 6"/>
          <p:cNvCxnSpPr/>
          <p:nvPr/>
        </p:nvCxnSpPr>
        <p:spPr>
          <a:xfrm flipH="1">
            <a:off x="971600" y="1124744"/>
            <a:ext cx="5184576" cy="21602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H="1">
            <a:off x="2483768" y="1124744"/>
            <a:ext cx="3672408"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084168" y="908720"/>
            <a:ext cx="3059832" cy="5909310"/>
          </a:xfrm>
          <a:prstGeom prst="rect">
            <a:avLst/>
          </a:prstGeom>
          <a:noFill/>
        </p:spPr>
        <p:txBody>
          <a:bodyPr wrap="square" rtlCol="0">
            <a:spAutoFit/>
          </a:bodyPr>
          <a:lstStyle/>
          <a:p>
            <a:r>
              <a:rPr lang="en-GB" dirty="0" smtClean="0">
                <a:sym typeface="Wingdings" pitchFamily="2" charset="2"/>
              </a:rPr>
              <a:t>The baseline should stay the same, however manually type in the </a:t>
            </a:r>
            <a:r>
              <a:rPr lang="en-GB" dirty="0" err="1" smtClean="0">
                <a:sym typeface="Wingdings" pitchFamily="2" charset="2"/>
              </a:rPr>
              <a:t>Ja</a:t>
            </a:r>
            <a:endParaRPr lang="en-GB" dirty="0" smtClean="0">
              <a:sym typeface="Wingdings" pitchFamily="2" charset="2"/>
            </a:endParaRPr>
          </a:p>
          <a:p>
            <a:r>
              <a:rPr lang="en-GB" dirty="0" smtClean="0">
                <a:sym typeface="Wingdings" pitchFamily="2" charset="2"/>
              </a:rPr>
              <a:t>(in this case: 0.0822).</a:t>
            </a:r>
          </a:p>
          <a:p>
            <a:endParaRPr lang="en-GB" dirty="0" smtClean="0">
              <a:sym typeface="Wingdings" pitchFamily="2" charset="2"/>
            </a:endParaRPr>
          </a:p>
          <a:p>
            <a:r>
              <a:rPr lang="en-GB" dirty="0" smtClean="0">
                <a:sym typeface="Wingdings" pitchFamily="2" charset="2"/>
              </a:rPr>
              <a:t>Click the </a:t>
            </a:r>
            <a:r>
              <a:rPr lang="en-GB" dirty="0" err="1" smtClean="0">
                <a:sym typeface="Wingdings" pitchFamily="2" charset="2"/>
              </a:rPr>
              <a:t>extrap</a:t>
            </a:r>
            <a:r>
              <a:rPr lang="en-GB" dirty="0" smtClean="0">
                <a:sym typeface="Wingdings" pitchFamily="2" charset="2"/>
              </a:rPr>
              <a:t>. button on the M* plot and select a wider area on the c vs. r plot.</a:t>
            </a:r>
          </a:p>
          <a:p>
            <a:endParaRPr lang="en-GB" dirty="0">
              <a:sym typeface="Wingdings" pitchFamily="2" charset="2"/>
            </a:endParaRPr>
          </a:p>
          <a:p>
            <a:r>
              <a:rPr lang="en-GB" dirty="0" smtClean="0">
                <a:sym typeface="Wingdings" pitchFamily="2" charset="2"/>
              </a:rPr>
              <a:t>Now click “hinge point info”</a:t>
            </a:r>
          </a:p>
          <a:p>
            <a:pPr indent="361950">
              <a:buFont typeface="Arial" pitchFamily="34" charset="0"/>
              <a:buChar char="•"/>
            </a:pPr>
            <a:r>
              <a:rPr lang="en-GB" dirty="0" smtClean="0">
                <a:sym typeface="Wingdings" pitchFamily="2" charset="2"/>
              </a:rPr>
              <a:t>Unless you know the loading concentration more precisely, do not manually </a:t>
            </a:r>
            <a:r>
              <a:rPr lang="en-GB" dirty="0" err="1" smtClean="0">
                <a:sym typeface="Wingdings" pitchFamily="2" charset="2"/>
              </a:rPr>
              <a:t>overide</a:t>
            </a:r>
            <a:r>
              <a:rPr lang="en-GB" dirty="0" smtClean="0">
                <a:sym typeface="Wingdings" pitchFamily="2" charset="2"/>
              </a:rPr>
              <a:t> – ‘No’.</a:t>
            </a:r>
          </a:p>
          <a:p>
            <a:pPr indent="361950">
              <a:buFont typeface="Arial" pitchFamily="34" charset="0"/>
              <a:buChar char="•"/>
            </a:pPr>
            <a:r>
              <a:rPr lang="en-GB" dirty="0" smtClean="0">
                <a:sym typeface="Wingdings" pitchFamily="2" charset="2"/>
              </a:rPr>
              <a:t>‘OK’</a:t>
            </a:r>
          </a:p>
          <a:p>
            <a:pPr marL="895350" indent="361950">
              <a:buFont typeface="Arial" pitchFamily="34" charset="0"/>
              <a:buChar char="•"/>
            </a:pPr>
            <a:r>
              <a:rPr lang="en-GB" dirty="0" smtClean="0">
                <a:sym typeface="Wingdings" pitchFamily="2" charset="2"/>
              </a:rPr>
              <a:t>NB The  </a:t>
            </a:r>
            <a:r>
              <a:rPr lang="en-GB" dirty="0" err="1" smtClean="0">
                <a:sym typeface="Wingdings" pitchFamily="2" charset="2"/>
              </a:rPr>
              <a:t>Mw,app</a:t>
            </a:r>
            <a:r>
              <a:rPr lang="en-GB" dirty="0" smtClean="0">
                <a:sym typeface="Wingdings" pitchFamily="2" charset="2"/>
              </a:rPr>
              <a:t> from the </a:t>
            </a:r>
            <a:r>
              <a:rPr lang="en-GB" dirty="0" err="1" smtClean="0">
                <a:sym typeface="Wingdings" pitchFamily="2" charset="2"/>
              </a:rPr>
              <a:t>hingepoint</a:t>
            </a:r>
            <a:r>
              <a:rPr lang="en-GB" dirty="0" smtClean="0">
                <a:sym typeface="Wingdings" pitchFamily="2" charset="2"/>
              </a:rPr>
              <a:t> is less affected by non-</a:t>
            </a:r>
            <a:r>
              <a:rPr lang="en-GB" dirty="0" err="1" smtClean="0">
                <a:sym typeface="Wingdings" pitchFamily="2" charset="2"/>
              </a:rPr>
              <a:t>ideality</a:t>
            </a:r>
            <a:r>
              <a:rPr lang="en-GB" dirty="0" smtClean="0">
                <a:sym typeface="Wingdings" pitchFamily="2" charset="2"/>
              </a:rPr>
              <a:t> than </a:t>
            </a:r>
            <a:r>
              <a:rPr lang="en-GB" dirty="0" err="1" smtClean="0">
                <a:sym typeface="Wingdings" pitchFamily="2" charset="2"/>
              </a:rPr>
              <a:t>Mw,app</a:t>
            </a:r>
            <a:r>
              <a:rPr lang="en-GB" dirty="0" smtClean="0">
                <a:sym typeface="Wingdings" pitchFamily="2" charset="2"/>
              </a:rPr>
              <a:t> from the M* extrapolation.</a:t>
            </a:r>
          </a:p>
        </p:txBody>
      </p:sp>
      <p:pic>
        <p:nvPicPr>
          <p:cNvPr id="30723" name="Picture 3"/>
          <p:cNvPicPr>
            <a:picLocks noGrp="1" noChangeAspect="1" noChangeArrowheads="1"/>
          </p:cNvPicPr>
          <p:nvPr>
            <p:ph idx="1"/>
          </p:nvPr>
        </p:nvPicPr>
        <p:blipFill>
          <a:blip r:embed="rId2" cstate="screen"/>
          <a:srcRect b="3908"/>
          <a:stretch>
            <a:fillRect/>
          </a:stretch>
        </p:blipFill>
        <p:spPr bwMode="auto">
          <a:xfrm>
            <a:off x="251520" y="836712"/>
            <a:ext cx="5657454" cy="4349080"/>
          </a:xfrm>
          <a:prstGeom prst="rect">
            <a:avLst/>
          </a:prstGeom>
          <a:noFill/>
          <a:ln w="9525">
            <a:solidFill>
              <a:schemeClr val="tx1"/>
            </a:solidFill>
            <a:miter lim="800000"/>
            <a:headEnd/>
            <a:tailEnd/>
          </a:ln>
        </p:spPr>
      </p:pic>
      <p:cxnSp>
        <p:nvCxnSpPr>
          <p:cNvPr id="9" name="Straight Arrow Connector 8"/>
          <p:cNvCxnSpPr/>
          <p:nvPr/>
        </p:nvCxnSpPr>
        <p:spPr>
          <a:xfrm flipH="1" flipV="1">
            <a:off x="3491880" y="1124744"/>
            <a:ext cx="2592288" cy="280831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pic>
        <p:nvPicPr>
          <p:cNvPr id="30724" name="Picture 4"/>
          <p:cNvPicPr>
            <a:picLocks noChangeAspect="1" noChangeArrowheads="1"/>
          </p:cNvPicPr>
          <p:nvPr/>
        </p:nvPicPr>
        <p:blipFill>
          <a:blip r:embed="rId3" cstate="screen"/>
          <a:srcRect/>
          <a:stretch>
            <a:fillRect/>
          </a:stretch>
        </p:blipFill>
        <p:spPr bwMode="auto">
          <a:xfrm>
            <a:off x="179512" y="5013176"/>
            <a:ext cx="3676650" cy="1076325"/>
          </a:xfrm>
          <a:prstGeom prst="rect">
            <a:avLst/>
          </a:prstGeom>
          <a:noFill/>
          <a:ln w="9525">
            <a:noFill/>
            <a:miter lim="800000"/>
            <a:headEnd/>
            <a:tailEnd/>
          </a:ln>
        </p:spPr>
      </p:pic>
      <p:pic>
        <p:nvPicPr>
          <p:cNvPr id="30725" name="Picture 5"/>
          <p:cNvPicPr>
            <a:picLocks noChangeAspect="1" noChangeArrowheads="1"/>
          </p:cNvPicPr>
          <p:nvPr/>
        </p:nvPicPr>
        <p:blipFill>
          <a:blip r:embed="rId4" cstate="screen"/>
          <a:srcRect/>
          <a:stretch>
            <a:fillRect/>
          </a:stretch>
        </p:blipFill>
        <p:spPr bwMode="auto">
          <a:xfrm>
            <a:off x="2843808" y="5517232"/>
            <a:ext cx="3200400" cy="1228725"/>
          </a:xfrm>
          <a:prstGeom prst="rect">
            <a:avLst/>
          </a:prstGeom>
          <a:noFill/>
          <a:ln w="9525">
            <a:noFill/>
            <a:miter lim="800000"/>
            <a:headEnd/>
            <a:tailEnd/>
          </a:ln>
        </p:spPr>
      </p:pic>
      <p:pic>
        <p:nvPicPr>
          <p:cNvPr id="30726" name="Picture 6"/>
          <p:cNvPicPr>
            <a:picLocks noChangeAspect="1" noChangeArrowheads="1"/>
          </p:cNvPicPr>
          <p:nvPr/>
        </p:nvPicPr>
        <p:blipFill>
          <a:blip r:embed="rId5" cstate="screen"/>
          <a:srcRect/>
          <a:stretch>
            <a:fillRect/>
          </a:stretch>
        </p:blipFill>
        <p:spPr bwMode="auto">
          <a:xfrm>
            <a:off x="4932040" y="5805264"/>
            <a:ext cx="2105025" cy="952500"/>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Summary</a:t>
            </a:r>
            <a:endParaRPr lang="en-GB" dirty="0"/>
          </a:p>
        </p:txBody>
      </p:sp>
      <p:sp>
        <p:nvSpPr>
          <p:cNvPr id="5" name="Rectangle 4"/>
          <p:cNvSpPr/>
          <p:nvPr/>
        </p:nvSpPr>
        <p:spPr>
          <a:xfrm>
            <a:off x="2915816" y="1340768"/>
            <a:ext cx="288032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Standard procedure</a:t>
            </a:r>
            <a:endParaRPr lang="en-GB" dirty="0"/>
          </a:p>
        </p:txBody>
      </p:sp>
      <p:cxnSp>
        <p:nvCxnSpPr>
          <p:cNvPr id="7" name="Straight Arrow Connector 6"/>
          <p:cNvCxnSpPr>
            <a:stCxn id="5" idx="2"/>
            <a:endCxn id="8" idx="0"/>
          </p:cNvCxnSpPr>
          <p:nvPr/>
        </p:nvCxnSpPr>
        <p:spPr>
          <a:xfrm>
            <a:off x="4355976" y="2255168"/>
            <a:ext cx="0" cy="4537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2915816" y="2708920"/>
            <a:ext cx="2880320" cy="864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Determine baseline and </a:t>
            </a:r>
            <a:r>
              <a:rPr lang="en-GB" dirty="0" err="1" smtClean="0"/>
              <a:t>Ja</a:t>
            </a:r>
            <a:r>
              <a:rPr lang="en-GB" dirty="0" smtClean="0"/>
              <a:t> from highest part of column using c(M) </a:t>
            </a:r>
            <a:endParaRPr lang="en-GB" dirty="0"/>
          </a:p>
        </p:txBody>
      </p:sp>
      <p:sp>
        <p:nvSpPr>
          <p:cNvPr id="16" name="Rectangle 15"/>
          <p:cNvSpPr/>
          <p:nvPr/>
        </p:nvSpPr>
        <p:spPr>
          <a:xfrm>
            <a:off x="2915816" y="4005064"/>
            <a:ext cx="2880320"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Manually use MSTAR to extrapolate to base</a:t>
            </a:r>
            <a:endParaRPr lang="en-GB" dirty="0"/>
          </a:p>
        </p:txBody>
      </p:sp>
      <p:cxnSp>
        <p:nvCxnSpPr>
          <p:cNvPr id="17" name="Straight Arrow Connector 16"/>
          <p:cNvCxnSpPr>
            <a:stCxn id="8" idx="2"/>
            <a:endCxn id="16" idx="0"/>
          </p:cNvCxnSpPr>
          <p:nvPr/>
        </p:nvCxnSpPr>
        <p:spPr>
          <a:xfrm>
            <a:off x="4355976" y="3573016"/>
            <a:ext cx="0" cy="4320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2915816" y="5157192"/>
            <a:ext cx="2880320"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Perform hinge point measurement</a:t>
            </a:r>
            <a:endParaRPr lang="en-GB" dirty="0"/>
          </a:p>
        </p:txBody>
      </p:sp>
      <p:cxnSp>
        <p:nvCxnSpPr>
          <p:cNvPr id="22" name="Straight Arrow Connector 21"/>
          <p:cNvCxnSpPr>
            <a:stCxn id="16" idx="2"/>
            <a:endCxn id="21" idx="0"/>
          </p:cNvCxnSpPr>
          <p:nvPr/>
        </p:nvCxnSpPr>
        <p:spPr>
          <a:xfrm>
            <a:off x="4355976" y="4581128"/>
            <a:ext cx="0" cy="5760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4499992" y="2348880"/>
            <a:ext cx="2670796" cy="369332"/>
          </a:xfrm>
          <a:prstGeom prst="rect">
            <a:avLst/>
          </a:prstGeom>
          <a:noFill/>
        </p:spPr>
        <p:txBody>
          <a:bodyPr wrap="none" rtlCol="0">
            <a:spAutoFit/>
          </a:bodyPr>
          <a:lstStyle/>
          <a:p>
            <a:r>
              <a:rPr lang="en-GB" dirty="0" smtClean="0"/>
              <a:t>Decide system is non-ideal</a:t>
            </a:r>
            <a:endParaRPr lang="en-GB" dirty="0"/>
          </a:p>
        </p:txBody>
      </p:sp>
      <p:sp>
        <p:nvSpPr>
          <p:cNvPr id="26" name="Rectangle 25"/>
          <p:cNvSpPr/>
          <p:nvPr/>
        </p:nvSpPr>
        <p:spPr>
          <a:xfrm>
            <a:off x="6372200" y="4014589"/>
            <a:ext cx="1656184" cy="5543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Export data</a:t>
            </a:r>
            <a:endParaRPr lang="en-GB" dirty="0"/>
          </a:p>
        </p:txBody>
      </p:sp>
      <p:cxnSp>
        <p:nvCxnSpPr>
          <p:cNvPr id="27" name="Straight Arrow Connector 26"/>
          <p:cNvCxnSpPr>
            <a:stCxn id="16" idx="3"/>
            <a:endCxn id="26" idx="1"/>
          </p:cNvCxnSpPr>
          <p:nvPr/>
        </p:nvCxnSpPr>
        <p:spPr>
          <a:xfrm flipV="1">
            <a:off x="5796136" y="4291769"/>
            <a:ext cx="576064" cy="132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Grp="1" noChangeAspect="1" noChangeArrowheads="1"/>
          </p:cNvPicPr>
          <p:nvPr>
            <p:ph idx="1"/>
          </p:nvPr>
        </p:nvPicPr>
        <p:blipFill>
          <a:blip r:embed="rId2" cstate="screen"/>
          <a:srcRect/>
          <a:stretch>
            <a:fillRect/>
          </a:stretch>
        </p:blipFill>
        <p:spPr bwMode="auto">
          <a:xfrm>
            <a:off x="251520" y="836712"/>
            <a:ext cx="5657454" cy="4349080"/>
          </a:xfrm>
          <a:prstGeom prst="rect">
            <a:avLst/>
          </a:prstGeom>
          <a:noFill/>
          <a:ln w="9525">
            <a:solidFill>
              <a:schemeClr val="tx1"/>
            </a:solidFill>
            <a:miter lim="800000"/>
            <a:headEnd/>
            <a:tailEnd/>
          </a:ln>
        </p:spPr>
      </p:pic>
      <p:sp>
        <p:nvSpPr>
          <p:cNvPr id="7" name="TextBox 6"/>
          <p:cNvSpPr txBox="1"/>
          <p:nvPr/>
        </p:nvSpPr>
        <p:spPr>
          <a:xfrm>
            <a:off x="6012160" y="260648"/>
            <a:ext cx="2915816" cy="6463308"/>
          </a:xfrm>
          <a:prstGeom prst="rect">
            <a:avLst/>
          </a:prstGeom>
          <a:noFill/>
        </p:spPr>
        <p:txBody>
          <a:bodyPr wrap="square" rtlCol="0">
            <a:spAutoFit/>
          </a:bodyPr>
          <a:lstStyle/>
          <a:p>
            <a:pPr marL="342900" indent="-342900"/>
            <a:r>
              <a:rPr lang="en-GB" b="1" dirty="0" smtClean="0"/>
              <a:t>3.   Move red (meniscus) and blue (base) lines to appropriate positions.</a:t>
            </a:r>
          </a:p>
          <a:p>
            <a:endParaRPr lang="en-GB" dirty="0" smtClean="0"/>
          </a:p>
          <a:p>
            <a:r>
              <a:rPr lang="en-GB" dirty="0" smtClean="0"/>
              <a:t>The dotted fitting limit lines do not perform any function in this version of SEDFIT so their position does not matter.</a:t>
            </a:r>
          </a:p>
          <a:p>
            <a:endParaRPr lang="en-GB" dirty="0" smtClean="0"/>
          </a:p>
          <a:p>
            <a:pPr marL="342900" indent="-342900">
              <a:buAutoNum type="arabicPeriod" startAt="4"/>
            </a:pPr>
            <a:r>
              <a:rPr lang="en-GB" b="1" dirty="0" smtClean="0"/>
              <a:t>Move the green lines to the data in between meniscus and base.</a:t>
            </a:r>
          </a:p>
          <a:p>
            <a:pPr marL="342900" indent="-342900">
              <a:buAutoNum type="arabicPeriod" startAt="4"/>
            </a:pPr>
            <a:endParaRPr lang="en-GB" dirty="0"/>
          </a:p>
          <a:p>
            <a:r>
              <a:rPr lang="en-GB" dirty="0" smtClean="0"/>
              <a:t>SEDFIT will not allow you to move them too close to the meniscus and base.</a:t>
            </a:r>
          </a:p>
          <a:p>
            <a:endParaRPr lang="en-GB" dirty="0"/>
          </a:p>
          <a:p>
            <a:pPr marL="342900" indent="-342900">
              <a:buAutoNum type="arabicPeriod" startAt="5"/>
            </a:pPr>
            <a:r>
              <a:rPr lang="en-GB" b="1" dirty="0" smtClean="0"/>
              <a:t>Options </a:t>
            </a:r>
            <a:r>
              <a:rPr lang="en-GB" b="1" dirty="0" smtClean="0">
                <a:sym typeface="Wingdings" pitchFamily="2" charset="2"/>
              </a:rPr>
              <a:t> Set </a:t>
            </a:r>
            <a:r>
              <a:rPr lang="en-GB" b="1" dirty="0" err="1" smtClean="0">
                <a:sym typeface="Wingdings" pitchFamily="2" charset="2"/>
              </a:rPr>
              <a:t>vbar</a:t>
            </a:r>
            <a:r>
              <a:rPr lang="en-GB" b="1" dirty="0" smtClean="0">
                <a:sym typeface="Wingdings" pitchFamily="2" charset="2"/>
              </a:rPr>
              <a:t>, rho</a:t>
            </a:r>
            <a:r>
              <a:rPr lang="en-GB" b="1" dirty="0" smtClean="0"/>
              <a:t>.</a:t>
            </a:r>
          </a:p>
          <a:p>
            <a:pPr marL="1524000" indent="-342900"/>
            <a:endParaRPr lang="en-GB" dirty="0" smtClean="0"/>
          </a:p>
          <a:p>
            <a:pPr marL="1257300" indent="-342900"/>
            <a:r>
              <a:rPr lang="en-GB" b="1" dirty="0" smtClean="0"/>
              <a:t>6.    Click MSTAR button.</a:t>
            </a:r>
          </a:p>
          <a:p>
            <a:endParaRPr lang="en-GB" dirty="0"/>
          </a:p>
        </p:txBody>
      </p:sp>
      <p:cxnSp>
        <p:nvCxnSpPr>
          <p:cNvPr id="9" name="Straight Arrow Connector 8"/>
          <p:cNvCxnSpPr/>
          <p:nvPr/>
        </p:nvCxnSpPr>
        <p:spPr>
          <a:xfrm flipH="1" flipV="1">
            <a:off x="1331640" y="980728"/>
            <a:ext cx="504056" cy="7920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2555776" y="1700808"/>
            <a:ext cx="301686" cy="369332"/>
          </a:xfrm>
          <a:prstGeom prst="rect">
            <a:avLst/>
          </a:prstGeom>
          <a:noFill/>
        </p:spPr>
        <p:txBody>
          <a:bodyPr wrap="none" rtlCol="0">
            <a:spAutoFit/>
          </a:bodyPr>
          <a:lstStyle/>
          <a:p>
            <a:r>
              <a:rPr lang="en-GB" dirty="0"/>
              <a:t>5</a:t>
            </a:r>
          </a:p>
        </p:txBody>
      </p:sp>
      <p:pic>
        <p:nvPicPr>
          <p:cNvPr id="2052" name="Picture 4"/>
          <p:cNvPicPr>
            <a:picLocks noChangeAspect="1" noChangeArrowheads="1"/>
          </p:cNvPicPr>
          <p:nvPr/>
        </p:nvPicPr>
        <p:blipFill>
          <a:blip r:embed="rId3" cstate="screen"/>
          <a:srcRect/>
          <a:stretch>
            <a:fillRect/>
          </a:stretch>
        </p:blipFill>
        <p:spPr bwMode="auto">
          <a:xfrm>
            <a:off x="107504" y="5229200"/>
            <a:ext cx="3200400" cy="1228725"/>
          </a:xfrm>
          <a:prstGeom prst="rect">
            <a:avLst/>
          </a:prstGeom>
          <a:noFill/>
          <a:ln w="9525">
            <a:noFill/>
            <a:miter lim="800000"/>
            <a:headEnd/>
            <a:tailEnd/>
          </a:ln>
        </p:spPr>
      </p:pic>
      <p:pic>
        <p:nvPicPr>
          <p:cNvPr id="2053" name="Picture 5"/>
          <p:cNvPicPr>
            <a:picLocks noChangeAspect="1" noChangeArrowheads="1"/>
          </p:cNvPicPr>
          <p:nvPr/>
        </p:nvPicPr>
        <p:blipFill>
          <a:blip r:embed="rId4" cstate="screen"/>
          <a:srcRect/>
          <a:stretch>
            <a:fillRect/>
          </a:stretch>
        </p:blipFill>
        <p:spPr bwMode="auto">
          <a:xfrm>
            <a:off x="1907704" y="5373216"/>
            <a:ext cx="3200400" cy="1228725"/>
          </a:xfrm>
          <a:prstGeom prst="rect">
            <a:avLst/>
          </a:prstGeom>
          <a:noFill/>
          <a:ln w="9525">
            <a:noFill/>
            <a:miter lim="800000"/>
            <a:headEnd/>
            <a:tailEnd/>
          </a:ln>
        </p:spPr>
      </p:pic>
      <p:pic>
        <p:nvPicPr>
          <p:cNvPr id="2054" name="Picture 6"/>
          <p:cNvPicPr>
            <a:picLocks noChangeAspect="1" noChangeArrowheads="1"/>
          </p:cNvPicPr>
          <p:nvPr/>
        </p:nvPicPr>
        <p:blipFill>
          <a:blip r:embed="rId5" cstate="screen"/>
          <a:srcRect/>
          <a:stretch>
            <a:fillRect/>
          </a:stretch>
        </p:blipFill>
        <p:spPr bwMode="auto">
          <a:xfrm>
            <a:off x="3707904" y="5629275"/>
            <a:ext cx="3200400" cy="1228725"/>
          </a:xfrm>
          <a:prstGeom prst="rect">
            <a:avLst/>
          </a:prstGeom>
          <a:noFill/>
          <a:ln w="9525">
            <a:noFill/>
            <a:miter lim="800000"/>
            <a:headEnd/>
            <a:tailEnd/>
          </a:ln>
        </p:spPr>
      </p:pic>
      <p:sp>
        <p:nvSpPr>
          <p:cNvPr id="15" name="TextBox 14"/>
          <p:cNvSpPr txBox="1"/>
          <p:nvPr/>
        </p:nvSpPr>
        <p:spPr>
          <a:xfrm>
            <a:off x="1763688" y="1700808"/>
            <a:ext cx="301686" cy="369332"/>
          </a:xfrm>
          <a:prstGeom prst="rect">
            <a:avLst/>
          </a:prstGeom>
          <a:noFill/>
        </p:spPr>
        <p:txBody>
          <a:bodyPr wrap="none" rtlCol="0">
            <a:spAutoFit/>
          </a:bodyPr>
          <a:lstStyle/>
          <a:p>
            <a:r>
              <a:rPr lang="en-GB" dirty="0"/>
              <a:t>6</a:t>
            </a:r>
            <a:endParaRPr lang="en-GB" dirty="0" smtClean="0"/>
          </a:p>
        </p:txBody>
      </p:sp>
      <p:cxnSp>
        <p:nvCxnSpPr>
          <p:cNvPr id="16" name="Straight Arrow Connector 15"/>
          <p:cNvCxnSpPr/>
          <p:nvPr/>
        </p:nvCxnSpPr>
        <p:spPr>
          <a:xfrm flipH="1" flipV="1">
            <a:off x="2123728" y="980728"/>
            <a:ext cx="504056" cy="7920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179512" y="188640"/>
            <a:ext cx="829073" cy="369332"/>
          </a:xfrm>
          <a:prstGeom prst="rect">
            <a:avLst/>
          </a:prstGeom>
          <a:noFill/>
        </p:spPr>
        <p:txBody>
          <a:bodyPr wrap="none" rtlCol="0">
            <a:spAutoFit/>
          </a:bodyPr>
          <a:lstStyle/>
          <a:p>
            <a:r>
              <a:rPr lang="en-GB" dirty="0" smtClean="0"/>
              <a:t>Sim1b:</a:t>
            </a:r>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Grp="1" noChangeAspect="1" noChangeArrowheads="1"/>
          </p:cNvPicPr>
          <p:nvPr>
            <p:ph idx="1"/>
          </p:nvPr>
        </p:nvPicPr>
        <p:blipFill>
          <a:blip r:embed="rId2" cstate="screen"/>
          <a:srcRect b="3908"/>
          <a:stretch>
            <a:fillRect/>
          </a:stretch>
        </p:blipFill>
        <p:spPr bwMode="auto">
          <a:xfrm>
            <a:off x="251520" y="836712"/>
            <a:ext cx="5657454" cy="4349080"/>
          </a:xfrm>
          <a:prstGeom prst="rect">
            <a:avLst/>
          </a:prstGeom>
          <a:noFill/>
          <a:ln w="9525">
            <a:solidFill>
              <a:schemeClr val="tx1"/>
            </a:solidFill>
            <a:miter lim="800000"/>
            <a:headEnd/>
            <a:tailEnd/>
          </a:ln>
        </p:spPr>
      </p:pic>
      <p:sp>
        <p:nvSpPr>
          <p:cNvPr id="5" name="TextBox 4"/>
          <p:cNvSpPr txBox="1"/>
          <p:nvPr/>
        </p:nvSpPr>
        <p:spPr>
          <a:xfrm>
            <a:off x="5940152" y="476672"/>
            <a:ext cx="3203848" cy="5078313"/>
          </a:xfrm>
          <a:prstGeom prst="rect">
            <a:avLst/>
          </a:prstGeom>
          <a:noFill/>
        </p:spPr>
        <p:txBody>
          <a:bodyPr wrap="square" rtlCol="0">
            <a:spAutoFit/>
          </a:bodyPr>
          <a:lstStyle/>
          <a:p>
            <a:r>
              <a:rPr lang="en-GB" dirty="0" smtClean="0"/>
              <a:t>This is the “MSTAR” page.</a:t>
            </a:r>
          </a:p>
          <a:p>
            <a:endParaRPr lang="en-GB" dirty="0" smtClean="0"/>
          </a:p>
          <a:p>
            <a:r>
              <a:rPr lang="en-GB" dirty="0" smtClean="0"/>
              <a:t>Top left: signa</a:t>
            </a:r>
            <a:r>
              <a:rPr lang="en-GB" dirty="0"/>
              <a:t>l</a:t>
            </a:r>
            <a:r>
              <a:rPr lang="en-GB" dirty="0" smtClean="0"/>
              <a:t> vs. r, with green areas shaded for evaluating the missing signal data near the meniscus and extrapolation to base.</a:t>
            </a:r>
          </a:p>
          <a:p>
            <a:endParaRPr lang="en-GB" dirty="0"/>
          </a:p>
          <a:p>
            <a:r>
              <a:rPr lang="en-GB" dirty="0" smtClean="0"/>
              <a:t>Top right: </a:t>
            </a:r>
            <a:r>
              <a:rPr lang="en-GB" dirty="0" err="1" smtClean="0"/>
              <a:t>ln</a:t>
            </a:r>
            <a:r>
              <a:rPr lang="en-GB" dirty="0" smtClean="0"/>
              <a:t>(c) vs. r</a:t>
            </a:r>
            <a:r>
              <a:rPr lang="en-GB" baseline="30000" dirty="0" smtClean="0"/>
              <a:t>2</a:t>
            </a:r>
            <a:r>
              <a:rPr lang="en-GB" dirty="0" smtClean="0"/>
              <a:t>, where c is the signal – baseline (baseline currently set at 0)</a:t>
            </a:r>
          </a:p>
          <a:p>
            <a:endParaRPr lang="en-GB" dirty="0"/>
          </a:p>
          <a:p>
            <a:r>
              <a:rPr lang="en-GB" dirty="0" smtClean="0"/>
              <a:t>Bottom right: </a:t>
            </a:r>
            <a:r>
              <a:rPr lang="en-GB" dirty="0" err="1" smtClean="0"/>
              <a:t>dln</a:t>
            </a:r>
            <a:r>
              <a:rPr lang="en-GB" dirty="0" smtClean="0"/>
              <a:t>(c)/dr</a:t>
            </a:r>
            <a:r>
              <a:rPr lang="en-GB" baseline="30000" dirty="0" smtClean="0"/>
              <a:t>2</a:t>
            </a:r>
            <a:r>
              <a:rPr lang="en-GB" dirty="0" smtClean="0"/>
              <a:t> vs. signal.</a:t>
            </a:r>
          </a:p>
          <a:p>
            <a:endParaRPr lang="en-GB" dirty="0"/>
          </a:p>
          <a:p>
            <a:r>
              <a:rPr lang="en-GB" dirty="0" smtClean="0"/>
              <a:t>Bottom left: M* vs. r plot, with green area for extrapolation to base.</a:t>
            </a:r>
            <a:endParaRPr lang="en-GB" dirty="0"/>
          </a:p>
        </p:txBody>
      </p:sp>
      <p:sp>
        <p:nvSpPr>
          <p:cNvPr id="2" name="TextBox 1"/>
          <p:cNvSpPr txBox="1"/>
          <p:nvPr/>
        </p:nvSpPr>
        <p:spPr>
          <a:xfrm>
            <a:off x="1187624" y="5733256"/>
            <a:ext cx="6624736" cy="923330"/>
          </a:xfrm>
          <a:prstGeom prst="rect">
            <a:avLst/>
          </a:prstGeom>
          <a:noFill/>
        </p:spPr>
        <p:txBody>
          <a:bodyPr wrap="square" rtlCol="0">
            <a:spAutoFit/>
          </a:bodyPr>
          <a:lstStyle/>
          <a:p>
            <a:r>
              <a:rPr lang="en-GB" dirty="0" smtClean="0"/>
              <a:t>NB at this stage, the data has not been baseline corrected (including evaluation of the meniscus concentration “</a:t>
            </a:r>
            <a:r>
              <a:rPr lang="en-GB" dirty="0" err="1" smtClean="0"/>
              <a:t>Ja</a:t>
            </a:r>
            <a:r>
              <a:rPr lang="en-GB" dirty="0" smtClean="0"/>
              <a:t>”).  Before we do anything else, we now explain each of these 4 plots: </a:t>
            </a:r>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Grp="1" noChangeAspect="1" noChangeArrowheads="1"/>
          </p:cNvPicPr>
          <p:nvPr>
            <p:ph idx="1"/>
          </p:nvPr>
        </p:nvPicPr>
        <p:blipFill>
          <a:blip r:embed="rId2" cstate="screen"/>
          <a:srcRect/>
          <a:stretch>
            <a:fillRect/>
          </a:stretch>
        </p:blipFill>
        <p:spPr bwMode="auto">
          <a:xfrm>
            <a:off x="2123728" y="1828618"/>
            <a:ext cx="4896544" cy="3904638"/>
          </a:xfrm>
          <a:prstGeom prst="rect">
            <a:avLst/>
          </a:prstGeom>
          <a:noFill/>
          <a:ln w="9525">
            <a:solidFill>
              <a:schemeClr val="tx1"/>
            </a:solidFill>
            <a:miter lim="800000"/>
            <a:headEnd/>
            <a:tailEnd/>
          </a:ln>
        </p:spPr>
      </p:pic>
      <p:sp>
        <p:nvSpPr>
          <p:cNvPr id="5" name="TextBox 4"/>
          <p:cNvSpPr txBox="1"/>
          <p:nvPr/>
        </p:nvSpPr>
        <p:spPr>
          <a:xfrm>
            <a:off x="179512" y="660752"/>
            <a:ext cx="2952328" cy="1200329"/>
          </a:xfrm>
          <a:prstGeom prst="rect">
            <a:avLst/>
          </a:prstGeom>
          <a:noFill/>
        </p:spPr>
        <p:txBody>
          <a:bodyPr wrap="square" rtlCol="0">
            <a:spAutoFit/>
          </a:bodyPr>
          <a:lstStyle/>
          <a:p>
            <a:r>
              <a:rPr lang="en-US" dirty="0" smtClean="0"/>
              <a:t>The black</a:t>
            </a:r>
            <a:r>
              <a:rPr lang="en-US" dirty="0"/>
              <a:t> </a:t>
            </a:r>
            <a:r>
              <a:rPr lang="en-US" dirty="0" smtClean="0"/>
              <a:t>plot shows the raw data.  Limits can be changed in this view like in the normal data plot.</a:t>
            </a:r>
          </a:p>
        </p:txBody>
      </p:sp>
      <p:sp>
        <p:nvSpPr>
          <p:cNvPr id="6" name="TextBox 5"/>
          <p:cNvSpPr txBox="1"/>
          <p:nvPr/>
        </p:nvSpPr>
        <p:spPr>
          <a:xfrm>
            <a:off x="179512" y="2028904"/>
            <a:ext cx="1872207" cy="3416320"/>
          </a:xfrm>
          <a:prstGeom prst="rect">
            <a:avLst/>
          </a:prstGeom>
          <a:noFill/>
        </p:spPr>
        <p:txBody>
          <a:bodyPr wrap="square" rtlCol="0">
            <a:spAutoFit/>
          </a:bodyPr>
          <a:lstStyle/>
          <a:p>
            <a:r>
              <a:rPr lang="en-US" dirty="0" smtClean="0"/>
              <a:t>This green region is the range used to extrapolate the signa</a:t>
            </a:r>
            <a:r>
              <a:rPr lang="en-US" dirty="0"/>
              <a:t>l</a:t>
            </a:r>
            <a:r>
              <a:rPr lang="en-US" dirty="0" smtClean="0"/>
              <a:t> to the meniscus.  This extrapolation is shown as the red curve segment, with the </a:t>
            </a:r>
            <a:r>
              <a:rPr lang="en-US" u="sng" dirty="0" smtClean="0"/>
              <a:t>red cross </a:t>
            </a:r>
            <a:r>
              <a:rPr lang="en-US" dirty="0" smtClean="0"/>
              <a:t>at the extrapolated value.</a:t>
            </a:r>
            <a:endParaRPr lang="en-GB" dirty="0"/>
          </a:p>
        </p:txBody>
      </p:sp>
      <p:sp>
        <p:nvSpPr>
          <p:cNvPr id="7" name="TextBox 6"/>
          <p:cNvSpPr txBox="1"/>
          <p:nvPr/>
        </p:nvSpPr>
        <p:spPr>
          <a:xfrm>
            <a:off x="7092280" y="876776"/>
            <a:ext cx="1872207" cy="2031325"/>
          </a:xfrm>
          <a:prstGeom prst="rect">
            <a:avLst/>
          </a:prstGeom>
          <a:noFill/>
        </p:spPr>
        <p:txBody>
          <a:bodyPr wrap="square" rtlCol="0">
            <a:spAutoFit/>
          </a:bodyPr>
          <a:lstStyle/>
          <a:p>
            <a:r>
              <a:rPr lang="en-US" dirty="0" smtClean="0"/>
              <a:t>You can manually re-enter the meniscus concentration and override the value from extrapolation.</a:t>
            </a:r>
          </a:p>
        </p:txBody>
      </p:sp>
      <p:sp>
        <p:nvSpPr>
          <p:cNvPr id="8" name="TextBox 7"/>
          <p:cNvSpPr txBox="1"/>
          <p:nvPr/>
        </p:nvSpPr>
        <p:spPr>
          <a:xfrm>
            <a:off x="7092280" y="3397056"/>
            <a:ext cx="1872207" cy="3139321"/>
          </a:xfrm>
          <a:prstGeom prst="rect">
            <a:avLst/>
          </a:prstGeom>
          <a:noFill/>
        </p:spPr>
        <p:txBody>
          <a:bodyPr wrap="square" rtlCol="0">
            <a:spAutoFit/>
          </a:bodyPr>
          <a:lstStyle/>
          <a:p>
            <a:r>
              <a:rPr lang="en-US" dirty="0" smtClean="0"/>
              <a:t>Hit the “</a:t>
            </a:r>
            <a:r>
              <a:rPr lang="en-US" dirty="0" err="1" smtClean="0"/>
              <a:t>extrap</a:t>
            </a:r>
            <a:r>
              <a:rPr lang="en-US" dirty="0" smtClean="0"/>
              <a:t>.” button to undo the manual override.  SEDFIT will ask you to select the polynomial order of extrapolation and allow you to change the size of the region.</a:t>
            </a:r>
          </a:p>
        </p:txBody>
      </p:sp>
      <p:cxnSp>
        <p:nvCxnSpPr>
          <p:cNvPr id="10" name="Straight Arrow Connector 9"/>
          <p:cNvCxnSpPr/>
          <p:nvPr/>
        </p:nvCxnSpPr>
        <p:spPr>
          <a:xfrm>
            <a:off x="1907704" y="2244928"/>
            <a:ext cx="1440160" cy="72008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1619672" y="4045128"/>
            <a:ext cx="1728192" cy="108012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1187624" y="4765208"/>
            <a:ext cx="1728192" cy="43204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H="1">
            <a:off x="3347864" y="1236816"/>
            <a:ext cx="3744416" cy="129614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H="1" flipV="1">
            <a:off x="3779912" y="2676976"/>
            <a:ext cx="3312368" cy="86409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Grp="1" noChangeAspect="1" noChangeArrowheads="1"/>
          </p:cNvPicPr>
          <p:nvPr>
            <p:ph idx="1"/>
          </p:nvPr>
        </p:nvPicPr>
        <p:blipFill>
          <a:blip r:embed="rId2" cstate="screen"/>
          <a:srcRect/>
          <a:stretch>
            <a:fillRect/>
          </a:stretch>
        </p:blipFill>
        <p:spPr bwMode="auto">
          <a:xfrm>
            <a:off x="2123728" y="1835299"/>
            <a:ext cx="4896544" cy="3904639"/>
          </a:xfrm>
          <a:prstGeom prst="rect">
            <a:avLst/>
          </a:prstGeom>
          <a:noFill/>
          <a:ln w="9525">
            <a:solidFill>
              <a:schemeClr val="tx1"/>
            </a:solidFill>
            <a:miter lim="800000"/>
            <a:headEnd/>
            <a:tailEnd/>
          </a:ln>
        </p:spPr>
      </p:pic>
      <p:sp>
        <p:nvSpPr>
          <p:cNvPr id="5" name="TextBox 4"/>
          <p:cNvSpPr txBox="1"/>
          <p:nvPr/>
        </p:nvSpPr>
        <p:spPr>
          <a:xfrm>
            <a:off x="5436096" y="908720"/>
            <a:ext cx="2952328" cy="646331"/>
          </a:xfrm>
          <a:prstGeom prst="rect">
            <a:avLst/>
          </a:prstGeom>
          <a:noFill/>
        </p:spPr>
        <p:txBody>
          <a:bodyPr wrap="square" rtlCol="0">
            <a:spAutoFit/>
          </a:bodyPr>
          <a:lstStyle/>
          <a:p>
            <a:r>
              <a:rPr lang="en-US" dirty="0" smtClean="0"/>
              <a:t>The light blue plot is the transformed raw data.</a:t>
            </a:r>
          </a:p>
        </p:txBody>
      </p:sp>
      <p:sp>
        <p:nvSpPr>
          <p:cNvPr id="6" name="TextBox 5"/>
          <p:cNvSpPr txBox="1"/>
          <p:nvPr/>
        </p:nvSpPr>
        <p:spPr>
          <a:xfrm>
            <a:off x="179512" y="980728"/>
            <a:ext cx="1872207" cy="1754326"/>
          </a:xfrm>
          <a:prstGeom prst="rect">
            <a:avLst/>
          </a:prstGeom>
          <a:noFill/>
        </p:spPr>
        <p:txBody>
          <a:bodyPr wrap="square" rtlCol="0">
            <a:spAutoFit/>
          </a:bodyPr>
          <a:lstStyle/>
          <a:p>
            <a:r>
              <a:rPr lang="en-GB" dirty="0" smtClean="0"/>
              <a:t>The green plot is the smoothed raw data.  Smoothing can be modified with this button.</a:t>
            </a:r>
            <a:endParaRPr lang="en-GB" dirty="0"/>
          </a:p>
        </p:txBody>
      </p:sp>
      <p:sp>
        <p:nvSpPr>
          <p:cNvPr id="7" name="TextBox 6"/>
          <p:cNvSpPr txBox="1"/>
          <p:nvPr/>
        </p:nvSpPr>
        <p:spPr>
          <a:xfrm>
            <a:off x="35495" y="2966045"/>
            <a:ext cx="2160240" cy="3693319"/>
          </a:xfrm>
          <a:prstGeom prst="rect">
            <a:avLst/>
          </a:prstGeom>
          <a:noFill/>
        </p:spPr>
        <p:txBody>
          <a:bodyPr wrap="square" rtlCol="0">
            <a:spAutoFit/>
          </a:bodyPr>
          <a:lstStyle/>
          <a:p>
            <a:r>
              <a:rPr lang="en-US" b="1" dirty="0" err="1" smtClean="0"/>
              <a:t>Monodisperse</a:t>
            </a:r>
            <a:r>
              <a:rPr lang="en-US" dirty="0" smtClean="0"/>
              <a:t> systems show a completely straight line (not shown)</a:t>
            </a:r>
          </a:p>
          <a:p>
            <a:r>
              <a:rPr lang="en-US" b="1" dirty="0" err="1" smtClean="0"/>
              <a:t>Polydisperse</a:t>
            </a:r>
            <a:r>
              <a:rPr lang="en-US" dirty="0" smtClean="0"/>
              <a:t> systems curve upwards towards the base (not shown here)</a:t>
            </a:r>
          </a:p>
          <a:p>
            <a:r>
              <a:rPr lang="en-US" b="1" dirty="0" smtClean="0"/>
              <a:t>Non-ideal</a:t>
            </a:r>
            <a:r>
              <a:rPr lang="en-US" dirty="0" smtClean="0"/>
              <a:t> systems curve downwards – </a:t>
            </a:r>
            <a:br>
              <a:rPr lang="en-US" dirty="0" smtClean="0"/>
            </a:br>
            <a:r>
              <a:rPr lang="en-US" dirty="0" smtClean="0"/>
              <a:t>a rather extreme example is shown here</a:t>
            </a:r>
            <a:endParaRPr lang="en-US" dirty="0"/>
          </a:p>
        </p:txBody>
      </p:sp>
      <p:sp>
        <p:nvSpPr>
          <p:cNvPr id="8" name="TextBox 7"/>
          <p:cNvSpPr txBox="1"/>
          <p:nvPr/>
        </p:nvSpPr>
        <p:spPr>
          <a:xfrm>
            <a:off x="7092280" y="2852936"/>
            <a:ext cx="1872207" cy="3693319"/>
          </a:xfrm>
          <a:prstGeom prst="rect">
            <a:avLst/>
          </a:prstGeom>
          <a:noFill/>
        </p:spPr>
        <p:txBody>
          <a:bodyPr wrap="square" rtlCol="0">
            <a:spAutoFit/>
          </a:bodyPr>
          <a:lstStyle/>
          <a:p>
            <a:r>
              <a:rPr lang="en-US" dirty="0" smtClean="0"/>
              <a:t>The dotted line is the linear regression, from which a ‘ballpark’ weight average molar mass is calculated.  Unless the fit perfectly superimposes the data, this number will not be representative.</a:t>
            </a:r>
          </a:p>
        </p:txBody>
      </p:sp>
      <p:cxnSp>
        <p:nvCxnSpPr>
          <p:cNvPr id="9" name="Straight Arrow Connector 8"/>
          <p:cNvCxnSpPr/>
          <p:nvPr/>
        </p:nvCxnSpPr>
        <p:spPr>
          <a:xfrm flipH="1" flipV="1">
            <a:off x="6444208" y="4293096"/>
            <a:ext cx="720080" cy="14401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1979712" y="2348880"/>
            <a:ext cx="936104" cy="21602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flipH="1">
            <a:off x="6516216" y="1484784"/>
            <a:ext cx="72008" cy="115212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Grp="1" noChangeAspect="1" noChangeArrowheads="1"/>
          </p:cNvPicPr>
          <p:nvPr>
            <p:ph idx="1"/>
          </p:nvPr>
        </p:nvPicPr>
        <p:blipFill>
          <a:blip r:embed="rId2" cstate="screen"/>
          <a:srcRect/>
          <a:stretch>
            <a:fillRect/>
          </a:stretch>
        </p:blipFill>
        <p:spPr bwMode="auto">
          <a:xfrm>
            <a:off x="1979712" y="2420888"/>
            <a:ext cx="5041693" cy="3384376"/>
          </a:xfrm>
          <a:prstGeom prst="rect">
            <a:avLst/>
          </a:prstGeom>
          <a:noFill/>
          <a:ln w="9525">
            <a:solidFill>
              <a:schemeClr val="tx1"/>
            </a:solidFill>
            <a:miter lim="800000"/>
            <a:headEnd/>
            <a:tailEnd/>
          </a:ln>
        </p:spPr>
      </p:pic>
      <p:sp>
        <p:nvSpPr>
          <p:cNvPr id="5" name="TextBox 4"/>
          <p:cNvSpPr txBox="1"/>
          <p:nvPr/>
        </p:nvSpPr>
        <p:spPr>
          <a:xfrm>
            <a:off x="2123728" y="188640"/>
            <a:ext cx="2952328" cy="923330"/>
          </a:xfrm>
          <a:prstGeom prst="rect">
            <a:avLst/>
          </a:prstGeom>
          <a:noFill/>
        </p:spPr>
        <p:txBody>
          <a:bodyPr wrap="square" rtlCol="0">
            <a:spAutoFit/>
          </a:bodyPr>
          <a:lstStyle/>
          <a:p>
            <a:r>
              <a:rPr lang="en-US" dirty="0" smtClean="0"/>
              <a:t>The graph can also be plotted against radius by toggling this button.</a:t>
            </a:r>
          </a:p>
        </p:txBody>
      </p:sp>
      <p:sp>
        <p:nvSpPr>
          <p:cNvPr id="6" name="TextBox 5"/>
          <p:cNvSpPr txBox="1"/>
          <p:nvPr/>
        </p:nvSpPr>
        <p:spPr>
          <a:xfrm>
            <a:off x="35496" y="2924944"/>
            <a:ext cx="1944216" cy="2308324"/>
          </a:xfrm>
          <a:prstGeom prst="rect">
            <a:avLst/>
          </a:prstGeom>
          <a:noFill/>
        </p:spPr>
        <p:txBody>
          <a:bodyPr wrap="square" rtlCol="0">
            <a:spAutoFit/>
          </a:bodyPr>
          <a:lstStyle/>
          <a:p>
            <a:r>
              <a:rPr lang="en-GB" dirty="0" smtClean="0"/>
              <a:t>This data is the derivative of the </a:t>
            </a:r>
            <a:r>
              <a:rPr lang="en-GB" u="sng" dirty="0" smtClean="0"/>
              <a:t>smoothed</a:t>
            </a:r>
            <a:r>
              <a:rPr lang="en-GB" dirty="0" smtClean="0"/>
              <a:t> </a:t>
            </a:r>
            <a:r>
              <a:rPr lang="en-GB" dirty="0" err="1" smtClean="0"/>
              <a:t>ln</a:t>
            </a:r>
            <a:r>
              <a:rPr lang="en-GB" dirty="0" smtClean="0"/>
              <a:t>(c) vs. r</a:t>
            </a:r>
            <a:r>
              <a:rPr lang="en-GB" baseline="30000" dirty="0" smtClean="0"/>
              <a:t>2</a:t>
            </a:r>
            <a:r>
              <a:rPr lang="en-GB" dirty="0" smtClean="0"/>
              <a:t> plot.  Clicking this button will change the derivation method.</a:t>
            </a:r>
            <a:endParaRPr lang="en-GB" dirty="0"/>
          </a:p>
        </p:txBody>
      </p:sp>
      <p:sp>
        <p:nvSpPr>
          <p:cNvPr id="7" name="TextBox 6"/>
          <p:cNvSpPr txBox="1"/>
          <p:nvPr/>
        </p:nvSpPr>
        <p:spPr>
          <a:xfrm>
            <a:off x="4860032" y="1340768"/>
            <a:ext cx="2160240" cy="923330"/>
          </a:xfrm>
          <a:prstGeom prst="rect">
            <a:avLst/>
          </a:prstGeom>
          <a:noFill/>
        </p:spPr>
        <p:txBody>
          <a:bodyPr wrap="square" rtlCol="0">
            <a:spAutoFit/>
          </a:bodyPr>
          <a:lstStyle/>
          <a:p>
            <a:r>
              <a:rPr lang="en-US" dirty="0" smtClean="0"/>
              <a:t>Further smoothing can be changed with this button.</a:t>
            </a:r>
            <a:endParaRPr lang="en-US" dirty="0"/>
          </a:p>
        </p:txBody>
      </p:sp>
      <p:cxnSp>
        <p:nvCxnSpPr>
          <p:cNvPr id="9" name="Straight Arrow Connector 8"/>
          <p:cNvCxnSpPr/>
          <p:nvPr/>
        </p:nvCxnSpPr>
        <p:spPr>
          <a:xfrm flipV="1">
            <a:off x="1691680" y="2852936"/>
            <a:ext cx="432048" cy="115212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H="1">
            <a:off x="2483768" y="1052736"/>
            <a:ext cx="72008" cy="158417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stCxn id="7" idx="1"/>
          </p:cNvCxnSpPr>
          <p:nvPr/>
        </p:nvCxnSpPr>
        <p:spPr>
          <a:xfrm flipH="1">
            <a:off x="3275856" y="1802433"/>
            <a:ext cx="1584176" cy="83447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Grp="1" noChangeAspect="1" noChangeArrowheads="1"/>
          </p:cNvPicPr>
          <p:nvPr>
            <p:ph idx="1"/>
          </p:nvPr>
        </p:nvPicPr>
        <p:blipFill>
          <a:blip r:embed="rId2" cstate="screen"/>
          <a:srcRect/>
          <a:stretch>
            <a:fillRect/>
          </a:stretch>
        </p:blipFill>
        <p:spPr bwMode="auto">
          <a:xfrm>
            <a:off x="2002752" y="2003981"/>
            <a:ext cx="5017520" cy="3801283"/>
          </a:xfrm>
          <a:prstGeom prst="rect">
            <a:avLst/>
          </a:prstGeom>
          <a:noFill/>
          <a:ln w="9525">
            <a:solidFill>
              <a:schemeClr val="tx1"/>
            </a:solidFill>
            <a:miter lim="800000"/>
            <a:headEnd/>
            <a:tailEnd/>
          </a:ln>
        </p:spPr>
      </p:pic>
      <p:sp>
        <p:nvSpPr>
          <p:cNvPr id="5" name="TextBox 4"/>
          <p:cNvSpPr txBox="1"/>
          <p:nvPr/>
        </p:nvSpPr>
        <p:spPr>
          <a:xfrm>
            <a:off x="5796136" y="1124744"/>
            <a:ext cx="2952328" cy="646331"/>
          </a:xfrm>
          <a:prstGeom prst="rect">
            <a:avLst/>
          </a:prstGeom>
          <a:noFill/>
        </p:spPr>
        <p:txBody>
          <a:bodyPr wrap="square" rtlCol="0">
            <a:spAutoFit/>
          </a:bodyPr>
          <a:lstStyle/>
          <a:p>
            <a:r>
              <a:rPr lang="en-US" dirty="0" smtClean="0"/>
              <a:t>The extrapolated value is presented here.</a:t>
            </a:r>
          </a:p>
        </p:txBody>
      </p:sp>
      <p:sp>
        <p:nvSpPr>
          <p:cNvPr id="6" name="TextBox 5"/>
          <p:cNvSpPr txBox="1"/>
          <p:nvPr/>
        </p:nvSpPr>
        <p:spPr>
          <a:xfrm>
            <a:off x="107504" y="1916832"/>
            <a:ext cx="1944216" cy="3970318"/>
          </a:xfrm>
          <a:prstGeom prst="rect">
            <a:avLst/>
          </a:prstGeom>
          <a:noFill/>
        </p:spPr>
        <p:txBody>
          <a:bodyPr wrap="square" rtlCol="0">
            <a:spAutoFit/>
          </a:bodyPr>
          <a:lstStyle/>
          <a:p>
            <a:r>
              <a:rPr lang="en-GB" dirty="0" smtClean="0"/>
              <a:t>The nature of the M* function means the plot is extrapolated to the base of the cell, accounting for all data preceding.  Although real data will appear noisy near the meniscus, this will not matter too much.</a:t>
            </a:r>
            <a:endParaRPr lang="en-GB" dirty="0"/>
          </a:p>
        </p:txBody>
      </p:sp>
      <p:sp>
        <p:nvSpPr>
          <p:cNvPr id="7" name="TextBox 6"/>
          <p:cNvSpPr txBox="1"/>
          <p:nvPr/>
        </p:nvSpPr>
        <p:spPr>
          <a:xfrm>
            <a:off x="7073230" y="3068960"/>
            <a:ext cx="2160240" cy="3693319"/>
          </a:xfrm>
          <a:prstGeom prst="rect">
            <a:avLst/>
          </a:prstGeom>
          <a:noFill/>
        </p:spPr>
        <p:txBody>
          <a:bodyPr wrap="square" rtlCol="0">
            <a:spAutoFit/>
          </a:bodyPr>
          <a:lstStyle/>
          <a:p>
            <a:r>
              <a:rPr lang="en-US" dirty="0" smtClean="0"/>
              <a:t>The extrapolation is based on the green area.  The area can be changed by clicking the “</a:t>
            </a:r>
            <a:r>
              <a:rPr lang="en-US" dirty="0" err="1" smtClean="0"/>
              <a:t>extrap</a:t>
            </a:r>
            <a:r>
              <a:rPr lang="en-US" dirty="0" smtClean="0"/>
              <a:t>.” button, selecting the polynomial order of extrapolation and changing the region on the </a:t>
            </a:r>
            <a:r>
              <a:rPr lang="en-US" u="sng" dirty="0" smtClean="0"/>
              <a:t>c vs. r</a:t>
            </a:r>
            <a:r>
              <a:rPr lang="en-US" dirty="0" smtClean="0"/>
              <a:t> plot (analogous to the region on the M* plot).</a:t>
            </a:r>
            <a:endParaRPr lang="en-US" dirty="0"/>
          </a:p>
        </p:txBody>
      </p:sp>
      <p:cxnSp>
        <p:nvCxnSpPr>
          <p:cNvPr id="9" name="Straight Arrow Connector 8"/>
          <p:cNvCxnSpPr/>
          <p:nvPr/>
        </p:nvCxnSpPr>
        <p:spPr>
          <a:xfrm flipH="1">
            <a:off x="6012160" y="1700808"/>
            <a:ext cx="216024" cy="72008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H="1">
            <a:off x="6156176" y="3717032"/>
            <a:ext cx="936104" cy="86409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Grp="1" noChangeAspect="1" noChangeArrowheads="1"/>
          </p:cNvPicPr>
          <p:nvPr>
            <p:ph idx="1"/>
          </p:nvPr>
        </p:nvPicPr>
        <p:blipFill>
          <a:blip r:embed="rId2" cstate="screen"/>
          <a:srcRect b="3908"/>
          <a:stretch>
            <a:fillRect/>
          </a:stretch>
        </p:blipFill>
        <p:spPr bwMode="auto">
          <a:xfrm>
            <a:off x="251520" y="764704"/>
            <a:ext cx="5887539" cy="4525963"/>
          </a:xfrm>
          <a:prstGeom prst="rect">
            <a:avLst/>
          </a:prstGeom>
          <a:noFill/>
          <a:ln w="9525">
            <a:solidFill>
              <a:schemeClr val="tx1"/>
            </a:solidFill>
            <a:miter lim="800000"/>
            <a:headEnd/>
            <a:tailEnd/>
          </a:ln>
        </p:spPr>
      </p:pic>
      <p:sp>
        <p:nvSpPr>
          <p:cNvPr id="5" name="TextBox 4"/>
          <p:cNvSpPr txBox="1"/>
          <p:nvPr/>
        </p:nvSpPr>
        <p:spPr>
          <a:xfrm>
            <a:off x="2411760" y="188640"/>
            <a:ext cx="4176464" cy="369332"/>
          </a:xfrm>
          <a:prstGeom prst="rect">
            <a:avLst/>
          </a:prstGeom>
          <a:noFill/>
        </p:spPr>
        <p:txBody>
          <a:bodyPr wrap="square" rtlCol="0">
            <a:spAutoFit/>
          </a:bodyPr>
          <a:lstStyle/>
          <a:p>
            <a:r>
              <a:rPr lang="en-US" b="1" dirty="0" smtClean="0"/>
              <a:t>7.  Hit the c(M) button so it says “on”:</a:t>
            </a:r>
          </a:p>
        </p:txBody>
      </p:sp>
      <p:cxnSp>
        <p:nvCxnSpPr>
          <p:cNvPr id="6" name="Straight Arrow Connector 5"/>
          <p:cNvCxnSpPr/>
          <p:nvPr/>
        </p:nvCxnSpPr>
        <p:spPr>
          <a:xfrm flipH="1">
            <a:off x="3203848" y="548680"/>
            <a:ext cx="1224136" cy="43204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pic>
        <p:nvPicPr>
          <p:cNvPr id="4098" name="Picture 2"/>
          <p:cNvPicPr>
            <a:picLocks noChangeAspect="1" noChangeArrowheads="1"/>
          </p:cNvPicPr>
          <p:nvPr/>
        </p:nvPicPr>
        <p:blipFill>
          <a:blip r:embed="rId3" cstate="screen"/>
          <a:srcRect/>
          <a:stretch>
            <a:fillRect/>
          </a:stretch>
        </p:blipFill>
        <p:spPr bwMode="auto">
          <a:xfrm>
            <a:off x="1475656" y="1988840"/>
            <a:ext cx="3200400" cy="1228725"/>
          </a:xfrm>
          <a:prstGeom prst="rect">
            <a:avLst/>
          </a:prstGeom>
          <a:noFill/>
          <a:ln w="9525">
            <a:noFill/>
            <a:miter lim="800000"/>
            <a:headEnd/>
            <a:tailEnd/>
          </a:ln>
        </p:spPr>
      </p:pic>
      <p:pic>
        <p:nvPicPr>
          <p:cNvPr id="4099" name="Picture 3"/>
          <p:cNvPicPr>
            <a:picLocks noChangeAspect="1" noChangeArrowheads="1"/>
          </p:cNvPicPr>
          <p:nvPr/>
        </p:nvPicPr>
        <p:blipFill>
          <a:blip r:embed="rId4" cstate="screen"/>
          <a:srcRect/>
          <a:stretch>
            <a:fillRect/>
          </a:stretch>
        </p:blipFill>
        <p:spPr bwMode="auto">
          <a:xfrm>
            <a:off x="2771800" y="3068960"/>
            <a:ext cx="3200400" cy="1228725"/>
          </a:xfrm>
          <a:prstGeom prst="rect">
            <a:avLst/>
          </a:prstGeom>
          <a:noFill/>
          <a:ln w="9525">
            <a:noFill/>
            <a:miter lim="800000"/>
            <a:headEnd/>
            <a:tailEnd/>
          </a:ln>
        </p:spPr>
      </p:pic>
      <p:pic>
        <p:nvPicPr>
          <p:cNvPr id="4100" name="Picture 4"/>
          <p:cNvPicPr>
            <a:picLocks noChangeAspect="1" noChangeArrowheads="1"/>
          </p:cNvPicPr>
          <p:nvPr/>
        </p:nvPicPr>
        <p:blipFill>
          <a:blip r:embed="rId5" cstate="screen"/>
          <a:srcRect/>
          <a:stretch>
            <a:fillRect/>
          </a:stretch>
        </p:blipFill>
        <p:spPr bwMode="auto">
          <a:xfrm>
            <a:off x="4716016" y="3933056"/>
            <a:ext cx="1762125" cy="952500"/>
          </a:xfrm>
          <a:prstGeom prst="rect">
            <a:avLst/>
          </a:prstGeom>
          <a:noFill/>
          <a:ln w="9525">
            <a:noFill/>
            <a:miter lim="800000"/>
            <a:headEnd/>
            <a:tailEnd/>
          </a:ln>
        </p:spPr>
      </p:pic>
      <p:sp>
        <p:nvSpPr>
          <p:cNvPr id="17" name="TextBox 16"/>
          <p:cNvSpPr txBox="1"/>
          <p:nvPr/>
        </p:nvSpPr>
        <p:spPr>
          <a:xfrm>
            <a:off x="6191672" y="1340768"/>
            <a:ext cx="2952328" cy="2862322"/>
          </a:xfrm>
          <a:prstGeom prst="rect">
            <a:avLst/>
          </a:prstGeom>
          <a:noFill/>
        </p:spPr>
        <p:txBody>
          <a:bodyPr wrap="square" rtlCol="0">
            <a:spAutoFit/>
          </a:bodyPr>
          <a:lstStyle/>
          <a:p>
            <a:pPr marL="342900" indent="-342900">
              <a:buAutoNum type="arabicPeriod" startAt="8"/>
            </a:pPr>
            <a:r>
              <a:rPr lang="en-US" b="1" dirty="0" smtClean="0"/>
              <a:t>Set the molecular  weight fitting limits. </a:t>
            </a:r>
            <a:r>
              <a:rPr lang="en-US" dirty="0" smtClean="0"/>
              <a:t> The default is half (lower limit) and double (upper limit) the current estimate.</a:t>
            </a:r>
          </a:p>
          <a:p>
            <a:pPr marL="342900" indent="-342900">
              <a:buAutoNum type="arabicPeriod" startAt="8"/>
            </a:pPr>
            <a:r>
              <a:rPr lang="en-US" b="1" dirty="0" smtClean="0"/>
              <a:t>You will be asked to determine the baseline.  </a:t>
            </a:r>
            <a:r>
              <a:rPr lang="en-US" dirty="0" smtClean="0"/>
              <a:t>Except in exceptional circumstances, you will want to </a:t>
            </a:r>
            <a:r>
              <a:rPr lang="en-US" b="1" dirty="0" smtClean="0"/>
              <a:t>click Yes</a:t>
            </a:r>
            <a:r>
              <a:rPr lang="en-US" dirty="0" smtClean="0"/>
              <a:t>.</a:t>
            </a:r>
          </a:p>
        </p:txBody>
      </p:sp>
      <p:sp>
        <p:nvSpPr>
          <p:cNvPr id="4102"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4104"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4106"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pic>
        <p:nvPicPr>
          <p:cNvPr id="4105" name="Picture 9"/>
          <p:cNvPicPr>
            <a:picLocks noChangeAspect="1" noChangeArrowheads="1"/>
          </p:cNvPicPr>
          <p:nvPr/>
        </p:nvPicPr>
        <p:blipFill>
          <a:blip r:embed="rId6" cstate="screen">
            <a:clrChange>
              <a:clrFrom>
                <a:srgbClr val="FFFFFF"/>
              </a:clrFrom>
              <a:clrTo>
                <a:srgbClr val="FFFFFF">
                  <a:alpha val="0"/>
                </a:srgbClr>
              </a:clrTo>
            </a:clrChange>
          </a:blip>
          <a:srcRect/>
          <a:stretch>
            <a:fillRect/>
          </a:stretch>
        </p:blipFill>
        <p:spPr bwMode="auto">
          <a:xfrm>
            <a:off x="3419872" y="6165304"/>
            <a:ext cx="2714625" cy="571500"/>
          </a:xfrm>
          <a:prstGeom prst="rect">
            <a:avLst/>
          </a:prstGeom>
          <a:noFill/>
        </p:spPr>
      </p:pic>
      <p:sp>
        <p:nvSpPr>
          <p:cNvPr id="4108" name="Rectangle 1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27" name="TextBox 26"/>
          <p:cNvSpPr txBox="1"/>
          <p:nvPr/>
        </p:nvSpPr>
        <p:spPr>
          <a:xfrm>
            <a:off x="179512" y="5445224"/>
            <a:ext cx="4067944" cy="923330"/>
          </a:xfrm>
          <a:prstGeom prst="rect">
            <a:avLst/>
          </a:prstGeom>
          <a:noFill/>
        </p:spPr>
        <p:txBody>
          <a:bodyPr wrap="square" rtlCol="0">
            <a:spAutoFit/>
          </a:bodyPr>
          <a:lstStyle/>
          <a:p>
            <a:r>
              <a:rPr lang="en-US" dirty="0" smtClean="0"/>
              <a:t>This is a least-squares fit to the raw data performed with a continuous molar mass distribution c(M), according to:</a:t>
            </a:r>
          </a:p>
        </p:txBody>
      </p:sp>
      <p:sp>
        <p:nvSpPr>
          <p:cNvPr id="29" name="TextBox 28"/>
          <p:cNvSpPr txBox="1"/>
          <p:nvPr/>
        </p:nvSpPr>
        <p:spPr>
          <a:xfrm>
            <a:off x="6588224" y="6021288"/>
            <a:ext cx="2339752" cy="646331"/>
          </a:xfrm>
          <a:prstGeom prst="rect">
            <a:avLst/>
          </a:prstGeom>
          <a:noFill/>
        </p:spPr>
        <p:txBody>
          <a:bodyPr wrap="square" rtlCol="0">
            <a:spAutoFit/>
          </a:bodyPr>
          <a:lstStyle/>
          <a:p>
            <a:r>
              <a:rPr lang="en-US" dirty="0" smtClean="0"/>
              <a:t>Refer to Schuck et al. 2014 for more details.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57573F99DE79145B2C4B20841E12603" ma:contentTypeVersion="8" ma:contentTypeDescription="Create a new document." ma:contentTypeScope="" ma:versionID="437aae86f374253b376d43328fcdf71e">
  <xsd:schema xmlns:xsd="http://www.w3.org/2001/XMLSchema" xmlns:xs="http://www.w3.org/2001/XMLSchema" xmlns:p="http://schemas.microsoft.com/office/2006/metadata/properties" xmlns:ns3="0c1e910d-4918-42f1-af2c-ed1101d63abc" targetNamespace="http://schemas.microsoft.com/office/2006/metadata/properties" ma:root="true" ma:fieldsID="dfc36eee4ce2a0f6348f6ff9e497f77e" ns3:_="">
    <xsd:import namespace="0c1e910d-4918-42f1-af2c-ed1101d63abc"/>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Location"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c1e910d-4918-42f1-af2c-ed1101d63ab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3" nillable="true" ma:displayName="MediaServic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0EC5F69-E663-463F-83F9-35E8F9848DD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c1e910d-4918-42f1-af2c-ed1101d63ab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7E515CF-2262-4318-9762-8279BA62DDB5}">
  <ds:schemaRefs>
    <ds:schemaRef ds:uri="http://schemas.microsoft.com/sharepoint/v3/contenttype/forms"/>
  </ds:schemaRefs>
</ds:datastoreItem>
</file>

<file path=customXml/itemProps3.xml><?xml version="1.0" encoding="utf-8"?>
<ds:datastoreItem xmlns:ds="http://schemas.openxmlformats.org/officeDocument/2006/customXml" ds:itemID="{084336DF-FDF7-444F-BEE5-01E955EB49AD}">
  <ds:schemaRefs>
    <ds:schemaRef ds:uri="http://purl.org/dc/elements/1.1/"/>
    <ds:schemaRef ds:uri="http://purl.org/dc/term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schemas.microsoft.com/office/2006/metadata/properties"/>
    <ds:schemaRef ds:uri="0c1e910d-4918-42f1-af2c-ed1101d63abc"/>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527</TotalTime>
  <Words>1584</Words>
  <Application>Microsoft Office PowerPoint</Application>
  <PresentationFormat>On-screen Show (4:3)</PresentationFormat>
  <Paragraphs>133</Paragraphs>
  <Slides>23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Calibri</vt:lpstr>
      <vt:lpstr>Wingdings</vt:lpstr>
      <vt:lpstr>Office Theme</vt:lpstr>
      <vt:lpstr>SEDFIT MSTAR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Other notes</vt:lpstr>
      <vt:lpstr>PowerPoint Presentation</vt:lpstr>
      <vt:lpstr>SEDFIT MSTAR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Summary</vt:lpstr>
    </vt:vector>
  </TitlesOfParts>
  <Company>The University of Nottingham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The University of Nottingham</dc:creator>
  <cp:lastModifiedBy>Stephen Harding</cp:lastModifiedBy>
  <cp:revision>44</cp:revision>
  <cp:lastPrinted>2013-12-04T10:43:59Z</cp:lastPrinted>
  <dcterms:created xsi:type="dcterms:W3CDTF">2013-12-03T09:12:52Z</dcterms:created>
  <dcterms:modified xsi:type="dcterms:W3CDTF">2019-09-13T11:07:36Z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0x010100F57573F99DE79145B2C4B20841E12603</vt:lpwstr>
  </property>
</Properties>
</file>