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11" r:id="rId5"/>
    <p:sldMasterId id="2147483724" r:id="rId6"/>
    <p:sldMasterId id="2147483727" r:id="rId7"/>
    <p:sldMasterId id="2147483731" r:id="rId8"/>
  </p:sldMasterIdLst>
  <p:notesMasterIdLst>
    <p:notesMasterId r:id="rId49"/>
  </p:notesMasterIdLst>
  <p:sldIdLst>
    <p:sldId id="258" r:id="rId9"/>
    <p:sldId id="313" r:id="rId10"/>
    <p:sldId id="314" r:id="rId11"/>
    <p:sldId id="3836" r:id="rId12"/>
    <p:sldId id="3821" r:id="rId13"/>
    <p:sldId id="276" r:id="rId14"/>
    <p:sldId id="3815" r:id="rId15"/>
    <p:sldId id="316" r:id="rId16"/>
    <p:sldId id="312" r:id="rId17"/>
    <p:sldId id="3802" r:id="rId18"/>
    <p:sldId id="3803" r:id="rId19"/>
    <p:sldId id="3804" r:id="rId20"/>
    <p:sldId id="282" r:id="rId21"/>
    <p:sldId id="279" r:id="rId22"/>
    <p:sldId id="292" r:id="rId23"/>
    <p:sldId id="3823" r:id="rId24"/>
    <p:sldId id="3805" r:id="rId25"/>
    <p:sldId id="3806" r:id="rId26"/>
    <p:sldId id="3826" r:id="rId27"/>
    <p:sldId id="293" r:id="rId28"/>
    <p:sldId id="3835" r:id="rId29"/>
    <p:sldId id="266" r:id="rId30"/>
    <p:sldId id="267" r:id="rId31"/>
    <p:sldId id="3847" r:id="rId32"/>
    <p:sldId id="285" r:id="rId33"/>
    <p:sldId id="3834" r:id="rId34"/>
    <p:sldId id="281" r:id="rId35"/>
    <p:sldId id="294" r:id="rId36"/>
    <p:sldId id="3838" r:id="rId37"/>
    <p:sldId id="269" r:id="rId38"/>
    <p:sldId id="3840" r:id="rId39"/>
    <p:sldId id="3841" r:id="rId40"/>
    <p:sldId id="3842" r:id="rId41"/>
    <p:sldId id="3843" r:id="rId42"/>
    <p:sldId id="3844" r:id="rId43"/>
    <p:sldId id="472" r:id="rId44"/>
    <p:sldId id="480" r:id="rId45"/>
    <p:sldId id="3846" r:id="rId46"/>
    <p:sldId id="297"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9D9203-3E71-7EC0-3295-C7147DAF353F}" name="Vicki Woolley" initials="VW" userId="S::viwoo@nhsbsa.nhs.uk::56533050-0392-4b17-b2f7-b9d1b8643a0f" providerId="AD"/>
  <p188:author id="{8BB4402A-1E9A-ADCD-741E-2BBF98162635}" name="Claire Fitchett" initials="CF" userId="S::CLFIT@NHSBSA.NHS.UK::1a94bc9f-3292-4708-9d35-04d12953b3ac" providerId="AD"/>
  <p188:author id="{ADEA733B-7812-E133-1785-310608EAB081}" name="Victoria Ross" initials="VR" userId="S::VIROS@NHSBSA.NHS.UK::b0ae6d6f-9c92-407f-9e5d-213a70ba5c58" providerId="AD"/>
  <p188:author id="{A84E384E-34D8-6032-831C-EBAE575306D0}" name="Hayley Dorning" initials="HD" userId="S::HAYDO@NHSBSA.NHS.UK::f70e6650-4747-4872-9be4-b0d35dda71e6" providerId="AD"/>
  <p188:author id="{308FE159-0AE0-915D-F716-6DDF647268C3}" name="Adrian Earnshaw" initials="AE" userId="S::ADEAR@NHSBSA.NHS.UK::059bda16-856d-409c-b7f2-6220158b436e" providerId="AD"/>
  <p188:author id="{4E3C0EA5-F7E7-D581-3A2E-A3E5C1458FE4}" name="Jacqueline Thompson" initials="JT" userId="S::JACTH@NHSBSA.NHS.UK::4a824134-e179-4100-905c-86dca69b20e6" providerId="AD"/>
  <p188:author id="{5DEB4BAB-1A29-BCD9-7BE6-FB09CB3E4BDD}" name="Elizabeth Chapman" initials="EC" userId="S::ELICH@NHSBSA.NHS.UK::949fecc4-6b97-4636-80a9-fdd046731bb3" providerId="AD"/>
  <p188:author id="{376481E5-9AE2-743C-C184-5D6561B94D15}" name="Angela McPhee" initials="AM" userId="S::ANMCP@NHSBSA.NHS.UK::54c1da35-51f7-4d12-bab7-0f17a73dd27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FC44D-601F-4AE3-A715-E9B45B0DA8EA}" vWet="2" dt="2024-01-29T13:31:14.975"/>
    <p1510:client id="{EBD5B348-9F88-4AE5-9A54-30A76313ACA4}" v="123" dt="2024-01-29T13:56:46.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3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E912A"/>
              </a:solidFill>
              <a:ln w="19050">
                <a:solidFill>
                  <a:schemeClr val="lt1"/>
                </a:solidFill>
              </a:ln>
              <a:effectLst/>
            </c:spPr>
            <c:extLst>
              <c:ext xmlns:c16="http://schemas.microsoft.com/office/drawing/2014/chart" uri="{C3380CC4-5D6E-409C-BE32-E72D297353CC}">
                <c16:uniqueId val="{00000001-19EE-4D27-9D3E-4A80EBB6AF84}"/>
              </c:ext>
            </c:extLst>
          </c:dPt>
          <c:dPt>
            <c:idx val="1"/>
            <c:bubble3D val="0"/>
            <c:spPr>
              <a:solidFill>
                <a:srgbClr val="FE912A"/>
              </a:solidFill>
              <a:ln w="19050">
                <a:solidFill>
                  <a:schemeClr val="lt1"/>
                </a:solidFill>
              </a:ln>
              <a:effectLst/>
            </c:spPr>
            <c:extLst>
              <c:ext xmlns:c16="http://schemas.microsoft.com/office/drawing/2014/chart" uri="{C3380CC4-5D6E-409C-BE32-E72D297353CC}">
                <c16:uniqueId val="{00000002-19EE-4D27-9D3E-4A80EBB6AF84}"/>
              </c:ext>
            </c:extLst>
          </c:dPt>
          <c:dPt>
            <c:idx val="2"/>
            <c:bubble3D val="0"/>
            <c:spPr>
              <a:solidFill>
                <a:srgbClr val="FE912A"/>
              </a:solidFill>
              <a:ln w="19050">
                <a:solidFill>
                  <a:schemeClr val="lt1"/>
                </a:solidFill>
              </a:ln>
              <a:effectLst/>
            </c:spPr>
            <c:extLst>
              <c:ext xmlns:c16="http://schemas.microsoft.com/office/drawing/2014/chart" uri="{C3380CC4-5D6E-409C-BE32-E72D297353CC}">
                <c16:uniqueId val="{00000003-19EE-4D27-9D3E-4A80EBB6AF84}"/>
              </c:ext>
            </c:extLst>
          </c:dPt>
          <c:dPt>
            <c:idx val="3"/>
            <c:bubble3D val="0"/>
            <c:spPr>
              <a:solidFill>
                <a:srgbClr val="E44856"/>
              </a:solidFill>
              <a:ln w="19050">
                <a:solidFill>
                  <a:schemeClr val="lt1"/>
                </a:solidFill>
              </a:ln>
              <a:effectLst/>
            </c:spPr>
            <c:extLst>
              <c:ext xmlns:c16="http://schemas.microsoft.com/office/drawing/2014/chart" uri="{C3380CC4-5D6E-409C-BE32-E72D297353CC}">
                <c16:uniqueId val="{00000004-19EE-4D27-9D3E-4A80EBB6AF84}"/>
              </c:ext>
            </c:extLst>
          </c:dPt>
          <c:dPt>
            <c:idx val="4"/>
            <c:bubble3D val="0"/>
            <c:spPr>
              <a:solidFill>
                <a:srgbClr val="E44856"/>
              </a:solidFill>
              <a:ln w="19050">
                <a:solidFill>
                  <a:schemeClr val="lt1"/>
                </a:solidFill>
              </a:ln>
              <a:effectLst/>
            </c:spPr>
            <c:extLst>
              <c:ext xmlns:c16="http://schemas.microsoft.com/office/drawing/2014/chart" uri="{C3380CC4-5D6E-409C-BE32-E72D297353CC}">
                <c16:uniqueId val="{00000005-19EE-4D27-9D3E-4A80EBB6AF84}"/>
              </c:ext>
            </c:extLst>
          </c:dPt>
          <c:dPt>
            <c:idx val="5"/>
            <c:bubble3D val="0"/>
            <c:spPr>
              <a:solidFill>
                <a:srgbClr val="E44856"/>
              </a:solidFill>
              <a:ln w="19050">
                <a:solidFill>
                  <a:schemeClr val="lt1"/>
                </a:solidFill>
              </a:ln>
              <a:effectLst/>
            </c:spPr>
            <c:extLst>
              <c:ext xmlns:c16="http://schemas.microsoft.com/office/drawing/2014/chart" uri="{C3380CC4-5D6E-409C-BE32-E72D297353CC}">
                <c16:uniqueId val="{00000006-19EE-4D27-9D3E-4A80EBB6AF84}"/>
              </c:ext>
            </c:extLst>
          </c:dPt>
          <c:dPt>
            <c:idx val="6"/>
            <c:bubble3D val="0"/>
            <c:spPr>
              <a:solidFill>
                <a:srgbClr val="E44856"/>
              </a:solidFill>
              <a:ln w="19050">
                <a:solidFill>
                  <a:schemeClr val="lt1"/>
                </a:solidFill>
              </a:ln>
              <a:effectLst/>
            </c:spPr>
            <c:extLst>
              <c:ext xmlns:c16="http://schemas.microsoft.com/office/drawing/2014/chart" uri="{C3380CC4-5D6E-409C-BE32-E72D297353CC}">
                <c16:uniqueId val="{00000007-19EE-4D27-9D3E-4A80EBB6AF84}"/>
              </c:ext>
            </c:extLst>
          </c:dPt>
          <c:dPt>
            <c:idx val="7"/>
            <c:bubble3D val="0"/>
            <c:spPr>
              <a:solidFill>
                <a:srgbClr val="E44856"/>
              </a:solidFill>
              <a:ln w="19050">
                <a:solidFill>
                  <a:schemeClr val="lt1"/>
                </a:solidFill>
              </a:ln>
              <a:effectLst/>
            </c:spPr>
            <c:extLst>
              <c:ext xmlns:c16="http://schemas.microsoft.com/office/drawing/2014/chart" uri="{C3380CC4-5D6E-409C-BE32-E72D297353CC}">
                <c16:uniqueId val="{00000008-19EE-4D27-9D3E-4A80EBB6AF84}"/>
              </c:ext>
            </c:extLst>
          </c:dPt>
          <c:dPt>
            <c:idx val="8"/>
            <c:bubble3D val="0"/>
            <c:spPr>
              <a:solidFill>
                <a:srgbClr val="31C5D3"/>
              </a:solidFill>
              <a:ln w="19050">
                <a:solidFill>
                  <a:schemeClr val="lt1"/>
                </a:solidFill>
              </a:ln>
              <a:effectLst/>
            </c:spPr>
            <c:extLst>
              <c:ext xmlns:c16="http://schemas.microsoft.com/office/drawing/2014/chart" uri="{C3380CC4-5D6E-409C-BE32-E72D297353CC}">
                <c16:uniqueId val="{00000000-FCF1-42F0-BCFC-9EBF53ABE6CA}"/>
              </c:ext>
            </c:extLst>
          </c:dPt>
          <c:dPt>
            <c:idx val="9"/>
            <c:bubble3D val="0"/>
            <c:spPr>
              <a:solidFill>
                <a:srgbClr val="31C5D3"/>
              </a:solidFill>
              <a:ln w="19050">
                <a:solidFill>
                  <a:schemeClr val="lt1"/>
                </a:solidFill>
              </a:ln>
              <a:effectLst/>
            </c:spPr>
            <c:extLst>
              <c:ext xmlns:c16="http://schemas.microsoft.com/office/drawing/2014/chart" uri="{C3380CC4-5D6E-409C-BE32-E72D297353CC}">
                <c16:uniqueId val="{00000001-FCF1-42F0-BCFC-9EBF53ABE6CA}"/>
              </c:ext>
            </c:extLst>
          </c:dPt>
          <c:dPt>
            <c:idx val="10"/>
            <c:bubble3D val="0"/>
            <c:spPr>
              <a:solidFill>
                <a:srgbClr val="92D050"/>
              </a:solidFill>
              <a:ln w="19050">
                <a:solidFill>
                  <a:schemeClr val="lt1"/>
                </a:solidFill>
              </a:ln>
              <a:effectLst/>
            </c:spPr>
            <c:extLst>
              <c:ext xmlns:c16="http://schemas.microsoft.com/office/drawing/2014/chart" uri="{C3380CC4-5D6E-409C-BE32-E72D297353CC}">
                <c16:uniqueId val="{00000002-FCF1-42F0-BCFC-9EBF53ABE6CA}"/>
              </c:ext>
            </c:extLst>
          </c:dPt>
          <c:dPt>
            <c:idx val="11"/>
            <c:bubble3D val="0"/>
            <c:spPr>
              <a:solidFill>
                <a:srgbClr val="92D050"/>
              </a:solidFill>
              <a:ln w="19050">
                <a:solidFill>
                  <a:schemeClr val="lt1"/>
                </a:solidFill>
              </a:ln>
              <a:effectLst/>
            </c:spPr>
            <c:extLst>
              <c:ext xmlns:c16="http://schemas.microsoft.com/office/drawing/2014/chart" uri="{C3380CC4-5D6E-409C-BE32-E72D297353CC}">
                <c16:uniqueId val="{00000003-FCF1-42F0-BCFC-9EBF53ABE6CA}"/>
              </c:ext>
            </c:extLst>
          </c:dPt>
          <c:dPt>
            <c:idx val="12"/>
            <c:bubble3D val="0"/>
            <c:spPr>
              <a:solidFill>
                <a:srgbClr val="92D050"/>
              </a:solidFill>
              <a:ln w="19050">
                <a:solidFill>
                  <a:schemeClr val="lt1"/>
                </a:solidFill>
              </a:ln>
              <a:effectLst/>
            </c:spPr>
            <c:extLst>
              <c:ext xmlns:c16="http://schemas.microsoft.com/office/drawing/2014/chart" uri="{C3380CC4-5D6E-409C-BE32-E72D297353CC}">
                <c16:uniqueId val="{00000004-FCF1-42F0-BCFC-9EBF53ABE6CA}"/>
              </c:ext>
            </c:extLst>
          </c:dPt>
          <c:cat>
            <c:numRef>
              <c:f>Sheet1!$A$2:$A$14</c:f>
              <c:numCache>
                <c:formatCode>General</c:formatCode>
                <c:ptCount val="13"/>
              </c:numCache>
            </c:numRef>
          </c:cat>
          <c:val>
            <c:numRef>
              <c:f>Sheet1!$B$2:$B$14</c:f>
              <c:numCache>
                <c:formatCode>General</c:formatCode>
                <c:ptCount val="13"/>
                <c:pt idx="0">
                  <c:v>27.69</c:v>
                </c:pt>
                <c:pt idx="1">
                  <c:v>27.69</c:v>
                </c:pt>
                <c:pt idx="2">
                  <c:v>27.69</c:v>
                </c:pt>
                <c:pt idx="3">
                  <c:v>27.69</c:v>
                </c:pt>
                <c:pt idx="4">
                  <c:v>27.69</c:v>
                </c:pt>
                <c:pt idx="5">
                  <c:v>27.69</c:v>
                </c:pt>
                <c:pt idx="6">
                  <c:v>27.69</c:v>
                </c:pt>
                <c:pt idx="7">
                  <c:v>27.69</c:v>
                </c:pt>
                <c:pt idx="8">
                  <c:v>27.69</c:v>
                </c:pt>
                <c:pt idx="9">
                  <c:v>27.69</c:v>
                </c:pt>
                <c:pt idx="10">
                  <c:v>27.69</c:v>
                </c:pt>
                <c:pt idx="11">
                  <c:v>27.69</c:v>
                </c:pt>
              </c:numCache>
            </c:numRef>
          </c:val>
          <c:extLst>
            <c:ext xmlns:c16="http://schemas.microsoft.com/office/drawing/2014/chart" uri="{C3380CC4-5D6E-409C-BE32-E72D297353CC}">
              <c16:uniqueId val="{00000000-19EE-4D27-9D3E-4A80EBB6AF8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BE2DF-1163-4402-9F71-557BF7470221}" type="datetimeFigureOut">
              <a:rPr lang="en-GB" smtClean="0"/>
              <a:t>29/01/2024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35C8-6EB1-421A-B263-C552E07F4B70}" type="slidenum">
              <a:rPr lang="en-GB" smtClean="0"/>
              <a:t>‹#›</a:t>
            </a:fld>
            <a:endParaRPr lang="en-GB"/>
          </a:p>
        </p:txBody>
      </p:sp>
    </p:spTree>
    <p:extLst>
      <p:ext uri="{BB962C8B-B14F-4D97-AF65-F5344CB8AC3E}">
        <p14:creationId xmlns:p14="http://schemas.microsoft.com/office/powerpoint/2010/main" val="272537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hsbsa.nhs.uk/member-hub/annual-allowan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hsbsa.nhs.uk/nhs-pension-retirement-flexibilit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hsbsa.nhs.uk/sites/default/files/2023-07/Estimates_Member_Partial_Retirement_Estimate_Request_Form_20230712_%28V1%2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800"/>
              <a:t>Welcome to todays event…….</a:t>
            </a:r>
            <a:br>
              <a:rPr lang="en-GB" sz="800"/>
            </a:br>
            <a:r>
              <a:rPr lang="en-GB" sz="800"/>
              <a:t>My name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a:solidFill>
                  <a:schemeClr val="tx1"/>
                </a:solidFill>
                <a:latin typeface="+mn-lt"/>
                <a:ea typeface="+mn-ea"/>
                <a:cs typeface="+mn-cs"/>
              </a:rPr>
              <a:t>This session is only for members who joined after 1 April 2015 and have never contributed to the NHS Pension Scheme prior to this date.  There are other sessions available for those who have membership prior to this date.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B8FE7-D777-4FCF-930C-26DABCAA28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1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a:p>
            <a:r>
              <a:rPr lang="en-GB"/>
              <a:t>Toms year one pot will continue to be revalued every year until Tom decides to leave or retire. So after 20 years service, Toms year one pot is now worth £640. </a:t>
            </a:r>
          </a:p>
          <a:p>
            <a:endParaRPr lang="en-GB"/>
          </a:p>
          <a:p>
            <a:r>
              <a:rPr lang="en-GB"/>
              <a:t>(CLICK)</a:t>
            </a:r>
          </a:p>
          <a:p>
            <a:endParaRPr lang="en-GB"/>
          </a:p>
          <a:p>
            <a:r>
              <a:rPr lang="en-GB"/>
              <a:t>You will receive a new retirement pot, one for each year that you work and contribute as an active member. Therefore by the time Tom reaches 20 years service, he will have 20 pension pots, one for each year. </a:t>
            </a:r>
          </a:p>
          <a:p>
            <a:endParaRPr lang="en-GB"/>
          </a:p>
          <a:p>
            <a:r>
              <a:rPr lang="en-GB"/>
              <a:t>All of Tom’s pots that have been earnt each year go through the same revaluation process. They are all revalued annually and continue to do so until retirement, or if you chose to leave the scheme.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ADC84-88A7-40AB-9CB6-C185915097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10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a:p>
            <a:r>
              <a:rPr lang="en-GB"/>
              <a:t>For Tom to work out his total pension, he would add up the total of all of his 20 pots. One for each year that he has worked. </a:t>
            </a:r>
          </a:p>
          <a:p>
            <a:endParaRPr lang="en-GB"/>
          </a:p>
          <a:p>
            <a:r>
              <a:rPr lang="en-GB"/>
              <a:t>For example purposes, if Tom’s pensionable pay increased by 4% each year, and by adding all the pots together that he had earnt, after 20 years service Tom would receive a pension of £13,422.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ADC84-88A7-40AB-9CB6-C185915097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078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Arial"/>
                <a:ea typeface="Calibri" panose="020F0502020204030204" pitchFamily="34" charset="0"/>
                <a:cs typeface="Arial"/>
              </a:rPr>
              <a:t>Increasing your lump sum</a:t>
            </a:r>
            <a:r>
              <a:rPr lang="en-GB" sz="1800">
                <a:effectLst/>
                <a:latin typeface="Arial"/>
                <a:ea typeface="Calibri" panose="020F0502020204030204" pitchFamily="34" charset="0"/>
                <a:cs typeface="Arial"/>
              </a:rPr>
              <a:t> is also known as pension commutation.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latin typeface="Arial"/>
                <a:ea typeface="Calibri" panose="020F0502020204030204" pitchFamily="34" charset="0"/>
                <a:cs typeface="Arial"/>
              </a:rPr>
              <a:t>There is no automatic lump sum on retirement in the 2015 scheme, but you can create one and It is your decision to do this. This choice is made at retirement.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To do this you would exchange some of your annual pension for a lump sum.</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(CLICK)</a:t>
            </a:r>
          </a:p>
          <a:p>
            <a:pPr>
              <a:lnSpc>
                <a:spcPct val="107000"/>
              </a:lnSpc>
              <a:spcAft>
                <a:spcPts val="800"/>
              </a:spcAft>
            </a:pPr>
            <a:r>
              <a:rPr lang="en-GB" sz="1800">
                <a:effectLst/>
                <a:latin typeface="Arial"/>
                <a:ea typeface="Calibri" panose="020F0502020204030204" pitchFamily="34" charset="0"/>
                <a:cs typeface="Arial"/>
              </a:rPr>
              <a:t>For every pound of your annual pension you exchange, you receive a £12 lump sum.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a:ea typeface="Calibri" panose="020F0502020204030204" pitchFamily="34" charset="0"/>
                <a:cs typeface="Arial"/>
              </a:rPr>
              <a:t>For example, if you exchanged £1000 from your annual pension, you would receive a £12,000 lump sum on retirement.</a:t>
            </a:r>
          </a:p>
          <a:p>
            <a:pPr>
              <a:lnSpc>
                <a:spcPct val="107000"/>
              </a:lnSpc>
              <a:spcAft>
                <a:spcPts val="800"/>
              </a:spcAft>
            </a:pPr>
            <a:r>
              <a:rPr lang="en-GB" sz="1800">
                <a:effectLst/>
                <a:latin typeface="Arial"/>
                <a:ea typeface="Calibri" panose="020F0502020204030204" pitchFamily="34" charset="0"/>
                <a:cs typeface="Arial"/>
              </a:rPr>
              <a:t>There is a maximum permitted lump sum that you can take, and this is shown on your annual benefit statement. </a:t>
            </a:r>
            <a:br>
              <a:rPr lang="en-GB" sz="1800">
                <a:effectLst/>
                <a:latin typeface="Arial"/>
                <a:ea typeface="Calibri" panose="020F0502020204030204" pitchFamily="34" charset="0"/>
                <a:cs typeface="Arial"/>
              </a:rPr>
            </a:br>
            <a:endParaRPr lang="en-GB" sz="1800">
              <a:effectLst/>
              <a:latin typeface="Arial"/>
              <a:ea typeface="Calibri" panose="020F0502020204030204" pitchFamily="34" charset="0"/>
              <a:cs typeface="Arial"/>
            </a:endParaRPr>
          </a:p>
          <a:p>
            <a:pPr>
              <a:lnSpc>
                <a:spcPct val="107000"/>
              </a:lnSpc>
              <a:spcAft>
                <a:spcPts val="800"/>
              </a:spcAft>
            </a:pPr>
            <a:r>
              <a:rPr lang="en-GB" sz="1800">
                <a:effectLst/>
                <a:latin typeface="Arial"/>
                <a:ea typeface="Calibri" panose="020F0502020204030204" pitchFamily="34" charset="0"/>
                <a:cs typeface="Arial"/>
              </a:rPr>
              <a:t>The amount of tax-free lump sum you can take is governed by a limit set by HMRC and Tax implications are subject to your individual circumstances.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a:defRPr/>
            </a:pPr>
            <a:br>
              <a:rPr lang="en-GB" sz="1800">
                <a:effectLst/>
                <a:latin typeface="Segoe UI" panose="020B0502040204020203" pitchFamily="34" charset="0"/>
                <a:cs typeface="Segoe UI"/>
              </a:rPr>
            </a:b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41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Your normal pension age, is the age that you can retire from your employment, and have your pension paid without a reduction. </a:t>
            </a:r>
          </a:p>
          <a:p>
            <a:r>
              <a:rPr lang="en-GB"/>
              <a:t>(CLICK)</a:t>
            </a:r>
          </a:p>
          <a:p>
            <a:r>
              <a:rPr lang="en-GB"/>
              <a:t>For this scheme, the normal pension age is state pension age or age 65, whichever age is later.  Everyone has a state pension retirement age that is individual to them depending on their date of birth.  You can check what your state pension age is on the gov.uk website.</a:t>
            </a:r>
          </a:p>
          <a:p>
            <a:r>
              <a:rPr lang="en-GB"/>
              <a:t>(CLICK)</a:t>
            </a:r>
          </a:p>
          <a:p>
            <a:r>
              <a:rPr lang="en-GB"/>
              <a:t>You may choose to retire before your normal pension age, but to claim your benefits this can be no earlier than the minimum pension age which is currently 55 (however this is set to rise to 57 from 06/04/2028)</a:t>
            </a:r>
          </a:p>
          <a:p>
            <a:r>
              <a:rPr lang="en-GB"/>
              <a:t>If you claim your NHS Pension benefits prior to the normal pension age they will be reduced as they are being paid early and will be in payment for a longer period.  </a:t>
            </a:r>
          </a:p>
          <a:p>
            <a:r>
              <a:rPr lang="en-GB"/>
              <a:t>(CLICK)</a:t>
            </a:r>
          </a:p>
          <a:p>
            <a:r>
              <a:rPr lang="en-GB"/>
              <a:t>The maximum pension age is 75.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ADC84-88A7-40AB-9CB6-C185915097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87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800" b="0" i="0" u="none" strike="noStrike" baseline="0">
                <a:solidFill>
                  <a:srgbClr val="000000"/>
                </a:solidFill>
                <a:latin typeface="Arial" panose="020B0604020202020204" pitchFamily="34" charset="0"/>
              </a:rPr>
              <a:t>There are a number ways to increase your NHS Pension benefits </a:t>
            </a:r>
            <a:br>
              <a:rPr lang="en-GB" sz="1800" b="0" i="0" u="none" strike="noStrike" baseline="0">
                <a:solidFill>
                  <a:srgbClr val="000000"/>
                </a:solidFill>
                <a:latin typeface="Arial" panose="020B0604020202020204" pitchFamily="34" charset="0"/>
              </a:rPr>
            </a:br>
            <a:r>
              <a:rPr lang="en-GB" sz="1800" b="0" i="0" u="none" strike="noStrike" baseline="0">
                <a:solidFill>
                  <a:srgbClr val="000000"/>
                </a:solidFill>
                <a:latin typeface="Arial" panose="020B0604020202020204" pitchFamily="34" charset="0"/>
              </a:rPr>
              <a:t>(CLICK x4)</a:t>
            </a:r>
          </a:p>
          <a:p>
            <a:r>
              <a:rPr lang="en-GB" sz="1800" b="0" i="0" u="none" strike="noStrike" baseline="0">
                <a:solidFill>
                  <a:srgbClr val="000000"/>
                </a:solidFill>
                <a:latin typeface="Arial" panose="020B0604020202020204" pitchFamily="34" charset="0"/>
              </a:rPr>
              <a:t>We are going to talk through the main two AP &amp; ERRBO in more detail, and information on the other 2 less popular options can be found on the NHS Pension website.</a:t>
            </a:r>
          </a:p>
          <a:p>
            <a:r>
              <a:rPr lang="en-GB" sz="1800" b="1" i="0" u="none" strike="noStrike" kern="1200" baseline="0">
                <a:solidFill>
                  <a:srgbClr val="000000"/>
                </a:solidFill>
                <a:latin typeface="Arial" panose="020B0604020202020204" pitchFamily="34" charset="0"/>
                <a:ea typeface="+mn-ea"/>
                <a:cs typeface="+mn-cs"/>
              </a:rPr>
              <a:t>Additional Pension </a:t>
            </a:r>
            <a:r>
              <a:rPr lang="en-GB" sz="1800" b="0" i="0" u="none" strike="noStrike" kern="1200" baseline="0">
                <a:solidFill>
                  <a:srgbClr val="000000"/>
                </a:solidFill>
                <a:latin typeface="Arial" panose="020B0604020202020204" pitchFamily="34" charset="0"/>
                <a:ea typeface="+mn-ea"/>
                <a:cs typeface="+mn-cs"/>
              </a:rPr>
              <a:t>is where you can choose to buy a set amount of annual pension </a:t>
            </a:r>
          </a:p>
          <a:p>
            <a:r>
              <a:rPr lang="en-GB" sz="1800" b="0" i="0" u="none" strike="noStrike" kern="1200" baseline="0">
                <a:solidFill>
                  <a:srgbClr val="000000"/>
                </a:solidFill>
                <a:latin typeface="Arial" panose="020B0604020202020204" pitchFamily="34" charset="0"/>
                <a:ea typeface="+mn-ea"/>
                <a:cs typeface="+mn-cs"/>
              </a:rPr>
              <a:t>You pay for this in either a lump sum payment, or by regular contributions deducted from your pay for an agreed amount. </a:t>
            </a:r>
            <a:br>
              <a:rPr lang="en-GB" sz="1800" b="0" i="0" u="none" strike="noStrike" kern="1200" baseline="0">
                <a:solidFill>
                  <a:srgbClr val="000000"/>
                </a:solidFill>
                <a:latin typeface="Arial" panose="020B0604020202020204" pitchFamily="34" charset="0"/>
                <a:ea typeface="+mn-ea"/>
                <a:cs typeface="+mn-cs"/>
              </a:rPr>
            </a:br>
            <a:br>
              <a:rPr lang="en-GB" sz="1800" b="0" i="0" u="none" strike="noStrike" kern="1200" baseline="0">
                <a:solidFill>
                  <a:srgbClr val="000000"/>
                </a:solidFill>
                <a:latin typeface="Arial" panose="020B0604020202020204" pitchFamily="34" charset="0"/>
                <a:ea typeface="+mn-ea"/>
                <a:cs typeface="+mn-cs"/>
              </a:rPr>
            </a:br>
            <a:r>
              <a:rPr lang="en-GB" sz="1800" b="0" i="0" u="none" strike="noStrike" kern="1200" baseline="0">
                <a:solidFill>
                  <a:srgbClr val="000000"/>
                </a:solidFill>
                <a:latin typeface="Arial" panose="020B0604020202020204" pitchFamily="34" charset="0"/>
                <a:ea typeface="+mn-ea"/>
                <a:cs typeface="+mn-cs"/>
              </a:rPr>
              <a:t>The cost of buying additional pension is the same whether you work full or part time. </a:t>
            </a:r>
          </a:p>
          <a:p>
            <a:endParaRPr lang="en-GB" sz="1800" b="0" i="0" u="none" strike="noStrike" kern="1200" baseline="0">
              <a:solidFill>
                <a:srgbClr val="000000"/>
              </a:solidFill>
              <a:latin typeface="Arial" panose="020B0604020202020204" pitchFamily="34" charset="0"/>
              <a:ea typeface="+mn-ea"/>
              <a:cs typeface="+mn-cs"/>
            </a:endParaRPr>
          </a:p>
          <a:p>
            <a:r>
              <a:rPr lang="en-GB" sz="1800" b="0" i="0" u="none" strike="noStrike" kern="1200" baseline="0">
                <a:solidFill>
                  <a:srgbClr val="000000"/>
                </a:solidFill>
                <a:latin typeface="Arial" panose="020B0604020202020204" pitchFamily="34" charset="0"/>
                <a:ea typeface="+mn-ea"/>
                <a:cs typeface="+mn-cs"/>
              </a:rPr>
              <a:t>You can buy additional pension to increase your own pension benefits only, or include dependants cover that increases your pension and the benefits payable to your spouse, partner or dependent child. The additional pension does not include an automatic lump sum but can be used to make a lump sum as we mentioned earlier. </a:t>
            </a:r>
          </a:p>
          <a:p>
            <a:endParaRPr lang="en-GB" sz="1800" b="0" i="0" u="none" strike="noStrike" kern="1200" baseline="0">
              <a:solidFill>
                <a:srgbClr val="000000"/>
              </a:solidFill>
              <a:latin typeface="Arial" panose="020B0604020202020204" pitchFamily="34" charset="0"/>
              <a:ea typeface="+mn-ea"/>
              <a:cs typeface="+mn-cs"/>
            </a:endParaRPr>
          </a:p>
          <a:p>
            <a:r>
              <a:rPr lang="en-GB" sz="1800" b="0" i="0" u="none" strike="noStrike" kern="1200" baseline="0">
                <a:solidFill>
                  <a:srgbClr val="000000"/>
                </a:solidFill>
                <a:latin typeface="Arial" panose="020B0604020202020204" pitchFamily="34" charset="0"/>
                <a:ea typeface="+mn-ea"/>
                <a:cs typeface="+mn-cs"/>
              </a:rPr>
              <a:t>There is a calculator on our website which you can use to calculate how much you can buy and it will show you how much this would cost. </a:t>
            </a:r>
          </a:p>
          <a:p>
            <a:r>
              <a:rPr lang="en-GB" sz="1800" b="0" i="1" u="none" strike="noStrike" kern="1200" baseline="0">
                <a:solidFill>
                  <a:srgbClr val="000000"/>
                </a:solidFill>
                <a:latin typeface="Arial" panose="020B0604020202020204" pitchFamily="34" charset="0"/>
                <a:ea typeface="+mn-ea"/>
                <a:cs typeface="+mn-cs"/>
              </a:rPr>
              <a:t>(Note, if asked the calculator does not work it is because you cannot currently access on your work place systems).</a:t>
            </a:r>
          </a:p>
          <a:p>
            <a:endParaRPr lang="en-GB" sz="1800" b="0" i="1" u="none" strike="noStrike" kern="1200" baseline="0">
              <a:solidFill>
                <a:srgbClr val="000000"/>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a:solidFill>
                  <a:srgbClr val="000000"/>
                </a:solidFill>
                <a:latin typeface="Arial" panose="020B0604020202020204" pitchFamily="34" charset="0"/>
                <a:ea typeface="+mn-ea"/>
                <a:cs typeface="+mn-cs"/>
              </a:rPr>
              <a:t>Early Retirement Reduction Buy Out</a:t>
            </a:r>
            <a:r>
              <a:rPr lang="en-GB" sz="1800" b="0" i="0" u="none" strike="noStrike" kern="1200" baseline="0">
                <a:solidFill>
                  <a:srgbClr val="000000"/>
                </a:solidFill>
                <a:latin typeface="Arial" panose="020B0604020202020204" pitchFamily="34" charset="0"/>
                <a:ea typeface="+mn-ea"/>
                <a:cs typeface="+mn-cs"/>
              </a:rPr>
              <a:t>, also known as an ERRBO,</a:t>
            </a:r>
            <a:r>
              <a:rPr lang="en-GB" sz="1800" b="0" i="0" u="none" strike="noStrike" kern="1200" baseline="0">
                <a:solidFill>
                  <a:srgbClr val="000000"/>
                </a:solidFill>
                <a:latin typeface="Arial"/>
                <a:cs typeface="Arial"/>
              </a:rPr>
              <a:t> is a feature of the 2015 scheme only, and allows you to reduce your normal retirement age by up to 3 years, </a:t>
            </a:r>
            <a:r>
              <a:rPr lang="en-GB" sz="1800">
                <a:solidFill>
                  <a:srgbClr val="000000"/>
                </a:solidFill>
                <a:latin typeface="Arial"/>
                <a:cs typeface="Arial"/>
              </a:rPr>
              <a:t>but this can be no lower than age 65.</a:t>
            </a:r>
            <a:br>
              <a:rPr lang="en-GB" sz="1800" b="0" i="0" u="none" strike="noStrike" kern="1200" baseline="0">
                <a:solidFill>
                  <a:srgbClr val="000000"/>
                </a:solidFill>
                <a:latin typeface="Arial"/>
                <a:cs typeface="Arial"/>
              </a:rPr>
            </a:br>
            <a:r>
              <a:rPr lang="en-GB" sz="1800" b="0" i="0" u="none" strike="noStrike" kern="1200" baseline="0">
                <a:solidFill>
                  <a:srgbClr val="000000"/>
                </a:solidFill>
                <a:latin typeface="Arial"/>
                <a:cs typeface="Arial"/>
              </a:rPr>
              <a:t>For example, if you have a retirement age of 68, you could buy out 3 years, meaning you could retire at age 65. However, if your retirement age is 66, you could only buy out one year, meaning you could retire at 65. </a:t>
            </a:r>
            <a:br>
              <a:rPr lang="en-GB" sz="1800" b="0" i="0" u="none" strike="noStrike" kern="1200" baseline="0">
                <a:solidFill>
                  <a:srgbClr val="000000"/>
                </a:solidFill>
                <a:latin typeface="Arial"/>
                <a:cs typeface="Arial"/>
              </a:rPr>
            </a:br>
            <a:r>
              <a:rPr lang="en-GB" sz="1800" b="0" i="0">
                <a:solidFill>
                  <a:srgbClr val="242424"/>
                </a:solidFill>
                <a:effectLst/>
                <a:latin typeface="-apple-system"/>
              </a:rPr>
              <a:t>If you have a state pension age of 66 and 3 months for example, you can buy out the 1 year and 3 months or just the 3 months.</a:t>
            </a:r>
          </a:p>
          <a:p>
            <a:r>
              <a:rPr lang="en-GB" sz="1800" b="0" i="0" u="none" strike="noStrike" kern="1200" baseline="0">
                <a:solidFill>
                  <a:srgbClr val="000000"/>
                </a:solidFill>
                <a:latin typeface="Arial"/>
                <a:cs typeface="Arial"/>
              </a:rPr>
              <a:t>(CLICK)</a:t>
            </a:r>
          </a:p>
          <a:p>
            <a:r>
              <a:rPr lang="en-GB" sz="1800" b="0" i="0" u="none" strike="noStrike" kern="1200" baseline="0">
                <a:solidFill>
                  <a:srgbClr val="000000"/>
                </a:solidFill>
                <a:latin typeface="Arial"/>
                <a:cs typeface="Arial"/>
              </a:rPr>
              <a:t>You will pay additional monthly contributions, and these are paid as a percentage of your monthly wage. </a:t>
            </a:r>
            <a:br>
              <a:rPr lang="en-GB" sz="1800" b="0" i="0" u="none" strike="noStrike" kern="1200" baseline="0">
                <a:solidFill>
                  <a:srgbClr val="000000"/>
                </a:solidFill>
                <a:latin typeface="Arial"/>
                <a:cs typeface="Arial"/>
              </a:rPr>
            </a:br>
            <a:r>
              <a:rPr lang="en-GB" sz="1800" b="0" i="0" u="none" strike="noStrike" kern="1200" baseline="0">
                <a:solidFill>
                  <a:srgbClr val="000000"/>
                </a:solidFill>
                <a:latin typeface="Arial"/>
                <a:cs typeface="Arial"/>
              </a:rPr>
              <a:t>The rate of the additional contributions are depending on your age at the date the agreement is accepted and h</a:t>
            </a:r>
            <a:r>
              <a:rPr lang="en-GB" sz="2400"/>
              <a:t>ow much the ERRBO will cost depends on how long the agreement would be in place for. </a:t>
            </a:r>
          </a:p>
          <a:p>
            <a:r>
              <a:rPr lang="en-GB" sz="2400"/>
              <a:t>(CLICK)</a:t>
            </a:r>
            <a:br>
              <a:rPr lang="en-GB" sz="2400"/>
            </a:br>
            <a:r>
              <a:rPr lang="en-GB" sz="2400"/>
              <a:t>An application must be made within 3 months of joining the scheme or would need to be at the beginning of the next scheme year which is April 1</a:t>
            </a:r>
            <a:r>
              <a:rPr lang="en-GB" sz="2400" baseline="30000"/>
              <a:t>st</a:t>
            </a:r>
            <a:r>
              <a:rPr lang="en-GB" sz="2400"/>
              <a:t> to June 30</a:t>
            </a:r>
            <a:r>
              <a:rPr lang="en-GB" sz="2400" baseline="30000"/>
              <a:t>th</a:t>
            </a:r>
            <a:r>
              <a:rPr lang="en-GB" sz="2400"/>
              <a:t>. </a:t>
            </a:r>
          </a:p>
          <a:p>
            <a:r>
              <a:rPr lang="en-GB" sz="2400"/>
              <a:t>(CLICK)</a:t>
            </a:r>
          </a:p>
          <a:p>
            <a:r>
              <a:rPr lang="en-GB" sz="3600"/>
              <a:t>The payments are taken once the agreement is in place and will continue until retirement, you cancel the agreement, or you leave the scheme. </a:t>
            </a:r>
          </a:p>
          <a:p>
            <a:pPr algn="l"/>
            <a:br>
              <a:rPr lang="en-GB" sz="1800"/>
            </a:br>
            <a:r>
              <a:rPr lang="en-GB" sz="3600"/>
              <a:t>The agreement can be suspended on hardship grounds only for up to one year, if contributions are not paid after one year, the contract will be terminated.</a:t>
            </a:r>
            <a:br>
              <a:rPr lang="en-GB" sz="3600"/>
            </a:br>
            <a:r>
              <a:rPr lang="en-GB" sz="3600"/>
              <a:t>Also </a:t>
            </a:r>
            <a:r>
              <a:rPr lang="en-GB" sz="1800" b="0" i="0">
                <a:solidFill>
                  <a:srgbClr val="242424"/>
                </a:solidFill>
                <a:effectLst/>
                <a:latin typeface="-apple-system"/>
              </a:rPr>
              <a:t>If you have a break in pensionable service of five years or less, an ERRBO will automatically recommence on the same agreement.</a:t>
            </a:r>
            <a:br>
              <a:rPr lang="en-GB" sz="1800" b="0" i="0">
                <a:solidFill>
                  <a:srgbClr val="242424"/>
                </a:solidFill>
                <a:effectLst/>
                <a:latin typeface="-apple-system"/>
              </a:rPr>
            </a:br>
            <a:r>
              <a:rPr lang="en-GB" sz="1800" b="0" i="0">
                <a:solidFill>
                  <a:srgbClr val="242424"/>
                </a:solidFill>
                <a:effectLst/>
                <a:latin typeface="-apple-system"/>
              </a:rPr>
              <a:t>However, if there is a break in pensionable service of more than five years, the ERRBO agreement is terminated.</a:t>
            </a:r>
          </a:p>
          <a:p>
            <a:endParaRPr lang="en-GB" sz="3600"/>
          </a:p>
          <a:p>
            <a:r>
              <a:rPr lang="en-GB" sz="3600"/>
              <a:t>You can choose to terminate the agreement at any time, however once stopped, you cannot enter a new ERRBO arrangement.</a:t>
            </a:r>
          </a:p>
          <a:p>
            <a:endParaRPr lang="en-GB" sz="1800" b="0" i="0">
              <a:solidFill>
                <a:srgbClr val="242424"/>
              </a:solidFill>
              <a:effectLst/>
              <a:latin typeface="-apple-system"/>
            </a:endParaRPr>
          </a:p>
          <a:p>
            <a:endParaRPr lang="en-GB" sz="1800" b="0" i="1" u="none" strike="noStrike" kern="1200" baseline="0">
              <a:solidFill>
                <a:srgbClr val="000000"/>
              </a:solidFill>
              <a:latin typeface="Arial" panose="020B0604020202020204" pitchFamily="34" charset="0"/>
              <a:ea typeface="+mn-ea"/>
              <a:cs typeface="+mn-cs"/>
            </a:endParaRPr>
          </a:p>
          <a:p>
            <a:br>
              <a:rPr lang="en-GB" sz="1800" b="0" i="0" u="none" strike="noStrike" baseline="0">
                <a:solidFill>
                  <a:srgbClr val="000000"/>
                </a:solidFill>
                <a:latin typeface="Arial" panose="020B0604020202020204" pitchFamily="34" charset="0"/>
              </a:rPr>
            </a:br>
            <a:endParaRPr lang="en-GB" sz="1800" b="1" i="0" u="none" strike="noStrike" kern="1200" baseline="0">
              <a:solidFill>
                <a:srgbClr val="000000"/>
              </a:solidFill>
              <a:latin typeface="Arial"/>
              <a:cs typeface="Arial"/>
            </a:endParaRPr>
          </a:p>
          <a:p>
            <a:endParaRPr lang="en-GB" sz="1800" b="1" i="0" u="none" strike="noStrike" kern="1200" baseline="0">
              <a:solidFill>
                <a:srgbClr val="000000"/>
              </a:solidFill>
              <a:latin typeface="Arial"/>
              <a:cs typeface="Arial"/>
            </a:endParaRPr>
          </a:p>
          <a:p>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80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GB" b="0" i="0">
                <a:solidFill>
                  <a:srgbClr val="555555"/>
                </a:solidFill>
                <a:effectLst/>
                <a:latin typeface="Arial" panose="020B0604020202020204" pitchFamily="34" charset="0"/>
              </a:rPr>
              <a:t>In the event of your death, the NHS Pension Scheme may provide benefits for your family or a person you have nominated.</a:t>
            </a:r>
          </a:p>
          <a:p>
            <a:pPr algn="l"/>
            <a:r>
              <a:rPr lang="en-GB" b="0" i="0">
                <a:solidFill>
                  <a:srgbClr val="555555"/>
                </a:solidFill>
                <a:effectLst/>
                <a:latin typeface="Arial" panose="020B0604020202020204" pitchFamily="34" charset="0"/>
              </a:rPr>
              <a:t>You can nominate someone to receive </a:t>
            </a:r>
            <a:r>
              <a:rPr lang="en-GB" sz="1800" b="0" i="0">
                <a:solidFill>
                  <a:srgbClr val="555555"/>
                </a:solidFill>
                <a:effectLst/>
                <a:latin typeface="Arial" panose="020B0604020202020204" pitchFamily="34" charset="0"/>
              </a:rPr>
              <a:t>a lump sum on death payment using the relevant nomination form.</a:t>
            </a:r>
          </a:p>
          <a:p>
            <a:pPr algn="l"/>
            <a:r>
              <a:rPr lang="en-GB" sz="1800" b="0" i="0">
                <a:solidFill>
                  <a:srgbClr val="555555"/>
                </a:solidFill>
                <a:effectLst/>
                <a:latin typeface="Arial" panose="020B0604020202020204" pitchFamily="34" charset="0"/>
              </a:rPr>
              <a:t>CLICK</a:t>
            </a:r>
            <a:endParaRPr lang="en-GB" b="0" i="0">
              <a:solidFill>
                <a:srgbClr val="55555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555555"/>
                </a:solidFill>
                <a:effectLst/>
                <a:latin typeface="Arial" panose="020B0604020202020204" pitchFamily="34" charset="0"/>
              </a:rPr>
              <a:t>DB2 - Form for the Death Benefit nomination. </a:t>
            </a:r>
            <a:br>
              <a:rPr lang="en-GB" b="0" i="0">
                <a:solidFill>
                  <a:srgbClr val="555555"/>
                </a:solidFill>
                <a:effectLst/>
                <a:latin typeface="Arial" panose="020B0604020202020204" pitchFamily="34" charset="0"/>
              </a:rPr>
            </a:br>
            <a:r>
              <a:rPr lang="en-GB" b="0" i="0">
                <a:solidFill>
                  <a:srgbClr val="555555"/>
                </a:solidFill>
                <a:effectLst/>
                <a:latin typeface="Arial" panose="020B0604020202020204" pitchFamily="34" charset="0"/>
                <a:cs typeface="Arial" panose="020B0604020202020204" pitchFamily="34" charset="0"/>
              </a:rPr>
              <a:t>You c</a:t>
            </a:r>
            <a:r>
              <a:rPr lang="en-GB">
                <a:latin typeface="Arial" panose="020B0604020202020204" pitchFamily="34" charset="0"/>
                <a:cs typeface="Arial" panose="020B0604020202020204" pitchFamily="34" charset="0"/>
              </a:rPr>
              <a:t>an nominate as many individuals as you want, or ONE organisation. There is no age limit on the nomination, so you could choose to nominate your child or children, and it doesn’t need to be a family member.  </a:t>
            </a:r>
            <a:br>
              <a:rPr lang="en-GB" b="0" i="0">
                <a:solidFill>
                  <a:srgbClr val="555555"/>
                </a:solidFill>
                <a:effectLst/>
                <a:latin typeface="Arial" panose="020B0604020202020204" pitchFamily="34" charset="0"/>
              </a:rPr>
            </a:br>
            <a:r>
              <a:rPr lang="en-GB" b="0" i="0">
                <a:solidFill>
                  <a:srgbClr val="555555"/>
                </a:solidFill>
                <a:effectLst/>
                <a:latin typeface="Arial" panose="020B0604020202020204" pitchFamily="34" charset="0"/>
              </a:rPr>
              <a:t>If you wish to amend an existing nomination you must submit a new DB2 nomination form, Any existing nomination will be replaced with your new instructions.</a:t>
            </a:r>
          </a:p>
          <a:p>
            <a:pPr algn="l"/>
            <a:r>
              <a:rPr lang="en-GB" b="0" i="0">
                <a:solidFill>
                  <a:srgbClr val="555555"/>
                </a:solidFill>
                <a:effectLst/>
                <a:latin typeface="Arial" panose="020B0604020202020204" pitchFamily="34"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555555"/>
                </a:solidFill>
                <a:effectLst/>
                <a:latin typeface="Arial" panose="020B0604020202020204" pitchFamily="34" charset="0"/>
              </a:rPr>
              <a:t>PN1 - To nominate a partner to receive an adult dependant’s pension after your death</a:t>
            </a:r>
            <a:br>
              <a:rPr lang="en-GB" b="0" i="0">
                <a:solidFill>
                  <a:srgbClr val="555555"/>
                </a:solidFill>
                <a:effectLst/>
                <a:latin typeface="Arial" panose="020B0604020202020204" pitchFamily="34" charset="0"/>
              </a:rPr>
            </a:br>
            <a:r>
              <a:rPr lang="en-GB" sz="1200" b="0" i="0">
                <a:solidFill>
                  <a:srgbClr val="555555"/>
                </a:solidFill>
                <a:effectLst/>
                <a:latin typeface="Arial" panose="020B0604020202020204" pitchFamily="34" charset="0"/>
              </a:rPr>
              <a:t>If you have a partner, but are not married or in a civil partnership, you may be able to nominate them to receive an adult dependant’s pension using a separate form.</a:t>
            </a:r>
            <a:br>
              <a:rPr lang="en-GB" sz="1200" b="0" i="0">
                <a:solidFill>
                  <a:srgbClr val="555555"/>
                </a:solidFill>
                <a:effectLst/>
                <a:latin typeface="Arial" panose="020B0604020202020204" pitchFamily="34" charset="0"/>
              </a:rPr>
            </a:br>
            <a:r>
              <a:rPr lang="en-GB" sz="1200" b="0" i="0">
                <a:solidFill>
                  <a:srgbClr val="555555"/>
                </a:solidFill>
                <a:effectLst/>
                <a:latin typeface="Arial" panose="020B0604020202020204" pitchFamily="34" charset="0"/>
              </a:rPr>
              <a:t>This is then payable for the rest of their life.</a:t>
            </a:r>
            <a:br>
              <a:rPr lang="en-GB" sz="1200" b="0" i="0">
                <a:solidFill>
                  <a:srgbClr val="555555"/>
                </a:solidFill>
                <a:effectLst/>
                <a:latin typeface="Arial" panose="020B0604020202020204" pitchFamily="34" charset="0"/>
              </a:rPr>
            </a:br>
            <a:r>
              <a:rPr lang="en-GB" sz="1200" b="0" i="0">
                <a:solidFill>
                  <a:srgbClr val="555555"/>
                </a:solidFill>
                <a:effectLst/>
                <a:latin typeface="Arial" panose="020B0604020202020204" pitchFamily="34" charset="0"/>
              </a:rPr>
              <a:t>If you are married or in a civil partnership then there is no need to make a nomination for this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555555"/>
                </a:solidFill>
                <a:effectLst/>
                <a:latin typeface="Arial" panose="020B0604020202020204" pitchFamily="34" charset="0"/>
              </a:rPr>
              <a:t>CLICK</a:t>
            </a:r>
            <a:br>
              <a:rPr lang="en-GB" b="0" i="0">
                <a:solidFill>
                  <a:srgbClr val="555555"/>
                </a:solidFill>
                <a:effectLst/>
                <a:latin typeface="Arial" panose="020B0604020202020204" pitchFamily="34" charset="0"/>
              </a:rPr>
            </a:br>
            <a:r>
              <a:rPr lang="en-GB" b="0" i="0">
                <a:solidFill>
                  <a:srgbClr val="555555"/>
                </a:solidFill>
                <a:effectLst/>
                <a:latin typeface="Arial" panose="020B0604020202020204" pitchFamily="34" charset="0"/>
              </a:rPr>
              <a:t>You can also cancel a previous nomination using the NOM1 form.</a:t>
            </a:r>
            <a:br>
              <a:rPr lang="en-GB" b="0" i="0">
                <a:solidFill>
                  <a:srgbClr val="555555"/>
                </a:solidFill>
                <a:effectLst/>
                <a:latin typeface="Arial" panose="020B0604020202020204" pitchFamily="34" charset="0"/>
              </a:rPr>
            </a:br>
            <a:r>
              <a:rPr lang="en-GB" b="0" i="0">
                <a:solidFill>
                  <a:srgbClr val="555555"/>
                </a:solidFill>
                <a:effectLst/>
                <a:latin typeface="Arial" panose="020B0604020202020204" pitchFamily="34" charset="0"/>
              </a:rPr>
              <a:t>This will cancel an existing nomination completely, however if you haven’t completed a new DB2 or PN1 then a nomination wont be present on your record.</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i="0">
                <a:solidFill>
                  <a:srgbClr val="555555"/>
                </a:solidFill>
                <a:effectLst/>
                <a:latin typeface="Arial" panose="020B0604020202020204" pitchFamily="34" charset="0"/>
              </a:rPr>
            </a:br>
            <a:endParaRPr lang="en-GB" b="0" i="0">
              <a:solidFill>
                <a:srgbClr val="555555"/>
              </a:solidFill>
              <a:effectLst/>
              <a:latin typeface="Arial" panose="020B0604020202020204" pitchFamily="34" charset="0"/>
            </a:endParaRPr>
          </a:p>
          <a:p>
            <a:pPr algn="l"/>
            <a:endParaRPr lang="en-GB" b="0" i="0">
              <a:solidFill>
                <a:srgbClr val="555555"/>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649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3200"/>
              <a:t>Following on from the nominations; The NHS Pension Scheme provides pension and lump sum benefits to your eligible dependants in the event of your death.</a:t>
            </a:r>
            <a:br>
              <a:rPr lang="en-GB" sz="3200"/>
            </a:br>
            <a:r>
              <a:rPr lang="en-GB" sz="3200"/>
              <a:t>You are automatically covered by the Scheme’s life assurance benefits from the day you join, until the day you opt out, leave and also following your retirement. </a:t>
            </a:r>
            <a:br>
              <a:rPr lang="en-GB" sz="3200"/>
            </a:br>
            <a:r>
              <a:rPr lang="en-GB" sz="3200"/>
              <a:t>(CLICK)</a:t>
            </a:r>
          </a:p>
          <a:p>
            <a:r>
              <a:rPr lang="en-GB" sz="3200"/>
              <a:t>The lump sum payable when in pensionable employment is usually twice your actual pensionable earnings, but there are variations depending on what type of member you are. </a:t>
            </a:r>
            <a:br>
              <a:rPr lang="en-GB" sz="3200"/>
            </a:br>
            <a:r>
              <a:rPr lang="en-GB" sz="3200"/>
              <a:t>The example shown on the screen is a member with an annual salary of £29,957.25 so will be entitled to a death in service payment of twice this amount. And remember if you have opted out of the scheme this payment is no longer applicable.</a:t>
            </a:r>
            <a:br>
              <a:rPr lang="en-GB" sz="3200"/>
            </a:br>
            <a:r>
              <a:rPr lang="en-GB" sz="320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a:t>Your lump sum will automatically be paid to your spouse, registered civil partner or nominated partner. </a:t>
            </a:r>
            <a:br>
              <a:rPr lang="en-GB" sz="3200"/>
            </a:br>
            <a:r>
              <a:rPr lang="en-GB" sz="3200"/>
              <a:t>However, if you wish for this to go to a non-legal partner (married/civil partnership) or someone else, you will need to make a nomination as we’ve just discussed.</a:t>
            </a:r>
            <a:br>
              <a:rPr lang="en-GB" sz="3200"/>
            </a:br>
            <a:br>
              <a:rPr lang="en-GB" sz="3200"/>
            </a:br>
            <a:r>
              <a:rPr lang="en-GB" sz="3200"/>
              <a:t>If you are not married, not in a civil partnership or do not have any nominations, any lump sum will be paid directly into your estate.</a:t>
            </a:r>
            <a:br>
              <a:rPr lang="en-GB" sz="3200"/>
            </a:br>
            <a:endParaRPr lang="en-GB" sz="3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55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An adult dependent’s pension is payable in the event of the death of an active, deferred or pensioner member. </a:t>
            </a:r>
          </a:p>
          <a:p>
            <a:r>
              <a:rPr lang="en-GB"/>
              <a:t>(CLICK)</a:t>
            </a:r>
          </a:p>
          <a:p>
            <a:r>
              <a:rPr lang="en-GB"/>
              <a:t>This again can be paid to a legal spouse, a registered civil partner or nominated partner. </a:t>
            </a:r>
            <a:br>
              <a:rPr lang="en-GB"/>
            </a:br>
            <a:r>
              <a:rPr lang="en-GB"/>
              <a:t>And as per the previous slide you do not need to nominate if you are married or in a civil partnership. </a:t>
            </a:r>
          </a:p>
          <a:p>
            <a:r>
              <a:rPr lang="en-GB"/>
              <a:t>(CLICK)</a:t>
            </a:r>
            <a:br>
              <a:rPr lang="en-GB"/>
            </a:br>
            <a:r>
              <a:rPr lang="en-GB"/>
              <a:t>The adult dependant’s pension is payable for life, even if they remarry or begin living with someone as their spouse or civil partner. </a:t>
            </a:r>
          </a:p>
          <a:p>
            <a:r>
              <a:rPr lang="en-GB"/>
              <a:t>(CLICK)</a:t>
            </a:r>
          </a:p>
          <a:p>
            <a:r>
              <a:rPr lang="en-GB"/>
              <a:t>The children’s pension payable can be paid to anyone caring for the children, or to the children themselves.</a:t>
            </a:r>
          </a:p>
          <a:p>
            <a:r>
              <a:rPr lang="en-GB"/>
              <a:t>The amount of pension payable depends on the number of eligible dependent children and if there is a surviving parent who qualifies for the adult dependant’s pension. </a:t>
            </a:r>
            <a:br>
              <a:rPr lang="en-GB"/>
            </a:br>
            <a:r>
              <a:rPr lang="en-GB"/>
              <a:t>A dependent child is someone who is dependent on you, and is: </a:t>
            </a:r>
          </a:p>
          <a:p>
            <a:r>
              <a:rPr lang="en-GB"/>
              <a:t>(CLICK)</a:t>
            </a:r>
          </a:p>
          <a:p>
            <a:r>
              <a:rPr lang="en-GB"/>
              <a:t>Under the age of 23 </a:t>
            </a:r>
          </a:p>
          <a:p>
            <a:r>
              <a:rPr lang="en-GB"/>
              <a:t>(CLICK)</a:t>
            </a:r>
          </a:p>
          <a:p>
            <a:r>
              <a:rPr lang="en-GB"/>
              <a:t>OR aged 23 over but they are unable to earn a living due to a permanent physical or mental condition which they were suffering from at the time of your death. </a:t>
            </a:r>
          </a:p>
          <a:p>
            <a:r>
              <a:rPr lang="en-GB"/>
              <a:t>A dependent child may include a natural or adopted child, stepchild, child of your partner, grandchild, nephew or niece and eligibility conditions apply which will be checked at the point of application.</a:t>
            </a:r>
            <a:br>
              <a:rPr lang="en-GB"/>
            </a:br>
            <a:r>
              <a:rPr lang="en-GB"/>
              <a:t>The amount received for all death benefits will depend on your individual circumstances at the time of your death. </a:t>
            </a:r>
          </a:p>
          <a:p>
            <a:endParaRPr lang="en-GB"/>
          </a:p>
          <a:p>
            <a:r>
              <a:rPr lang="en-GB"/>
              <a:t>Within the 2015 scheme guide you will find a table which shows what benefits are payable depending on your membership status.</a:t>
            </a: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81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GB" b="0" i="0">
                <a:solidFill>
                  <a:srgbClr val="555555"/>
                </a:solidFill>
                <a:effectLst/>
                <a:latin typeface="Arial" panose="020B0604020202020204" pitchFamily="34" charset="0"/>
              </a:rPr>
              <a:t>If you opt out or leave the Scheme and don’t not want to take a refund or have exceeded 2 years membership, we may be able to transfer your pension benefits to another approved provider.</a:t>
            </a:r>
            <a:br>
              <a:rPr lang="en-GB" b="0" i="0">
                <a:solidFill>
                  <a:srgbClr val="555555"/>
                </a:solidFill>
                <a:effectLst/>
                <a:latin typeface="Arial" panose="020B0604020202020204" pitchFamily="34" charset="0"/>
              </a:rPr>
            </a:br>
            <a:endParaRPr lang="en-GB" b="0" i="0">
              <a:solidFill>
                <a:srgbClr val="555555"/>
              </a:solidFill>
              <a:effectLst/>
              <a:latin typeface="Arial" panose="020B0604020202020204" pitchFamily="34" charset="0"/>
            </a:endParaRPr>
          </a:p>
          <a:p>
            <a:pPr algn="l"/>
            <a:r>
              <a:rPr lang="en-GB" b="0" i="0">
                <a:solidFill>
                  <a:srgbClr val="555555"/>
                </a:solidFill>
                <a:effectLst/>
                <a:latin typeface="Arial" panose="020B0604020202020204" pitchFamily="34" charset="0"/>
              </a:rPr>
              <a:t>If you want to transfer to another UK scheme, read and complete the transfer out guide and application pack</a:t>
            </a:r>
          </a:p>
          <a:p>
            <a:pPr algn="l"/>
            <a:endParaRPr lang="en-GB" b="0" i="0">
              <a:solidFill>
                <a:srgbClr val="555555"/>
              </a:solidFill>
              <a:effectLst/>
              <a:latin typeface="Arial" panose="020B0604020202020204" pitchFamily="34" charset="0"/>
            </a:endParaRPr>
          </a:p>
          <a:p>
            <a:pPr algn="l"/>
            <a:r>
              <a:rPr lang="en-GB" b="0" i="0">
                <a:solidFill>
                  <a:srgbClr val="555555"/>
                </a:solidFill>
                <a:effectLst/>
                <a:latin typeface="Arial" panose="020B0604020202020204" pitchFamily="34" charset="0"/>
              </a:rPr>
              <a:t>CLICK</a:t>
            </a:r>
          </a:p>
          <a:p>
            <a:pPr algn="l"/>
            <a:r>
              <a:rPr lang="en-GB" b="0" i="0">
                <a:solidFill>
                  <a:srgbClr val="555555"/>
                </a:solidFill>
                <a:effectLst/>
                <a:latin typeface="Arial" panose="020B0604020202020204" pitchFamily="34" charset="0"/>
              </a:rPr>
              <a:t>Your employer should fill in a cash equivalent transfer value form if:</a:t>
            </a:r>
          </a:p>
          <a:p>
            <a:pPr algn="l">
              <a:buFont typeface="Arial" panose="020B0604020202020204" pitchFamily="34" charset="0"/>
              <a:buChar char="•"/>
            </a:pPr>
            <a:r>
              <a:rPr lang="en-GB" b="0" i="0">
                <a:solidFill>
                  <a:srgbClr val="555555"/>
                </a:solidFill>
                <a:effectLst/>
                <a:latin typeface="Arial" panose="020B0604020202020204" pitchFamily="34" charset="0"/>
              </a:rPr>
              <a:t>you’re an active member</a:t>
            </a:r>
          </a:p>
          <a:p>
            <a:pPr algn="l">
              <a:buFont typeface="Arial" panose="020B0604020202020204" pitchFamily="34" charset="0"/>
              <a:buChar char="•"/>
            </a:pPr>
            <a:r>
              <a:rPr lang="en-GB" b="0" i="0">
                <a:solidFill>
                  <a:srgbClr val="555555"/>
                </a:solidFill>
                <a:effectLst/>
                <a:latin typeface="Arial" panose="020B0604020202020204" pitchFamily="34" charset="0"/>
              </a:rPr>
              <a:t>you left in the past year</a:t>
            </a:r>
          </a:p>
          <a:p>
            <a:pPr algn="l"/>
            <a:r>
              <a:rPr lang="en-GB" b="0" i="0">
                <a:solidFill>
                  <a:srgbClr val="555555"/>
                </a:solidFill>
                <a:effectLst/>
                <a:latin typeface="Arial" panose="020B0604020202020204" pitchFamily="34" charset="0"/>
              </a:rPr>
              <a:t>This is then for you to return with your transfer application pack.</a:t>
            </a:r>
          </a:p>
          <a:p>
            <a:pPr algn="l"/>
            <a:endParaRPr lang="en-GB" b="0" i="0">
              <a:solidFill>
                <a:srgbClr val="555555"/>
              </a:solidFill>
              <a:effectLst/>
              <a:latin typeface="Arial" panose="020B0604020202020204" pitchFamily="34" charset="0"/>
            </a:endParaRPr>
          </a:p>
          <a:p>
            <a:pPr algn="l"/>
            <a:r>
              <a:rPr lang="en-GB"/>
              <a:t>NHS Pensions will then produce a </a:t>
            </a:r>
            <a:r>
              <a:rPr lang="en-GB" b="0" i="0">
                <a:solidFill>
                  <a:srgbClr val="555555"/>
                </a:solidFill>
                <a:effectLst/>
                <a:latin typeface="Arial" panose="020B0604020202020204" pitchFamily="34" charset="0"/>
              </a:rPr>
              <a:t>cash equivalent transfer value for you to provide to the receiving scheme.</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454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Your pension membership provides lots of other benefits we haven’t discussed in detail today including:</a:t>
            </a:r>
            <a:r>
              <a:rPr lang="en-GB"/>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a:solidFill>
                  <a:srgbClr val="000000"/>
                </a:solidFill>
                <a:latin typeface="Arial" panose="020B0604020202020204" pitchFamily="34" charset="0"/>
              </a:rPr>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 member can continue to be pensionable throughout any period of absence for maternity, paternity, parental or adoption. This is referred to as ‘special leave’. Your employer must provide you with the necessary information about pension arrangements before you start any special leave for maternity, paternity, parental or adoption leave.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a:solidFill>
                  <a:srgbClr val="000000"/>
                </a:solidFill>
                <a:latin typeface="Arial" panose="020B0604020202020204" pitchFamily="34" charset="0"/>
              </a:rPr>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a:solidFill>
                  <a:schemeClr val="tx1"/>
                </a:solidFill>
                <a:latin typeface="+mn-lt"/>
                <a:ea typeface="+mn-ea"/>
                <a:cs typeface="+mn-cs"/>
              </a:rPr>
              <a:t>Ill health benefits –</a:t>
            </a:r>
            <a:r>
              <a:rPr lang="en-GB"/>
              <a:t> </a:t>
            </a:r>
            <a:r>
              <a:rPr lang="en-GB" sz="1200" b="0" i="0" u="none" strike="noStrike" kern="1200" baseline="0">
                <a:solidFill>
                  <a:schemeClr val="tx1"/>
                </a:solidFill>
                <a:latin typeface="Arial"/>
                <a:cs typeface="Arial"/>
              </a:rPr>
              <a:t> </a:t>
            </a:r>
            <a:r>
              <a:rPr lang="en-GB" sz="1200" b="0" i="0" u="none" strike="noStrike" baseline="0">
                <a:solidFill>
                  <a:srgbClr val="000000"/>
                </a:solidFill>
                <a:latin typeface="Arial"/>
                <a:cs typeface="Arial"/>
              </a:rPr>
              <a:t>You may be entitled to an Ill health retirement pension if you become too ill to work. This is subject to qualifying criteria. </a:t>
            </a:r>
            <a:endParaRPr lang="en-GB" sz="1200" b="0" i="0" u="none" strike="noStrike" kern="1200" baseline="0">
              <a:solidFill>
                <a:srgbClr val="000000"/>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a:solidFill>
                  <a:schemeClr val="tx1"/>
                </a:solidFill>
                <a:latin typeface="+mn-lt"/>
                <a:ea typeface="+mn-ea"/>
                <a:cs typeface="+mn-cs"/>
              </a:rPr>
              <a:t>(CLICK)</a:t>
            </a:r>
          </a:p>
          <a:p>
            <a:pPr marL="171450" indent="-171450">
              <a:buFont typeface="Arial" panose="020B0604020202020204" pitchFamily="34" charset="0"/>
              <a:buChar char="•"/>
              <a:defRPr/>
            </a:pPr>
            <a:r>
              <a:rPr lang="en-GB" sz="1200" b="0" i="0" u="none" strike="noStrike" baseline="0">
                <a:solidFill>
                  <a:srgbClr val="000000"/>
                </a:solidFill>
                <a:latin typeface="Arial"/>
                <a:cs typeface="Arial"/>
              </a:rPr>
              <a:t>Flexibility so that If you don't want to work until your normal pension age or choose to work before or beyond this age, the NHS Pension Scheme is flexible to allow you to do this.</a:t>
            </a:r>
            <a:r>
              <a:rPr lang="en-GB">
                <a:solidFill>
                  <a:srgbClr val="000000"/>
                </a:solidFill>
                <a:latin typeface="Arial"/>
                <a:cs typeface="Arial"/>
              </a:rPr>
              <a:t> But bear in mind that if you retire before the normal retirement age your benefits will be reduced. </a:t>
            </a:r>
            <a:endParaRPr lang="en-GB" sz="1200" b="0" i="0" u="none" strike="noStrike" baseline="0">
              <a:solidFill>
                <a:srgbClr val="000000"/>
              </a:solidFill>
              <a:latin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a:solidFill>
                  <a:srgbClr val="000000"/>
                </a:solidFill>
                <a:latin typeface="Arial" panose="020B0604020202020204" pitchFamily="34" charset="0"/>
              </a:rPr>
              <a:t>(CLICK)</a:t>
            </a:r>
            <a:endParaRPr lang="en-GB"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Premature retirement options </a:t>
            </a:r>
            <a:r>
              <a:rPr lang="en-GB"/>
              <a:t>are available if you are made</a:t>
            </a:r>
            <a:r>
              <a:rPr lang="en-GB" sz="1200" b="0" i="0" u="none" strike="noStrike" kern="1200" baseline="0">
                <a:solidFill>
                  <a:schemeClr val="tx1"/>
                </a:solidFill>
                <a:latin typeface="+mn-lt"/>
                <a:ea typeface="+mn-ea"/>
                <a:cs typeface="+mn-cs"/>
              </a:rPr>
              <a:t> redundant and are over minimum pension age, to claim your pension under redundancy grounds.</a:t>
            </a:r>
            <a:br>
              <a:rPr lang="en-GB" sz="1200" b="0" i="0" u="none" strike="noStrike" kern="1200" baseline="0">
                <a:solidFill>
                  <a:schemeClr val="tx1"/>
                </a:solidFill>
                <a:latin typeface="+mn-lt"/>
                <a:ea typeface="+mn-ea"/>
                <a:cs typeface="+mn-cs"/>
              </a:rPr>
            </a:br>
            <a:r>
              <a:rPr lang="en-GB" sz="1200" b="0" i="0" u="none" strike="noStrike" kern="1200" baseline="0">
                <a:solidFill>
                  <a:schemeClr val="tx1"/>
                </a:solidFill>
                <a:latin typeface="+mn-lt"/>
                <a:ea typeface="+mn-ea"/>
                <a:cs typeface="+mn-cs"/>
              </a:rPr>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a:solidFill>
                  <a:schemeClr val="tx1"/>
                </a:solidFill>
                <a:latin typeface="+mn-lt"/>
                <a:ea typeface="+mn-ea"/>
                <a:cs typeface="+mn-cs"/>
              </a:rPr>
              <a:t>Retirement benefits – we’ve explained how these are calculated and you can find more information and examples in our Scheme member guides on our website</a:t>
            </a:r>
            <a:r>
              <a:rPr lang="en-GB"/>
              <a:t> </a:t>
            </a:r>
            <a:endParaRPr lang="en-GB" b="0" i="0">
              <a:solidFill>
                <a:srgbClr val="555555"/>
              </a:solidFill>
              <a:effectLst/>
              <a:latin typeface="Arial" panose="020B0604020202020204" pitchFamily="34" charset="0"/>
            </a:endParaRPr>
          </a:p>
          <a:p>
            <a:pPr marL="171450" indent="-171450">
              <a:buFont typeface="Arial" panose="020B0604020202020204" pitchFamily="34" charset="0"/>
              <a:buChar char="•"/>
              <a:defRPr/>
            </a:pPr>
            <a:r>
              <a:rPr lang="en-GB" sz="1200" b="0" i="0" u="none" strike="noStrike" kern="1200" baseline="0">
                <a:solidFill>
                  <a:schemeClr val="tx1"/>
                </a:solidFill>
                <a:latin typeface="+mn-lt"/>
                <a:cs typeface="Calibri"/>
              </a:rPr>
              <a:t>(CLICK)</a:t>
            </a:r>
            <a:br>
              <a:rPr lang="en-GB" sz="1200" b="0" i="0" u="none" strike="noStrike" kern="1200" baseline="0">
                <a:solidFill>
                  <a:schemeClr val="tx1"/>
                </a:solidFill>
                <a:latin typeface="+mn-lt"/>
                <a:cs typeface="Calibri"/>
              </a:rPr>
            </a:br>
            <a:r>
              <a:rPr lang="en-GB" b="0" i="0">
                <a:solidFill>
                  <a:srgbClr val="555555"/>
                </a:solidFill>
                <a:effectLst/>
                <a:latin typeface="Arial"/>
                <a:cs typeface="Arial"/>
              </a:rPr>
              <a:t>Cost of living increase - Once your pension benefits are payable, your pension will be subject to an increase each year</a:t>
            </a:r>
            <a:r>
              <a:rPr lang="en-GB" b="0">
                <a:solidFill>
                  <a:srgbClr val="555555"/>
                </a:solidFill>
                <a:latin typeface="Arial"/>
                <a:cs typeface="Arial"/>
              </a:rPr>
              <a:t>.</a:t>
            </a:r>
          </a:p>
          <a:p>
            <a:pPr marL="0" indent="0">
              <a:buFont typeface="Arial" panose="020B0604020202020204" pitchFamily="34" charset="0"/>
              <a:buNone/>
              <a:defRPr/>
            </a:pPr>
            <a:endParaRPr lang="en-GB" sz="1200" b="0" i="0" u="none" strike="noStrike" kern="1200" baseline="0">
              <a:solidFill>
                <a:schemeClr val="tx1"/>
              </a:solidFill>
              <a:latin typeface="+mn-lt"/>
              <a:cs typeface="Calibri"/>
            </a:endParaRPr>
          </a:p>
          <a:p>
            <a:pPr marL="0" indent="0">
              <a:buFont typeface="Arial" panose="020B0604020202020204" pitchFamily="34" charset="0"/>
              <a:buNone/>
            </a:pPr>
            <a:endParaRPr lang="en-GB" sz="1200" b="0" i="0" u="none" strike="noStrike" kern="1200" baseline="0">
              <a:solidFill>
                <a:schemeClr val="tx1"/>
              </a:solidFill>
              <a:latin typeface="+mn-lt"/>
              <a:cs typeface="Calibri"/>
            </a:endParaRPr>
          </a:p>
          <a:p>
            <a:endParaRPr lang="en-GB" sz="1200" b="0" i="0" u="none" strike="noStrike" kern="1200" baseline="0">
              <a:solidFill>
                <a:schemeClr val="tx1"/>
              </a:solidFill>
              <a:latin typeface="+mn-lt"/>
              <a:ea typeface="+mn-ea"/>
              <a:cs typeface="+mn-cs"/>
            </a:endParaRPr>
          </a:p>
          <a:p>
            <a:endParaRPr lang="en-GB" sz="1200" b="0" i="0" u="none" strike="noStrike" kern="1200" baseline="0">
              <a:solidFill>
                <a:schemeClr val="tx1"/>
              </a:solidFill>
              <a:latin typeface="+mn-lt"/>
              <a:ea typeface="+mn-ea"/>
              <a:cs typeface="+mn-cs"/>
            </a:endParaRPr>
          </a:p>
          <a:p>
            <a:pPr algn="l"/>
            <a:endParaRPr lang="en-GB" sz="1800" b="0" i="0" u="none" strike="noStrike" baseline="0">
              <a:solidFill>
                <a:srgbClr val="000000"/>
              </a:solidFill>
              <a:latin typeface="Arial" panose="020B0604020202020204" pitchFamily="34" charset="0"/>
            </a:endParaRPr>
          </a:p>
          <a:p>
            <a:endParaRPr lang="en-GB" sz="1800" b="0" i="1" u="none" strike="noStrike" kern="1200" baseline="0">
              <a:solidFill>
                <a:srgbClr val="000000"/>
              </a:solidFill>
              <a:latin typeface="Arial" panose="020B0604020202020204" pitchFamily="34" charset="0"/>
              <a:ea typeface="+mn-ea"/>
              <a:cs typeface="+mn-cs"/>
            </a:endParaRPr>
          </a:p>
          <a:p>
            <a:endParaRPr lang="en-GB" sz="1800" b="0" i="1" u="none" strike="noStrike" kern="1200" baseline="0">
              <a:solidFill>
                <a:srgbClr val="000000"/>
              </a:solidFill>
              <a:latin typeface="Arial" panose="020B0604020202020204" pitchFamily="34" charset="0"/>
              <a:ea typeface="+mn-ea"/>
              <a:cs typeface="+mn-cs"/>
            </a:endParaRPr>
          </a:p>
          <a:p>
            <a:pPr algn="l"/>
            <a:endParaRPr lang="en-GB" sz="1800" b="0" i="0" u="none" strike="noStrike" baseline="0">
              <a:solidFill>
                <a:srgbClr val="000000"/>
              </a:solidFill>
              <a:latin typeface="Arial" panose="020B0604020202020204" pitchFamily="34" charset="0"/>
            </a:endParaRPr>
          </a:p>
          <a:p>
            <a:r>
              <a:rPr lang="en-GB" sz="1800">
                <a:solidFill>
                  <a:srgbClr val="000000"/>
                </a:solidFill>
                <a:latin typeface="Arial"/>
                <a:cs typeface="Arial"/>
              </a:rPr>
              <a:t> </a:t>
            </a:r>
            <a:endParaRPr lang="en-GB" sz="1800" b="0" i="1" u="none" strike="noStrike" kern="1200" baseline="0">
              <a:solidFill>
                <a:srgbClr val="000000"/>
              </a:solidFill>
              <a:latin typeface="Arial" panose="020B0604020202020204" pitchFamily="34" charset="0"/>
              <a:ea typeface="+mn-ea"/>
              <a:cs typeface="+mn-cs"/>
            </a:endParaRPr>
          </a:p>
          <a:p>
            <a:pPr algn="l"/>
            <a:endParaRPr lang="en-GB" sz="1800" b="0" i="0" u="none" strike="noStrike" baseline="0">
              <a:solidFill>
                <a:srgbClr val="000000"/>
              </a:solidFill>
              <a:latin typeface="Arial" panose="020B0604020202020204" pitchFamily="34" charset="0"/>
            </a:endParaRPr>
          </a:p>
          <a:p>
            <a:r>
              <a:rPr lang="en-GB" sz="1800">
                <a:solidFill>
                  <a:srgbClr val="000000"/>
                </a:solidFill>
                <a:latin typeface="Arial"/>
                <a:cs typeface="Arial"/>
              </a:rPr>
              <a:t> </a:t>
            </a:r>
            <a:endParaRPr lang="en-GB" sz="1800" b="0" i="1" u="none" strike="noStrike" kern="1200" baseline="0">
              <a:solidFill>
                <a:srgbClr val="000000"/>
              </a:solidFill>
              <a:latin typeface="Arial" panose="020B0604020202020204" pitchFamily="34" charset="0"/>
              <a:ea typeface="+mn-ea"/>
              <a:cs typeface="+mn-cs"/>
            </a:endParaRPr>
          </a:p>
          <a:p>
            <a:pPr algn="l"/>
            <a:endParaRPr lang="en-GB" sz="1800" b="0" i="0" u="none" strike="noStrike" baseline="0">
              <a:solidFill>
                <a:srgbClr val="000000"/>
              </a:solidFill>
              <a:latin typeface="Arial" panose="020B0604020202020204" pitchFamily="34" charset="0"/>
            </a:endParaRPr>
          </a:p>
          <a:p>
            <a:endParaRPr lang="en-GB" sz="1800" b="0" i="1" u="none" strike="noStrike" kern="1200" baseline="0">
              <a:solidFill>
                <a:srgbClr val="000000"/>
              </a:solidFill>
              <a:latin typeface="Arial" panose="020B0604020202020204" pitchFamily="34" charset="0"/>
              <a:ea typeface="+mn-ea"/>
              <a:cs typeface="+mn-cs"/>
            </a:endParaRPr>
          </a:p>
          <a:p>
            <a:endParaRPr lang="en-GB" sz="1800" b="0" i="1" u="none" strike="noStrike" kern="1200" baseline="0">
              <a:solidFill>
                <a:srgbClr val="000000"/>
              </a:solidFill>
              <a:latin typeface="Arial" panose="020B0604020202020204" pitchFamily="34" charset="0"/>
              <a:ea typeface="+mn-ea"/>
              <a:cs typeface="+mn-cs"/>
            </a:endParaRPr>
          </a:p>
          <a:p>
            <a:pPr algn="l"/>
            <a:endParaRPr lang="en-GB" sz="1800" b="0" i="0" u="none" strike="noStrike" baseline="0">
              <a:solidFill>
                <a:srgbClr val="000000"/>
              </a:solidFill>
              <a:latin typeface="Arial" panose="020B0604020202020204" pitchFamily="34" charset="0"/>
            </a:endParaRPr>
          </a:p>
          <a:p>
            <a:endParaRPr lang="en-GB"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14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What is the NHS Pension Scheme?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NHS Pension Scheme is an attractive benefit for those that work extremely hard in the challenging environment of the country’s health service.</a:t>
            </a:r>
            <a:br>
              <a:rPr lang="en-GB" sz="1200"/>
            </a:br>
            <a:br>
              <a:rPr lang="en-GB" sz="1200"/>
            </a:br>
            <a:r>
              <a:rPr lang="en-GB" sz="1200"/>
              <a:t>It is by far the largest centrally administered public sector pension scheme in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a:buFont typeface="Arial" charset="0"/>
              <a:buChar char="•"/>
            </a:pPr>
            <a:r>
              <a:rPr lang="en-GB" altLang="en-US">
                <a:latin typeface="Arial" charset="0"/>
                <a:cs typeface="Arial" charset="0"/>
              </a:rPr>
              <a:t>We currently have over 1.7 million actively contributing members </a:t>
            </a:r>
          </a:p>
          <a:p>
            <a:pPr>
              <a:buFont typeface="Arial" charset="0"/>
              <a:buChar char="•"/>
            </a:pPr>
            <a:endParaRPr lang="en-GB" altLang="en-US">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GB" altLang="en-US">
                <a:latin typeface="Arial" charset="0"/>
                <a:cs typeface="Arial" charset="0"/>
              </a:rPr>
              <a:t>We pay over 1 million pensioners every month</a:t>
            </a:r>
          </a:p>
          <a:p>
            <a:pPr>
              <a:buFont typeface="Arial" charset="0"/>
              <a:buChar char="•"/>
            </a:pPr>
            <a:endParaRPr lang="en-GB" altLang="en-US">
              <a:latin typeface="Arial" charset="0"/>
              <a:cs typeface="Arial" charset="0"/>
            </a:endParaRPr>
          </a:p>
          <a:p>
            <a:pPr>
              <a:buFont typeface="Arial" charset="0"/>
              <a:buChar char="•"/>
            </a:pPr>
            <a:r>
              <a:rPr lang="en-GB" altLang="en-US">
                <a:latin typeface="Arial" charset="0"/>
                <a:cs typeface="Arial" charset="0"/>
              </a:rPr>
              <a:t>We have approximately 550,000 members with deferred benefits (this means that the member has left the pension scheme, and isn’t yet claiming their benefits)</a:t>
            </a:r>
          </a:p>
          <a:p>
            <a:pPr>
              <a:buFont typeface="Arial" charset="0"/>
              <a:buNone/>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latin typeface="Arial" charset="0"/>
                <a:cs typeface="Arial" charset="0"/>
              </a:rPr>
              <a:t>The Scheme is open to employees from the NHS and other approved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solidFill>
                  <a:srgbClr val="FF0000"/>
                </a:solidFill>
                <a:latin typeface="Arial" charset="0"/>
                <a:cs typeface="Arial" charset="0"/>
              </a:rPr>
              <a:t>This Scheme is backed by the Exchequer – which means </a:t>
            </a:r>
            <a:r>
              <a:rPr lang="en-GB" sz="1200" b="0" i="0" u="none" strike="noStrike" baseline="0">
                <a:solidFill>
                  <a:srgbClr val="000000"/>
                </a:solidFill>
                <a:latin typeface="Arial" panose="020B0604020202020204" pitchFamily="34" charset="0"/>
              </a:rPr>
              <a:t>that your pension comes with a guarantee from the government that you’ll receive it for the rest of your life, no matter how long you live. </a:t>
            </a:r>
            <a:endParaRPr lang="en-GB">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18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There’s many benefits to the Scheme, We’ve got a short video to play.</a:t>
            </a:r>
          </a:p>
          <a:p>
            <a:endParaRPr lang="en-GB"/>
          </a:p>
          <a:p>
            <a:r>
              <a:rPr lang="en-GB"/>
              <a:t>The video covers a lot of topics, and we are now going to cover these in more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008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Some background to start off with…..</a:t>
            </a:r>
          </a:p>
          <a:p>
            <a:pPr marL="171450" indent="-171450">
              <a:buFont typeface="Arial" panose="020B0604020202020204" pitchFamily="34" charset="0"/>
              <a:buChar char="•"/>
            </a:pPr>
            <a:r>
              <a:rPr lang="en-GB"/>
              <a:t>Last year the Department of Health &amp; Social Care announced some proposed changes to the NHS Pension Scheme, to increase members options regarding flexible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 proposals were accepted, and the first change happened on 1 April 2023.  This allowed members who had claimed their 1995 scheme pension benefits to rejoin the 2015 section of the scheme following their retirement, however t</a:t>
            </a:r>
            <a:r>
              <a:rPr lang="en-GB" sz="1800">
                <a:effectLst/>
                <a:latin typeface="Segoe UI" panose="020B0502040204020203" pitchFamily="34" charset="0"/>
              </a:rPr>
              <a:t>hose with maximum membership and no longer contributing to the Scheme were not allowed to re-join from 1 April 2023. For these members they can re-join from 1 October 2023 and do not have to claim their pension before doing 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Segoe UI" panose="020B0502040204020203" pitchFamily="34" charset="0"/>
            </a:endParaRPr>
          </a:p>
          <a:p>
            <a:pPr marL="171450" indent="-171450">
              <a:buFont typeface="Arial" panose="020B0604020202020204" pitchFamily="34" charset="0"/>
              <a:buChar char="•"/>
            </a:pPr>
            <a:r>
              <a:rPr lang="en-GB"/>
              <a:t> Previously the option to rejoin the 2015 NHS Pensions Scheme once you had claimed your pension benefits was only available to members who retired with 2008 and or 2015 scheme pension benefits.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 second change was to allow more flexibility around partial retirement (or drawdown as it is also known) from 1 October 2023, members with 1995 scheme benefits can also apply for partial retirement, subject to the criteria being met.  This presentation will explain this updated process in more detail, including the application process.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And finally, changes were made to Annual Allowance and Lifetime Allowance thresholds.  Further details on these changes can be on our website here:  </a:t>
            </a:r>
            <a:r>
              <a:rPr lang="en-GB">
                <a:hlinkClick r:id="rId3"/>
              </a:rPr>
              <a:t>Annual allowance | NHSBSA</a:t>
            </a:r>
            <a:r>
              <a:rPr lang="en-GB"/>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077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36195" indent="-285750">
              <a:lnSpc>
                <a:spcPct val="115000"/>
              </a:lnSpc>
              <a:buFont typeface="Arial" panose="020B0604020202020204" pitchFamily="34" charset="0"/>
              <a:buChar char="•"/>
            </a:pPr>
            <a:endParaRPr lang="en-GB" sz="1800">
              <a:solidFill>
                <a:srgbClr val="000000"/>
              </a:solidFill>
              <a:latin typeface="Arial"/>
              <a:ea typeface="Times New Roman" panose="02020603050405020304" pitchFamily="18" charset="0"/>
              <a:cs typeface="Arial"/>
            </a:endParaRPr>
          </a:p>
          <a:p>
            <a:pPr marL="285750" marR="36195" indent="-285750">
              <a:lnSpc>
                <a:spcPct val="115000"/>
              </a:lnSpc>
              <a:buFont typeface="Arial" panose="020B0604020202020204" pitchFamily="34" charset="0"/>
              <a:buChar char="•"/>
            </a:pPr>
            <a:r>
              <a:rPr lang="en-GB" sz="1800">
                <a:solidFill>
                  <a:srgbClr val="000000"/>
                </a:solidFill>
                <a:latin typeface="Arial"/>
                <a:ea typeface="Times New Roman" panose="02020603050405020304" pitchFamily="18" charset="0"/>
                <a:cs typeface="Arial"/>
              </a:rPr>
              <a:t>You can now take your full 1995 section pension benefits, return to work and rejoin the 2015 NHS Pension Scheme however you must have at least a 24 hour break required If you are fully retiring.</a:t>
            </a:r>
          </a:p>
          <a:p>
            <a:pPr marL="285750" marR="36195" indent="-285750">
              <a:lnSpc>
                <a:spcPct val="114999"/>
              </a:lnSpc>
              <a:buFont typeface="Arial" panose="020B0604020202020204" pitchFamily="34" charset="0"/>
              <a:buChar char="•"/>
            </a:pPr>
            <a:endParaRPr lang="en-GB" sz="1800">
              <a:solidFill>
                <a:srgbClr val="000000"/>
              </a:solidFill>
              <a:latin typeface="Arial"/>
              <a:ea typeface="Times New Roman" panose="02020603050405020304" pitchFamily="18" charset="0"/>
              <a:cs typeface="Arial"/>
            </a:endParaRPr>
          </a:p>
          <a:p>
            <a:pPr marL="285750" marR="36195" indent="-285750">
              <a:lnSpc>
                <a:spcPct val="114999"/>
              </a:lnSpc>
              <a:buFont typeface="Arial" panose="020B0604020202020204" pitchFamily="34" charset="0"/>
              <a:buChar char="•"/>
            </a:pPr>
            <a:r>
              <a:rPr lang="en-GB" sz="1800">
                <a:solidFill>
                  <a:srgbClr val="000000"/>
                </a:solidFill>
                <a:latin typeface="Arial"/>
                <a:ea typeface="Times New Roman" panose="02020603050405020304" pitchFamily="18" charset="0"/>
                <a:cs typeface="Arial"/>
              </a:rPr>
              <a:t>I don’t think this applies to anyone working for the BSA but if</a:t>
            </a:r>
            <a:r>
              <a:rPr lang="en-GB" sz="1800">
                <a:solidFill>
                  <a:srgbClr val="000000"/>
                </a:solidFill>
                <a:effectLst/>
                <a:latin typeface="Arial"/>
                <a:ea typeface="Times New Roman" panose="02020603050405020304" pitchFamily="18" charset="0"/>
                <a:cs typeface="Arial"/>
              </a:rPr>
              <a:t> you’re a Special Class or Mental Health Officer member and take your pension at age 55, but return to work before you reach age 60, the requirement for your post-retirement pay plus pension to be less than your pre-retirement earnings will be suspended until 31 March 2025.</a:t>
            </a:r>
            <a:r>
              <a:rPr lang="en-GB" sz="1800">
                <a:solidFill>
                  <a:srgbClr val="000000"/>
                </a:solidFill>
                <a:latin typeface="Arial"/>
                <a:ea typeface="Times New Roman" panose="02020603050405020304" pitchFamily="18" charset="0"/>
                <a:cs typeface="Arial"/>
              </a:rPr>
              <a:t>  </a:t>
            </a:r>
            <a:endParaRPr lang="en-GB" sz="1800">
              <a:effectLst/>
              <a:latin typeface="Cambria" panose="02040503050406030204" pitchFamily="18" charset="0"/>
              <a:ea typeface="Cambria" panose="02040503050406030204" pitchFamily="18" charset="0"/>
              <a:cs typeface="Times New Roman" panose="02020603050405020304" pitchFamily="18" charset="0"/>
            </a:endParaRPr>
          </a:p>
          <a:p>
            <a:pPr marL="285750" marR="36195" indent="-285750">
              <a:lnSpc>
                <a:spcPct val="115000"/>
              </a:lnSpc>
              <a:spcAft>
                <a:spcPts val="0"/>
              </a:spcAft>
              <a:buFont typeface="Arial" panose="020B0604020202020204" pitchFamily="34" charset="0"/>
              <a:buChar char="•"/>
            </a:pPr>
            <a:r>
              <a:rPr lang="en-GB" sz="1800">
                <a:solidFill>
                  <a:srgbClr val="000000"/>
                </a:solidFill>
                <a:effectLst/>
                <a:latin typeface="Arial"/>
                <a:ea typeface="Times New Roman" panose="02020603050405020304" pitchFamily="18" charset="0"/>
                <a:cs typeface="Arial"/>
              </a:rPr>
              <a:t>You can read more about abatement and the circumstances where it may still apply at </a:t>
            </a:r>
            <a:r>
              <a:rPr lang="en-US" sz="1800" b="1" u="sng">
                <a:solidFill>
                  <a:srgbClr val="000000"/>
                </a:solidFill>
                <a:effectLst/>
                <a:latin typeface="Arial"/>
                <a:ea typeface="Times New Roman" panose="02020603050405020304" pitchFamily="18" charset="0"/>
                <a:cs typeface="Arial"/>
                <a:hlinkClick r:id="rId3"/>
              </a:rPr>
              <a:t>nhsbsa.nhs.uk/</a:t>
            </a:r>
            <a:r>
              <a:rPr lang="en-US" sz="1800" b="1" u="sng" err="1">
                <a:solidFill>
                  <a:srgbClr val="000000"/>
                </a:solidFill>
                <a:effectLst/>
                <a:latin typeface="Arial"/>
                <a:ea typeface="Times New Roman" panose="02020603050405020304" pitchFamily="18" charset="0"/>
                <a:cs typeface="Arial"/>
                <a:hlinkClick r:id="rId3"/>
              </a:rPr>
              <a:t>nhs</a:t>
            </a:r>
            <a:r>
              <a:rPr lang="en-US" sz="1800" b="1" u="sng">
                <a:solidFill>
                  <a:srgbClr val="000000"/>
                </a:solidFill>
                <a:effectLst/>
                <a:latin typeface="Arial"/>
                <a:ea typeface="Times New Roman" panose="02020603050405020304" pitchFamily="18" charset="0"/>
                <a:cs typeface="Arial"/>
                <a:hlinkClick r:id="rId3"/>
              </a:rPr>
              <a:t>-pension-retirement-flexibilities</a:t>
            </a:r>
            <a:endParaRPr lang="en-US" sz="1800" b="1" u="sng">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p>
            <a:pPr marL="285750" marR="36195" indent="-285750">
              <a:lnSpc>
                <a:spcPct val="115000"/>
              </a:lnSpc>
              <a:spcAft>
                <a:spcPts val="0"/>
              </a:spcAft>
              <a:buFont typeface="Arial" panose="020B0604020202020204" pitchFamily="34" charset="0"/>
              <a:buChar char="•"/>
            </a:pPr>
            <a:r>
              <a:rPr lang="en-GB" sz="1800">
                <a:solidFill>
                  <a:srgbClr val="000000"/>
                </a:solidFill>
                <a:effectLst/>
                <a:latin typeface="Arial" panose="020B0604020202020204" pitchFamily="34" charset="0"/>
                <a:ea typeface="Times New Roman" panose="02020603050405020304" pitchFamily="18" charset="0"/>
              </a:rPr>
              <a:t>previously, members of the 1995 Section were limited to working 16 hours a week in the first month after retirement to avoid their pension payments being affected. As long as you have had a break of 24 hours from your previous job, you can move to a new employment contract and start building 2015 benefits immediately.</a:t>
            </a:r>
          </a:p>
          <a:p>
            <a:pPr marL="285750" marR="36195"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800">
                <a:solidFill>
                  <a:srgbClr val="000000"/>
                </a:solidFill>
                <a:latin typeface="Arial"/>
                <a:ea typeface="Times New Roman" panose="02020603050405020304" pitchFamily="18" charset="0"/>
                <a:cs typeface="Times New Roman"/>
              </a:rPr>
              <a:t>If you have reached maximum service of 45 years in the 1995 Section or 2008 Section of the Scheme, you can return and rejoin the Scheme in the 2015 Scheme </a:t>
            </a:r>
            <a:r>
              <a:rPr lang="en-GB" sz="1800" b="1">
                <a:solidFill>
                  <a:srgbClr val="000000"/>
                </a:solidFill>
                <a:latin typeface="Arial"/>
                <a:ea typeface="Times New Roman" panose="02020603050405020304" pitchFamily="18" charset="0"/>
                <a:cs typeface="Times New Roman"/>
              </a:rPr>
              <a:t>from 1 October 2023 </a:t>
            </a:r>
            <a:r>
              <a:rPr lang="en-GB" sz="1800">
                <a:solidFill>
                  <a:srgbClr val="000000"/>
                </a:solidFill>
                <a:latin typeface="Arial"/>
                <a:ea typeface="Times New Roman" panose="02020603050405020304" pitchFamily="18" charset="0"/>
                <a:cs typeface="Times New Roman"/>
              </a:rPr>
              <a:t>as long as you’re under the age of 75.</a:t>
            </a:r>
          </a:p>
          <a:p>
            <a:pPr marL="0" marR="36195" indent="0">
              <a:lnSpc>
                <a:spcPct val="115000"/>
              </a:lnSpc>
              <a:spcAft>
                <a:spcPts val="0"/>
              </a:spcAft>
              <a:buFont typeface="Arial" panose="020B0604020202020204" pitchFamily="34" charset="0"/>
              <a:buNone/>
            </a:pPr>
            <a:endParaRPr lang="en-GB" sz="1800">
              <a:effectLst/>
              <a:latin typeface="Cambria" panose="02040503050406030204" pitchFamily="18" charset="0"/>
              <a:ea typeface="Cambria" panose="02040503050406030204" pitchFamily="18" charset="0"/>
              <a:cs typeface="Times New Roman" panose="02020603050405020304" pitchFamily="18" charset="0"/>
            </a:endParaRP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14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Recap the steps,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We must keep advising that it is your responsibility, as the member, to monitor that reduction in pay of 10% or you could end up on a position where abatement applies, and you may have to repay any pension paid to you.  Remember you </a:t>
            </a:r>
            <a:r>
              <a:rPr lang="en-GB" b="1"/>
              <a:t>must</a:t>
            </a:r>
            <a:r>
              <a:rPr lang="en-GB"/>
              <a:t> get the agreement from your employment that allows you to achieve that 10% reduction before completing any application forms.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632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When it comes to making this choice, the part of the Scheme that’s better for you could be different depending on how long you continue to work after you’ve taken partial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An interim calculator tool called the McCloud Percentage tool has been developed, to help members who are affected by McCloud but want to look into partial retirement. We will look into this more on the 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720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a:t>If you are affected by McCloud, the McCloud Percentage Tool is available. </a:t>
            </a:r>
          </a:p>
          <a:p>
            <a:pPr marL="171450" indent="-171450">
              <a:buFont typeface="Arial" panose="020B0604020202020204" pitchFamily="34" charset="0"/>
              <a:buChar char="•"/>
            </a:pPr>
            <a:r>
              <a:rPr lang="en-GB" sz="1200"/>
              <a:t>It allows you to see what percentage of pension you could take to avoid having overpayments to repay, when you make your McCloud choice later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To use it you’ll need to know the membership that’s been used to calculate your pension benefits. This is called your pensionable service or reckonable service depending on the Section of the Scheme. And this can be found on your Total Reward or Annual Benefit statement.</a:t>
            </a:r>
          </a:p>
          <a:p>
            <a:pPr marL="171450" indent="-171450">
              <a:buFont typeface="Arial" panose="020B0604020202020204" pitchFamily="34" charset="0"/>
              <a:buChar char="•"/>
            </a:pPr>
            <a:r>
              <a:rPr lang="en-GB"/>
              <a:t>Annual Benefit Statements (ABS) and Total Reward Statements (TRS) are updated each year in August, usually to the end of the most recent financial year. For example, the statements that were made available in August this year should be updated to March 2023</a:t>
            </a:r>
          </a:p>
          <a:p>
            <a:pPr marL="171450" indent="-171450">
              <a:buFont typeface="Arial" panose="020B0604020202020204" pitchFamily="34" charset="0"/>
              <a:buChar char="•"/>
            </a:pPr>
            <a:r>
              <a:rPr lang="en-GB"/>
              <a:t>If you were a fully protected member for McCloud, you can use the percentage from this tool and your ABS or TRS statement to estimate </a:t>
            </a:r>
            <a:r>
              <a:rPr lang="en-GB" strike="noStrike"/>
              <a:t>the percentage you can take to avoid having and overpayment</a:t>
            </a:r>
            <a:r>
              <a:rPr lang="en-GB"/>
              <a:t>. If you were not a fully protected member and moved to the 2015 Scheme before 1 April 2022, use the Partial Retirement Member Estimate form which is on the getting an estimate of your pension webpage on our website and we’ll produce an estimate for you.</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hlinkClick r:id="rId3"/>
              </a:rPr>
              <a:t>Member partial retirement estimate request form (nhsbsa.nhs.uk)</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48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It’s really important to keep track of your pension and it’s never too early to start planning for retirement.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Each year your pensions record is updated to the 31 March from information sent to us by your employer, we then</a:t>
            </a:r>
            <a:r>
              <a:rPr lang="en-GB" sz="1200"/>
              <a:t> use this information to </a:t>
            </a:r>
            <a:r>
              <a:rPr lang="en-GB" sz="1200" b="0" i="0" kern="1200">
                <a:solidFill>
                  <a:schemeClr val="tx1"/>
                </a:solidFill>
                <a:effectLst/>
                <a:latin typeface="+mn-lt"/>
                <a:ea typeface="+mn-ea"/>
                <a:cs typeface="+mn-cs"/>
              </a:rPr>
              <a:t>provide active and deferred members with a statement.</a:t>
            </a:r>
            <a:br>
              <a:rPr lang="en-GB" sz="1200" b="0" i="0" kern="1200">
                <a:solidFill>
                  <a:schemeClr val="tx1"/>
                </a:solidFill>
                <a:effectLst/>
                <a:latin typeface="+mn-lt"/>
                <a:ea typeface="+mn-ea"/>
                <a:cs typeface="+mn-cs"/>
              </a:rPr>
            </a:b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Depending on your circumstances, you’ll receive either a Total Reward Statement or an Annual Benefit Statement.</a:t>
            </a:r>
            <a:br>
              <a:rPr lang="en-GB" sz="1200" b="0" i="0" kern="1200">
                <a:solidFill>
                  <a:schemeClr val="tx1"/>
                </a:solidFill>
                <a:effectLst/>
                <a:latin typeface="+mn-lt"/>
                <a:ea typeface="+mn-ea"/>
                <a:cs typeface="+mn-cs"/>
              </a:rPr>
            </a:br>
            <a:endParaRPr lang="en-GB" sz="1200"/>
          </a:p>
          <a:p>
            <a:pPr marL="0" indent="0">
              <a:spcBef>
                <a:spcPts val="0"/>
              </a:spcBef>
              <a:buNone/>
              <a:defRPr/>
            </a:pPr>
            <a:r>
              <a:rPr lang="en-GB" sz="1200"/>
              <a:t>You will be able to view your statement through the online Electronic Staff Records (ESR) which is a payroll system used by certain employers.</a:t>
            </a:r>
            <a:br>
              <a:rPr lang="en-GB" sz="1200"/>
            </a:br>
            <a:r>
              <a:rPr lang="en-GB" sz="1800">
                <a:effectLst/>
                <a:latin typeface="Segoe UI" panose="020B0502040204020203" pitchFamily="34" charset="0"/>
              </a:rPr>
              <a:t>If you do not have access to ESR you should have received an invitation to register for My NHS Pension. </a:t>
            </a:r>
            <a:br>
              <a:rPr lang="en-GB" sz="1800">
                <a:effectLst/>
                <a:latin typeface="Segoe UI" panose="020B0502040204020203" pitchFamily="34" charset="0"/>
              </a:rPr>
            </a:br>
            <a:r>
              <a:rPr lang="en-GB" sz="1800">
                <a:effectLst/>
                <a:latin typeface="Segoe UI" panose="020B0502040204020203" pitchFamily="34" charset="0"/>
              </a:rPr>
              <a:t>Once registered you will be able to view your annual benefits statement. </a:t>
            </a:r>
            <a:br>
              <a:rPr lang="en-GB" sz="1800">
                <a:effectLst/>
                <a:latin typeface="Segoe UI" panose="020B0502040204020203" pitchFamily="34" charset="0"/>
              </a:rPr>
            </a:br>
            <a:r>
              <a:rPr lang="en-GB" sz="1800">
                <a:effectLst/>
                <a:latin typeface="Segoe UI" panose="020B0502040204020203" pitchFamily="34" charset="0"/>
              </a:rPr>
              <a:t>If you have not received an invitation you can contact us on nhsbsa.mynhspension@nhsbsa.nhs.uk  </a:t>
            </a:r>
            <a:br>
              <a:rPr lang="en-GB" sz="1800">
                <a:effectLst/>
                <a:latin typeface="Segoe UI" panose="020B0502040204020203" pitchFamily="34" charset="0"/>
              </a:rPr>
            </a:br>
            <a:r>
              <a:rPr lang="en-GB" sz="1800">
                <a:effectLst/>
                <a:latin typeface="Segoe UI" panose="020B0502040204020203" pitchFamily="34" charset="0"/>
              </a:rPr>
              <a:t>One of my colleagues will add this email address into the Q&amp;A and the email address is shown on the slide.</a:t>
            </a:r>
            <a:endParaRPr lang="en-GB" sz="1800">
              <a:effectLst/>
              <a:latin typeface="Arial" panose="020B0604020202020204" pitchFamily="34" charset="0"/>
            </a:endParaRPr>
          </a:p>
          <a:p>
            <a:pPr marL="0" indent="0">
              <a:spcBef>
                <a:spcPts val="0"/>
              </a:spcBef>
              <a:buNone/>
              <a:defRPr/>
            </a:pPr>
            <a:br>
              <a:rPr lang="en-GB" sz="1800">
                <a:effectLst/>
                <a:latin typeface="Segoe UI" panose="020B0502040204020203" pitchFamily="34" charset="0"/>
              </a:rPr>
            </a:br>
            <a:r>
              <a:rPr lang="en-GB" sz="1200" b="0" i="0" u="none" strike="noStrike" kern="1200" baseline="0">
                <a:solidFill>
                  <a:schemeClr val="tx1"/>
                </a:solidFill>
                <a:latin typeface="+mn-lt"/>
                <a:ea typeface="+mn-ea"/>
                <a:cs typeface="+mn-cs"/>
              </a:rPr>
              <a:t>We have a total reward and annual benefit statement online session available for members.</a:t>
            </a:r>
            <a:br>
              <a:rPr lang="en-GB" sz="1200" b="0" i="0" u="none" strike="noStrike" kern="1200" baseline="0">
                <a:solidFill>
                  <a:schemeClr val="tx1"/>
                </a:solidFill>
                <a:latin typeface="+mn-lt"/>
                <a:ea typeface="+mn-ea"/>
                <a:cs typeface="+mn-cs"/>
              </a:rPr>
            </a:br>
            <a:r>
              <a:rPr lang="en-GB" sz="1200" b="0" i="0" u="none" strike="noStrike" kern="1200" baseline="0">
                <a:solidFill>
                  <a:schemeClr val="tx1"/>
                </a:solidFill>
                <a:latin typeface="+mn-lt"/>
                <a:ea typeface="+mn-ea"/>
                <a:cs typeface="+mn-cs"/>
              </a:rPr>
              <a:t>If you would like further information on your annual benefit statements and how to access this, then this presentation is recommended for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354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members who are currently actively contributing (including Active pensioners) to the NHS Pension Scheme in your organisation, will be contacted via their postal address that we hold on our systems. </a:t>
            </a:r>
            <a:br>
              <a:rPr lang="en-GB"/>
            </a:br>
            <a:br>
              <a:rPr lang="en-GB"/>
            </a:br>
            <a:r>
              <a:rPr lang="en-GB"/>
              <a:t>If they are a deferred member they will need to contact us directly at nhsbsa.mynhspension@nhsbsa.nhs.uk to receive their registration codes.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9099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Recovery codes – we recommend that members download these and store them safely to support them in self serving on account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705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Pensioners have access to be able to download P60’s and payslips they receive from the pension scheme. (Any active pensioner will have view of their benefits they are in receipt of only at this time) they will need to access their current service information via their current routes.)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17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Who is eligible to join?</a:t>
            </a:r>
          </a:p>
          <a:p>
            <a:endParaRPr lang="en-GB" sz="1200" b="0" i="0" u="none" strike="noStrike" kern="1200" baseline="0">
              <a:solidFill>
                <a:schemeClr val="tx1"/>
              </a:solidFill>
              <a:latin typeface="+mn-lt"/>
              <a:ea typeface="+mn-ea"/>
              <a:cs typeface="+mn-cs"/>
            </a:endParaRPr>
          </a:p>
          <a:p>
            <a:pPr marL="0" indent="0">
              <a:buNone/>
            </a:pPr>
            <a:r>
              <a:rPr lang="en-GB" altLang="en-US" sz="1200">
                <a:latin typeface="Arial" panose="020B0604020202020204" pitchFamily="34" charset="0"/>
                <a:cs typeface="Arial" panose="020B0604020202020204" pitchFamily="34" charset="0"/>
              </a:rPr>
              <a:t>The Scheme is open to any NHS workers aged between 16 and 75 who are:</a:t>
            </a:r>
          </a:p>
          <a:p>
            <a:pPr marL="0" indent="0">
              <a:buNone/>
            </a:pPr>
            <a:endParaRPr lang="en-GB" altLang="en-US"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Directly employed by the NHS including</a:t>
            </a:r>
          </a:p>
          <a:p>
            <a:r>
              <a:rPr lang="en-GB" sz="1200">
                <a:latin typeface="Arial" panose="020B0604020202020204" pitchFamily="34" charset="0"/>
                <a:cs typeface="Arial" panose="020B0604020202020204" pitchFamily="34" charset="0"/>
              </a:rPr>
              <a:t>Medical, dental, ophthalmic practitioners or trainees</a:t>
            </a:r>
          </a:p>
          <a:p>
            <a:r>
              <a:rPr lang="en-GB" altLang="en-US" sz="1200">
                <a:latin typeface="Arial" panose="020B0604020202020204" pitchFamily="34" charset="0"/>
                <a:cs typeface="Arial" panose="020B0604020202020204" pitchFamily="34" charset="0"/>
              </a:rPr>
              <a:t>General medical practice staff</a:t>
            </a:r>
          </a:p>
          <a:p>
            <a:r>
              <a:rPr lang="en-GB" altLang="en-US" sz="1200">
                <a:latin typeface="Arial" panose="020B0604020202020204" pitchFamily="34" charset="0"/>
                <a:cs typeface="Arial" panose="020B0604020202020204" pitchFamily="34" charset="0"/>
              </a:rPr>
              <a:t>Staff working for certain approved employers</a:t>
            </a:r>
          </a:p>
          <a:p>
            <a:r>
              <a:rPr lang="en-GB" altLang="en-US" sz="1200">
                <a:latin typeface="Arial" panose="020B0604020202020204" pitchFamily="34" charset="0"/>
                <a:cs typeface="Arial" panose="020B0604020202020204" pitchFamily="34" charset="0"/>
              </a:rPr>
              <a:t>All types of practitioners, locums and non-GP partner</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You can either be working </a:t>
            </a:r>
            <a:r>
              <a:rPr lang="en-GB"/>
              <a:t>at an</a:t>
            </a:r>
            <a:r>
              <a:rPr lang="en-GB" sz="1200" b="0" i="0" u="none" strike="noStrike" kern="1200" baseline="0">
                <a:solidFill>
                  <a:schemeClr val="tx1"/>
                </a:solidFill>
                <a:latin typeface="+mn-lt"/>
                <a:ea typeface="+mn-ea"/>
                <a:cs typeface="+mn-cs"/>
              </a:rPr>
              <a:t> NHS employer or an organisation that offers the scheme</a:t>
            </a:r>
            <a:r>
              <a:rPr lang="en-GB" sz="1200" b="0" i="0" u="none" strike="noStrike" kern="1200" baseline="0">
                <a:solidFill>
                  <a:srgbClr val="FF0000"/>
                </a:solidFill>
                <a:latin typeface="+mn-lt"/>
                <a:ea typeface="+mn-ea"/>
                <a:cs typeface="+mn-cs"/>
              </a:rPr>
              <a:t>. </a:t>
            </a:r>
            <a:br>
              <a:rPr lang="en-GB" sz="1200" b="0" i="0" u="none" strike="noStrike" kern="1200" baseline="0">
                <a:solidFill>
                  <a:srgbClr val="FF0000"/>
                </a:solidFill>
                <a:latin typeface="+mn-lt"/>
                <a:ea typeface="+mn-ea"/>
                <a:cs typeface="+mn-cs"/>
              </a:rPr>
            </a:br>
            <a:br>
              <a:rPr lang="en-GB" sz="1200" b="0" i="0" u="none" strike="noStrike" kern="1200" baseline="0">
                <a:solidFill>
                  <a:srgbClr val="FF0000"/>
                </a:solidFill>
                <a:latin typeface="+mn-lt"/>
                <a:ea typeface="+mn-ea"/>
                <a:cs typeface="+mn-cs"/>
              </a:rPr>
            </a:br>
            <a:r>
              <a:rPr lang="en-GB" sz="1200" b="0" i="0" u="none" strike="noStrike" kern="1200" baseline="0">
                <a:solidFill>
                  <a:schemeClr val="tx1"/>
                </a:solidFill>
                <a:latin typeface="+mn-lt"/>
                <a:ea typeface="+mn-ea"/>
                <a:cs typeface="+mn-cs"/>
              </a:rPr>
              <a:t>When you join the scheme, it is the responsibility of the employer to provide you with the 2015 scheme guide and you can also access this via the website on the member hub. Which we will show you how to navigate at the end of the presentation.</a:t>
            </a:r>
            <a:br>
              <a:rPr lang="en-GB" sz="1200" b="0" i="0" u="none" strike="noStrike" kern="1200" baseline="0">
                <a:solidFill>
                  <a:schemeClr val="tx1"/>
                </a:solidFill>
                <a:latin typeface="+mn-lt"/>
                <a:ea typeface="+mn-ea"/>
                <a:cs typeface="+mn-cs"/>
              </a:rPr>
            </a:br>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334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NHS Pensions cannot action any member queries via third parties in relation to registering for the My NHS Pension Portal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7434-3574-44A0-8134-0D0EA9F533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5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Via the member hub you will also find all our upcoming member events that may be of interest to you. </a:t>
            </a:r>
            <a:br>
              <a:rPr lang="en-GB"/>
            </a:br>
            <a:r>
              <a:rPr lang="en-GB"/>
              <a:t>We hold events that focus on a member's annual benefit statement and a retirement option session. </a:t>
            </a:r>
            <a:br>
              <a:rPr lang="en-GB"/>
            </a:br>
            <a:r>
              <a:rPr lang="en-GB"/>
              <a:t>These are delivered via Microsoft teams, you can click on the session that you want to attend and register your place.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731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40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a:solidFill>
                  <a:srgbClr val="555555"/>
                </a:solidFill>
                <a:effectLst/>
                <a:latin typeface="Arial" panose="020B0604020202020204" pitchFamily="34" charset="0"/>
              </a:rPr>
              <a:t>If you have another pension, you may be able to apply to transfer it into the NHS Pension Scheme. </a:t>
            </a:r>
            <a:br>
              <a:rPr lang="en-GB" sz="1050" b="0" i="0">
                <a:solidFill>
                  <a:srgbClr val="555555"/>
                </a:solidFill>
                <a:effectLst/>
                <a:latin typeface="Arial" panose="020B0604020202020204" pitchFamily="34" charset="0"/>
              </a:rPr>
            </a:br>
            <a:r>
              <a:rPr lang="en-GB" sz="1050" b="0" i="0">
                <a:solidFill>
                  <a:srgbClr val="555555"/>
                </a:solidFill>
                <a:effectLst/>
                <a:latin typeface="Arial" panose="020B0604020202020204" pitchFamily="34" charset="0"/>
              </a:rPr>
              <a:t>Any pension transferred in will be added to your benefits in the 2015 Pension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i="0" u="none" strike="noStrike" kern="1200" baseline="0">
              <a:solidFill>
                <a:srgbClr val="555555"/>
              </a:solidFill>
              <a:effectLst/>
              <a:latin typeface="Arial" panose="020B0604020202020204" pitchFamily="34" charset="0"/>
              <a:ea typeface="+mn-ea"/>
              <a:cs typeface="+mn-cs"/>
            </a:endParaRPr>
          </a:p>
          <a:p>
            <a:pPr algn="l"/>
            <a:r>
              <a:rPr lang="en-GB" sz="1050" b="0" i="0">
                <a:solidFill>
                  <a:srgbClr val="555555"/>
                </a:solidFill>
                <a:effectLst/>
                <a:latin typeface="Arial" panose="020B0604020202020204" pitchFamily="34" charset="0"/>
              </a:rPr>
              <a:t>If you are moving from an NHS employer in England and Wales to another, you do not need to apply to transfer, Your NHS Pension Scheme benefits will automatically link. </a:t>
            </a:r>
            <a:br>
              <a:rPr lang="en-GB" sz="1050" b="0" i="0">
                <a:solidFill>
                  <a:srgbClr val="555555"/>
                </a:solidFill>
                <a:effectLst/>
                <a:latin typeface="Arial" panose="020B0604020202020204" pitchFamily="34" charset="0"/>
              </a:rPr>
            </a:br>
            <a:r>
              <a:rPr lang="en-GB" sz="1050" b="0" i="0">
                <a:solidFill>
                  <a:srgbClr val="555555"/>
                </a:solidFill>
                <a:effectLst/>
                <a:latin typeface="Arial" panose="020B0604020202020204" pitchFamily="34" charset="0"/>
              </a:rPr>
              <a:t>However, NHS Scotland and HSC Northern Ireland have their own schemes and benefits will not transfer automatically if you move to an NHS employer in England and Wales, so you’ll need to apply for a transfer.</a:t>
            </a:r>
          </a:p>
          <a:p>
            <a:pPr algn="l"/>
            <a:r>
              <a:rPr lang="en-GB" sz="1050" b="0" i="0">
                <a:solidFill>
                  <a:srgbClr val="555555"/>
                </a:solidFill>
                <a:effectLst/>
                <a:latin typeface="Arial" panose="020B0604020202020204" pitchFamily="34" charset="0"/>
              </a:rPr>
              <a:t>(CLICK)</a:t>
            </a:r>
          </a:p>
          <a:p>
            <a:pPr algn="l"/>
            <a:r>
              <a:rPr lang="en-GB" sz="1050" b="0" i="0">
                <a:solidFill>
                  <a:srgbClr val="555555"/>
                </a:solidFill>
                <a:effectLst/>
                <a:latin typeface="Arial" panose="020B0604020202020204" pitchFamily="34" charset="0"/>
              </a:rPr>
              <a:t>You must apply to transfer benefits into the Scheme:</a:t>
            </a:r>
          </a:p>
          <a:p>
            <a:pPr algn="l">
              <a:buFont typeface="Arial" panose="020B0604020202020204" pitchFamily="34" charset="0"/>
              <a:buChar char="•"/>
            </a:pPr>
            <a:r>
              <a:rPr lang="en-GB" sz="1050" b="0" i="0">
                <a:solidFill>
                  <a:srgbClr val="555555"/>
                </a:solidFill>
                <a:effectLst/>
                <a:latin typeface="Arial" panose="020B0604020202020204" pitchFamily="34" charset="0"/>
              </a:rPr>
              <a:t>within 12 months of becoming eligible to join the Scheme for the first time</a:t>
            </a:r>
          </a:p>
          <a:p>
            <a:pPr algn="l">
              <a:buFont typeface="Arial" panose="020B0604020202020204" pitchFamily="34" charset="0"/>
              <a:buChar char="•"/>
            </a:pPr>
            <a:r>
              <a:rPr lang="en-GB" sz="1050" b="0" i="0">
                <a:solidFill>
                  <a:srgbClr val="555555"/>
                </a:solidFill>
                <a:effectLst/>
                <a:latin typeface="Arial" panose="020B0604020202020204" pitchFamily="34" charset="0"/>
              </a:rPr>
              <a:t>before the normal pension age for this Scheme - your state pension age or age 65 if higher  </a:t>
            </a:r>
          </a:p>
          <a:p>
            <a:pPr algn="l">
              <a:buFont typeface="Arial" panose="020B0604020202020204" pitchFamily="34" charset="0"/>
              <a:buNone/>
            </a:pPr>
            <a:r>
              <a:rPr lang="en-GB" sz="1050" b="0" i="0">
                <a:solidFill>
                  <a:srgbClr val="555555"/>
                </a:solidFill>
                <a:effectLst/>
                <a:latin typeface="Arial" panose="020B0604020202020204" pitchFamily="34" charset="0"/>
              </a:rPr>
              <a:t>You can view the Transfer in guide and application pack on the member hub, complete the application and provide this to your employer's pension officer.</a:t>
            </a:r>
          </a:p>
          <a:p>
            <a:pPr algn="l"/>
            <a:endParaRPr lang="en-GB" b="0" i="0">
              <a:solidFill>
                <a:srgbClr val="555555"/>
              </a:solidFill>
              <a:effectLst/>
              <a:latin typeface="Arial" panose="020B0604020202020204" pitchFamily="34" charset="0"/>
            </a:endParaRPr>
          </a:p>
          <a:p>
            <a:pPr algn="l"/>
            <a:endParaRPr lang="en-GB" b="0" i="0">
              <a:solidFill>
                <a:srgbClr val="55555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50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cs typeface="Arial"/>
              </a:rPr>
              <a:t>The cost of providing the NHS Pension Scheme is shared between members and employers.</a:t>
            </a: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black"/>
                </a:solidFill>
                <a:effectLst/>
                <a:uLnTx/>
                <a:uFillTx/>
                <a:latin typeface="Arial"/>
                <a:cs typeface="Arial"/>
              </a:rPr>
              <a:t>(CLICK)</a:t>
            </a:r>
          </a:p>
          <a:p>
            <a:pPr marL="171450" marR="0" lvl="0" indent="-171450" algn="l" defTabSz="914400" rtl="0" eaLnBrk="1" fontAlgn="auto" latinLnBrk="0" hangingPunct="1">
              <a:lnSpc>
                <a:spcPct val="100000"/>
              </a:lnSpc>
              <a:spcBef>
                <a:spcPts val="1500"/>
              </a:spcBef>
              <a:spcAft>
                <a:spcPts val="15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a:cs typeface="Arial"/>
              </a:rPr>
              <a:t>To be a member of the scheme you pay a contribution based on your pensionable earnings; the more you earn, the higher your contribution rate may be.</a:t>
            </a:r>
            <a:r>
              <a:rPr lang="en-GB" sz="1800">
                <a:solidFill>
                  <a:prstClr val="black"/>
                </a:solidFill>
                <a:latin typeface="Arial"/>
                <a:cs typeface="Arial"/>
              </a:rPr>
              <a:t> </a:t>
            </a: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lang="en-GB" sz="1800">
                <a:solidFill>
                  <a:prstClr val="black"/>
                </a:solidFill>
                <a:latin typeface="Arial"/>
                <a:cs typeface="Arial"/>
              </a:rPr>
              <a:t>If you are wondering what pensionable earnings are: </a:t>
            </a: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lang="en-GB" sz="1800">
                <a:solidFill>
                  <a:prstClr val="black"/>
                </a:solidFill>
                <a:latin typeface="Arial"/>
                <a:cs typeface="Arial"/>
              </a:rPr>
              <a:t>This is the amount of your income that represents your actual earnings for NHS work and is used to calculate the contributions you pay and how much pension you earn each year. </a:t>
            </a: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lang="en-GB" sz="1800">
                <a:solidFill>
                  <a:prstClr val="black"/>
                </a:solidFill>
                <a:latin typeface="Arial"/>
                <a:cs typeface="Arial"/>
              </a:rPr>
              <a:t>This is usually your salary, wages, fees and any other regular payments. </a:t>
            </a: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endParaRPr lang="en-GB" sz="1800">
              <a:solidFill>
                <a:prstClr val="black"/>
              </a:solidFill>
              <a:latin typeface="Arial"/>
              <a:cs typeface="Arial"/>
            </a:endParaRP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lang="en-GB" sz="1800">
                <a:solidFill>
                  <a:prstClr val="black"/>
                </a:solidFill>
                <a:latin typeface="Arial"/>
                <a:cs typeface="Arial"/>
              </a:rPr>
              <a:t>If your pay goes down in any Scheme year, for example you change to a lower paid job, then the amount of pension you will earn in that year will be less than previous years and your contributions would be lower. More information about what counts as pensionable earnings can be found on our website. </a:t>
            </a: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lang="en-GB" sz="1800">
                <a:solidFill>
                  <a:prstClr val="black"/>
                </a:solidFill>
                <a:latin typeface="Arial"/>
                <a:cs typeface="Arial"/>
              </a:rPr>
              <a:t>(CLICK)</a:t>
            </a:r>
          </a:p>
          <a:p>
            <a:pPr marL="171450" marR="0" lvl="0" indent="-171450" algn="l" defTabSz="914400" rtl="0" eaLnBrk="1" fontAlgn="auto" latinLnBrk="0" hangingPunct="1">
              <a:lnSpc>
                <a:spcPct val="100000"/>
              </a:lnSpc>
              <a:spcBef>
                <a:spcPts val="1500"/>
              </a:spcBef>
              <a:spcAft>
                <a:spcPts val="1500"/>
              </a:spcAft>
              <a:buClrTx/>
              <a:buSzTx/>
              <a:buFont typeface="Arial" panose="020B0604020202020204" pitchFamily="34" charset="0"/>
              <a:buChar char="•"/>
              <a:tabLst/>
              <a:defRPr/>
            </a:pPr>
            <a:r>
              <a:rPr lang="en-GB" sz="1800"/>
              <a:t>Your contributions are then topped up by employer contributions, who currently contribute 20.6%</a:t>
            </a:r>
            <a:endParaRPr lang="en-GB" sz="1800">
              <a:solidFill>
                <a:prstClr val="black"/>
              </a:solidFill>
              <a:latin typeface="Arial"/>
              <a:cs typeface="Arial"/>
            </a:endParaRPr>
          </a:p>
          <a:p>
            <a:pPr marL="0" marR="0" lvl="0" indent="0" algn="l" defTabSz="914400" rtl="0" eaLnBrk="1" fontAlgn="auto" latinLnBrk="0" hangingPunct="1">
              <a:lnSpc>
                <a:spcPct val="100000"/>
              </a:lnSpc>
              <a:spcBef>
                <a:spcPts val="1500"/>
              </a:spcBef>
              <a:spcAft>
                <a:spcPts val="1500"/>
              </a:spcAft>
              <a:buClrTx/>
              <a:buSzTx/>
              <a:buFont typeface="Arial" panose="020B0604020202020204" pitchFamily="34" charset="0"/>
              <a:buNone/>
              <a:tabLst/>
              <a:defRPr/>
            </a:pPr>
            <a:r>
              <a:rPr lang="en-GB" sz="1800">
                <a:solidFill>
                  <a:prstClr val="black"/>
                </a:solidFill>
                <a:latin typeface="Arial"/>
                <a:cs typeface="Arial"/>
              </a:rPr>
              <a:t>(CLICK)</a:t>
            </a:r>
            <a:endParaRPr lang="en-GB" sz="1800" b="0" i="0" u="none" strike="noStrike" kern="1200" cap="none" spc="0" normalizeH="0" baseline="0" noProof="0">
              <a:ln>
                <a:noFill/>
              </a:ln>
              <a:solidFill>
                <a:prstClr val="black"/>
              </a:solidFill>
              <a:effectLst/>
              <a:uLnTx/>
              <a:uFillTx/>
              <a:latin typeface="Arial" pitchFamily="34" charset="0"/>
              <a:cs typeface="Arial" pitchFamily="34" charset="0"/>
            </a:endParaRPr>
          </a:p>
          <a:p>
            <a:pPr marL="171450" indent="-171450">
              <a:spcBef>
                <a:spcPts val="1500"/>
              </a:spcBef>
              <a:spcAft>
                <a:spcPts val="1500"/>
              </a:spcAft>
              <a:buFont typeface="Arial" panose="020B0604020202020204" pitchFamily="34" charset="0"/>
              <a:buChar char="•"/>
            </a:pPr>
            <a:r>
              <a:rPr lang="en-GB" sz="1800">
                <a:solidFill>
                  <a:srgbClr val="333333"/>
                </a:solidFill>
                <a:latin typeface="Helvetica"/>
                <a:ea typeface="Times New Roman"/>
              </a:rPr>
              <a:t>Prior to 1 October 2022 If you were part time your rate was based on your full-time equivalent pensionable pay, this has now changed, and part time staff now pay pension contributions based on their actual part time pay.</a:t>
            </a:r>
          </a:p>
          <a:p>
            <a:pPr marL="171450" indent="-171450">
              <a:spcBef>
                <a:spcPts val="1500"/>
              </a:spcBef>
              <a:spcAft>
                <a:spcPts val="1500"/>
              </a:spcAft>
              <a:buFont typeface="Arial" panose="020B0604020202020204" pitchFamily="34" charset="0"/>
              <a:buChar char="•"/>
            </a:pPr>
            <a:r>
              <a:rPr lang="en-GB" sz="1800">
                <a:solidFill>
                  <a:srgbClr val="333333"/>
                </a:solidFill>
                <a:latin typeface="Helvetica"/>
                <a:ea typeface="Times New Roman"/>
              </a:rPr>
              <a:t>Your contributions would range between 5.1% - 13% depending on your earnings. </a:t>
            </a:r>
          </a:p>
          <a:p>
            <a:pPr marL="0" indent="0">
              <a:spcBef>
                <a:spcPts val="1500"/>
              </a:spcBef>
              <a:spcAft>
                <a:spcPts val="1500"/>
              </a:spcAft>
              <a:buFont typeface="Arial" panose="020B0604020202020204" pitchFamily="34" charset="0"/>
              <a:buNone/>
            </a:pPr>
            <a:r>
              <a:rPr lang="en-GB" sz="1800">
                <a:solidFill>
                  <a:srgbClr val="333333"/>
                </a:solidFill>
                <a:latin typeface="Helvetica"/>
                <a:ea typeface="Times New Roman"/>
              </a:rPr>
              <a:t>(CLICK)</a:t>
            </a:r>
            <a:endParaRPr lang="en-GB" sz="1800">
              <a:solidFill>
                <a:srgbClr val="333333"/>
              </a:solidFill>
              <a:latin typeface="Helvetica"/>
              <a:ea typeface="Times New Roman"/>
              <a:cs typeface="Helvetica"/>
            </a:endParaRPr>
          </a:p>
          <a:p>
            <a:pPr marL="171450" indent="-171450">
              <a:spcBef>
                <a:spcPts val="1500"/>
              </a:spcBef>
              <a:spcAft>
                <a:spcPts val="1500"/>
              </a:spcAft>
              <a:buFont typeface="Arial" panose="020B0604020202020204" pitchFamily="34" charset="0"/>
              <a:buChar char="•"/>
            </a:pPr>
            <a:r>
              <a:rPr lang="en-GB" sz="2800"/>
              <a:t>Pension contributions are taken from your pay before tax, so you receive tax relief on any amount you pay.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3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rgbClr val="FF0000"/>
                </a:solidFill>
                <a:latin typeface="+mn-lt"/>
                <a:ea typeface="+mn-ea"/>
                <a:cs typeface="+mn-cs"/>
              </a:rPr>
              <a:t>We are now going to play you a short video about the changes to the public sector pension schemes. This is also known as the McCloud Judgement. </a:t>
            </a:r>
          </a:p>
          <a:p>
            <a:r>
              <a:rPr lang="en-GB" sz="1200" b="0" i="0" u="none" strike="noStrike" kern="1200" baseline="0">
                <a:solidFill>
                  <a:srgbClr val="FF0000"/>
                </a:solidFill>
                <a:latin typeface="+mn-lt"/>
                <a:ea typeface="+mn-ea"/>
                <a:cs typeface="+mn-cs"/>
              </a:rPr>
              <a:t>This only affects members that were in the NHS Pension Scheme on or before 31</a:t>
            </a:r>
            <a:r>
              <a:rPr lang="en-GB" sz="1200" b="0" i="0" u="none" strike="noStrike" kern="1200" baseline="30000">
                <a:solidFill>
                  <a:srgbClr val="FF0000"/>
                </a:solidFill>
                <a:latin typeface="+mn-lt"/>
                <a:ea typeface="+mn-ea"/>
                <a:cs typeface="+mn-cs"/>
              </a:rPr>
              <a:t>st</a:t>
            </a:r>
            <a:r>
              <a:rPr lang="en-GB" sz="1200" b="0" i="0" u="none" strike="noStrike" kern="1200" baseline="0">
                <a:solidFill>
                  <a:srgbClr val="FF0000"/>
                </a:solidFill>
                <a:latin typeface="+mn-lt"/>
                <a:ea typeface="+mn-ea"/>
                <a:cs typeface="+mn-cs"/>
              </a:rPr>
              <a:t> March 2012. If you joined after this date you are not affected and this video will not relate to you. </a:t>
            </a:r>
          </a:p>
          <a:p>
            <a:r>
              <a:rPr lang="en-GB" sz="1200" b="0" i="0" u="none" strike="noStrike" kern="1200" baseline="0">
                <a:solidFill>
                  <a:srgbClr val="FF0000"/>
                </a:solidFill>
                <a:latin typeface="+mn-lt"/>
                <a:ea typeface="+mn-ea"/>
                <a:cs typeface="+mn-cs"/>
              </a:rPr>
              <a:t> (PLAY VIDEO) </a:t>
            </a:r>
          </a:p>
          <a:p>
            <a:endParaRPr lang="en-GB" sz="1200" b="0" i="0" u="none" strike="noStrike" kern="1200" baseline="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rgbClr val="FF0000"/>
                </a:solidFill>
                <a:latin typeface="+mn-lt"/>
                <a:ea typeface="+mn-ea"/>
                <a:cs typeface="+mn-cs"/>
              </a:rPr>
              <a:t>The video we just watched explained what is happening with the McCloud judgement. And just to remind you if you joined the NHS Pension scheme for the first time after the 31</a:t>
            </a:r>
            <a:r>
              <a:rPr lang="en-GB" sz="1200" b="0" i="0" u="none" strike="noStrike" kern="1200" baseline="30000">
                <a:solidFill>
                  <a:srgbClr val="FF0000"/>
                </a:solidFill>
                <a:latin typeface="+mn-lt"/>
                <a:ea typeface="+mn-ea"/>
                <a:cs typeface="+mn-cs"/>
              </a:rPr>
              <a:t>st</a:t>
            </a:r>
            <a:r>
              <a:rPr lang="en-GB" sz="1200" b="0" i="0" u="none" strike="noStrike" kern="1200" baseline="0">
                <a:solidFill>
                  <a:srgbClr val="FF0000"/>
                </a:solidFill>
                <a:latin typeface="+mn-lt"/>
                <a:ea typeface="+mn-ea"/>
                <a:cs typeface="+mn-cs"/>
              </a:rPr>
              <a:t> March 2012, this does not affect you. </a:t>
            </a:r>
          </a:p>
          <a:p>
            <a:endParaRPr lang="en-GB" sz="1200" b="0" i="0" u="none" strike="noStrike" kern="1200" baseline="0">
              <a:solidFill>
                <a:srgbClr val="FF0000"/>
              </a:solidFill>
              <a:latin typeface="+mn-lt"/>
              <a:ea typeface="+mn-ea"/>
              <a:cs typeface="+mn-cs"/>
            </a:endParaRPr>
          </a:p>
          <a:p>
            <a:r>
              <a:rPr lang="en-GB" sz="1200" b="0" i="0" u="none" strike="noStrike" kern="1200" baseline="0">
                <a:solidFill>
                  <a:srgbClr val="FF0000"/>
                </a:solidFill>
                <a:latin typeface="+mn-lt"/>
                <a:ea typeface="+mn-ea"/>
                <a:cs typeface="+mn-cs"/>
              </a:rPr>
              <a:t>Anyone that has membership in the scheme between the 1</a:t>
            </a:r>
            <a:r>
              <a:rPr lang="en-GB" sz="1200" b="0" i="0" u="none" strike="noStrike" kern="1200" baseline="30000">
                <a:solidFill>
                  <a:srgbClr val="FF0000"/>
                </a:solidFill>
                <a:latin typeface="+mn-lt"/>
                <a:ea typeface="+mn-ea"/>
                <a:cs typeface="+mn-cs"/>
              </a:rPr>
              <a:t>st</a:t>
            </a:r>
            <a:r>
              <a:rPr lang="en-GB" sz="1200" b="0" i="0" u="none" strike="noStrike" kern="1200" baseline="0">
                <a:solidFill>
                  <a:srgbClr val="FF0000"/>
                </a:solidFill>
                <a:latin typeface="+mn-lt"/>
                <a:ea typeface="+mn-ea"/>
                <a:cs typeface="+mn-cs"/>
              </a:rPr>
              <a:t> April 2015 and 31</a:t>
            </a:r>
            <a:r>
              <a:rPr lang="en-GB" sz="1200" b="0" i="0" u="none" strike="noStrike" kern="1200" baseline="30000">
                <a:solidFill>
                  <a:srgbClr val="FF0000"/>
                </a:solidFill>
                <a:latin typeface="+mn-lt"/>
                <a:ea typeface="+mn-ea"/>
                <a:cs typeface="+mn-cs"/>
              </a:rPr>
              <a:t>st</a:t>
            </a:r>
            <a:r>
              <a:rPr lang="en-GB" sz="1200" b="0" i="0" u="none" strike="noStrike" kern="1200" baseline="0">
                <a:solidFill>
                  <a:srgbClr val="FF0000"/>
                </a:solidFill>
                <a:latin typeface="+mn-lt"/>
                <a:ea typeface="+mn-ea"/>
                <a:cs typeface="+mn-cs"/>
              </a:rPr>
              <a:t> March 2022 (known as the remedy period) will be given the option to decide which scheme they want their pension to be in for this period. This choice is made at retirement. </a:t>
            </a:r>
          </a:p>
          <a:p>
            <a:endParaRPr lang="en-GB" sz="1200" b="0" i="0" u="none" strike="noStrike" kern="1200" baseline="0">
              <a:solidFill>
                <a:srgbClr val="FF0000"/>
              </a:solidFill>
              <a:latin typeface="+mn-lt"/>
              <a:ea typeface="+mn-ea"/>
              <a:cs typeface="+mn-cs"/>
            </a:endParaRPr>
          </a:p>
          <a:p>
            <a:r>
              <a:rPr lang="en-GB" sz="1200" b="0" i="0" u="none" strike="noStrike" kern="1200" baseline="0">
                <a:solidFill>
                  <a:srgbClr val="FF0000"/>
                </a:solidFill>
                <a:latin typeface="+mn-lt"/>
                <a:ea typeface="+mn-ea"/>
                <a:cs typeface="+mn-cs"/>
              </a:rPr>
              <a:t>If you retire before then, you will retrospectively be asked to make the choice and will be paid any backdated monies owed.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45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cs typeface="Calibri"/>
              </a:rPr>
              <a:t>We want to make you aware that there are two separate pension schemes covering NHS workers – the 1995/2008 Scheme and the 2015 Scheme. The 1995/2008 Scheme is now closed to new members and existing members. </a:t>
            </a:r>
          </a:p>
          <a:p>
            <a:r>
              <a:rPr lang="en-GB">
                <a:cs typeface="Calibri"/>
              </a:rPr>
              <a:t>(CLICK)</a:t>
            </a:r>
          </a:p>
          <a:p>
            <a:r>
              <a:rPr lang="en-GB">
                <a:cs typeface="Calibri"/>
              </a:rPr>
              <a:t>On 1 April 2015 a new NHS Pension Scheme was introduced. New members joining on or after 1 April 2015 automatically join the 2015 Scheme.  </a:t>
            </a:r>
          </a:p>
          <a:p>
            <a:r>
              <a:rPr lang="en-GB">
                <a:cs typeface="Calibri"/>
              </a:rPr>
              <a:t>You may hear your colleagues talking about their pension in the other schemes, but if you joined the NHS Pension after or on the 1</a:t>
            </a:r>
            <a:r>
              <a:rPr lang="en-GB" baseline="30000">
                <a:cs typeface="Calibri"/>
              </a:rPr>
              <a:t>st</a:t>
            </a:r>
            <a:r>
              <a:rPr lang="en-GB">
                <a:cs typeface="Calibri"/>
              </a:rPr>
              <a:t> April 2015, you will be in the 2015 Scheme only. </a:t>
            </a:r>
          </a:p>
          <a:p>
            <a:endParaRPr lang="en-GB">
              <a:cs typeface="Calibri"/>
            </a:endParaRPr>
          </a:p>
          <a:p>
            <a:endParaRPr lang="en-GB"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91474-2627-4FFE-8121-0820FA082A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77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The 2015 Scheme is a Career Average Revalued Earnings Scheme, known as a CARE scheme. </a:t>
            </a:r>
          </a:p>
          <a:p>
            <a:pPr>
              <a:defRPr/>
            </a:pPr>
            <a:endPar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endParaRPr>
          </a:p>
          <a:p>
            <a:pPr>
              <a:defRPr/>
            </a:pP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In this scheme your pension is 1/54th of your pensionable earnings per scheme year. This is then revalued by an amount set by the Treasury</a:t>
            </a:r>
            <a:r>
              <a:rPr lang="en-GB">
                <a:solidFill>
                  <a:prstClr val="black"/>
                </a:solidFill>
                <a:latin typeface="Arial"/>
                <a:ea typeface="DINOT-Light" pitchFamily="34" charset="0"/>
                <a:cs typeface="Arial"/>
              </a:rPr>
              <a:t> (known as a treasury</a:t>
            </a: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 </a:t>
            </a:r>
            <a:r>
              <a:rPr lang="en-GB">
                <a:solidFill>
                  <a:prstClr val="black"/>
                </a:solidFill>
                <a:latin typeface="Arial"/>
                <a:ea typeface="DINOT-Light" pitchFamily="34" charset="0"/>
                <a:cs typeface="Arial"/>
              </a:rPr>
              <a:t>order) </a:t>
            </a: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each year, plus 1.5%. This is process is known as revaluation. </a:t>
            </a:r>
          </a:p>
          <a:p>
            <a:pPr>
              <a:defRPr/>
            </a:pPr>
            <a:endPar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endParaRPr>
          </a:p>
          <a:p>
            <a:pPr>
              <a:defRPr/>
            </a:pP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The amount of contributions you pay does not make up your pension. This is the cost of being in the scheme, it is almost like paying a “membership”. The pension earnt is 1/5</a:t>
            </a:r>
            <a:r>
              <a:rPr kumimoji="0" lang="en-GB" sz="1200" b="0" i="0" u="none" strike="noStrike" kern="1200" cap="none" spc="0" normalizeH="0" baseline="30000" noProof="0">
                <a:ln>
                  <a:noFill/>
                </a:ln>
                <a:solidFill>
                  <a:prstClr val="black"/>
                </a:solidFill>
                <a:effectLst/>
                <a:uLnTx/>
                <a:uFillTx/>
                <a:latin typeface="Arial"/>
                <a:ea typeface="DINOT-Light" pitchFamily="34" charset="0"/>
                <a:cs typeface="Arial"/>
              </a:rPr>
              <a:t>th</a:t>
            </a: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 of your pensionable earnings. </a:t>
            </a:r>
          </a:p>
          <a:p>
            <a:pPr>
              <a:defRPr/>
            </a:pPr>
            <a:endPar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endParaRPr>
          </a:p>
          <a:p>
            <a:pPr>
              <a:defRPr/>
            </a:pPr>
            <a:r>
              <a:rPr kumimoji="0" lang="en-GB" sz="1200" b="0" i="0" u="none" strike="noStrike" kern="1200" cap="none" spc="0" normalizeH="0" baseline="0" noProof="0">
                <a:ln>
                  <a:noFill/>
                </a:ln>
                <a:solidFill>
                  <a:prstClr val="black"/>
                </a:solidFill>
                <a:effectLst/>
                <a:uLnTx/>
                <a:uFillTx/>
                <a:latin typeface="Arial"/>
                <a:ea typeface="DINOT-Light" pitchFamily="34" charset="0"/>
                <a:cs typeface="Arial"/>
              </a:rPr>
              <a:t>If you leave this Scheme before becoming entitled to claim your retirement benefits, annual revaluation stops and is replaced at retirement by the addition of Pensions Increase. Pensions Increase is used to maintain the value of your pension against rises in the cost of living. </a:t>
            </a:r>
          </a:p>
          <a:p>
            <a:endParaRPr lang="en-GB"/>
          </a:p>
          <a:p>
            <a:r>
              <a:rPr lang="en-GB"/>
              <a:t>The 2015 scheme does not have an automatic lump sum. Members have the option to exchange some of their annual pension in exchange for a lump sum that is normally tax free, this will be shown on your Annual Benefit Statement.</a:t>
            </a:r>
          </a:p>
          <a:p>
            <a:endParaRPr lang="en-GB"/>
          </a:p>
          <a:p>
            <a:r>
              <a:rPr lang="en-GB"/>
              <a:t>We are now going to show you how your pension pots are built and grow over time. </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ADC84-88A7-40AB-9CB6-C185915097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75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In this example, we are going to follow Tom, (CLICK)</a:t>
            </a:r>
          </a:p>
          <a:p>
            <a:r>
              <a:rPr lang="en-GB"/>
              <a:t> to see how his pension grows over his 20 year career within the NHS. </a:t>
            </a:r>
          </a:p>
          <a:p>
            <a:endParaRPr lang="en-GB"/>
          </a:p>
          <a:p>
            <a:r>
              <a:rPr lang="en-GB"/>
              <a:t>As explained before, your pension earned each year, is 1/54</a:t>
            </a:r>
            <a:r>
              <a:rPr lang="en-GB" baseline="30000"/>
              <a:t>th</a:t>
            </a:r>
            <a:r>
              <a:rPr lang="en-GB"/>
              <a:t> of your pensionable pay. In year one of employment, Tom earns £18,000, so his pension pot for that year is one 54</a:t>
            </a:r>
            <a:r>
              <a:rPr lang="en-GB" baseline="30000"/>
              <a:t>th</a:t>
            </a:r>
            <a:r>
              <a:rPr lang="en-GB"/>
              <a:t> of this amount. Therefore his pot is £333. </a:t>
            </a:r>
          </a:p>
          <a:p>
            <a:endParaRPr lang="en-GB"/>
          </a:p>
          <a:p>
            <a:r>
              <a:rPr lang="en-GB"/>
              <a:t>(CLICK)</a:t>
            </a:r>
          </a:p>
          <a:p>
            <a:endParaRPr lang="en-GB"/>
          </a:p>
          <a:p>
            <a:r>
              <a:rPr lang="en-GB"/>
              <a:t>This pot is then revalued using the treasury order plus the 1.5%, meaning Toms year one pot would increase to £345 in year two.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3ADC84-88A7-40AB-9CB6-C185915097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98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4816A77-7777-4073-820D-F26774FC75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27891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816A77-7777-4073-820D-F26774FC75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306293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816A77-7777-4073-820D-F26774FC75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375919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12D982-C039-4BA1-BF65-086438D624FE}"/>
              </a:ext>
            </a:extLst>
          </p:cNvPr>
          <p:cNvPicPr>
            <a:picLocks noChangeAspect="1"/>
          </p:cNvPicPr>
          <p:nvPr userDrawn="1"/>
        </p:nvPicPr>
        <p:blipFill>
          <a:blip r:embed="rId2"/>
          <a:stretch>
            <a:fillRect/>
          </a:stretch>
        </p:blipFill>
        <p:spPr>
          <a:xfrm>
            <a:off x="6516216" y="5058249"/>
            <a:ext cx="2088232" cy="1237567"/>
          </a:xfrm>
          <a:prstGeom prst="rect">
            <a:avLst/>
          </a:prstGeom>
        </p:spPr>
      </p:pic>
      <p:pic>
        <p:nvPicPr>
          <p:cNvPr id="16" name="Picture 15">
            <a:extLst>
              <a:ext uri="{FF2B5EF4-FFF2-40B4-BE49-F238E27FC236}">
                <a16:creationId xmlns:a16="http://schemas.microsoft.com/office/drawing/2014/main" id="{244640D9-28D5-47B6-B0C5-C36245B20919}"/>
              </a:ext>
            </a:extLst>
          </p:cNvPr>
          <p:cNvPicPr>
            <a:picLocks noChangeAspect="1"/>
          </p:cNvPicPr>
          <p:nvPr userDrawn="1"/>
        </p:nvPicPr>
        <p:blipFill>
          <a:blip r:embed="rId3"/>
          <a:stretch>
            <a:fillRect/>
          </a:stretch>
        </p:blipFill>
        <p:spPr>
          <a:xfrm>
            <a:off x="5" y="4974479"/>
            <a:ext cx="6579001" cy="1422667"/>
          </a:xfrm>
          <a:prstGeom prst="rect">
            <a:avLst/>
          </a:prstGeom>
        </p:spPr>
      </p:pic>
      <p:sp>
        <p:nvSpPr>
          <p:cNvPr id="18" name="Rectangle 17">
            <a:extLst>
              <a:ext uri="{FF2B5EF4-FFF2-40B4-BE49-F238E27FC236}">
                <a16:creationId xmlns:a16="http://schemas.microsoft.com/office/drawing/2014/main" id="{4C25A6E5-08B8-4607-B114-1DC01ED688A8}"/>
              </a:ext>
            </a:extLst>
          </p:cNvPr>
          <p:cNvSpPr/>
          <p:nvPr userDrawn="1"/>
        </p:nvSpPr>
        <p:spPr>
          <a:xfrm>
            <a:off x="6516216" y="6280009"/>
            <a:ext cx="2627784" cy="1013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Graphic 14">
            <a:extLst>
              <a:ext uri="{FF2B5EF4-FFF2-40B4-BE49-F238E27FC236}">
                <a16:creationId xmlns:a16="http://schemas.microsoft.com/office/drawing/2014/main" id="{3209E29A-2368-47B5-AB08-778C4E45FE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18041" y="2871261"/>
            <a:ext cx="1440160" cy="4847368"/>
          </a:xfrm>
          <a:prstGeom prst="rect">
            <a:avLst/>
          </a:prstGeom>
        </p:spPr>
      </p:pic>
      <p:sp>
        <p:nvSpPr>
          <p:cNvPr id="10" name="Title 1">
            <a:extLst>
              <a:ext uri="{FF2B5EF4-FFF2-40B4-BE49-F238E27FC236}">
                <a16:creationId xmlns:a16="http://schemas.microsoft.com/office/drawing/2014/main" id="{428DE467-2376-4A48-AC08-090A298F4C55}"/>
              </a:ext>
            </a:extLst>
          </p:cNvPr>
          <p:cNvSpPr txBox="1">
            <a:spLocks/>
          </p:cNvSpPr>
          <p:nvPr userDrawn="1"/>
        </p:nvSpPr>
        <p:spPr>
          <a:xfrm>
            <a:off x="539553" y="2208152"/>
            <a:ext cx="7918648" cy="1326221"/>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72C6"/>
                </a:solidFill>
                <a:latin typeface="Arial" pitchFamily="34" charset="0"/>
                <a:ea typeface="+mj-ea"/>
                <a:cs typeface="Arial" pitchFamily="34" charset="0"/>
              </a:defRPr>
            </a:lvl1pPr>
          </a:lstStyle>
          <a:p>
            <a:r>
              <a:rPr lang="en-GB" sz="2700"/>
              <a:t>NHS Pension Scheme and its benefits. </a:t>
            </a:r>
          </a:p>
        </p:txBody>
      </p:sp>
      <p:sp>
        <p:nvSpPr>
          <p:cNvPr id="12" name="Rectangle 11">
            <a:extLst>
              <a:ext uri="{FF2B5EF4-FFF2-40B4-BE49-F238E27FC236}">
                <a16:creationId xmlns:a16="http://schemas.microsoft.com/office/drawing/2014/main" id="{24AA3130-F45B-4CBC-8A91-C9047342A3FC}"/>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a:extLst>
              <a:ext uri="{FF2B5EF4-FFF2-40B4-BE49-F238E27FC236}">
                <a16:creationId xmlns:a16="http://schemas.microsoft.com/office/drawing/2014/main" id="{EA4C9929-D174-4BF3-9960-5356AB0FCE6F}"/>
              </a:ext>
            </a:extLst>
          </p:cNvPr>
          <p:cNvSpPr txBox="1"/>
          <p:nvPr userDrawn="1"/>
        </p:nvSpPr>
        <p:spPr>
          <a:xfrm>
            <a:off x="3779912" y="6515869"/>
            <a:ext cx="3851952" cy="246221"/>
          </a:xfrm>
          <a:prstGeom prst="rect">
            <a:avLst/>
          </a:prstGeom>
          <a:noFill/>
        </p:spPr>
        <p:txBody>
          <a:bodyPr wrap="none" rtlCol="0">
            <a:spAutoFit/>
          </a:bodyPr>
          <a:lstStyle/>
          <a:p>
            <a:pPr rtl="0"/>
            <a:r>
              <a:rPr lang="en-GB" sz="15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15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pic>
        <p:nvPicPr>
          <p:cNvPr id="20" name="Picture 19" descr="A picture containing drawing&#10;&#10;Description automatically generated">
            <a:extLst>
              <a:ext uri="{FF2B5EF4-FFF2-40B4-BE49-F238E27FC236}">
                <a16:creationId xmlns:a16="http://schemas.microsoft.com/office/drawing/2014/main" id="{1679B91C-F5D5-428D-ABA0-50ADEA1143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6100"/>
            <a:ext cx="9144000" cy="1702888"/>
          </a:xfrm>
          <a:prstGeom prst="rect">
            <a:avLst/>
          </a:prstGeom>
        </p:spPr>
      </p:pic>
    </p:spTree>
    <p:extLst>
      <p:ext uri="{BB962C8B-B14F-4D97-AF65-F5344CB8AC3E}">
        <p14:creationId xmlns:p14="http://schemas.microsoft.com/office/powerpoint/2010/main" val="180719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3513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7" name="Rectangle 6">
            <a:extLst>
              <a:ext uri="{FF2B5EF4-FFF2-40B4-BE49-F238E27FC236}">
                <a16:creationId xmlns:a16="http://schemas.microsoft.com/office/drawing/2014/main" id="{DEA11834-75B2-A392-2E8C-50433B3F39A3}"/>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38DE2583-2A0F-5664-7543-168FD9289E34}"/>
              </a:ext>
            </a:extLst>
          </p:cNvPr>
          <p:cNvSpPr txBox="1"/>
          <p:nvPr userDrawn="1"/>
        </p:nvSpPr>
        <p:spPr>
          <a:xfrm>
            <a:off x="3779912" y="6515869"/>
            <a:ext cx="3851952" cy="246221"/>
          </a:xfrm>
          <a:prstGeom prst="rect">
            <a:avLst/>
          </a:prstGeom>
          <a:noFill/>
        </p:spPr>
        <p:txBody>
          <a:bodyPr wrap="none" rtlCol="0">
            <a:spAutoFit/>
          </a:bodyPr>
          <a:lstStyle/>
          <a:p>
            <a:pPr rtl="0"/>
            <a:r>
              <a:rPr lang="en-GB" sz="15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15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spTree>
    <p:extLst>
      <p:ext uri="{BB962C8B-B14F-4D97-AF65-F5344CB8AC3E}">
        <p14:creationId xmlns:p14="http://schemas.microsoft.com/office/powerpoint/2010/main" val="328424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74984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2441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0246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76965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954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816A77-7777-4073-820D-F26774FC75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275910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9797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53745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3328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7086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68489"/>
            <a:ext cx="8134672" cy="1104527"/>
          </a:xfrm>
          <a:prstGeom prst="rect">
            <a:avLst/>
          </a:prstGeom>
        </p:spPr>
        <p:txBody>
          <a:bodyPr>
            <a:normAutofit/>
          </a:bodyPr>
          <a:lstStyle>
            <a:lvl1pPr>
              <a:defRPr sz="3600" b="1">
                <a:solidFill>
                  <a:srgbClr val="009E49"/>
                </a:solidFill>
                <a:latin typeface="Arial"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23528" y="3645024"/>
            <a:ext cx="8136904" cy="1656184"/>
          </a:xfrm>
          <a:prstGeom prst="rect">
            <a:avLst/>
          </a:prstGeom>
        </p:spPr>
        <p:txBody>
          <a:bodyPr/>
          <a:lstStyle>
            <a:lvl1pPr marL="0" indent="0" algn="l">
              <a:buNone/>
              <a:defRPr sz="24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1344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8435280" cy="576064"/>
          </a:xfrm>
          <a:prstGeom prst="rect">
            <a:avLst/>
          </a:prstGeom>
        </p:spPr>
        <p:txBody>
          <a:bodyPr/>
          <a:lstStyle>
            <a:lvl1pPr>
              <a:defRPr sz="2400" b="1">
                <a:solidFill>
                  <a:srgbClr val="009E49"/>
                </a:solidFill>
                <a:latin typeface="Arial" pitchFamily="34" charset="0"/>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251520" y="2276872"/>
            <a:ext cx="8435280" cy="4248472"/>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spTree>
    <p:extLst>
      <p:ext uri="{BB962C8B-B14F-4D97-AF65-F5344CB8AC3E}">
        <p14:creationId xmlns:p14="http://schemas.microsoft.com/office/powerpoint/2010/main" val="2295928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12D982-C039-4BA1-BF65-086438D624FE}"/>
              </a:ext>
            </a:extLst>
          </p:cNvPr>
          <p:cNvPicPr>
            <a:picLocks noChangeAspect="1"/>
          </p:cNvPicPr>
          <p:nvPr userDrawn="1"/>
        </p:nvPicPr>
        <p:blipFill>
          <a:blip r:embed="rId2"/>
          <a:stretch>
            <a:fillRect/>
          </a:stretch>
        </p:blipFill>
        <p:spPr>
          <a:xfrm>
            <a:off x="6516216" y="5058239"/>
            <a:ext cx="2088232" cy="1237567"/>
          </a:xfrm>
          <a:prstGeom prst="rect">
            <a:avLst/>
          </a:prstGeom>
        </p:spPr>
      </p:pic>
      <p:pic>
        <p:nvPicPr>
          <p:cNvPr id="16" name="Picture 15">
            <a:extLst>
              <a:ext uri="{FF2B5EF4-FFF2-40B4-BE49-F238E27FC236}">
                <a16:creationId xmlns:a16="http://schemas.microsoft.com/office/drawing/2014/main" id="{244640D9-28D5-47B6-B0C5-C36245B20919}"/>
              </a:ext>
            </a:extLst>
          </p:cNvPr>
          <p:cNvPicPr>
            <a:picLocks noChangeAspect="1"/>
          </p:cNvPicPr>
          <p:nvPr userDrawn="1"/>
        </p:nvPicPr>
        <p:blipFill>
          <a:blip r:embed="rId3"/>
          <a:stretch>
            <a:fillRect/>
          </a:stretch>
        </p:blipFill>
        <p:spPr>
          <a:xfrm>
            <a:off x="0" y="4974469"/>
            <a:ext cx="6579001" cy="1422667"/>
          </a:xfrm>
          <a:prstGeom prst="rect">
            <a:avLst/>
          </a:prstGeom>
        </p:spPr>
      </p:pic>
      <p:sp>
        <p:nvSpPr>
          <p:cNvPr id="18" name="Rectangle 17">
            <a:extLst>
              <a:ext uri="{FF2B5EF4-FFF2-40B4-BE49-F238E27FC236}">
                <a16:creationId xmlns:a16="http://schemas.microsoft.com/office/drawing/2014/main" id="{4C25A6E5-08B8-4607-B114-1DC01ED688A8}"/>
              </a:ext>
            </a:extLst>
          </p:cNvPr>
          <p:cNvSpPr/>
          <p:nvPr userDrawn="1"/>
        </p:nvSpPr>
        <p:spPr>
          <a:xfrm>
            <a:off x="6516216" y="6279999"/>
            <a:ext cx="2627784" cy="1013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3209E29A-2368-47B5-AB08-778C4E45FE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18040" y="2871261"/>
            <a:ext cx="1440160" cy="4847368"/>
          </a:xfrm>
          <a:prstGeom prst="rect">
            <a:avLst/>
          </a:prstGeom>
        </p:spPr>
      </p:pic>
      <p:sp>
        <p:nvSpPr>
          <p:cNvPr id="10" name="Title 1">
            <a:extLst>
              <a:ext uri="{FF2B5EF4-FFF2-40B4-BE49-F238E27FC236}">
                <a16:creationId xmlns:a16="http://schemas.microsoft.com/office/drawing/2014/main" id="{428DE467-2376-4A48-AC08-090A298F4C55}"/>
              </a:ext>
            </a:extLst>
          </p:cNvPr>
          <p:cNvSpPr txBox="1">
            <a:spLocks/>
          </p:cNvSpPr>
          <p:nvPr userDrawn="1"/>
        </p:nvSpPr>
        <p:spPr>
          <a:xfrm>
            <a:off x="540668" y="2191523"/>
            <a:ext cx="7918648" cy="1104527"/>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72C6"/>
                </a:solidFill>
                <a:latin typeface="Arial" pitchFamily="34" charset="0"/>
                <a:ea typeface="+mj-ea"/>
                <a:cs typeface="Arial" pitchFamily="34" charset="0"/>
              </a:defRPr>
            </a:lvl1pPr>
          </a:lstStyle>
          <a:p>
            <a:r>
              <a:rPr lang="en-GB"/>
              <a:t>NHS Pension Scheme </a:t>
            </a:r>
          </a:p>
          <a:p>
            <a:r>
              <a:rPr lang="en-GB">
                <a:solidFill>
                  <a:schemeClr val="tx1"/>
                </a:solidFill>
              </a:rPr>
              <a:t>Partial Retirement</a:t>
            </a:r>
          </a:p>
        </p:txBody>
      </p:sp>
      <p:sp>
        <p:nvSpPr>
          <p:cNvPr id="11" name="Subtitle 2">
            <a:extLst>
              <a:ext uri="{FF2B5EF4-FFF2-40B4-BE49-F238E27FC236}">
                <a16:creationId xmlns:a16="http://schemas.microsoft.com/office/drawing/2014/main" id="{B38AA053-4F2C-4C5C-B449-E1DE643BC036}"/>
              </a:ext>
            </a:extLst>
          </p:cNvPr>
          <p:cNvSpPr txBox="1">
            <a:spLocks/>
          </p:cNvSpPr>
          <p:nvPr userDrawn="1"/>
        </p:nvSpPr>
        <p:spPr>
          <a:xfrm>
            <a:off x="539552" y="3589016"/>
            <a:ext cx="7920880" cy="16561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tint val="75000"/>
                  </a:schemeClr>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endParaRPr lang="en-GB"/>
          </a:p>
        </p:txBody>
      </p:sp>
      <p:sp>
        <p:nvSpPr>
          <p:cNvPr id="12" name="Rectangle 11">
            <a:extLst>
              <a:ext uri="{FF2B5EF4-FFF2-40B4-BE49-F238E27FC236}">
                <a16:creationId xmlns:a16="http://schemas.microsoft.com/office/drawing/2014/main" id="{24AA3130-F45B-4CBC-8A91-C9047342A3FC}"/>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A4C9929-D174-4BF3-9960-5356AB0FCE6F}"/>
              </a:ext>
            </a:extLst>
          </p:cNvPr>
          <p:cNvSpPr txBox="1"/>
          <p:nvPr userDrawn="1"/>
        </p:nvSpPr>
        <p:spPr>
          <a:xfrm>
            <a:off x="3779912" y="6515859"/>
            <a:ext cx="5045484" cy="297517"/>
          </a:xfrm>
          <a:prstGeom prst="rect">
            <a:avLst/>
          </a:prstGeom>
          <a:noFill/>
        </p:spPr>
        <p:txBody>
          <a:bodyPr wrap="none" rtlCol="0">
            <a:spAutoFit/>
          </a:bodyPr>
          <a:lstStyle/>
          <a:p>
            <a:pPr rtl="0"/>
            <a:r>
              <a:rPr lang="en-GB" sz="20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20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pic>
        <p:nvPicPr>
          <p:cNvPr id="20" name="Picture 19" descr="A picture containing drawing&#10;&#10;Description automatically generated">
            <a:extLst>
              <a:ext uri="{FF2B5EF4-FFF2-40B4-BE49-F238E27FC236}">
                <a16:creationId xmlns:a16="http://schemas.microsoft.com/office/drawing/2014/main" id="{1679B91C-F5D5-428D-ABA0-50ADEA1143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6100"/>
            <a:ext cx="9144000" cy="1702888"/>
          </a:xfrm>
          <a:prstGeom prst="rect">
            <a:avLst/>
          </a:prstGeom>
        </p:spPr>
      </p:pic>
    </p:spTree>
    <p:extLst>
      <p:ext uri="{BB962C8B-B14F-4D97-AF65-F5344CB8AC3E}">
        <p14:creationId xmlns:p14="http://schemas.microsoft.com/office/powerpoint/2010/main" val="104554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6E33DB-775C-4D6C-B232-C5E0BFAAE166}"/>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727118C-BDBF-4E9F-A0DF-A6792318B6D9}"/>
              </a:ext>
            </a:extLst>
          </p:cNvPr>
          <p:cNvSpPr txBox="1"/>
          <p:nvPr userDrawn="1"/>
        </p:nvSpPr>
        <p:spPr>
          <a:xfrm>
            <a:off x="3779912" y="6515859"/>
            <a:ext cx="5045484" cy="297517"/>
          </a:xfrm>
          <a:prstGeom prst="rect">
            <a:avLst/>
          </a:prstGeom>
          <a:noFill/>
        </p:spPr>
        <p:txBody>
          <a:bodyPr wrap="none" rtlCol="0">
            <a:spAutoFit/>
          </a:bodyPr>
          <a:lstStyle/>
          <a:p>
            <a:pPr rtl="0"/>
            <a:r>
              <a:rPr lang="en-GB" sz="20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20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sp>
        <p:nvSpPr>
          <p:cNvPr id="11" name="Title 1">
            <a:extLst>
              <a:ext uri="{FF2B5EF4-FFF2-40B4-BE49-F238E27FC236}">
                <a16:creationId xmlns:a16="http://schemas.microsoft.com/office/drawing/2014/main" id="{45BA1ED2-7808-41E5-B552-9E83AF05E6FB}"/>
              </a:ext>
            </a:extLst>
          </p:cNvPr>
          <p:cNvSpPr>
            <a:spLocks noGrp="1"/>
          </p:cNvSpPr>
          <p:nvPr>
            <p:ph type="title"/>
          </p:nvPr>
        </p:nvSpPr>
        <p:spPr>
          <a:xfrm>
            <a:off x="395536" y="404664"/>
            <a:ext cx="8291264" cy="576064"/>
          </a:xfrm>
          <a:prstGeom prst="rect">
            <a:avLst/>
          </a:prstGeom>
        </p:spPr>
        <p:txBody>
          <a:bodyPr/>
          <a:lstStyle>
            <a:lvl1pPr>
              <a:defRPr sz="2400" b="1">
                <a:solidFill>
                  <a:srgbClr val="0072C6"/>
                </a:solidFill>
                <a:latin typeface="Arial" pitchFamily="34" charset="0"/>
                <a:cs typeface="Arial" pitchFamily="34"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0441527D-FCEE-413E-8868-2263846D0BF8}"/>
              </a:ext>
            </a:extLst>
          </p:cNvPr>
          <p:cNvSpPr>
            <a:spLocks noGrp="1"/>
          </p:cNvSpPr>
          <p:nvPr>
            <p:ph idx="1"/>
          </p:nvPr>
        </p:nvSpPr>
        <p:spPr>
          <a:xfrm>
            <a:off x="395536" y="1124744"/>
            <a:ext cx="8291264" cy="5112568"/>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spTree>
    <p:extLst>
      <p:ext uri="{BB962C8B-B14F-4D97-AF65-F5344CB8AC3E}">
        <p14:creationId xmlns:p14="http://schemas.microsoft.com/office/powerpoint/2010/main" val="885135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6E33DB-775C-4D6C-B232-C5E0BFAAE166}"/>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727118C-BDBF-4E9F-A0DF-A6792318B6D9}"/>
              </a:ext>
            </a:extLst>
          </p:cNvPr>
          <p:cNvSpPr txBox="1"/>
          <p:nvPr userDrawn="1"/>
        </p:nvSpPr>
        <p:spPr>
          <a:xfrm>
            <a:off x="3779912" y="6515859"/>
            <a:ext cx="5045484" cy="297517"/>
          </a:xfrm>
          <a:prstGeom prst="rect">
            <a:avLst/>
          </a:prstGeom>
          <a:noFill/>
        </p:spPr>
        <p:txBody>
          <a:bodyPr wrap="none" rtlCol="0">
            <a:spAutoFit/>
          </a:bodyPr>
          <a:lstStyle/>
          <a:p>
            <a:pPr rtl="0"/>
            <a:r>
              <a:rPr lang="en-GB" sz="20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20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sp>
        <p:nvSpPr>
          <p:cNvPr id="11" name="Title 1">
            <a:extLst>
              <a:ext uri="{FF2B5EF4-FFF2-40B4-BE49-F238E27FC236}">
                <a16:creationId xmlns:a16="http://schemas.microsoft.com/office/drawing/2014/main" id="{45BA1ED2-7808-41E5-B552-9E83AF05E6FB}"/>
              </a:ext>
            </a:extLst>
          </p:cNvPr>
          <p:cNvSpPr>
            <a:spLocks noGrp="1"/>
          </p:cNvSpPr>
          <p:nvPr>
            <p:ph type="title"/>
          </p:nvPr>
        </p:nvSpPr>
        <p:spPr>
          <a:xfrm>
            <a:off x="395536" y="404664"/>
            <a:ext cx="8291264" cy="576064"/>
          </a:xfrm>
          <a:prstGeom prst="rect">
            <a:avLst/>
          </a:prstGeom>
        </p:spPr>
        <p:txBody>
          <a:bodyPr/>
          <a:lstStyle>
            <a:lvl1pPr>
              <a:defRPr sz="2400" b="1">
                <a:solidFill>
                  <a:srgbClr val="0072C6"/>
                </a:solidFill>
                <a:latin typeface="Arial" pitchFamily="34" charset="0"/>
                <a:cs typeface="Arial" pitchFamily="34" charset="0"/>
              </a:defRPr>
            </a:lvl1pPr>
          </a:lstStyle>
          <a:p>
            <a:endParaRPr lang="en-GB"/>
          </a:p>
        </p:txBody>
      </p:sp>
      <p:sp>
        <p:nvSpPr>
          <p:cNvPr id="12" name="Content Placeholder 2">
            <a:extLst>
              <a:ext uri="{FF2B5EF4-FFF2-40B4-BE49-F238E27FC236}">
                <a16:creationId xmlns:a16="http://schemas.microsoft.com/office/drawing/2014/main" id="{0441527D-FCEE-413E-8868-2263846D0BF8}"/>
              </a:ext>
            </a:extLst>
          </p:cNvPr>
          <p:cNvSpPr>
            <a:spLocks noGrp="1"/>
          </p:cNvSpPr>
          <p:nvPr>
            <p:ph idx="1"/>
          </p:nvPr>
        </p:nvSpPr>
        <p:spPr>
          <a:xfrm>
            <a:off x="395536" y="1124744"/>
            <a:ext cx="8291264" cy="5112568"/>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7200">
                <a:latin typeface="Arial" pitchFamily="34" charset="0"/>
                <a:cs typeface="Arial" pitchFamily="34" charset="0"/>
              </a:defRPr>
            </a:lvl5pPr>
          </a:lstStyle>
          <a:p>
            <a:pPr lvl="4"/>
            <a:endParaRPr lang="en-US"/>
          </a:p>
          <a:p>
            <a:pPr lvl="4"/>
            <a:r>
              <a:rPr lang="en-US"/>
              <a:t>Questions</a:t>
            </a:r>
          </a:p>
        </p:txBody>
      </p:sp>
      <p:pic>
        <p:nvPicPr>
          <p:cNvPr id="6" name="Picture 5">
            <a:extLst>
              <a:ext uri="{FF2B5EF4-FFF2-40B4-BE49-F238E27FC236}">
                <a16:creationId xmlns:a16="http://schemas.microsoft.com/office/drawing/2014/main" id="{7B2ACD10-7205-4490-A642-051C603AB194}"/>
              </a:ext>
            </a:extLst>
          </p:cNvPr>
          <p:cNvPicPr>
            <a:picLocks noChangeAspect="1"/>
          </p:cNvPicPr>
          <p:nvPr userDrawn="1"/>
        </p:nvPicPr>
        <p:blipFill>
          <a:blip r:embed="rId2"/>
          <a:stretch>
            <a:fillRect/>
          </a:stretch>
        </p:blipFill>
        <p:spPr>
          <a:xfrm>
            <a:off x="6516216" y="5058239"/>
            <a:ext cx="2088232" cy="1237567"/>
          </a:xfrm>
          <a:prstGeom prst="rect">
            <a:avLst/>
          </a:prstGeom>
        </p:spPr>
      </p:pic>
      <p:pic>
        <p:nvPicPr>
          <p:cNvPr id="7" name="Picture 6">
            <a:extLst>
              <a:ext uri="{FF2B5EF4-FFF2-40B4-BE49-F238E27FC236}">
                <a16:creationId xmlns:a16="http://schemas.microsoft.com/office/drawing/2014/main" id="{76ABE1C4-2C0F-4BEA-8B38-EF818C574A2A}"/>
              </a:ext>
            </a:extLst>
          </p:cNvPr>
          <p:cNvPicPr>
            <a:picLocks noChangeAspect="1"/>
          </p:cNvPicPr>
          <p:nvPr userDrawn="1"/>
        </p:nvPicPr>
        <p:blipFill>
          <a:blip r:embed="rId3"/>
          <a:stretch>
            <a:fillRect/>
          </a:stretch>
        </p:blipFill>
        <p:spPr>
          <a:xfrm>
            <a:off x="0" y="4974469"/>
            <a:ext cx="6579001" cy="1422667"/>
          </a:xfrm>
          <a:prstGeom prst="rect">
            <a:avLst/>
          </a:prstGeom>
        </p:spPr>
      </p:pic>
      <p:sp>
        <p:nvSpPr>
          <p:cNvPr id="8" name="Rectangle 7">
            <a:extLst>
              <a:ext uri="{FF2B5EF4-FFF2-40B4-BE49-F238E27FC236}">
                <a16:creationId xmlns:a16="http://schemas.microsoft.com/office/drawing/2014/main" id="{D5FE5C17-430A-4B93-82DC-BEA61547EE43}"/>
              </a:ext>
            </a:extLst>
          </p:cNvPr>
          <p:cNvSpPr/>
          <p:nvPr userDrawn="1"/>
        </p:nvSpPr>
        <p:spPr>
          <a:xfrm>
            <a:off x="6516216" y="6279999"/>
            <a:ext cx="2627784" cy="1013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483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12D982-C039-4BA1-BF65-086438D624FE}"/>
              </a:ext>
            </a:extLst>
          </p:cNvPr>
          <p:cNvPicPr>
            <a:picLocks noChangeAspect="1"/>
          </p:cNvPicPr>
          <p:nvPr userDrawn="1"/>
        </p:nvPicPr>
        <p:blipFill>
          <a:blip r:embed="rId2"/>
          <a:stretch>
            <a:fillRect/>
          </a:stretch>
        </p:blipFill>
        <p:spPr>
          <a:xfrm>
            <a:off x="6516216" y="5058239"/>
            <a:ext cx="2088232" cy="1237567"/>
          </a:xfrm>
          <a:prstGeom prst="rect">
            <a:avLst/>
          </a:prstGeom>
        </p:spPr>
      </p:pic>
      <p:pic>
        <p:nvPicPr>
          <p:cNvPr id="16" name="Picture 15">
            <a:extLst>
              <a:ext uri="{FF2B5EF4-FFF2-40B4-BE49-F238E27FC236}">
                <a16:creationId xmlns:a16="http://schemas.microsoft.com/office/drawing/2014/main" id="{244640D9-28D5-47B6-B0C5-C36245B20919}"/>
              </a:ext>
            </a:extLst>
          </p:cNvPr>
          <p:cNvPicPr>
            <a:picLocks noChangeAspect="1"/>
          </p:cNvPicPr>
          <p:nvPr userDrawn="1"/>
        </p:nvPicPr>
        <p:blipFill>
          <a:blip r:embed="rId3"/>
          <a:stretch>
            <a:fillRect/>
          </a:stretch>
        </p:blipFill>
        <p:spPr>
          <a:xfrm>
            <a:off x="0" y="4974469"/>
            <a:ext cx="6579001" cy="1422667"/>
          </a:xfrm>
          <a:prstGeom prst="rect">
            <a:avLst/>
          </a:prstGeom>
        </p:spPr>
      </p:pic>
      <p:sp>
        <p:nvSpPr>
          <p:cNvPr id="18" name="Rectangle 17">
            <a:extLst>
              <a:ext uri="{FF2B5EF4-FFF2-40B4-BE49-F238E27FC236}">
                <a16:creationId xmlns:a16="http://schemas.microsoft.com/office/drawing/2014/main" id="{4C25A6E5-08B8-4607-B114-1DC01ED688A8}"/>
              </a:ext>
            </a:extLst>
          </p:cNvPr>
          <p:cNvSpPr/>
          <p:nvPr userDrawn="1"/>
        </p:nvSpPr>
        <p:spPr>
          <a:xfrm>
            <a:off x="6516216" y="6279999"/>
            <a:ext cx="2627784" cy="1013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3209E29A-2368-47B5-AB08-778C4E45FE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18040" y="2871261"/>
            <a:ext cx="1440160" cy="4847368"/>
          </a:xfrm>
          <a:prstGeom prst="rect">
            <a:avLst/>
          </a:prstGeom>
        </p:spPr>
      </p:pic>
      <p:sp>
        <p:nvSpPr>
          <p:cNvPr id="10" name="Title 1">
            <a:extLst>
              <a:ext uri="{FF2B5EF4-FFF2-40B4-BE49-F238E27FC236}">
                <a16:creationId xmlns:a16="http://schemas.microsoft.com/office/drawing/2014/main" id="{428DE467-2376-4A48-AC08-090A298F4C55}"/>
              </a:ext>
            </a:extLst>
          </p:cNvPr>
          <p:cNvSpPr txBox="1">
            <a:spLocks/>
          </p:cNvSpPr>
          <p:nvPr userDrawn="1"/>
        </p:nvSpPr>
        <p:spPr>
          <a:xfrm>
            <a:off x="539552" y="2468490"/>
            <a:ext cx="7918648" cy="1104527"/>
          </a:xfrm>
          <a:prstGeom prst="rect">
            <a:avLst/>
          </a:prstGeom>
        </p:spPr>
        <p:txBody>
          <a:bodyPr>
            <a:normAutofit/>
          </a:bodyPr>
          <a:lstStyle>
            <a:lvl1pPr algn="l" defTabSz="914400" rtl="0" eaLnBrk="1" latinLnBrk="0" hangingPunct="1">
              <a:lnSpc>
                <a:spcPct val="90000"/>
              </a:lnSpc>
              <a:spcBef>
                <a:spcPct val="0"/>
              </a:spcBef>
              <a:buNone/>
              <a:defRPr sz="3600" b="1" kern="1200">
                <a:solidFill>
                  <a:srgbClr val="0072C6"/>
                </a:solidFill>
                <a:latin typeface="Arial" pitchFamily="34" charset="0"/>
                <a:ea typeface="+mj-ea"/>
                <a:cs typeface="Arial" pitchFamily="34" charset="0"/>
              </a:defRPr>
            </a:lvl1pPr>
          </a:lstStyle>
          <a:p>
            <a:r>
              <a:rPr lang="en-US"/>
              <a:t>My NHS Pension</a:t>
            </a:r>
            <a:endParaRPr lang="en-GB"/>
          </a:p>
        </p:txBody>
      </p:sp>
      <p:sp>
        <p:nvSpPr>
          <p:cNvPr id="12" name="Rectangle 11">
            <a:extLst>
              <a:ext uri="{FF2B5EF4-FFF2-40B4-BE49-F238E27FC236}">
                <a16:creationId xmlns:a16="http://schemas.microsoft.com/office/drawing/2014/main" id="{24AA3130-F45B-4CBC-8A91-C9047342A3FC}"/>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A4C9929-D174-4BF3-9960-5356AB0FCE6F}"/>
              </a:ext>
            </a:extLst>
          </p:cNvPr>
          <p:cNvSpPr txBox="1"/>
          <p:nvPr userDrawn="1"/>
        </p:nvSpPr>
        <p:spPr>
          <a:xfrm>
            <a:off x="3779912" y="6515859"/>
            <a:ext cx="5045484" cy="297517"/>
          </a:xfrm>
          <a:prstGeom prst="rect">
            <a:avLst/>
          </a:prstGeom>
          <a:noFill/>
        </p:spPr>
        <p:txBody>
          <a:bodyPr wrap="none" rtlCol="0">
            <a:spAutoFit/>
          </a:bodyPr>
          <a:lstStyle/>
          <a:p>
            <a:pPr rtl="0"/>
            <a:r>
              <a:rPr lang="en-GB" sz="20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20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pic>
        <p:nvPicPr>
          <p:cNvPr id="20" name="Picture 19" descr="A picture containing drawing&#10;&#10;Description automatically generated">
            <a:extLst>
              <a:ext uri="{FF2B5EF4-FFF2-40B4-BE49-F238E27FC236}">
                <a16:creationId xmlns:a16="http://schemas.microsoft.com/office/drawing/2014/main" id="{1679B91C-F5D5-428D-ABA0-50ADEA1143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6100"/>
            <a:ext cx="9144000" cy="1702888"/>
          </a:xfrm>
          <a:prstGeom prst="rect">
            <a:avLst/>
          </a:prstGeom>
        </p:spPr>
      </p:pic>
    </p:spTree>
    <p:extLst>
      <p:ext uri="{BB962C8B-B14F-4D97-AF65-F5344CB8AC3E}">
        <p14:creationId xmlns:p14="http://schemas.microsoft.com/office/powerpoint/2010/main" val="6092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4816A77-7777-4073-820D-F26774FC75DD}"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2597994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6E33DB-775C-4D6C-B232-C5E0BFAAE166}"/>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727118C-BDBF-4E9F-A0DF-A6792318B6D9}"/>
              </a:ext>
            </a:extLst>
          </p:cNvPr>
          <p:cNvSpPr txBox="1"/>
          <p:nvPr userDrawn="1"/>
        </p:nvSpPr>
        <p:spPr>
          <a:xfrm>
            <a:off x="3779912" y="6515859"/>
            <a:ext cx="5045484" cy="297517"/>
          </a:xfrm>
          <a:prstGeom prst="rect">
            <a:avLst/>
          </a:prstGeom>
          <a:noFill/>
        </p:spPr>
        <p:txBody>
          <a:bodyPr wrap="none" rtlCol="0">
            <a:spAutoFit/>
          </a:bodyPr>
          <a:lstStyle/>
          <a:p>
            <a:pPr rtl="0"/>
            <a:r>
              <a:rPr lang="en-GB" sz="20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20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sp>
        <p:nvSpPr>
          <p:cNvPr id="11" name="Title 1">
            <a:extLst>
              <a:ext uri="{FF2B5EF4-FFF2-40B4-BE49-F238E27FC236}">
                <a16:creationId xmlns:a16="http://schemas.microsoft.com/office/drawing/2014/main" id="{45BA1ED2-7808-41E5-B552-9E83AF05E6FB}"/>
              </a:ext>
            </a:extLst>
          </p:cNvPr>
          <p:cNvSpPr>
            <a:spLocks noGrp="1"/>
          </p:cNvSpPr>
          <p:nvPr>
            <p:ph type="title"/>
          </p:nvPr>
        </p:nvSpPr>
        <p:spPr>
          <a:xfrm>
            <a:off x="395536" y="404664"/>
            <a:ext cx="8291264" cy="576064"/>
          </a:xfrm>
          <a:prstGeom prst="rect">
            <a:avLst/>
          </a:prstGeom>
        </p:spPr>
        <p:txBody>
          <a:bodyPr/>
          <a:lstStyle>
            <a:lvl1pPr>
              <a:defRPr sz="2400" b="1">
                <a:solidFill>
                  <a:srgbClr val="0072C6"/>
                </a:solidFill>
                <a:latin typeface="Arial" pitchFamily="34" charset="0"/>
                <a:cs typeface="Arial" pitchFamily="34"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0441527D-FCEE-413E-8868-2263846D0BF8}"/>
              </a:ext>
            </a:extLst>
          </p:cNvPr>
          <p:cNvSpPr>
            <a:spLocks noGrp="1"/>
          </p:cNvSpPr>
          <p:nvPr>
            <p:ph idx="1"/>
          </p:nvPr>
        </p:nvSpPr>
        <p:spPr>
          <a:xfrm>
            <a:off x="395536" y="1124744"/>
            <a:ext cx="8291264" cy="5112568"/>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spTree>
    <p:extLst>
      <p:ext uri="{BB962C8B-B14F-4D97-AF65-F5344CB8AC3E}">
        <p14:creationId xmlns:p14="http://schemas.microsoft.com/office/powerpoint/2010/main" val="123776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6E33DB-775C-4D6C-B232-C5E0BFAAE166}"/>
              </a:ext>
            </a:extLst>
          </p:cNvPr>
          <p:cNvSpPr/>
          <p:nvPr userDrawn="1"/>
        </p:nvSpPr>
        <p:spPr>
          <a:xfrm>
            <a:off x="0" y="6381328"/>
            <a:ext cx="9144000" cy="4766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727118C-BDBF-4E9F-A0DF-A6792318B6D9}"/>
              </a:ext>
            </a:extLst>
          </p:cNvPr>
          <p:cNvSpPr txBox="1"/>
          <p:nvPr userDrawn="1"/>
        </p:nvSpPr>
        <p:spPr>
          <a:xfrm>
            <a:off x="3779912" y="6515859"/>
            <a:ext cx="5045484" cy="297517"/>
          </a:xfrm>
          <a:prstGeom prst="rect">
            <a:avLst/>
          </a:prstGeom>
          <a:noFill/>
        </p:spPr>
        <p:txBody>
          <a:bodyPr wrap="none" rtlCol="0">
            <a:spAutoFit/>
          </a:bodyPr>
          <a:lstStyle/>
          <a:p>
            <a:pPr rtl="0"/>
            <a:r>
              <a:rPr lang="en-GB" sz="2000" b="1" i="0" u="none" strike="noStrike" kern="1200" baseline="30000">
                <a:solidFill>
                  <a:schemeClr val="bg1"/>
                </a:solidFill>
                <a:latin typeface="Arial" panose="020B0604020202020204" pitchFamily="34" charset="0"/>
                <a:ea typeface="+mn-ea"/>
                <a:cs typeface="Arial" panose="020B0604020202020204" pitchFamily="34" charset="0"/>
              </a:rPr>
              <a:t> NHS Pensions </a:t>
            </a:r>
            <a:r>
              <a:rPr lang="en-GB" sz="2000" b="0" i="0" u="none" strike="noStrike" kern="1200" baseline="30000">
                <a:solidFill>
                  <a:schemeClr val="bg1"/>
                </a:solidFill>
                <a:latin typeface="Arial" panose="020B0604020202020204" pitchFamily="34" charset="0"/>
                <a:ea typeface="+mn-ea"/>
                <a:cs typeface="Arial" panose="020B0604020202020204" pitchFamily="34" charset="0"/>
              </a:rPr>
              <a:t>- A Workforce Service delivered by the NHSBSA</a:t>
            </a:r>
          </a:p>
        </p:txBody>
      </p:sp>
      <p:sp>
        <p:nvSpPr>
          <p:cNvPr id="11" name="Title 1">
            <a:extLst>
              <a:ext uri="{FF2B5EF4-FFF2-40B4-BE49-F238E27FC236}">
                <a16:creationId xmlns:a16="http://schemas.microsoft.com/office/drawing/2014/main" id="{45BA1ED2-7808-41E5-B552-9E83AF05E6FB}"/>
              </a:ext>
            </a:extLst>
          </p:cNvPr>
          <p:cNvSpPr>
            <a:spLocks noGrp="1"/>
          </p:cNvSpPr>
          <p:nvPr>
            <p:ph type="title"/>
          </p:nvPr>
        </p:nvSpPr>
        <p:spPr>
          <a:xfrm>
            <a:off x="395536" y="404664"/>
            <a:ext cx="8291264" cy="576064"/>
          </a:xfrm>
          <a:prstGeom prst="rect">
            <a:avLst/>
          </a:prstGeom>
        </p:spPr>
        <p:txBody>
          <a:bodyPr/>
          <a:lstStyle>
            <a:lvl1pPr>
              <a:defRPr sz="2400" b="1">
                <a:solidFill>
                  <a:srgbClr val="0072C6"/>
                </a:solidFill>
                <a:latin typeface="Arial" pitchFamily="34" charset="0"/>
                <a:cs typeface="Arial" pitchFamily="34"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0441527D-FCEE-413E-8868-2263846D0BF8}"/>
              </a:ext>
            </a:extLst>
          </p:cNvPr>
          <p:cNvSpPr>
            <a:spLocks noGrp="1"/>
          </p:cNvSpPr>
          <p:nvPr>
            <p:ph idx="1"/>
          </p:nvPr>
        </p:nvSpPr>
        <p:spPr>
          <a:xfrm>
            <a:off x="395536" y="1124744"/>
            <a:ext cx="8291264" cy="5112568"/>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pic>
        <p:nvPicPr>
          <p:cNvPr id="6" name="Picture 5">
            <a:extLst>
              <a:ext uri="{FF2B5EF4-FFF2-40B4-BE49-F238E27FC236}">
                <a16:creationId xmlns:a16="http://schemas.microsoft.com/office/drawing/2014/main" id="{7B2ACD10-7205-4490-A642-051C603AB194}"/>
              </a:ext>
            </a:extLst>
          </p:cNvPr>
          <p:cNvPicPr>
            <a:picLocks noChangeAspect="1"/>
          </p:cNvPicPr>
          <p:nvPr userDrawn="1"/>
        </p:nvPicPr>
        <p:blipFill>
          <a:blip r:embed="rId2"/>
          <a:stretch>
            <a:fillRect/>
          </a:stretch>
        </p:blipFill>
        <p:spPr>
          <a:xfrm>
            <a:off x="6516216" y="5058239"/>
            <a:ext cx="2088232" cy="1237567"/>
          </a:xfrm>
          <a:prstGeom prst="rect">
            <a:avLst/>
          </a:prstGeom>
        </p:spPr>
      </p:pic>
      <p:pic>
        <p:nvPicPr>
          <p:cNvPr id="7" name="Picture 6">
            <a:extLst>
              <a:ext uri="{FF2B5EF4-FFF2-40B4-BE49-F238E27FC236}">
                <a16:creationId xmlns:a16="http://schemas.microsoft.com/office/drawing/2014/main" id="{76ABE1C4-2C0F-4BEA-8B38-EF818C574A2A}"/>
              </a:ext>
            </a:extLst>
          </p:cNvPr>
          <p:cNvPicPr>
            <a:picLocks noChangeAspect="1"/>
          </p:cNvPicPr>
          <p:nvPr userDrawn="1"/>
        </p:nvPicPr>
        <p:blipFill>
          <a:blip r:embed="rId3"/>
          <a:stretch>
            <a:fillRect/>
          </a:stretch>
        </p:blipFill>
        <p:spPr>
          <a:xfrm>
            <a:off x="0" y="4974469"/>
            <a:ext cx="6579001" cy="1422667"/>
          </a:xfrm>
          <a:prstGeom prst="rect">
            <a:avLst/>
          </a:prstGeom>
        </p:spPr>
      </p:pic>
      <p:sp>
        <p:nvSpPr>
          <p:cNvPr id="8" name="Rectangle 7">
            <a:extLst>
              <a:ext uri="{FF2B5EF4-FFF2-40B4-BE49-F238E27FC236}">
                <a16:creationId xmlns:a16="http://schemas.microsoft.com/office/drawing/2014/main" id="{D5FE5C17-430A-4B93-82DC-BEA61547EE43}"/>
              </a:ext>
            </a:extLst>
          </p:cNvPr>
          <p:cNvSpPr/>
          <p:nvPr userDrawn="1"/>
        </p:nvSpPr>
        <p:spPr>
          <a:xfrm>
            <a:off x="6516216" y="6279999"/>
            <a:ext cx="2627784" cy="1013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22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4816A77-7777-4073-820D-F26774FC75DD}"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75279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4816A77-7777-4073-820D-F26774FC75DD}"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70346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4816A77-7777-4073-820D-F26774FC75DD}"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112375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6A77-7777-4073-820D-F26774FC75DD}"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110520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4816A77-7777-4073-820D-F26774FC75DD}"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313305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4816A77-7777-4073-820D-F26774FC75DD}"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74685-F5FF-4A64-BC8C-DE0F1B381FC4}" type="slidenum">
              <a:rPr lang="en-GB" smtClean="0"/>
              <a:t>‹#›</a:t>
            </a:fld>
            <a:endParaRPr lang="en-GB"/>
          </a:p>
        </p:txBody>
      </p:sp>
    </p:spTree>
    <p:extLst>
      <p:ext uri="{BB962C8B-B14F-4D97-AF65-F5344CB8AC3E}">
        <p14:creationId xmlns:p14="http://schemas.microsoft.com/office/powerpoint/2010/main" val="253811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6A77-7777-4073-820D-F26774FC75DD}" type="datetimeFigureOut">
              <a:rPr lang="en-GB" smtClean="0"/>
              <a:t>29/01/2024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74685-F5FF-4A64-BC8C-DE0F1B381FC4}" type="slidenum">
              <a:rPr lang="en-GB" smtClean="0"/>
              <a:t>‹#›</a:t>
            </a:fld>
            <a:endParaRPr lang="en-GB"/>
          </a:p>
        </p:txBody>
      </p:sp>
    </p:spTree>
    <p:extLst>
      <p:ext uri="{BB962C8B-B14F-4D97-AF65-F5344CB8AC3E}">
        <p14:creationId xmlns:p14="http://schemas.microsoft.com/office/powerpoint/2010/main" val="6304743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2495426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84"/>
            <a:ext cx="9144000" cy="1687409"/>
          </a:xfrm>
          <a:prstGeom prst="rect">
            <a:avLst/>
          </a:prstGeom>
        </p:spPr>
      </p:pic>
    </p:spTree>
    <p:extLst>
      <p:ext uri="{BB962C8B-B14F-4D97-AF65-F5344CB8AC3E}">
        <p14:creationId xmlns:p14="http://schemas.microsoft.com/office/powerpoint/2010/main" val="694209643"/>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43311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5118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sbsa.nhs.uk/member-hub/increasing-your-pension"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ideo" Target="https://www.youtube.com/embed/IFUk-XTWtzA?feature=oembed" TargetMode="External"/><Relationship Id="rId5" Type="http://schemas.openxmlformats.org/officeDocument/2006/relationships/image" Target="../media/image44.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www.nhsbsa.nhs.uk/nhs-pension-retirement-flexibilities"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7.xml"/><Relationship Id="rId1" Type="http://schemas.openxmlformats.org/officeDocument/2006/relationships/video" Target="https://www.youtube.com/embed/MUwhLhXGSjs?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www.nhsbsa.nhs.uk/changes-public-service-pensions"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http://www.nhsbsa.nhs.uk/member-hub/partial-retirement"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www.nhsbsa.nhs.uk/total-reward-statements"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mailto:nhsbsa.mynhspension@nhsbsa.nhs.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47.png"/><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hyperlink" Target="https://www.nhsbsa.nhs.uk/member-hub/my-nhs-pension"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hyperlink" Target="mailto:pensionsmember@nhsbsa.nhs.uk" TargetMode="External"/><Relationship Id="rId4" Type="http://schemas.openxmlformats.org/officeDocument/2006/relationships/hyperlink" Target="mailto:mynhspension@nhsbsa.nhs.u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nhsbsa.nhs.uk/nhs-pensions"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hyperlink" Target="mailto:nhsbsa.pensionsmember@nhsbsa.nhs.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hyperlink" Target="http://justintarte.blogspot.com/2011/12/top-10-questions-to-ask-yourself-in.html?m=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video" Target="https://www.youtube.com/embed/x2znhttJwUo?feature=oembed"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81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595370" y="408890"/>
            <a:ext cx="6326981" cy="432197"/>
          </a:xfrm>
          <a:noFill/>
          <a:ln>
            <a:miter lim="800000"/>
            <a:headEnd/>
            <a:tailEnd/>
          </a:ln>
        </p:spPr>
        <p:txBody>
          <a:bodyPr vert="horz" wrap="square" lIns="68580" tIns="34290" rIns="68580" bIns="34290" numCol="1" rtlCol="0" anchor="t" anchorCtr="0" compatLnSpc="1">
            <a:prstTxWarp prst="textNoShape">
              <a:avLst/>
            </a:prstTxWarp>
            <a:normAutofit/>
          </a:bodyPr>
          <a:lstStyle/>
          <a:p>
            <a:r>
              <a:rPr lang="en-GB" sz="2400" b="1">
                <a:solidFill>
                  <a:schemeClr val="accent1"/>
                </a:solidFill>
                <a:latin typeface="Arial" panose="020B0604020202020204" pitchFamily="34" charset="0"/>
                <a:cs typeface="Arial" panose="020B0604020202020204" pitchFamily="34" charset="0"/>
              </a:rPr>
              <a:t>Benefits in the 2015 Scheme</a:t>
            </a:r>
          </a:p>
        </p:txBody>
      </p:sp>
      <p:pic>
        <p:nvPicPr>
          <p:cNvPr id="3" name="Picture 2">
            <a:extLst>
              <a:ext uri="{FF2B5EF4-FFF2-40B4-BE49-F238E27FC236}">
                <a16:creationId xmlns:a16="http://schemas.microsoft.com/office/drawing/2014/main" id="{928A9910-6E29-E1D8-BCB1-3C1FAA28DFC4}"/>
              </a:ext>
            </a:extLst>
          </p:cNvPr>
          <p:cNvPicPr>
            <a:picLocks noChangeAspect="1"/>
          </p:cNvPicPr>
          <p:nvPr/>
        </p:nvPicPr>
        <p:blipFill>
          <a:blip r:embed="rId3"/>
          <a:stretch>
            <a:fillRect/>
          </a:stretch>
        </p:blipFill>
        <p:spPr>
          <a:xfrm>
            <a:off x="595370" y="1186166"/>
            <a:ext cx="3198623" cy="4697977"/>
          </a:xfrm>
          <a:prstGeom prst="rect">
            <a:avLst/>
          </a:prstGeom>
        </p:spPr>
      </p:pic>
      <p:pic>
        <p:nvPicPr>
          <p:cNvPr id="5" name="Picture 4">
            <a:extLst>
              <a:ext uri="{FF2B5EF4-FFF2-40B4-BE49-F238E27FC236}">
                <a16:creationId xmlns:a16="http://schemas.microsoft.com/office/drawing/2014/main" id="{EC0FA694-35DA-2A6A-E167-DD1626A37B58}"/>
              </a:ext>
            </a:extLst>
          </p:cNvPr>
          <p:cNvPicPr>
            <a:picLocks noChangeAspect="1"/>
          </p:cNvPicPr>
          <p:nvPr/>
        </p:nvPicPr>
        <p:blipFill>
          <a:blip r:embed="rId4"/>
          <a:stretch>
            <a:fillRect/>
          </a:stretch>
        </p:blipFill>
        <p:spPr>
          <a:xfrm>
            <a:off x="5350011" y="1283869"/>
            <a:ext cx="3541804" cy="4502569"/>
          </a:xfrm>
          <a:prstGeom prst="rect">
            <a:avLst/>
          </a:prstGeom>
        </p:spPr>
      </p:pic>
      <p:pic>
        <p:nvPicPr>
          <p:cNvPr id="7" name="Picture 6">
            <a:extLst>
              <a:ext uri="{FF2B5EF4-FFF2-40B4-BE49-F238E27FC236}">
                <a16:creationId xmlns:a16="http://schemas.microsoft.com/office/drawing/2014/main" id="{ADB9A0E3-5D26-6D08-CEC4-25A49D22E0E2}"/>
              </a:ext>
            </a:extLst>
          </p:cNvPr>
          <p:cNvPicPr>
            <a:picLocks noChangeAspect="1"/>
          </p:cNvPicPr>
          <p:nvPr/>
        </p:nvPicPr>
        <p:blipFill>
          <a:blip r:embed="rId5"/>
          <a:stretch>
            <a:fillRect/>
          </a:stretch>
        </p:blipFill>
        <p:spPr>
          <a:xfrm>
            <a:off x="4306306" y="2861541"/>
            <a:ext cx="1217672" cy="1134918"/>
          </a:xfrm>
          <a:prstGeom prst="rect">
            <a:avLst/>
          </a:prstGeom>
        </p:spPr>
      </p:pic>
    </p:spTree>
    <p:extLst>
      <p:ext uri="{BB962C8B-B14F-4D97-AF65-F5344CB8AC3E}">
        <p14:creationId xmlns:p14="http://schemas.microsoft.com/office/powerpoint/2010/main" val="201761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30503" y="358786"/>
            <a:ext cx="6326981" cy="432197"/>
          </a:xfrm>
          <a:noFill/>
          <a:ln>
            <a:miter lim="800000"/>
            <a:headEnd/>
            <a:tailEnd/>
          </a:ln>
        </p:spPr>
        <p:txBody>
          <a:bodyPr vert="horz" wrap="square" lIns="68580" tIns="34290" rIns="68580" bIns="34290" numCol="1" rtlCol="0" anchor="t" anchorCtr="0" compatLnSpc="1">
            <a:prstTxWarp prst="textNoShape">
              <a:avLst/>
            </a:prstTxWarp>
            <a:normAutofit/>
          </a:bodyPr>
          <a:lstStyle/>
          <a:p>
            <a:r>
              <a:rPr lang="en-GB" sz="2400" b="1">
                <a:solidFill>
                  <a:schemeClr val="accent1"/>
                </a:solidFill>
                <a:latin typeface="Arial" panose="020B0604020202020204" pitchFamily="34" charset="0"/>
                <a:cs typeface="Arial" panose="020B0604020202020204" pitchFamily="34" charset="0"/>
              </a:rPr>
              <a:t>Benefits in the 2015 Scheme</a:t>
            </a:r>
          </a:p>
        </p:txBody>
      </p:sp>
      <p:pic>
        <p:nvPicPr>
          <p:cNvPr id="3" name="Picture 2">
            <a:extLst>
              <a:ext uri="{FF2B5EF4-FFF2-40B4-BE49-F238E27FC236}">
                <a16:creationId xmlns:a16="http://schemas.microsoft.com/office/drawing/2014/main" id="{159D86AF-E614-703F-F3EA-8657E21A1FA3}"/>
              </a:ext>
            </a:extLst>
          </p:cNvPr>
          <p:cNvPicPr>
            <a:picLocks noChangeAspect="1"/>
          </p:cNvPicPr>
          <p:nvPr/>
        </p:nvPicPr>
        <p:blipFill>
          <a:blip r:embed="rId3"/>
          <a:stretch>
            <a:fillRect/>
          </a:stretch>
        </p:blipFill>
        <p:spPr>
          <a:xfrm>
            <a:off x="279775" y="1421036"/>
            <a:ext cx="4292227" cy="3590042"/>
          </a:xfrm>
          <a:prstGeom prst="rect">
            <a:avLst/>
          </a:prstGeom>
        </p:spPr>
      </p:pic>
      <p:pic>
        <p:nvPicPr>
          <p:cNvPr id="5" name="Picture 4">
            <a:extLst>
              <a:ext uri="{FF2B5EF4-FFF2-40B4-BE49-F238E27FC236}">
                <a16:creationId xmlns:a16="http://schemas.microsoft.com/office/drawing/2014/main" id="{06C8D24C-7AFF-E124-601D-173C137CC4C0}"/>
              </a:ext>
            </a:extLst>
          </p:cNvPr>
          <p:cNvPicPr>
            <a:picLocks noChangeAspect="1"/>
          </p:cNvPicPr>
          <p:nvPr/>
        </p:nvPicPr>
        <p:blipFill>
          <a:blip r:embed="rId4"/>
          <a:stretch>
            <a:fillRect/>
          </a:stretch>
        </p:blipFill>
        <p:spPr>
          <a:xfrm>
            <a:off x="5332994" y="1392853"/>
            <a:ext cx="3531235" cy="4270331"/>
          </a:xfrm>
          <a:prstGeom prst="rect">
            <a:avLst/>
          </a:prstGeom>
        </p:spPr>
      </p:pic>
      <p:pic>
        <p:nvPicPr>
          <p:cNvPr id="6" name="Picture 5">
            <a:extLst>
              <a:ext uri="{FF2B5EF4-FFF2-40B4-BE49-F238E27FC236}">
                <a16:creationId xmlns:a16="http://schemas.microsoft.com/office/drawing/2014/main" id="{A7CEBAAF-19AE-125A-3AF2-9D4F812D08F6}"/>
              </a:ext>
            </a:extLst>
          </p:cNvPr>
          <p:cNvPicPr>
            <a:picLocks noChangeAspect="1"/>
          </p:cNvPicPr>
          <p:nvPr/>
        </p:nvPicPr>
        <p:blipFill>
          <a:blip r:embed="rId5"/>
          <a:stretch>
            <a:fillRect/>
          </a:stretch>
        </p:blipFill>
        <p:spPr>
          <a:xfrm>
            <a:off x="4115320" y="2861541"/>
            <a:ext cx="1217672" cy="1134918"/>
          </a:xfrm>
          <a:prstGeom prst="rect">
            <a:avLst/>
          </a:prstGeom>
        </p:spPr>
      </p:pic>
    </p:spTree>
    <p:extLst>
      <p:ext uri="{BB962C8B-B14F-4D97-AF65-F5344CB8AC3E}">
        <p14:creationId xmlns:p14="http://schemas.microsoft.com/office/powerpoint/2010/main" val="3293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30503" y="358786"/>
            <a:ext cx="6326981" cy="432197"/>
          </a:xfrm>
          <a:noFill/>
          <a:ln>
            <a:miter lim="800000"/>
            <a:headEnd/>
            <a:tailEnd/>
          </a:ln>
        </p:spPr>
        <p:txBody>
          <a:bodyPr vert="horz" wrap="square" lIns="68580" tIns="34290" rIns="68580" bIns="34290" numCol="1" rtlCol="0" anchor="t" anchorCtr="0" compatLnSpc="1">
            <a:prstTxWarp prst="textNoShape">
              <a:avLst/>
            </a:prstTxWarp>
            <a:normAutofit/>
          </a:bodyPr>
          <a:lstStyle/>
          <a:p>
            <a:r>
              <a:rPr lang="en-GB" sz="2400" b="1">
                <a:solidFill>
                  <a:schemeClr val="accent1"/>
                </a:solidFill>
                <a:latin typeface="Arial" panose="020B0604020202020204" pitchFamily="34" charset="0"/>
                <a:cs typeface="Arial" panose="020B0604020202020204" pitchFamily="34" charset="0"/>
              </a:rPr>
              <a:t>Benefits in the 2015 Scheme</a:t>
            </a:r>
          </a:p>
        </p:txBody>
      </p:sp>
      <p:pic>
        <p:nvPicPr>
          <p:cNvPr id="3" name="Picture 2">
            <a:extLst>
              <a:ext uri="{FF2B5EF4-FFF2-40B4-BE49-F238E27FC236}">
                <a16:creationId xmlns:a16="http://schemas.microsoft.com/office/drawing/2014/main" id="{EA1297FB-8744-D1C1-3BEB-1AD8DEB84E96}"/>
              </a:ext>
            </a:extLst>
          </p:cNvPr>
          <p:cNvPicPr>
            <a:picLocks noChangeAspect="1"/>
          </p:cNvPicPr>
          <p:nvPr/>
        </p:nvPicPr>
        <p:blipFill>
          <a:blip r:embed="rId3"/>
          <a:stretch>
            <a:fillRect/>
          </a:stretch>
        </p:blipFill>
        <p:spPr>
          <a:xfrm>
            <a:off x="1624014" y="1673775"/>
            <a:ext cx="5895975" cy="2038350"/>
          </a:xfrm>
          <a:prstGeom prst="rect">
            <a:avLst/>
          </a:prstGeom>
        </p:spPr>
      </p:pic>
      <p:pic>
        <p:nvPicPr>
          <p:cNvPr id="5" name="Picture 4">
            <a:extLst>
              <a:ext uri="{FF2B5EF4-FFF2-40B4-BE49-F238E27FC236}">
                <a16:creationId xmlns:a16="http://schemas.microsoft.com/office/drawing/2014/main" id="{5043C676-7BB3-3F78-EF54-248111B7828D}"/>
              </a:ext>
            </a:extLst>
          </p:cNvPr>
          <p:cNvPicPr>
            <a:picLocks noChangeAspect="1"/>
          </p:cNvPicPr>
          <p:nvPr/>
        </p:nvPicPr>
        <p:blipFill>
          <a:blip r:embed="rId4"/>
          <a:stretch>
            <a:fillRect/>
          </a:stretch>
        </p:blipFill>
        <p:spPr>
          <a:xfrm>
            <a:off x="2058835" y="3712127"/>
            <a:ext cx="5276850" cy="1343025"/>
          </a:xfrm>
          <a:prstGeom prst="rect">
            <a:avLst/>
          </a:prstGeom>
        </p:spPr>
      </p:pic>
    </p:spTree>
    <p:extLst>
      <p:ext uri="{BB962C8B-B14F-4D97-AF65-F5344CB8AC3E}">
        <p14:creationId xmlns:p14="http://schemas.microsoft.com/office/powerpoint/2010/main" val="302411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9A81-C57C-4D85-9DEE-1F2FDBC70A7E}"/>
              </a:ext>
            </a:extLst>
          </p:cNvPr>
          <p:cNvSpPr>
            <a:spLocks noGrp="1"/>
          </p:cNvSpPr>
          <p:nvPr>
            <p:ph type="title"/>
          </p:nvPr>
        </p:nvSpPr>
        <p:spPr>
          <a:xfrm>
            <a:off x="628650" y="365127"/>
            <a:ext cx="7886700" cy="720668"/>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Lump Sum – Commutation </a:t>
            </a:r>
          </a:p>
        </p:txBody>
      </p:sp>
      <p:sp>
        <p:nvSpPr>
          <p:cNvPr id="3" name="Content Placeholder 2">
            <a:extLst>
              <a:ext uri="{FF2B5EF4-FFF2-40B4-BE49-F238E27FC236}">
                <a16:creationId xmlns:a16="http://schemas.microsoft.com/office/drawing/2014/main" id="{25A51B3B-6806-43A1-B0F3-E75E90AA0674}"/>
              </a:ext>
            </a:extLst>
          </p:cNvPr>
          <p:cNvSpPr>
            <a:spLocks noGrp="1"/>
          </p:cNvSpPr>
          <p:nvPr>
            <p:ph idx="1"/>
          </p:nvPr>
        </p:nvSpPr>
        <p:spPr>
          <a:xfrm>
            <a:off x="539552" y="1284032"/>
            <a:ext cx="8147248" cy="1297368"/>
          </a:xfrm>
        </p:spPr>
        <p:txBody>
          <a:bodyPr vert="horz" lIns="91440" tIns="45720" rIns="91440" bIns="45720" rtlCol="0" anchor="t">
            <a:normAutofit fontScale="92500" lnSpcReduction="10000"/>
          </a:bodyPr>
          <a:lstStyle/>
          <a:p>
            <a:pPr marL="0" indent="0">
              <a:buNone/>
            </a:pPr>
            <a:r>
              <a:rPr lang="en-GB" sz="2100">
                <a:latin typeface="Arial" panose="020B0604020202020204" pitchFamily="34" charset="0"/>
                <a:cs typeface="Arial" panose="020B0604020202020204" pitchFamily="34" charset="0"/>
              </a:rPr>
              <a:t>There is no automatic lump sum on retirement in the 2015 scheme.</a:t>
            </a:r>
          </a:p>
          <a:p>
            <a:pPr marL="0" indent="0">
              <a:buNone/>
            </a:pPr>
            <a:r>
              <a:rPr lang="en-GB" sz="2100">
                <a:latin typeface="Arial" panose="020B0604020202020204" pitchFamily="34" charset="0"/>
                <a:cs typeface="Arial" panose="020B0604020202020204" pitchFamily="34" charset="0"/>
              </a:rPr>
              <a:t> </a:t>
            </a:r>
          </a:p>
          <a:p>
            <a:pPr marL="0" indent="0">
              <a:buNone/>
            </a:pPr>
            <a:r>
              <a:rPr lang="en-GB" sz="2100">
                <a:latin typeface="Arial" panose="020B0604020202020204" pitchFamily="34" charset="0"/>
                <a:cs typeface="Arial" panose="020B0604020202020204" pitchFamily="34" charset="0"/>
              </a:rPr>
              <a:t>You do have the option to exchange some of your annual pension for a lump sum, this is called pension commutation</a:t>
            </a:r>
          </a:p>
          <a:p>
            <a:pPr marL="0" indent="0">
              <a:buNone/>
            </a:pPr>
            <a:endParaRPr lang="en-GB"/>
          </a:p>
          <a:p>
            <a:pPr marL="0" indent="0">
              <a:buNone/>
            </a:pPr>
            <a:endParaRPr lang="en-GB"/>
          </a:p>
          <a:p>
            <a:pPr marL="0" indent="0" algn="ctr">
              <a:buNone/>
            </a:pPr>
            <a:endParaRPr lang="en-GB" sz="2400"/>
          </a:p>
          <a:p>
            <a:pPr marL="0" indent="0">
              <a:buNone/>
            </a:pPr>
            <a:endParaRPr lang="en-GB"/>
          </a:p>
        </p:txBody>
      </p:sp>
      <p:sp>
        <p:nvSpPr>
          <p:cNvPr id="4" name="Rectangle: Rounded Corners 3">
            <a:extLst>
              <a:ext uri="{FF2B5EF4-FFF2-40B4-BE49-F238E27FC236}">
                <a16:creationId xmlns:a16="http://schemas.microsoft.com/office/drawing/2014/main" id="{32F56B33-A2D3-4C6A-9FA8-FCF0A4746D74}"/>
              </a:ext>
            </a:extLst>
          </p:cNvPr>
          <p:cNvSpPr/>
          <p:nvPr/>
        </p:nvSpPr>
        <p:spPr>
          <a:xfrm>
            <a:off x="1176418" y="3026414"/>
            <a:ext cx="6791165" cy="1211922"/>
          </a:xfrm>
          <a:prstGeom prst="roundRect">
            <a:avLst/>
          </a:prstGeom>
          <a:noFill/>
          <a:ln w="38100">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pic>
        <p:nvPicPr>
          <p:cNvPr id="5" name="Graphic 4">
            <a:extLst>
              <a:ext uri="{FF2B5EF4-FFF2-40B4-BE49-F238E27FC236}">
                <a16:creationId xmlns:a16="http://schemas.microsoft.com/office/drawing/2014/main" id="{92191E9A-6EB2-03AA-F8A1-D7E6659E3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650" y="4522021"/>
            <a:ext cx="1809750" cy="1838325"/>
          </a:xfrm>
          <a:prstGeom prst="rect">
            <a:avLst/>
          </a:prstGeom>
        </p:spPr>
      </p:pic>
      <p:pic>
        <p:nvPicPr>
          <p:cNvPr id="6" name="Graphic 5">
            <a:extLst>
              <a:ext uri="{FF2B5EF4-FFF2-40B4-BE49-F238E27FC236}">
                <a16:creationId xmlns:a16="http://schemas.microsoft.com/office/drawing/2014/main" id="{0C6E38F1-7031-726A-63CE-D226E1C2B7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0361" y="5087618"/>
            <a:ext cx="2966441" cy="1009852"/>
          </a:xfrm>
          <a:prstGeom prst="rect">
            <a:avLst/>
          </a:prstGeom>
        </p:spPr>
      </p:pic>
      <p:sp>
        <p:nvSpPr>
          <p:cNvPr id="8" name="TextBox 7">
            <a:extLst>
              <a:ext uri="{FF2B5EF4-FFF2-40B4-BE49-F238E27FC236}">
                <a16:creationId xmlns:a16="http://schemas.microsoft.com/office/drawing/2014/main" id="{7C25CDE1-AF05-6E01-CBB8-0D0D1F5100F5}"/>
              </a:ext>
            </a:extLst>
          </p:cNvPr>
          <p:cNvSpPr txBox="1"/>
          <p:nvPr/>
        </p:nvSpPr>
        <p:spPr>
          <a:xfrm>
            <a:off x="781663" y="3278432"/>
            <a:ext cx="7580670" cy="707886"/>
          </a:xfrm>
          <a:prstGeom prst="rect">
            <a:avLst/>
          </a:prstGeom>
          <a:noFill/>
        </p:spPr>
        <p:txBody>
          <a:bodyPr wrap="square">
            <a:spAutoFit/>
          </a:bodyPr>
          <a:lstStyle/>
          <a:p>
            <a:pPr algn="ctr"/>
            <a:r>
              <a:rPr lang="en-GB" sz="2000" b="1">
                <a:solidFill>
                  <a:prstClr val="black"/>
                </a:solidFill>
                <a:latin typeface="Arial"/>
                <a:cs typeface="Arial"/>
              </a:rPr>
              <a:t>For every £1 a year of your annual pension you exchange you receive a £12 lump sum </a:t>
            </a:r>
            <a:endParaRPr lang="en-GB" sz="2000" b="1">
              <a:solidFill>
                <a:prstClr val="black"/>
              </a:solidFill>
              <a:latin typeface="Calibri" panose="020F0502020204030204"/>
            </a:endParaRPr>
          </a:p>
        </p:txBody>
      </p:sp>
    </p:spTree>
    <p:extLst>
      <p:ext uri="{BB962C8B-B14F-4D97-AF65-F5344CB8AC3E}">
        <p14:creationId xmlns:p14="http://schemas.microsoft.com/office/powerpoint/2010/main" val="38788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E8BD-089C-45B1-8411-5328A72B01B8}"/>
              </a:ext>
            </a:extLst>
          </p:cNvPr>
          <p:cNvSpPr>
            <a:spLocks noGrp="1"/>
          </p:cNvSpPr>
          <p:nvPr>
            <p:ph type="title"/>
          </p:nvPr>
        </p:nvSpPr>
        <p:spPr>
          <a:xfrm>
            <a:off x="785061" y="501718"/>
            <a:ext cx="6218448" cy="432048"/>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When can I claim my NHS Pension?</a:t>
            </a:r>
          </a:p>
        </p:txBody>
      </p:sp>
      <p:sp>
        <p:nvSpPr>
          <p:cNvPr id="7" name="Content Placeholder 6">
            <a:extLst>
              <a:ext uri="{FF2B5EF4-FFF2-40B4-BE49-F238E27FC236}">
                <a16:creationId xmlns:a16="http://schemas.microsoft.com/office/drawing/2014/main" id="{BA556DAD-382A-6A16-996F-782C837EFA39}"/>
              </a:ext>
            </a:extLst>
          </p:cNvPr>
          <p:cNvSpPr>
            <a:spLocks noGrp="1"/>
          </p:cNvSpPr>
          <p:nvPr>
            <p:ph idx="1"/>
          </p:nvPr>
        </p:nvSpPr>
        <p:spPr>
          <a:xfrm>
            <a:off x="785061" y="1404520"/>
            <a:ext cx="7886700" cy="2024480"/>
          </a:xfrm>
        </p:spPr>
        <p:txBody>
          <a:bodyPr>
            <a:normAutofit/>
          </a:bodyPr>
          <a:lstStyle/>
          <a:p>
            <a:pPr marL="0" indent="0">
              <a:lnSpc>
                <a:spcPct val="100000"/>
              </a:lnSpc>
              <a:buNone/>
            </a:pPr>
            <a:r>
              <a:rPr lang="en-GB" sz="1800">
                <a:latin typeface="Arial" panose="020B0604020202020204" pitchFamily="34" charset="0"/>
                <a:cs typeface="Arial" panose="020B0604020202020204" pitchFamily="34" charset="0"/>
              </a:rPr>
              <a:t>The normal pension age is the age that you can retire from NHS employment and have your pension paid without a reduction.</a:t>
            </a:r>
          </a:p>
          <a:p>
            <a:pPr marL="0" indent="0">
              <a:lnSpc>
                <a:spcPct val="100000"/>
              </a:lnSpc>
              <a:buNone/>
            </a:pPr>
            <a:endParaRPr lang="en-GB" sz="1800">
              <a:latin typeface="Arial" panose="020B0604020202020204" pitchFamily="34" charset="0"/>
              <a:cs typeface="Arial" panose="020B0604020202020204" pitchFamily="34" charset="0"/>
            </a:endParaRPr>
          </a:p>
          <a:p>
            <a:pPr marL="0" indent="0">
              <a:lnSpc>
                <a:spcPct val="100000"/>
              </a:lnSpc>
              <a:buNone/>
            </a:pPr>
            <a:r>
              <a:rPr lang="en-GB" sz="1800">
                <a:latin typeface="Arial" panose="020B0604020202020204" pitchFamily="34" charset="0"/>
                <a:cs typeface="Arial" panose="020B0604020202020204" pitchFamily="34" charset="0"/>
              </a:rPr>
              <a:t>The normal pension age is State Pension Age (or age 65 if that is later)</a:t>
            </a:r>
          </a:p>
          <a:p>
            <a:endParaRPr lang="en-GB"/>
          </a:p>
          <a:p>
            <a:pPr marL="0" indent="0">
              <a:buNone/>
            </a:pPr>
            <a:endParaRPr lang="en-GB"/>
          </a:p>
          <a:p>
            <a:endParaRPr lang="en-GB"/>
          </a:p>
        </p:txBody>
      </p:sp>
      <p:graphicFrame>
        <p:nvGraphicFramePr>
          <p:cNvPr id="9" name="Table 9">
            <a:extLst>
              <a:ext uri="{FF2B5EF4-FFF2-40B4-BE49-F238E27FC236}">
                <a16:creationId xmlns:a16="http://schemas.microsoft.com/office/drawing/2014/main" id="{CBD43520-5E5C-9AE5-C6B4-3D400361053C}"/>
              </a:ext>
            </a:extLst>
          </p:cNvPr>
          <p:cNvGraphicFramePr>
            <a:graphicFrameLocks noGrp="1"/>
          </p:cNvGraphicFramePr>
          <p:nvPr/>
        </p:nvGraphicFramePr>
        <p:xfrm>
          <a:off x="785061" y="3429000"/>
          <a:ext cx="7573878" cy="1914376"/>
        </p:xfrm>
        <a:graphic>
          <a:graphicData uri="http://schemas.openxmlformats.org/drawingml/2006/table">
            <a:tbl>
              <a:tblPr firstRow="1" bandRow="1">
                <a:tableStyleId>{5C22544A-7EE6-4342-B048-85BDC9FD1C3A}</a:tableStyleId>
              </a:tblPr>
              <a:tblGrid>
                <a:gridCol w="2524626">
                  <a:extLst>
                    <a:ext uri="{9D8B030D-6E8A-4147-A177-3AD203B41FA5}">
                      <a16:colId xmlns:a16="http://schemas.microsoft.com/office/drawing/2014/main" val="288208351"/>
                    </a:ext>
                  </a:extLst>
                </a:gridCol>
                <a:gridCol w="2524626">
                  <a:extLst>
                    <a:ext uri="{9D8B030D-6E8A-4147-A177-3AD203B41FA5}">
                      <a16:colId xmlns:a16="http://schemas.microsoft.com/office/drawing/2014/main" val="1092018575"/>
                    </a:ext>
                  </a:extLst>
                </a:gridCol>
                <a:gridCol w="2524626">
                  <a:extLst>
                    <a:ext uri="{9D8B030D-6E8A-4147-A177-3AD203B41FA5}">
                      <a16:colId xmlns:a16="http://schemas.microsoft.com/office/drawing/2014/main" val="2815397366"/>
                    </a:ext>
                  </a:extLst>
                </a:gridCol>
              </a:tblGrid>
              <a:tr h="957188">
                <a:tc>
                  <a:txBody>
                    <a:bodyPr/>
                    <a:lstStyle/>
                    <a:p>
                      <a:pPr algn="ctr"/>
                      <a:r>
                        <a:rPr lang="en-GB" sz="1800">
                          <a:latin typeface="Arial" panose="020B0604020202020204" pitchFamily="34" charset="0"/>
                          <a:cs typeface="Arial" panose="020B0604020202020204" pitchFamily="34" charset="0"/>
                        </a:rPr>
                        <a:t>Normal Pension age</a:t>
                      </a:r>
                    </a:p>
                  </a:txBody>
                  <a:tcPr marL="68580" marR="68580" marT="34290" marB="34290" anchor="ctr"/>
                </a:tc>
                <a:tc>
                  <a:txBody>
                    <a:bodyPr/>
                    <a:lstStyle/>
                    <a:p>
                      <a:pPr algn="ctr"/>
                      <a:r>
                        <a:rPr lang="en-GB" sz="1800">
                          <a:latin typeface="Arial" panose="020B0604020202020204" pitchFamily="34" charset="0"/>
                          <a:cs typeface="Arial" panose="020B0604020202020204" pitchFamily="34" charset="0"/>
                        </a:rPr>
                        <a:t>Minimum Pension Age</a:t>
                      </a:r>
                    </a:p>
                  </a:txBody>
                  <a:tcPr marL="68580" marR="68580" marT="34290" marB="34290" anchor="ctr"/>
                </a:tc>
                <a:tc>
                  <a:txBody>
                    <a:bodyPr/>
                    <a:lstStyle/>
                    <a:p>
                      <a:pPr algn="ctr"/>
                      <a:r>
                        <a:rPr lang="en-GB" sz="1800">
                          <a:latin typeface="Arial" panose="020B0604020202020204" pitchFamily="34" charset="0"/>
                          <a:cs typeface="Arial" panose="020B0604020202020204" pitchFamily="34" charset="0"/>
                        </a:rPr>
                        <a:t>Maximum Pension Age</a:t>
                      </a:r>
                    </a:p>
                  </a:txBody>
                  <a:tcPr marL="68580" marR="68580" marT="34290" marB="34290" anchor="ctr"/>
                </a:tc>
                <a:extLst>
                  <a:ext uri="{0D108BD9-81ED-4DB2-BD59-A6C34878D82A}">
                    <a16:rowId xmlns:a16="http://schemas.microsoft.com/office/drawing/2014/main" val="2070457296"/>
                  </a:ext>
                </a:extLst>
              </a:tr>
              <a:tr h="957188">
                <a:tc>
                  <a:txBody>
                    <a:bodyPr/>
                    <a:lstStyle/>
                    <a:p>
                      <a:pPr algn="ctr"/>
                      <a:r>
                        <a:rPr lang="en-GB" sz="1800">
                          <a:latin typeface="Arial" panose="020B0604020202020204" pitchFamily="34" charset="0"/>
                          <a:cs typeface="Arial" panose="020B0604020202020204" pitchFamily="34" charset="0"/>
                        </a:rPr>
                        <a:t>State pension age or age 65 if that is later</a:t>
                      </a:r>
                    </a:p>
                  </a:txBody>
                  <a:tcPr marL="68580" marR="68580" marT="34290" marB="34290" anchor="ctr"/>
                </a:tc>
                <a:tc>
                  <a:txBody>
                    <a:bodyPr/>
                    <a:lstStyle/>
                    <a:p>
                      <a:pPr algn="ctr"/>
                      <a:r>
                        <a:rPr lang="en-GB" sz="1800">
                          <a:latin typeface="Arial" panose="020B0604020202020204" pitchFamily="34" charset="0"/>
                          <a:cs typeface="Arial" panose="020B0604020202020204" pitchFamily="34" charset="0"/>
                        </a:rPr>
                        <a:t>Age 55*</a:t>
                      </a:r>
                    </a:p>
                  </a:txBody>
                  <a:tcPr marL="68580" marR="68580" marT="34290" marB="34290" anchor="ctr"/>
                </a:tc>
                <a:tc>
                  <a:txBody>
                    <a:bodyPr/>
                    <a:lstStyle/>
                    <a:p>
                      <a:pPr algn="ctr"/>
                      <a:r>
                        <a:rPr lang="en-GB" sz="1800">
                          <a:latin typeface="Arial" panose="020B0604020202020204" pitchFamily="34" charset="0"/>
                          <a:cs typeface="Arial" panose="020B0604020202020204" pitchFamily="34" charset="0"/>
                        </a:rPr>
                        <a:t>Age 75</a:t>
                      </a:r>
                    </a:p>
                  </a:txBody>
                  <a:tcPr marL="68580" marR="68580" marT="34290" marB="34290" anchor="ctr"/>
                </a:tc>
                <a:extLst>
                  <a:ext uri="{0D108BD9-81ED-4DB2-BD59-A6C34878D82A}">
                    <a16:rowId xmlns:a16="http://schemas.microsoft.com/office/drawing/2014/main" val="196364815"/>
                  </a:ext>
                </a:extLst>
              </a:tr>
            </a:tbl>
          </a:graphicData>
        </a:graphic>
      </p:graphicFrame>
      <p:sp>
        <p:nvSpPr>
          <p:cNvPr id="3" name="Rectangle: Rounded Corners 2">
            <a:extLst>
              <a:ext uri="{FF2B5EF4-FFF2-40B4-BE49-F238E27FC236}">
                <a16:creationId xmlns:a16="http://schemas.microsoft.com/office/drawing/2014/main" id="{BF84386C-74B5-0159-A1CD-A941A1AF3FDE}"/>
              </a:ext>
            </a:extLst>
          </p:cNvPr>
          <p:cNvSpPr/>
          <p:nvPr/>
        </p:nvSpPr>
        <p:spPr>
          <a:xfrm>
            <a:off x="785063" y="3386510"/>
            <a:ext cx="2524809" cy="202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B3C20271-1D66-25BC-422C-5E993F3D6D1D}"/>
              </a:ext>
            </a:extLst>
          </p:cNvPr>
          <p:cNvSpPr/>
          <p:nvPr/>
        </p:nvSpPr>
        <p:spPr>
          <a:xfrm>
            <a:off x="3309323" y="3386510"/>
            <a:ext cx="2524809" cy="202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5" name="Rectangle: Rounded Corners 4">
            <a:extLst>
              <a:ext uri="{FF2B5EF4-FFF2-40B4-BE49-F238E27FC236}">
                <a16:creationId xmlns:a16="http://schemas.microsoft.com/office/drawing/2014/main" id="{E95A9EDA-4A39-995B-6DC7-2409BDF68305}"/>
              </a:ext>
            </a:extLst>
          </p:cNvPr>
          <p:cNvSpPr/>
          <p:nvPr/>
        </p:nvSpPr>
        <p:spPr>
          <a:xfrm>
            <a:off x="5834134" y="3373948"/>
            <a:ext cx="2524809" cy="202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Tree>
    <p:extLst>
      <p:ext uri="{BB962C8B-B14F-4D97-AF65-F5344CB8AC3E}">
        <p14:creationId xmlns:p14="http://schemas.microsoft.com/office/powerpoint/2010/main" val="20314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5119"/>
            <a:ext cx="7886700" cy="1325563"/>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Options to Increase Your Pension </a:t>
            </a:r>
          </a:p>
        </p:txBody>
      </p:sp>
      <p:sp>
        <p:nvSpPr>
          <p:cNvPr id="10" name="Content Placeholder 2">
            <a:extLst>
              <a:ext uri="{FF2B5EF4-FFF2-40B4-BE49-F238E27FC236}">
                <a16:creationId xmlns:a16="http://schemas.microsoft.com/office/drawing/2014/main" id="{0663C73C-2AB0-4B5A-84F7-B967C3A3BEA7}"/>
              </a:ext>
            </a:extLst>
          </p:cNvPr>
          <p:cNvSpPr>
            <a:spLocks noGrp="1"/>
          </p:cNvSpPr>
          <p:nvPr>
            <p:ph idx="1"/>
          </p:nvPr>
        </p:nvSpPr>
        <p:spPr>
          <a:xfrm>
            <a:off x="395537" y="1700809"/>
            <a:ext cx="7001551" cy="3834426"/>
          </a:xfrm>
        </p:spPr>
        <p:txBody>
          <a:bodyPr>
            <a:normAutofit/>
          </a:bodyPr>
          <a:lstStyle/>
          <a:p>
            <a:pPr marL="0" indent="0">
              <a:buNone/>
            </a:pPr>
            <a:r>
              <a:rPr lang="en-GB" sz="1800">
                <a:latin typeface="Arial" panose="020B0604020202020204" pitchFamily="34" charset="0"/>
                <a:cs typeface="Arial" panose="020B0604020202020204" pitchFamily="34" charset="0"/>
              </a:rPr>
              <a:t>There are a number of ways to increase your </a:t>
            </a:r>
            <a:r>
              <a:rPr lang="en-GB" sz="1800">
                <a:latin typeface="Arial" panose="020B0604020202020204" pitchFamily="34" charset="0"/>
                <a:cs typeface="Arial" panose="020B0604020202020204" pitchFamily="34" charset="0"/>
                <a:hlinkClick r:id="rId3"/>
              </a:rPr>
              <a:t>benefits</a:t>
            </a:r>
            <a:r>
              <a:rPr lang="en-GB" sz="1800">
                <a:latin typeface="Arial" panose="020B0604020202020204" pitchFamily="34" charset="0"/>
                <a:cs typeface="Arial" panose="020B0604020202020204" pitchFamily="34" charset="0"/>
              </a:rPr>
              <a:t>:</a:t>
            </a:r>
          </a:p>
          <a:p>
            <a:pPr marL="0" indent="0">
              <a:buNone/>
            </a:pPr>
            <a:endParaRPr lang="en-GB"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Additional Pensions (AP)</a:t>
            </a:r>
          </a:p>
          <a:p>
            <a:endParaRPr lang="en-GB"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Early Retirement Reduction Buy Out (ERRBO)</a:t>
            </a:r>
          </a:p>
          <a:p>
            <a:pPr marL="0" indent="0">
              <a:buNone/>
            </a:pPr>
            <a:endParaRPr lang="en-GB"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Money Purchase Added Voluntary Contributions (MPAVC)</a:t>
            </a:r>
          </a:p>
          <a:p>
            <a:endParaRPr lang="en-GB"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Stakeholder Pension</a:t>
            </a:r>
          </a:p>
        </p:txBody>
      </p:sp>
      <p:pic>
        <p:nvPicPr>
          <p:cNvPr id="3" name="Picture 2" descr="Icon&#10;&#10;Description automatically generated">
            <a:extLst>
              <a:ext uri="{FF2B5EF4-FFF2-40B4-BE49-F238E27FC236}">
                <a16:creationId xmlns:a16="http://schemas.microsoft.com/office/drawing/2014/main" id="{A826C2BA-2084-E21B-5CBD-230BCBBD8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7264" y="4283244"/>
            <a:ext cx="1698112" cy="1698165"/>
          </a:xfrm>
          <a:prstGeom prst="rect">
            <a:avLst/>
          </a:prstGeom>
        </p:spPr>
      </p:pic>
    </p:spTree>
    <p:extLst>
      <p:ext uri="{BB962C8B-B14F-4D97-AF65-F5344CB8AC3E}">
        <p14:creationId xmlns:p14="http://schemas.microsoft.com/office/powerpoint/2010/main" val="36079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9227-9C0C-4ED7-8861-2DECDCC113E2}"/>
              </a:ext>
            </a:extLst>
          </p:cNvPr>
          <p:cNvSpPr>
            <a:spLocks noGrp="1"/>
          </p:cNvSpPr>
          <p:nvPr>
            <p:ph type="title"/>
          </p:nvPr>
        </p:nvSpPr>
        <p:spPr>
          <a:xfrm>
            <a:off x="542925" y="290811"/>
            <a:ext cx="8058150" cy="687610"/>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Nominations</a:t>
            </a:r>
            <a:endParaRPr lang="en-GB" sz="24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937B91-4F12-44F3-B7DF-060B325B029C}"/>
              </a:ext>
            </a:extLst>
          </p:cNvPr>
          <p:cNvSpPr>
            <a:spLocks noGrp="1"/>
          </p:cNvSpPr>
          <p:nvPr>
            <p:ph idx="1"/>
          </p:nvPr>
        </p:nvSpPr>
        <p:spPr>
          <a:xfrm>
            <a:off x="395536" y="1052738"/>
            <a:ext cx="8291264" cy="2830151"/>
          </a:xfrm>
        </p:spPr>
        <p:txBody>
          <a:bodyPr>
            <a:normAutofit/>
          </a:bodyPr>
          <a:lstStyle/>
          <a:p>
            <a:pPr marL="0" indent="0">
              <a:buNone/>
            </a:pPr>
            <a:endParaRPr lang="en-GB"/>
          </a:p>
          <a:p>
            <a:pPr marL="0" indent="0">
              <a:buNone/>
            </a:pPr>
            <a:endParaRPr lang="en-GB"/>
          </a:p>
        </p:txBody>
      </p:sp>
      <p:sp>
        <p:nvSpPr>
          <p:cNvPr id="5" name="TextBox 4">
            <a:extLst>
              <a:ext uri="{FF2B5EF4-FFF2-40B4-BE49-F238E27FC236}">
                <a16:creationId xmlns:a16="http://schemas.microsoft.com/office/drawing/2014/main" id="{DA51B214-0F81-CA05-62C2-587C3D710BCE}"/>
              </a:ext>
            </a:extLst>
          </p:cNvPr>
          <p:cNvSpPr txBox="1"/>
          <p:nvPr/>
        </p:nvSpPr>
        <p:spPr>
          <a:xfrm>
            <a:off x="395536" y="1223251"/>
            <a:ext cx="8352928" cy="2031325"/>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You can nominate someone to receive a lump sum on death benefit using the nomination forms.</a:t>
            </a:r>
          </a:p>
          <a:p>
            <a:endParaRPr lang="en-GB">
              <a:solidFill>
                <a:prstClr val="black"/>
              </a:solidFill>
              <a:latin typeface="Arial" panose="020B0604020202020204" pitchFamily="34" charset="0"/>
              <a:cs typeface="Arial" panose="020B0604020202020204" pitchFamily="34" charset="0"/>
            </a:endParaRPr>
          </a:p>
          <a:p>
            <a:r>
              <a:rPr lang="en-GB">
                <a:solidFill>
                  <a:prstClr val="black"/>
                </a:solidFill>
                <a:latin typeface="Arial" panose="020B0604020202020204" pitchFamily="34" charset="0"/>
                <a:cs typeface="Arial" panose="020B0604020202020204" pitchFamily="34" charset="0"/>
              </a:rPr>
              <a:t>DB2 - Death Benefit nomination</a:t>
            </a:r>
          </a:p>
          <a:p>
            <a:r>
              <a:rPr lang="en-GB">
                <a:solidFill>
                  <a:prstClr val="black"/>
                </a:solidFill>
                <a:latin typeface="Arial" panose="020B0604020202020204" pitchFamily="34" charset="0"/>
                <a:cs typeface="Arial" panose="020B0604020202020204" pitchFamily="34" charset="0"/>
              </a:rPr>
              <a:t>You can nominate as many individuals as you want, or ONE organisation </a:t>
            </a:r>
          </a:p>
          <a:p>
            <a:endParaRPr lang="en-GB">
              <a:solidFill>
                <a:prstClr val="black"/>
              </a:solidFill>
              <a:latin typeface="Arial" panose="020B0604020202020204" pitchFamily="34" charset="0"/>
              <a:cs typeface="Arial" panose="020B0604020202020204" pitchFamily="34" charset="0"/>
            </a:endParaRPr>
          </a:p>
          <a:p>
            <a:endParaRPr lang="en-GB">
              <a:solidFill>
                <a:prstClr val="black"/>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510BB5F4-34A0-1667-586E-922011003A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887" y="4262497"/>
            <a:ext cx="2472977" cy="1851354"/>
          </a:xfrm>
          <a:prstGeom prst="rect">
            <a:avLst/>
          </a:prstGeom>
        </p:spPr>
      </p:pic>
      <p:sp>
        <p:nvSpPr>
          <p:cNvPr id="9" name="TextBox 8">
            <a:extLst>
              <a:ext uri="{FF2B5EF4-FFF2-40B4-BE49-F238E27FC236}">
                <a16:creationId xmlns:a16="http://schemas.microsoft.com/office/drawing/2014/main" id="{701245AC-2CC4-9737-37A9-5C22AC457B4E}"/>
              </a:ext>
            </a:extLst>
          </p:cNvPr>
          <p:cNvSpPr txBox="1"/>
          <p:nvPr/>
        </p:nvSpPr>
        <p:spPr>
          <a:xfrm>
            <a:off x="395536" y="3254574"/>
            <a:ext cx="6111590" cy="2862322"/>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If you are not married or in a civil partnership, you may be able to nominate a partner to receive an adult dependant’s pension using a separate form.</a:t>
            </a:r>
          </a:p>
          <a:p>
            <a:endParaRPr lang="en-GB">
              <a:solidFill>
                <a:prstClr val="black"/>
              </a:solidFill>
              <a:latin typeface="Arial" panose="020B0604020202020204" pitchFamily="34" charset="0"/>
              <a:cs typeface="Arial" panose="020B0604020202020204" pitchFamily="34" charset="0"/>
            </a:endParaRPr>
          </a:p>
          <a:p>
            <a:r>
              <a:rPr lang="en-GB">
                <a:solidFill>
                  <a:prstClr val="black"/>
                </a:solidFill>
                <a:latin typeface="Arial" panose="020B0604020202020204" pitchFamily="34" charset="0"/>
                <a:cs typeface="Arial" panose="020B0604020202020204" pitchFamily="34" charset="0"/>
              </a:rPr>
              <a:t>PN1 - Partner nomination</a:t>
            </a:r>
          </a:p>
          <a:p>
            <a:endParaRPr lang="en-GB">
              <a:solidFill>
                <a:prstClr val="black"/>
              </a:solidFill>
              <a:latin typeface="Arial" panose="020B0604020202020204" pitchFamily="34" charset="0"/>
              <a:cs typeface="Arial" panose="020B0604020202020204" pitchFamily="34" charset="0"/>
            </a:endParaRPr>
          </a:p>
          <a:p>
            <a:br>
              <a:rPr lang="en-GB">
                <a:solidFill>
                  <a:prstClr val="black"/>
                </a:solidFill>
                <a:latin typeface="Arial" panose="020B0604020202020204" pitchFamily="34" charset="0"/>
                <a:cs typeface="Arial" panose="020B0604020202020204" pitchFamily="34" charset="0"/>
              </a:rPr>
            </a:br>
            <a:r>
              <a:rPr lang="en-GB">
                <a:solidFill>
                  <a:prstClr val="black"/>
                </a:solidFill>
                <a:latin typeface="Arial" panose="020B0604020202020204" pitchFamily="34" charset="0"/>
                <a:cs typeface="Arial" panose="020B0604020202020204" pitchFamily="34" charset="0"/>
              </a:rPr>
              <a:t>NOM1 - Cancel an existing nomination </a:t>
            </a:r>
          </a:p>
          <a:p>
            <a:endParaRPr lang="en-GB">
              <a:solidFill>
                <a:prstClr val="black"/>
              </a:solidFill>
              <a:latin typeface="Arial" panose="020B0604020202020204" pitchFamily="34" charset="0"/>
              <a:cs typeface="Arial" panose="020B0604020202020204" pitchFamily="34" charset="0"/>
            </a:endParaRPr>
          </a:p>
          <a:p>
            <a:endParaRPr lang="en-GB">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6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21" y="192506"/>
            <a:ext cx="8746958" cy="1034716"/>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NHS Pension Scheme Life Assurance Lump Sum</a:t>
            </a:r>
          </a:p>
        </p:txBody>
      </p:sp>
      <p:pic>
        <p:nvPicPr>
          <p:cNvPr id="6" name="Picture 5">
            <a:extLst>
              <a:ext uri="{FF2B5EF4-FFF2-40B4-BE49-F238E27FC236}">
                <a16:creationId xmlns:a16="http://schemas.microsoft.com/office/drawing/2014/main" id="{ACC536DF-F723-A22E-4111-CE0EB5224BBD}"/>
              </a:ext>
            </a:extLst>
          </p:cNvPr>
          <p:cNvPicPr>
            <a:picLocks noChangeAspect="1"/>
          </p:cNvPicPr>
          <p:nvPr/>
        </p:nvPicPr>
        <p:blipFill rotWithShape="1">
          <a:blip r:embed="rId3"/>
          <a:srcRect r="10728"/>
          <a:stretch/>
        </p:blipFill>
        <p:spPr>
          <a:xfrm>
            <a:off x="4788079" y="1309528"/>
            <a:ext cx="3995471" cy="1515689"/>
          </a:xfrm>
          <a:prstGeom prst="rect">
            <a:avLst/>
          </a:prstGeom>
          <a:ln>
            <a:solidFill>
              <a:schemeClr val="accent1"/>
            </a:solidFill>
          </a:ln>
        </p:spPr>
      </p:pic>
      <p:sp>
        <p:nvSpPr>
          <p:cNvPr id="12" name="TextBox 11">
            <a:extLst>
              <a:ext uri="{FF2B5EF4-FFF2-40B4-BE49-F238E27FC236}">
                <a16:creationId xmlns:a16="http://schemas.microsoft.com/office/drawing/2014/main" id="{F7216842-59BB-C800-2A3C-5A640A45918B}"/>
              </a:ext>
            </a:extLst>
          </p:cNvPr>
          <p:cNvSpPr txBox="1"/>
          <p:nvPr/>
        </p:nvSpPr>
        <p:spPr>
          <a:xfrm>
            <a:off x="576531" y="1515755"/>
            <a:ext cx="3995471" cy="1477328"/>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Lump sum on death benefit:</a:t>
            </a:r>
          </a:p>
          <a:p>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When in pensionable employment, usually twice your actual pensionable earnings </a:t>
            </a:r>
          </a:p>
        </p:txBody>
      </p:sp>
      <p:sp>
        <p:nvSpPr>
          <p:cNvPr id="15" name="TextBox 14">
            <a:extLst>
              <a:ext uri="{FF2B5EF4-FFF2-40B4-BE49-F238E27FC236}">
                <a16:creationId xmlns:a16="http://schemas.microsoft.com/office/drawing/2014/main" id="{1C5C0C53-65B9-5411-E7DA-DA9310454833}"/>
              </a:ext>
            </a:extLst>
          </p:cNvPr>
          <p:cNvSpPr txBox="1"/>
          <p:nvPr/>
        </p:nvSpPr>
        <p:spPr>
          <a:xfrm>
            <a:off x="226686" y="3421174"/>
            <a:ext cx="6009774" cy="923330"/>
          </a:xfrm>
          <a:prstGeom prst="rect">
            <a:avLst/>
          </a:prstGeom>
          <a:noFill/>
        </p:spPr>
        <p:txBody>
          <a:bodyPr wrap="square">
            <a:spAutoFit/>
          </a:bodyPr>
          <a:lstStyle/>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Automatically paid to your spouse or registered civil partner – NO nomination required  </a:t>
            </a:r>
          </a:p>
          <a:p>
            <a:pPr marL="285750" indent="-285750">
              <a:buFont typeface="Arial" panose="020B0604020202020204" pitchFamily="34" charset="0"/>
              <a:buChar char="•"/>
            </a:pPr>
            <a:endParaRPr lang="en-GB">
              <a:solidFill>
                <a:prstClr val="black"/>
              </a:solidFill>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B53D7D51-2F3C-C17E-BAF5-72C23499FF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3176" y="4467602"/>
            <a:ext cx="2140372" cy="1602355"/>
          </a:xfrm>
          <a:prstGeom prst="rect">
            <a:avLst/>
          </a:prstGeom>
        </p:spPr>
      </p:pic>
      <p:sp>
        <p:nvSpPr>
          <p:cNvPr id="18" name="TextBox 17">
            <a:extLst>
              <a:ext uri="{FF2B5EF4-FFF2-40B4-BE49-F238E27FC236}">
                <a16:creationId xmlns:a16="http://schemas.microsoft.com/office/drawing/2014/main" id="{BF3E63FB-12E1-81BB-9D95-2E95D20F2421}"/>
              </a:ext>
            </a:extLst>
          </p:cNvPr>
          <p:cNvSpPr txBox="1"/>
          <p:nvPr/>
        </p:nvSpPr>
        <p:spPr>
          <a:xfrm>
            <a:off x="198521" y="4807113"/>
            <a:ext cx="6100010" cy="923330"/>
          </a:xfrm>
          <a:prstGeom prst="rect">
            <a:avLst/>
          </a:prstGeom>
          <a:noFill/>
        </p:spPr>
        <p:txBody>
          <a:bodyPr wrap="square">
            <a:spAutoFit/>
          </a:bodyPr>
          <a:lstStyle/>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Nominate your non-legal partner if you want to ensure they receive your benefits </a:t>
            </a:r>
          </a:p>
          <a:p>
            <a:endParaRPr lang="en-GB">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6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6C22D2-51B4-7934-FFED-E159D2D923EB}"/>
              </a:ext>
            </a:extLst>
          </p:cNvPr>
          <p:cNvSpPr txBox="1">
            <a:spLocks/>
          </p:cNvSpPr>
          <p:nvPr/>
        </p:nvSpPr>
        <p:spPr>
          <a:xfrm>
            <a:off x="198521" y="192506"/>
            <a:ext cx="8746958" cy="10347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a:solidFill>
                  <a:srgbClr val="4472C4"/>
                </a:solidFill>
                <a:latin typeface="Arial" panose="020B0604020202020204" pitchFamily="34" charset="0"/>
                <a:cs typeface="Arial" panose="020B0604020202020204" pitchFamily="34" charset="0"/>
              </a:rPr>
              <a:t>NHS Pension Scheme Life Assurance &amp; Family Benefits </a:t>
            </a:r>
          </a:p>
        </p:txBody>
      </p:sp>
      <p:sp>
        <p:nvSpPr>
          <p:cNvPr id="6" name="TextBox 5">
            <a:extLst>
              <a:ext uri="{FF2B5EF4-FFF2-40B4-BE49-F238E27FC236}">
                <a16:creationId xmlns:a16="http://schemas.microsoft.com/office/drawing/2014/main" id="{DEB82D54-263A-FE99-A357-BAE445704D6A}"/>
              </a:ext>
            </a:extLst>
          </p:cNvPr>
          <p:cNvSpPr txBox="1"/>
          <p:nvPr/>
        </p:nvSpPr>
        <p:spPr>
          <a:xfrm>
            <a:off x="324853" y="1082843"/>
            <a:ext cx="6160168" cy="2862322"/>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Adult Dependent’s pension:</a:t>
            </a:r>
          </a:p>
          <a:p>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Payable in the event of an active, deferred, or pensioner scheme member</a:t>
            </a:r>
          </a:p>
          <a:p>
            <a:pPr marL="285750" indent="-285750">
              <a:buFont typeface="Arial" panose="020B0604020202020204" pitchFamily="34" charset="0"/>
              <a:buChar char="•"/>
            </a:pPr>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Can be paid to a legal spouse, a registered civil partner or a qualifying scheme partner</a:t>
            </a:r>
          </a:p>
          <a:p>
            <a:pPr marL="285750" indent="-285750">
              <a:buFont typeface="Arial" panose="020B0604020202020204" pitchFamily="34" charset="0"/>
              <a:buChar char="•"/>
            </a:pPr>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Payable for life </a:t>
            </a:r>
          </a:p>
          <a:p>
            <a:endParaRPr lang="en-GB">
              <a:solidFill>
                <a:prstClr val="black"/>
              </a:solidFill>
              <a:latin typeface="Calibri" panose="020F0502020204030204"/>
            </a:endParaRPr>
          </a:p>
        </p:txBody>
      </p:sp>
      <p:pic>
        <p:nvPicPr>
          <p:cNvPr id="7" name="Graphic 6">
            <a:extLst>
              <a:ext uri="{FF2B5EF4-FFF2-40B4-BE49-F238E27FC236}">
                <a16:creationId xmlns:a16="http://schemas.microsoft.com/office/drawing/2014/main" id="{ED43A0D1-65FD-0B17-24EF-DC3BE13A8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5108" y="3219928"/>
            <a:ext cx="2140373" cy="3163346"/>
          </a:xfrm>
          <a:prstGeom prst="rect">
            <a:avLst/>
          </a:prstGeom>
        </p:spPr>
      </p:pic>
      <p:sp>
        <p:nvSpPr>
          <p:cNvPr id="8" name="TextBox 7">
            <a:extLst>
              <a:ext uri="{FF2B5EF4-FFF2-40B4-BE49-F238E27FC236}">
                <a16:creationId xmlns:a16="http://schemas.microsoft.com/office/drawing/2014/main" id="{63F28C37-F538-29A4-31B7-1ECB7CC30E92}"/>
              </a:ext>
            </a:extLst>
          </p:cNvPr>
          <p:cNvSpPr txBox="1"/>
          <p:nvPr/>
        </p:nvSpPr>
        <p:spPr>
          <a:xfrm>
            <a:off x="324853" y="4080173"/>
            <a:ext cx="6160168" cy="2585323"/>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Children’s pension:</a:t>
            </a:r>
          </a:p>
          <a:p>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Under the age of 23-years-old </a:t>
            </a:r>
          </a:p>
          <a:p>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Aged 23-years-old or over but unable to earn a living due to a permanent physical or mental condition which they were suffering from at the time of your death </a:t>
            </a:r>
          </a:p>
          <a:p>
            <a:endParaRPr lang="en-GB">
              <a:solidFill>
                <a:prstClr val="black"/>
              </a:solidFill>
              <a:latin typeface="Arial" panose="020B0604020202020204" pitchFamily="34" charset="0"/>
              <a:cs typeface="Arial" panose="020B0604020202020204" pitchFamily="34" charset="0"/>
            </a:endParaRPr>
          </a:p>
          <a:p>
            <a:endParaRPr lang="en-GB">
              <a:solidFill>
                <a:prstClr val="black"/>
              </a:solidFill>
              <a:latin typeface="Calibri" panose="020F0502020204030204"/>
            </a:endParaRPr>
          </a:p>
        </p:txBody>
      </p:sp>
    </p:spTree>
    <p:extLst>
      <p:ext uri="{BB962C8B-B14F-4D97-AF65-F5344CB8AC3E}">
        <p14:creationId xmlns:p14="http://schemas.microsoft.com/office/powerpoint/2010/main" val="26027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9227-9C0C-4ED7-8861-2DECDCC113E2}"/>
              </a:ext>
            </a:extLst>
          </p:cNvPr>
          <p:cNvSpPr>
            <a:spLocks noGrp="1"/>
          </p:cNvSpPr>
          <p:nvPr>
            <p:ph type="title"/>
          </p:nvPr>
        </p:nvSpPr>
        <p:spPr>
          <a:xfrm>
            <a:off x="457200" y="365127"/>
            <a:ext cx="8058150" cy="687610"/>
          </a:xfrm>
        </p:spPr>
        <p:txBody>
          <a:bodyPr>
            <a:normAutofit fontScale="90000"/>
          </a:bodyPr>
          <a:lstStyle/>
          <a:p>
            <a:br>
              <a:rPr lang="en-GB" sz="2400" b="1">
                <a:solidFill>
                  <a:schemeClr val="accent1"/>
                </a:solidFill>
                <a:latin typeface="Arial" panose="020B0604020202020204" pitchFamily="34" charset="0"/>
                <a:cs typeface="Arial" panose="020B0604020202020204" pitchFamily="34" charset="0"/>
              </a:rPr>
            </a:br>
            <a:br>
              <a:rPr lang="en-GB" sz="2400" b="1">
                <a:solidFill>
                  <a:schemeClr val="accent1"/>
                </a:solidFill>
                <a:latin typeface="Arial" panose="020B0604020202020204" pitchFamily="34" charset="0"/>
                <a:cs typeface="Arial" panose="020B0604020202020204" pitchFamily="34" charset="0"/>
              </a:rPr>
            </a:br>
            <a:br>
              <a:rPr lang="en-GB" sz="2400" b="1">
                <a:solidFill>
                  <a:schemeClr val="accent1"/>
                </a:solidFill>
                <a:latin typeface="Arial" panose="020B0604020202020204" pitchFamily="34" charset="0"/>
                <a:cs typeface="Arial" panose="020B0604020202020204" pitchFamily="34" charset="0"/>
              </a:rPr>
            </a:br>
            <a:r>
              <a:rPr lang="en-GB" sz="2700" b="1">
                <a:solidFill>
                  <a:schemeClr val="accent1"/>
                </a:solidFill>
                <a:latin typeface="Arial" panose="020B0604020202020204" pitchFamily="34" charset="0"/>
                <a:cs typeface="Arial" panose="020B0604020202020204" pitchFamily="34" charset="0"/>
              </a:rPr>
              <a:t>Transfer out</a:t>
            </a:r>
            <a:br>
              <a:rPr lang="en-GB" sz="2400" b="1">
                <a:solidFill>
                  <a:schemeClr val="accent1"/>
                </a:solidFill>
                <a:latin typeface="Arial" panose="020B0604020202020204" pitchFamily="34" charset="0"/>
                <a:cs typeface="Arial" panose="020B0604020202020204" pitchFamily="34" charset="0"/>
              </a:rPr>
            </a:br>
            <a:br>
              <a:rPr lang="en-GB" sz="2400" b="1">
                <a:solidFill>
                  <a:schemeClr val="accent1"/>
                </a:solidFill>
                <a:latin typeface="Arial" panose="020B0604020202020204" pitchFamily="34" charset="0"/>
                <a:cs typeface="Arial" panose="020B0604020202020204" pitchFamily="34" charset="0"/>
              </a:rPr>
            </a:br>
            <a:br>
              <a:rPr lang="en-GB" sz="2400" b="1">
                <a:solidFill>
                  <a:schemeClr val="accent1"/>
                </a:solidFill>
                <a:latin typeface="Arial" panose="020B0604020202020204" pitchFamily="34" charset="0"/>
                <a:cs typeface="Arial" panose="020B0604020202020204" pitchFamily="34" charset="0"/>
              </a:rPr>
            </a:br>
            <a:endParaRPr lang="en-GB" sz="24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937B91-4F12-44F3-B7DF-060B325B029C}"/>
              </a:ext>
            </a:extLst>
          </p:cNvPr>
          <p:cNvSpPr>
            <a:spLocks noGrp="1"/>
          </p:cNvSpPr>
          <p:nvPr>
            <p:ph idx="1"/>
          </p:nvPr>
        </p:nvSpPr>
        <p:spPr>
          <a:xfrm>
            <a:off x="395536" y="1052738"/>
            <a:ext cx="8291264" cy="2830151"/>
          </a:xfrm>
        </p:spPr>
        <p:txBody>
          <a:bodyPr>
            <a:normAutofit/>
          </a:bodyPr>
          <a:lstStyle/>
          <a:p>
            <a:pPr marL="0" indent="0">
              <a:buNone/>
            </a:pPr>
            <a:endParaRPr lang="en-GB"/>
          </a:p>
          <a:p>
            <a:pPr marL="0" indent="0">
              <a:buNone/>
            </a:pPr>
            <a:endParaRPr lang="en-GB"/>
          </a:p>
        </p:txBody>
      </p:sp>
      <p:sp>
        <p:nvSpPr>
          <p:cNvPr id="5" name="TextBox 4">
            <a:extLst>
              <a:ext uri="{FF2B5EF4-FFF2-40B4-BE49-F238E27FC236}">
                <a16:creationId xmlns:a16="http://schemas.microsoft.com/office/drawing/2014/main" id="{DA51B214-0F81-CA05-62C2-587C3D710BCE}"/>
              </a:ext>
            </a:extLst>
          </p:cNvPr>
          <p:cNvSpPr txBox="1"/>
          <p:nvPr/>
        </p:nvSpPr>
        <p:spPr>
          <a:xfrm>
            <a:off x="614724" y="1410016"/>
            <a:ext cx="8133741" cy="1754326"/>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If you want to transfer to another UK scheme, read and complete the transfer out guide and application pack.</a:t>
            </a:r>
            <a:br>
              <a:rPr lang="en-GB">
                <a:solidFill>
                  <a:prstClr val="black"/>
                </a:solidFill>
                <a:latin typeface="Arial" panose="020B0604020202020204" pitchFamily="34" charset="0"/>
                <a:cs typeface="Arial" panose="020B0604020202020204" pitchFamily="34" charset="0"/>
              </a:rPr>
            </a:br>
            <a:br>
              <a:rPr lang="en-GB">
                <a:solidFill>
                  <a:prstClr val="black"/>
                </a:solidFill>
                <a:latin typeface="Arial" panose="020B0604020202020204" pitchFamily="34" charset="0"/>
                <a:cs typeface="Arial" panose="020B0604020202020204" pitchFamily="34" charset="0"/>
              </a:rPr>
            </a:br>
            <a:endParaRPr lang="en-GB">
              <a:solidFill>
                <a:prstClr val="black"/>
              </a:solidFill>
              <a:latin typeface="Arial" panose="020B0604020202020204" pitchFamily="34" charset="0"/>
              <a:cs typeface="Arial" panose="020B0604020202020204" pitchFamily="34" charset="0"/>
            </a:endParaRPr>
          </a:p>
          <a:p>
            <a:endParaRPr lang="en-GB">
              <a:solidFill>
                <a:prstClr val="black"/>
              </a:solidFill>
              <a:latin typeface="Arial" panose="020B0604020202020204" pitchFamily="34" charset="0"/>
              <a:cs typeface="Arial" panose="020B0604020202020204" pitchFamily="34" charset="0"/>
            </a:endParaRPr>
          </a:p>
          <a:p>
            <a:endParaRPr lang="en-GB">
              <a:solidFill>
                <a:prstClr val="black"/>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DBABF7F1-79D7-F60B-DB80-89C4DABA52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8473" y="3100811"/>
            <a:ext cx="2180717" cy="3222972"/>
          </a:xfrm>
          <a:prstGeom prst="rect">
            <a:avLst/>
          </a:prstGeom>
        </p:spPr>
      </p:pic>
      <p:sp>
        <p:nvSpPr>
          <p:cNvPr id="7" name="TextBox 6">
            <a:extLst>
              <a:ext uri="{FF2B5EF4-FFF2-40B4-BE49-F238E27FC236}">
                <a16:creationId xmlns:a16="http://schemas.microsoft.com/office/drawing/2014/main" id="{8D918084-C83F-2272-DD7D-BBD59DACFE71}"/>
              </a:ext>
            </a:extLst>
          </p:cNvPr>
          <p:cNvSpPr txBox="1"/>
          <p:nvPr/>
        </p:nvSpPr>
        <p:spPr>
          <a:xfrm>
            <a:off x="740229" y="2467811"/>
            <a:ext cx="6172200" cy="1754326"/>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Your employer should fill in a cash equivalent transfer value form if:</a:t>
            </a:r>
          </a:p>
          <a:p>
            <a:endParaRPr lang="en-GB">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you’re an active member</a:t>
            </a:r>
          </a:p>
          <a:p>
            <a:pPr marL="285750" indent="-285750">
              <a:buFont typeface="Arial" panose="020B0604020202020204" pitchFamily="34" charset="0"/>
              <a:buChar char="•"/>
            </a:pPr>
            <a:r>
              <a:rPr lang="en-GB">
                <a:solidFill>
                  <a:prstClr val="black"/>
                </a:solidFill>
                <a:latin typeface="Arial" panose="020B0604020202020204" pitchFamily="34" charset="0"/>
                <a:cs typeface="Arial" panose="020B0604020202020204" pitchFamily="34" charset="0"/>
              </a:rPr>
              <a:t>you left in the past year</a:t>
            </a:r>
          </a:p>
          <a:p>
            <a:endParaRPr lang="en-GB">
              <a:solidFill>
                <a:prstClr val="black"/>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4101A19-44D9-4D1F-3486-DA08676A7F5E}"/>
              </a:ext>
            </a:extLst>
          </p:cNvPr>
          <p:cNvSpPr txBox="1"/>
          <p:nvPr/>
        </p:nvSpPr>
        <p:spPr>
          <a:xfrm>
            <a:off x="613602" y="4633603"/>
            <a:ext cx="6425454" cy="646331"/>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This is then for you to return with your transfer application pack.</a:t>
            </a:r>
          </a:p>
        </p:txBody>
      </p:sp>
    </p:spTree>
    <p:extLst>
      <p:ext uri="{BB962C8B-B14F-4D97-AF65-F5344CB8AC3E}">
        <p14:creationId xmlns:p14="http://schemas.microsoft.com/office/powerpoint/2010/main" val="32936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0E65B5-562E-3936-2F67-8032C6E4C28D}"/>
              </a:ext>
            </a:extLst>
          </p:cNvPr>
          <p:cNvSpPr>
            <a:spLocks noGrp="1"/>
          </p:cNvSpPr>
          <p:nvPr>
            <p:ph type="title"/>
          </p:nvPr>
        </p:nvSpPr>
        <p:spPr>
          <a:xfrm>
            <a:off x="511359" y="198782"/>
            <a:ext cx="7886700" cy="994172"/>
          </a:xfrm>
        </p:spPr>
        <p:txBody>
          <a:bodyPr>
            <a:noAutofit/>
          </a:bodyPr>
          <a:lstStyle/>
          <a:p>
            <a:r>
              <a:rPr lang="en-GB" sz="2400" b="1">
                <a:solidFill>
                  <a:schemeClr val="accent1"/>
                </a:solidFill>
                <a:latin typeface="Arial" panose="020B0604020202020204" pitchFamily="34" charset="0"/>
                <a:cs typeface="Arial" panose="020B0604020202020204" pitchFamily="34" charset="0"/>
              </a:rPr>
              <a:t>What is the NHS Pension Scheme? </a:t>
            </a:r>
          </a:p>
        </p:txBody>
      </p:sp>
      <p:grpSp>
        <p:nvGrpSpPr>
          <p:cNvPr id="8" name="Group 7">
            <a:extLst>
              <a:ext uri="{FF2B5EF4-FFF2-40B4-BE49-F238E27FC236}">
                <a16:creationId xmlns:a16="http://schemas.microsoft.com/office/drawing/2014/main" id="{5BF809E5-B6C2-2E9A-177D-3D9563BDB720}"/>
              </a:ext>
            </a:extLst>
          </p:cNvPr>
          <p:cNvGrpSpPr/>
          <p:nvPr/>
        </p:nvGrpSpPr>
        <p:grpSpPr>
          <a:xfrm>
            <a:off x="774634" y="1483840"/>
            <a:ext cx="2929556" cy="1225686"/>
            <a:chOff x="7103391" y="4895120"/>
            <a:chExt cx="1972816" cy="1328344"/>
          </a:xfrm>
        </p:grpSpPr>
        <p:sp>
          <p:nvSpPr>
            <p:cNvPr id="9" name="Rounded Rectangle 27">
              <a:extLst>
                <a:ext uri="{FF2B5EF4-FFF2-40B4-BE49-F238E27FC236}">
                  <a16:creationId xmlns:a16="http://schemas.microsoft.com/office/drawing/2014/main" id="{2E4DD278-B207-E21B-F5AD-540BDEDC2A7F}"/>
                </a:ext>
              </a:extLst>
            </p:cNvPr>
            <p:cNvSpPr/>
            <p:nvPr/>
          </p:nvSpPr>
          <p:spPr>
            <a:xfrm>
              <a:off x="7103391" y="4895120"/>
              <a:ext cx="1972816" cy="1080120"/>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C011743-3042-4A5F-B9B4-3B78CCBFE94A}"/>
                </a:ext>
              </a:extLst>
            </p:cNvPr>
            <p:cNvSpPr/>
            <p:nvPr/>
          </p:nvSpPr>
          <p:spPr>
            <a:xfrm>
              <a:off x="7184300" y="4947618"/>
              <a:ext cx="1828800" cy="1275846"/>
            </a:xfrm>
            <a:prstGeom prst="rect">
              <a:avLst/>
            </a:prstGeom>
            <a:noFill/>
            <a:ln>
              <a:noFill/>
            </a:ln>
          </p:spPr>
          <p:txBody>
            <a:bodyPr wrap="square" lIns="68580" tIns="34290" rIns="68580" bIns="34290">
              <a:spAutoFit/>
            </a:bodyPr>
            <a:lstStyle/>
            <a:p>
              <a:pPr algn="ctr"/>
              <a:r>
                <a:rPr lang="en-US" b="1">
                  <a:ln w="28575">
                    <a:noFill/>
                    <a:prstDash val="solid"/>
                  </a:ln>
                  <a:solidFill>
                    <a:prstClr val="white"/>
                  </a:solidFill>
                  <a:latin typeface="Arial" pitchFamily="34" charset="0"/>
                  <a:cs typeface="Arial" pitchFamily="34" charset="0"/>
                </a:rPr>
                <a:t>Over 1.7 million actively contributing members </a:t>
              </a:r>
            </a:p>
            <a:p>
              <a:pPr algn="ctr"/>
              <a:r>
                <a:rPr lang="en-US" b="1">
                  <a:ln w="28575">
                    <a:noFill/>
                    <a:prstDash val="solid"/>
                  </a:ln>
                  <a:solidFill>
                    <a:prstClr val="white"/>
                  </a:solidFill>
                  <a:latin typeface="Arial" pitchFamily="34" charset="0"/>
                  <a:cs typeface="Arial" pitchFamily="34" charset="0"/>
                </a:rPr>
                <a:t> </a:t>
              </a:r>
            </a:p>
          </p:txBody>
        </p:sp>
      </p:grpSp>
      <p:grpSp>
        <p:nvGrpSpPr>
          <p:cNvPr id="11" name="Group 10">
            <a:extLst>
              <a:ext uri="{FF2B5EF4-FFF2-40B4-BE49-F238E27FC236}">
                <a16:creationId xmlns:a16="http://schemas.microsoft.com/office/drawing/2014/main" id="{C3794262-9A42-FA94-D34F-A3E3C8C9A691}"/>
              </a:ext>
            </a:extLst>
          </p:cNvPr>
          <p:cNvGrpSpPr/>
          <p:nvPr/>
        </p:nvGrpSpPr>
        <p:grpSpPr>
          <a:xfrm>
            <a:off x="774634" y="4008601"/>
            <a:ext cx="2929556" cy="1287527"/>
            <a:chOff x="6991060" y="3693025"/>
            <a:chExt cx="1972816" cy="1522321"/>
          </a:xfrm>
        </p:grpSpPr>
        <p:sp>
          <p:nvSpPr>
            <p:cNvPr id="12" name="Rounded Rectangle 26">
              <a:extLst>
                <a:ext uri="{FF2B5EF4-FFF2-40B4-BE49-F238E27FC236}">
                  <a16:creationId xmlns:a16="http://schemas.microsoft.com/office/drawing/2014/main" id="{594F0E7C-153F-0AC9-A1ED-3A9987C39E6F}"/>
                </a:ext>
              </a:extLst>
            </p:cNvPr>
            <p:cNvSpPr/>
            <p:nvPr/>
          </p:nvSpPr>
          <p:spPr>
            <a:xfrm>
              <a:off x="6991060" y="3693025"/>
              <a:ext cx="1972816" cy="1522321"/>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C9883EB-705E-4478-F281-F57CF9672378}"/>
                </a:ext>
              </a:extLst>
            </p:cNvPr>
            <p:cNvSpPr/>
            <p:nvPr/>
          </p:nvSpPr>
          <p:spPr>
            <a:xfrm>
              <a:off x="7063067" y="3762109"/>
              <a:ext cx="1828800" cy="138415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latin typeface="Arial" panose="020B0604020202020204" pitchFamily="34" charset="0"/>
                  <a:cs typeface="Arial" panose="020B0604020202020204" pitchFamily="34" charset="0"/>
                </a:rPr>
                <a:t>We have approximately 550,000 members with deferred benefits</a:t>
              </a:r>
            </a:p>
          </p:txBody>
        </p:sp>
      </p:grpSp>
      <p:sp>
        <p:nvSpPr>
          <p:cNvPr id="18" name="Rounded Rectangle 3">
            <a:extLst>
              <a:ext uri="{FF2B5EF4-FFF2-40B4-BE49-F238E27FC236}">
                <a16:creationId xmlns:a16="http://schemas.microsoft.com/office/drawing/2014/main" id="{17A6F34C-DE50-BB0F-716E-81CB706A0831}"/>
              </a:ext>
            </a:extLst>
          </p:cNvPr>
          <p:cNvSpPr/>
          <p:nvPr/>
        </p:nvSpPr>
        <p:spPr>
          <a:xfrm>
            <a:off x="724831" y="2738740"/>
            <a:ext cx="2979361" cy="1011600"/>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latin typeface="Arial" panose="020B0604020202020204" pitchFamily="34" charset="0"/>
                <a:cs typeface="Arial" panose="020B0604020202020204" pitchFamily="34" charset="0"/>
              </a:rPr>
              <a:t>We pay over 1 million pensioners every month</a:t>
            </a:r>
            <a:endParaRPr lang="en-GB" b="1">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837C15B-56E0-80F6-C032-B9BE80B5B2F2}"/>
              </a:ext>
            </a:extLst>
          </p:cNvPr>
          <p:cNvPicPr>
            <a:picLocks noChangeAspect="1"/>
          </p:cNvPicPr>
          <p:nvPr/>
        </p:nvPicPr>
        <p:blipFill>
          <a:blip r:embed="rId3"/>
          <a:stretch>
            <a:fillRect/>
          </a:stretch>
        </p:blipFill>
        <p:spPr>
          <a:xfrm flipH="1">
            <a:off x="4729329" y="2086229"/>
            <a:ext cx="913867" cy="2841552"/>
          </a:xfrm>
          <a:prstGeom prst="rect">
            <a:avLst/>
          </a:prstGeom>
        </p:spPr>
      </p:pic>
      <p:pic>
        <p:nvPicPr>
          <p:cNvPr id="20" name="Picture 19">
            <a:extLst>
              <a:ext uri="{FF2B5EF4-FFF2-40B4-BE49-F238E27FC236}">
                <a16:creationId xmlns:a16="http://schemas.microsoft.com/office/drawing/2014/main" id="{87A25A52-20A5-16E8-4712-21637FA58EDC}"/>
              </a:ext>
            </a:extLst>
          </p:cNvPr>
          <p:cNvPicPr>
            <a:picLocks noChangeAspect="1"/>
          </p:cNvPicPr>
          <p:nvPr/>
        </p:nvPicPr>
        <p:blipFill>
          <a:blip r:embed="rId4"/>
          <a:stretch>
            <a:fillRect/>
          </a:stretch>
        </p:blipFill>
        <p:spPr>
          <a:xfrm flipH="1">
            <a:off x="6410833" y="2100634"/>
            <a:ext cx="962069" cy="2796015"/>
          </a:xfrm>
          <a:prstGeom prst="rect">
            <a:avLst/>
          </a:prstGeom>
        </p:spPr>
      </p:pic>
      <p:pic>
        <p:nvPicPr>
          <p:cNvPr id="21" name="Picture 20">
            <a:extLst>
              <a:ext uri="{FF2B5EF4-FFF2-40B4-BE49-F238E27FC236}">
                <a16:creationId xmlns:a16="http://schemas.microsoft.com/office/drawing/2014/main" id="{1CA8A6CC-2622-6077-7B2E-50CE257919B2}"/>
              </a:ext>
            </a:extLst>
          </p:cNvPr>
          <p:cNvPicPr>
            <a:picLocks noChangeAspect="1"/>
          </p:cNvPicPr>
          <p:nvPr/>
        </p:nvPicPr>
        <p:blipFill>
          <a:blip r:embed="rId5"/>
          <a:stretch>
            <a:fillRect/>
          </a:stretch>
        </p:blipFill>
        <p:spPr>
          <a:xfrm flipH="1">
            <a:off x="5893537" y="2058412"/>
            <a:ext cx="738358" cy="2841556"/>
          </a:xfrm>
          <a:prstGeom prst="rect">
            <a:avLst/>
          </a:prstGeom>
        </p:spPr>
      </p:pic>
      <p:pic>
        <p:nvPicPr>
          <p:cNvPr id="22" name="Graphic 21">
            <a:extLst>
              <a:ext uri="{FF2B5EF4-FFF2-40B4-BE49-F238E27FC236}">
                <a16:creationId xmlns:a16="http://schemas.microsoft.com/office/drawing/2014/main" id="{9BC0DF44-C8EC-57CB-36C3-C98E2FE2DE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28995" y="2075547"/>
            <a:ext cx="838326" cy="2852233"/>
          </a:xfrm>
          <a:prstGeom prst="rect">
            <a:avLst/>
          </a:prstGeom>
        </p:spPr>
      </p:pic>
      <p:pic>
        <p:nvPicPr>
          <p:cNvPr id="23" name="Graphic 22">
            <a:extLst>
              <a:ext uri="{FF2B5EF4-FFF2-40B4-BE49-F238E27FC236}">
                <a16:creationId xmlns:a16="http://schemas.microsoft.com/office/drawing/2014/main" id="{24073147-4DE9-D000-F5B4-94D0240DDB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4134606" y="2140646"/>
            <a:ext cx="880778" cy="2779338"/>
          </a:xfrm>
          <a:prstGeom prst="rect">
            <a:avLst/>
          </a:prstGeom>
        </p:spPr>
      </p:pic>
      <p:pic>
        <p:nvPicPr>
          <p:cNvPr id="24" name="Graphic 23">
            <a:extLst>
              <a:ext uri="{FF2B5EF4-FFF2-40B4-BE49-F238E27FC236}">
                <a16:creationId xmlns:a16="http://schemas.microsoft.com/office/drawing/2014/main" id="{FB756CDF-FAA3-EBBD-1877-DF1DA0DA03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7128781" y="2135389"/>
            <a:ext cx="767445" cy="2772394"/>
          </a:xfrm>
          <a:prstGeom prst="rect">
            <a:avLst/>
          </a:prstGeom>
        </p:spPr>
      </p:pic>
    </p:spTree>
    <p:extLst>
      <p:ext uri="{BB962C8B-B14F-4D97-AF65-F5344CB8AC3E}">
        <p14:creationId xmlns:p14="http://schemas.microsoft.com/office/powerpoint/2010/main" val="45831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92" y="282635"/>
            <a:ext cx="7886700" cy="1325563"/>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What does the NHS Pension Scheme provide?</a:t>
            </a:r>
          </a:p>
        </p:txBody>
      </p:sp>
      <p:sp>
        <p:nvSpPr>
          <p:cNvPr id="3" name="Content Placeholder 2"/>
          <p:cNvSpPr>
            <a:spLocks noGrp="1"/>
          </p:cNvSpPr>
          <p:nvPr>
            <p:ph idx="1"/>
          </p:nvPr>
        </p:nvSpPr>
        <p:spPr>
          <a:xfrm>
            <a:off x="688810" y="1560015"/>
            <a:ext cx="7066659" cy="4305470"/>
          </a:xfrm>
        </p:spPr>
        <p:txBody>
          <a:bodyPr>
            <a:normAutofit/>
          </a:bodyPr>
          <a:lstStyle/>
          <a:p>
            <a:pPr>
              <a:lnSpc>
                <a:spcPct val="150000"/>
              </a:lnSpc>
              <a:spcBef>
                <a:spcPct val="0"/>
              </a:spcBef>
              <a:defRPr/>
            </a:pPr>
            <a:r>
              <a:rPr lang="en-GB" sz="1900">
                <a:latin typeface="Arial" panose="020B0604020202020204" pitchFamily="34" charset="0"/>
                <a:cs typeface="Arial" panose="020B0604020202020204" pitchFamily="34" charset="0"/>
              </a:rPr>
              <a:t>Maternity, Paternity, Parental and Adoption pay </a:t>
            </a:r>
          </a:p>
          <a:p>
            <a:pPr>
              <a:lnSpc>
                <a:spcPct val="150000"/>
              </a:lnSpc>
              <a:spcBef>
                <a:spcPct val="0"/>
              </a:spcBef>
              <a:defRPr/>
            </a:pPr>
            <a:r>
              <a:rPr lang="en-GB" sz="1900">
                <a:latin typeface="Arial" panose="020B0604020202020204" pitchFamily="34" charset="0"/>
                <a:cs typeface="Arial" panose="020B0604020202020204" pitchFamily="34" charset="0"/>
              </a:rPr>
              <a:t>Ill-health benefits (subject to qualifying criteria)</a:t>
            </a:r>
          </a:p>
          <a:p>
            <a:pPr marL="0" indent="-280974">
              <a:lnSpc>
                <a:spcPct val="150000"/>
              </a:lnSpc>
              <a:spcBef>
                <a:spcPct val="0"/>
              </a:spcBef>
              <a:defRPr/>
            </a:pPr>
            <a:r>
              <a:rPr lang="en-GB" sz="1900">
                <a:latin typeface="Arial" panose="020B0604020202020204" pitchFamily="34" charset="0"/>
                <a:cs typeface="Arial" panose="020B0604020202020204" pitchFamily="34" charset="0"/>
              </a:rPr>
              <a:t>Flexibility of when you take your benefits </a:t>
            </a:r>
          </a:p>
          <a:p>
            <a:pPr marL="0" indent="-280974">
              <a:lnSpc>
                <a:spcPct val="150000"/>
              </a:lnSpc>
              <a:spcBef>
                <a:spcPct val="0"/>
              </a:spcBef>
              <a:defRPr/>
            </a:pPr>
            <a:r>
              <a:rPr lang="en-GB" sz="1900">
                <a:latin typeface="Arial" panose="020B0604020202020204" pitchFamily="34" charset="0"/>
                <a:cs typeface="Arial" panose="020B0604020202020204" pitchFamily="34" charset="0"/>
              </a:rPr>
              <a:t>Premature retirement</a:t>
            </a:r>
          </a:p>
          <a:p>
            <a:pPr marL="0" indent="-280974">
              <a:lnSpc>
                <a:spcPct val="150000"/>
              </a:lnSpc>
              <a:spcBef>
                <a:spcPct val="0"/>
              </a:spcBef>
              <a:defRPr/>
            </a:pPr>
            <a:r>
              <a:rPr lang="en-GB" sz="1900">
                <a:latin typeface="Arial" panose="020B0604020202020204" pitchFamily="34" charset="0"/>
                <a:cs typeface="Arial" panose="020B0604020202020204" pitchFamily="34" charset="0"/>
              </a:rPr>
              <a:t>Retirement benefits</a:t>
            </a:r>
          </a:p>
          <a:p>
            <a:pPr marL="0" indent="-280974">
              <a:lnSpc>
                <a:spcPct val="150000"/>
              </a:lnSpc>
              <a:spcBef>
                <a:spcPct val="0"/>
              </a:spcBef>
              <a:defRPr/>
            </a:pPr>
            <a:r>
              <a:rPr lang="en-GB" sz="1900">
                <a:latin typeface="Arial" panose="020B0604020202020204" pitchFamily="34" charset="0"/>
                <a:cs typeface="Arial" panose="020B0604020202020204" pitchFamily="34" charset="0"/>
              </a:rPr>
              <a:t>Cost of living increase</a:t>
            </a:r>
          </a:p>
          <a:p>
            <a:pPr marL="0" indent="-280974">
              <a:lnSpc>
                <a:spcPct val="150000"/>
              </a:lnSpc>
              <a:spcBef>
                <a:spcPct val="0"/>
              </a:spcBef>
              <a:defRPr/>
            </a:pPr>
            <a:endParaRPr lang="en-GB" sz="1900">
              <a:latin typeface="Arial" panose="020B0604020202020204" pitchFamily="34" charset="0"/>
              <a:cs typeface="Arial" panose="020B0604020202020204" pitchFamily="34" charset="0"/>
            </a:endParaRPr>
          </a:p>
          <a:p>
            <a:pPr marL="0" indent="0">
              <a:buNone/>
              <a:defRPr/>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p:txBody>
      </p:sp>
      <p:pic>
        <p:nvPicPr>
          <p:cNvPr id="5" name="Picture 4" descr="Logo&#10;&#10;Description automatically generated with medium confidence">
            <a:extLst>
              <a:ext uri="{FF2B5EF4-FFF2-40B4-BE49-F238E27FC236}">
                <a16:creationId xmlns:a16="http://schemas.microsoft.com/office/drawing/2014/main" id="{10F06C92-79B5-43DC-824D-F6B297DA4C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734"/>
          <a:stretch/>
        </p:blipFill>
        <p:spPr>
          <a:xfrm>
            <a:off x="6693723" y="4018549"/>
            <a:ext cx="1761471" cy="1702301"/>
          </a:xfrm>
          <a:prstGeom prst="ellipse">
            <a:avLst/>
          </a:prstGeom>
        </p:spPr>
      </p:pic>
    </p:spTree>
    <p:extLst>
      <p:ext uri="{BB962C8B-B14F-4D97-AF65-F5344CB8AC3E}">
        <p14:creationId xmlns:p14="http://schemas.microsoft.com/office/powerpoint/2010/main" val="264131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6"/>
            <a:ext cx="7886700" cy="1325563"/>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Benefits of the Scheme Video</a:t>
            </a:r>
          </a:p>
        </p:txBody>
      </p:sp>
      <p:pic>
        <p:nvPicPr>
          <p:cNvPr id="7" name="Picture 2" descr="See the source image">
            <a:extLst>
              <a:ext uri="{FF2B5EF4-FFF2-40B4-BE49-F238E27FC236}">
                <a16:creationId xmlns:a16="http://schemas.microsoft.com/office/drawing/2014/main" id="{131CA25B-05FD-4249-A880-71A7B069A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338" y="1271082"/>
            <a:ext cx="6603324" cy="4622328"/>
          </a:xfrm>
          <a:prstGeom prst="rect">
            <a:avLst/>
          </a:prstGeom>
          <a:noFill/>
          <a:extLst>
            <a:ext uri="{909E8E84-426E-40DD-AFC4-6F175D3DCCD1}">
              <a14:hiddenFill xmlns:a14="http://schemas.microsoft.com/office/drawing/2010/main">
                <a:solidFill>
                  <a:srgbClr val="FFFFFF"/>
                </a:solidFill>
              </a14:hiddenFill>
            </a:ext>
          </a:extLst>
        </p:spPr>
      </p:pic>
      <p:pic>
        <p:nvPicPr>
          <p:cNvPr id="10" name="Online Media 9" title="Benefits of being in the NHS Pension Scheme">
            <a:hlinkClick r:id="" action="ppaction://media"/>
            <a:extLst>
              <a:ext uri="{FF2B5EF4-FFF2-40B4-BE49-F238E27FC236}">
                <a16:creationId xmlns:a16="http://schemas.microsoft.com/office/drawing/2014/main" id="{77547E30-110B-4DCE-8D8C-B69D7E3F4AE1}"/>
              </a:ext>
            </a:extLst>
          </p:cNvPr>
          <p:cNvPicPr>
            <a:picLocks noRot="1" noChangeAspect="1"/>
          </p:cNvPicPr>
          <p:nvPr>
            <a:videoFile r:link="rId1"/>
          </p:nvPr>
        </p:nvPicPr>
        <p:blipFill>
          <a:blip r:embed="rId5"/>
          <a:stretch>
            <a:fillRect/>
          </a:stretch>
        </p:blipFill>
        <p:spPr>
          <a:xfrm>
            <a:off x="1946374" y="1611430"/>
            <a:ext cx="5251252" cy="3028769"/>
          </a:xfrm>
          <a:prstGeom prst="rect">
            <a:avLst/>
          </a:prstGeom>
        </p:spPr>
      </p:pic>
    </p:spTree>
    <p:extLst>
      <p:ext uri="{BB962C8B-B14F-4D97-AF65-F5344CB8AC3E}">
        <p14:creationId xmlns:p14="http://schemas.microsoft.com/office/powerpoint/2010/main" val="347223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8CE-76ED-4BD3-961D-53819F95AE94}"/>
              </a:ext>
            </a:extLst>
          </p:cNvPr>
          <p:cNvSpPr>
            <a:spLocks noGrp="1"/>
          </p:cNvSpPr>
          <p:nvPr>
            <p:ph type="title"/>
          </p:nvPr>
        </p:nvSpPr>
        <p:spPr/>
        <p:txBody>
          <a:bodyPr/>
          <a:lstStyle/>
          <a:p>
            <a:r>
              <a:rPr lang="en-GB"/>
              <a:t>NHS Pension Scheme flexibilities</a:t>
            </a:r>
          </a:p>
        </p:txBody>
      </p:sp>
      <p:sp>
        <p:nvSpPr>
          <p:cNvPr id="3" name="Content Placeholder 2">
            <a:extLst>
              <a:ext uri="{FF2B5EF4-FFF2-40B4-BE49-F238E27FC236}">
                <a16:creationId xmlns:a16="http://schemas.microsoft.com/office/drawing/2014/main" id="{35699003-FBE3-41DA-B8B2-B78F332BF7C5}"/>
              </a:ext>
            </a:extLst>
          </p:cNvPr>
          <p:cNvSpPr>
            <a:spLocks noGrp="1"/>
          </p:cNvSpPr>
          <p:nvPr>
            <p:ph idx="1"/>
          </p:nvPr>
        </p:nvSpPr>
        <p:spPr>
          <a:xfrm>
            <a:off x="310475" y="872716"/>
            <a:ext cx="8291264" cy="5112568"/>
          </a:xfrm>
        </p:spPr>
        <p:txBody>
          <a:bodyPr lIns="91440" tIns="45720" rIns="91440" bIns="45720" anchor="t"/>
          <a:lstStyle/>
          <a:p>
            <a:pPr marL="0" marR="36195" indent="0">
              <a:lnSpc>
                <a:spcPct val="115000"/>
              </a:lnSpc>
              <a:spcAft>
                <a:spcPts val="0"/>
              </a:spcAft>
              <a:buNone/>
            </a:pPr>
            <a:r>
              <a:rPr lang="en-GB" sz="2000">
                <a:solidFill>
                  <a:srgbClr val="000000"/>
                </a:solidFill>
                <a:effectLst/>
                <a:latin typeface="Arial"/>
                <a:ea typeface="Times New Roman" panose="02020603050405020304" pitchFamily="18" charset="0"/>
                <a:cs typeface="Arial"/>
              </a:rPr>
              <a:t>In December 2022, the Department of Health and Social Care (DHSC) proposed changes to the NHS Pension Scheme to give members more flexibility around retirement.</a:t>
            </a:r>
          </a:p>
          <a:p>
            <a:pPr marL="0" marR="36195" indent="0">
              <a:lnSpc>
                <a:spcPct val="115000"/>
              </a:lnSpc>
              <a:spcAft>
                <a:spcPts val="0"/>
              </a:spcAft>
              <a:buNone/>
            </a:pPr>
            <a:r>
              <a:rPr lang="en-GB" sz="2000">
                <a:solidFill>
                  <a:srgbClr val="000000"/>
                </a:solidFill>
                <a:effectLst/>
                <a:latin typeface="Arial"/>
                <a:ea typeface="Times New Roman" panose="02020603050405020304" pitchFamily="18" charset="0"/>
                <a:cs typeface="Arial"/>
              </a:rPr>
              <a:t>Some of the changes took effect on </a:t>
            </a:r>
            <a:r>
              <a:rPr lang="en-GB" sz="2000" b="1">
                <a:solidFill>
                  <a:srgbClr val="000000"/>
                </a:solidFill>
                <a:effectLst/>
                <a:latin typeface="Arial"/>
                <a:ea typeface="Times New Roman" panose="02020603050405020304" pitchFamily="18" charset="0"/>
                <a:cs typeface="Arial"/>
              </a:rPr>
              <a:t>1 April 2023</a:t>
            </a:r>
            <a:r>
              <a:rPr lang="en-GB" sz="2000">
                <a:solidFill>
                  <a:srgbClr val="000000"/>
                </a:solidFill>
                <a:effectLst/>
                <a:latin typeface="Arial"/>
                <a:ea typeface="Times New Roman" panose="02020603050405020304" pitchFamily="18" charset="0"/>
                <a:cs typeface="Arial"/>
              </a:rPr>
              <a:t> and </a:t>
            </a:r>
            <a:r>
              <a:rPr lang="en-GB" sz="2000">
                <a:solidFill>
                  <a:srgbClr val="000000"/>
                </a:solidFill>
                <a:latin typeface="Arial"/>
                <a:ea typeface="Times New Roman" panose="02020603050405020304" pitchFamily="18" charset="0"/>
                <a:cs typeface="Arial"/>
              </a:rPr>
              <a:t>some took effect on </a:t>
            </a:r>
            <a:r>
              <a:rPr lang="en-GB" sz="2000" b="1">
                <a:solidFill>
                  <a:srgbClr val="000000"/>
                </a:solidFill>
                <a:effectLst/>
                <a:latin typeface="Arial"/>
                <a:ea typeface="Times New Roman" panose="02020603050405020304" pitchFamily="18" charset="0"/>
                <a:cs typeface="Arial"/>
              </a:rPr>
              <a:t>1 October 2023.</a:t>
            </a:r>
          </a:p>
          <a:p>
            <a:pPr lvl="1">
              <a:lnSpc>
                <a:spcPct val="100000"/>
              </a:lnSpc>
            </a:pPr>
            <a:r>
              <a:rPr lang="en-US" sz="2000">
                <a:solidFill>
                  <a:srgbClr val="000000"/>
                </a:solidFill>
                <a:latin typeface="Arial"/>
                <a:ea typeface="Times New Roman" panose="02020603050405020304" pitchFamily="18" charset="0"/>
                <a:cs typeface="Arial"/>
              </a:rPr>
              <a:t>The changes support</a:t>
            </a:r>
            <a:r>
              <a:rPr lang="en-US" sz="2000">
                <a:solidFill>
                  <a:srgbClr val="000000"/>
                </a:solidFill>
                <a:effectLst/>
                <a:latin typeface="Arial"/>
                <a:ea typeface="Times New Roman" panose="02020603050405020304" pitchFamily="18" charset="0"/>
                <a:cs typeface="Arial"/>
              </a:rPr>
              <a:t> staff to</a:t>
            </a:r>
            <a:r>
              <a:rPr lang="en-US" sz="2000">
                <a:solidFill>
                  <a:srgbClr val="000000"/>
                </a:solidFill>
                <a:latin typeface="Arial"/>
                <a:ea typeface="Times New Roman" panose="02020603050405020304" pitchFamily="18" charset="0"/>
                <a:cs typeface="Arial"/>
              </a:rPr>
              <a:t> flexibly retire and continue to build up benefits whilst working. </a:t>
            </a:r>
          </a:p>
          <a:p>
            <a:pPr lvl="1">
              <a:lnSpc>
                <a:spcPct val="100000"/>
              </a:lnSpc>
            </a:pPr>
            <a:endParaRPr lang="en-US" sz="2000">
              <a:solidFill>
                <a:srgbClr val="000000"/>
              </a:solidFill>
              <a:latin typeface="Arial"/>
              <a:ea typeface="Times New Roman" panose="02020603050405020304" pitchFamily="18" charset="0"/>
              <a:cs typeface="Arial"/>
            </a:endParaRPr>
          </a:p>
          <a:p>
            <a:pPr lvl="1">
              <a:lnSpc>
                <a:spcPct val="100000"/>
              </a:lnSpc>
            </a:pPr>
            <a:r>
              <a:rPr lang="en-US" sz="2000">
                <a:solidFill>
                  <a:srgbClr val="000000"/>
                </a:solidFill>
                <a:latin typeface="Arial"/>
                <a:ea typeface="Times New Roman" panose="02020603050405020304" pitchFamily="18" charset="0"/>
                <a:cs typeface="Times New Roman"/>
              </a:rPr>
              <a:t>They also enable those who have already retired </a:t>
            </a:r>
            <a:r>
              <a:rPr lang="en-US" sz="2000">
                <a:solidFill>
                  <a:srgbClr val="000000"/>
                </a:solidFill>
                <a:effectLst/>
                <a:latin typeface="Arial"/>
                <a:ea typeface="Times New Roman" panose="02020603050405020304" pitchFamily="18" charset="0"/>
                <a:cs typeface="Times New Roman"/>
              </a:rPr>
              <a:t>to build up new benefits in the 2015 Scheme.</a:t>
            </a:r>
          </a:p>
          <a:p>
            <a:pPr lvl="1">
              <a:lnSpc>
                <a:spcPct val="100000"/>
              </a:lnSpc>
            </a:pPr>
            <a:endParaRPr lang="en-US" sz="2000" b="1">
              <a:solidFill>
                <a:srgbClr val="000000"/>
              </a:solidFill>
              <a:latin typeface="Arial"/>
              <a:ea typeface="Times New Roman" panose="02020603050405020304" pitchFamily="18" charset="0"/>
              <a:cs typeface="Arial"/>
            </a:endParaRPr>
          </a:p>
          <a:p>
            <a:pPr lvl="1">
              <a:lnSpc>
                <a:spcPct val="100000"/>
              </a:lnSpc>
            </a:pPr>
            <a:r>
              <a:rPr lang="en-US" sz="2000">
                <a:solidFill>
                  <a:srgbClr val="000000"/>
                </a:solidFill>
                <a:latin typeface="Arial"/>
                <a:ea typeface="Times New Roman" panose="02020603050405020304" pitchFamily="18" charset="0"/>
                <a:cs typeface="Arial"/>
              </a:rPr>
              <a:t>If you’re affected by annual allowance charges, the changes could help you to manage your pension tax position.</a:t>
            </a:r>
          </a:p>
          <a:p>
            <a:pPr marL="0" indent="0">
              <a:buNone/>
            </a:pPr>
            <a:endParaRPr lang="en-GB" sz="180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304107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8CE-76ED-4BD3-961D-53819F95AE94}"/>
              </a:ext>
            </a:extLst>
          </p:cNvPr>
          <p:cNvSpPr>
            <a:spLocks noGrp="1"/>
          </p:cNvSpPr>
          <p:nvPr>
            <p:ph type="title"/>
          </p:nvPr>
        </p:nvSpPr>
        <p:spPr/>
        <p:txBody>
          <a:bodyPr/>
          <a:lstStyle/>
          <a:p>
            <a:r>
              <a:rPr lang="en-GB"/>
              <a:t>Changes from 1 April 2023 – retire and rejoin </a:t>
            </a:r>
          </a:p>
        </p:txBody>
      </p:sp>
      <p:sp>
        <p:nvSpPr>
          <p:cNvPr id="8" name="Content Placeholder 2">
            <a:extLst>
              <a:ext uri="{FF2B5EF4-FFF2-40B4-BE49-F238E27FC236}">
                <a16:creationId xmlns:a16="http://schemas.microsoft.com/office/drawing/2014/main" id="{3400BAB8-0117-33E7-6036-E7C4954939D7}"/>
              </a:ext>
            </a:extLst>
          </p:cNvPr>
          <p:cNvSpPr txBox="1">
            <a:spLocks/>
          </p:cNvSpPr>
          <p:nvPr/>
        </p:nvSpPr>
        <p:spPr>
          <a:xfrm>
            <a:off x="395536" y="795134"/>
            <a:ext cx="8291264" cy="5112568"/>
          </a:xfrm>
          <a:prstGeom prst="rect">
            <a:avLst/>
          </a:prstGeom>
        </p:spPr>
        <p:txBody>
          <a:bodyPr lIns="91440" tIns="45720" rIns="91440" bIns="45720" anchor="t"/>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000000"/>
                </a:solidFill>
                <a:latin typeface="Arial"/>
                <a:ea typeface="Times New Roman" panose="02020603050405020304" pitchFamily="18" charset="0"/>
                <a:cs typeface="Times New Roman"/>
              </a:rPr>
              <a:t>You can take your full 1995 Section pension, then return to work and </a:t>
            </a:r>
            <a:r>
              <a:rPr lang="en-GB" sz="2000" b="1" i="1">
                <a:solidFill>
                  <a:srgbClr val="000000"/>
                </a:solidFill>
                <a:latin typeface="Arial"/>
                <a:ea typeface="Times New Roman" panose="02020603050405020304" pitchFamily="18" charset="0"/>
                <a:cs typeface="Times New Roman"/>
              </a:rPr>
              <a:t>re-join the 2015 NHS Pension Scheme</a:t>
            </a:r>
            <a:r>
              <a:rPr lang="en-GB" sz="2000">
                <a:solidFill>
                  <a:srgbClr val="000000"/>
                </a:solidFill>
                <a:latin typeface="Arial"/>
                <a:ea typeface="Times New Roman" panose="02020603050405020304" pitchFamily="18" charset="0"/>
                <a:cs typeface="Times New Roman"/>
              </a:rPr>
              <a:t> to earn further benefits.</a:t>
            </a:r>
          </a:p>
          <a:p>
            <a:pPr marL="0" indent="0">
              <a:buNone/>
            </a:pPr>
            <a:endParaRPr lang="en-GB" sz="2000">
              <a:solidFill>
                <a:srgbClr val="000000"/>
              </a:solidFill>
              <a:latin typeface="Arial"/>
              <a:ea typeface="Times New Roman" panose="02020603050405020304" pitchFamily="18" charset="0"/>
              <a:cs typeface="Times New Roman"/>
            </a:endParaRPr>
          </a:p>
          <a:p>
            <a:pPr marL="0" indent="0">
              <a:buNone/>
            </a:pPr>
            <a:r>
              <a:rPr lang="en-GB" sz="2000">
                <a:solidFill>
                  <a:srgbClr val="000000"/>
                </a:solidFill>
                <a:latin typeface="Arial"/>
                <a:ea typeface="Times New Roman" panose="02020603050405020304" pitchFamily="18" charset="0"/>
                <a:cs typeface="Times New Roman"/>
              </a:rPr>
              <a:t>If you take age related retirement or early retirement and return to work, your pension payments won’t be reduced or stopped (known as ‘abatement’).</a:t>
            </a:r>
          </a:p>
          <a:p>
            <a:pPr marL="0" indent="0">
              <a:buNone/>
            </a:pPr>
            <a:endParaRPr lang="en-GB" sz="2000">
              <a:solidFill>
                <a:srgbClr val="000000"/>
              </a:solidFill>
              <a:latin typeface="Arial"/>
              <a:ea typeface="Times New Roman" panose="02020603050405020304" pitchFamily="18" charset="0"/>
              <a:cs typeface="Times New Roman"/>
            </a:endParaRPr>
          </a:p>
          <a:p>
            <a:pPr marL="0" indent="0">
              <a:buNone/>
            </a:pPr>
            <a:r>
              <a:rPr lang="en-GB" sz="2000">
                <a:solidFill>
                  <a:srgbClr val="000000"/>
                </a:solidFill>
                <a:latin typeface="Arial"/>
                <a:ea typeface="Times New Roman" panose="02020603050405020304" pitchFamily="18" charset="0"/>
                <a:cs typeface="Arial"/>
              </a:rPr>
              <a:t>If you decide to re-join the NHS, you can work as many hours as you choose straightaway. </a:t>
            </a:r>
          </a:p>
          <a:p>
            <a:pPr marL="0" indent="0">
              <a:buNone/>
            </a:pPr>
            <a:endParaRPr lang="en-GB" sz="2000">
              <a:solidFill>
                <a:srgbClr val="000000"/>
              </a:solidFill>
              <a:latin typeface="Arial"/>
              <a:ea typeface="Times New Roman" panose="02020603050405020304" pitchFamily="18" charset="0"/>
              <a:cs typeface="Arial"/>
            </a:endParaRPr>
          </a:p>
          <a:p>
            <a:pPr marL="0" indent="0">
              <a:buNone/>
            </a:pPr>
            <a:r>
              <a:rPr lang="en-GB" sz="2000">
                <a:solidFill>
                  <a:srgbClr val="000000"/>
                </a:solidFill>
                <a:latin typeface="Arial"/>
                <a:ea typeface="Times New Roman" panose="02020603050405020304" pitchFamily="18" charset="0"/>
                <a:cs typeface="Times New Roman"/>
              </a:rPr>
              <a:t>If you have reached maximum service of 45 years in the 1995 Section or 2008 Section of the Scheme, you can return and rejoin the Scheme in the 2015 Scheme </a:t>
            </a:r>
            <a:r>
              <a:rPr lang="en-GB" sz="2000" b="1">
                <a:solidFill>
                  <a:srgbClr val="000000"/>
                </a:solidFill>
                <a:latin typeface="Arial"/>
                <a:ea typeface="Times New Roman" panose="02020603050405020304" pitchFamily="18" charset="0"/>
                <a:cs typeface="Times New Roman"/>
              </a:rPr>
              <a:t>from 1 October 2023 </a:t>
            </a:r>
            <a:r>
              <a:rPr lang="en-GB" sz="2000">
                <a:solidFill>
                  <a:srgbClr val="000000"/>
                </a:solidFill>
                <a:latin typeface="Arial"/>
                <a:ea typeface="Times New Roman" panose="02020603050405020304" pitchFamily="18" charset="0"/>
                <a:cs typeface="Times New Roman"/>
              </a:rPr>
              <a:t>as long as you’re under the age of 75.</a:t>
            </a:r>
          </a:p>
          <a:p>
            <a:pPr marL="0" indent="0">
              <a:buNone/>
            </a:pPr>
            <a:endParaRPr lang="en-GB" sz="2000">
              <a:solidFill>
                <a:srgbClr val="000000"/>
              </a:solidFill>
              <a:latin typeface="Arial"/>
              <a:ea typeface="Times New Roman" panose="02020603050405020304" pitchFamily="18" charset="0"/>
              <a:cs typeface="Times New Roman"/>
            </a:endParaRPr>
          </a:p>
          <a:p>
            <a:pPr marL="0" indent="0">
              <a:buFont typeface="Arial" pitchFamily="34" charset="0"/>
              <a:buNone/>
            </a:pPr>
            <a:r>
              <a:rPr lang="en-GB" sz="2000">
                <a:solidFill>
                  <a:srgbClr val="000000"/>
                </a:solidFill>
                <a:latin typeface="Arial"/>
                <a:cs typeface="Arial"/>
              </a:rPr>
              <a:t>For more information, please visit our </a:t>
            </a:r>
            <a:r>
              <a:rPr lang="en-GB" sz="2000">
                <a:solidFill>
                  <a:srgbClr val="000000"/>
                </a:solidFill>
                <a:latin typeface="Arial"/>
                <a:cs typeface="Arial"/>
                <a:hlinkClick r:id="rId3"/>
              </a:rPr>
              <a:t>website</a:t>
            </a:r>
            <a:endParaRPr lang="en-GB"/>
          </a:p>
        </p:txBody>
      </p:sp>
    </p:spTree>
    <p:extLst>
      <p:ext uri="{BB962C8B-B14F-4D97-AF65-F5344CB8AC3E}">
        <p14:creationId xmlns:p14="http://schemas.microsoft.com/office/powerpoint/2010/main" val="27653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HS Pensions | Understanding partial retirement">
            <a:hlinkClick r:id="" action="ppaction://media"/>
            <a:extLst>
              <a:ext uri="{FF2B5EF4-FFF2-40B4-BE49-F238E27FC236}">
                <a16:creationId xmlns:a16="http://schemas.microsoft.com/office/drawing/2014/main" id="{F6664F88-6316-6F90-36A4-0A89E60EB4D2}"/>
              </a:ext>
            </a:extLst>
          </p:cNvPr>
          <p:cNvPicPr>
            <a:picLocks noGrp="1" noRot="1" noChangeAspect="1"/>
          </p:cNvPicPr>
          <p:nvPr>
            <p:ph idx="1"/>
            <a:videoFile r:link="rId1"/>
          </p:nvPr>
        </p:nvPicPr>
        <p:blipFill>
          <a:blip r:embed="rId3"/>
          <a:stretch>
            <a:fillRect/>
          </a:stretch>
        </p:blipFill>
        <p:spPr>
          <a:xfrm>
            <a:off x="395288" y="1338263"/>
            <a:ext cx="8291512" cy="4684712"/>
          </a:xfrm>
          <a:prstGeom prst="rect">
            <a:avLst/>
          </a:prstGeom>
        </p:spPr>
      </p:pic>
    </p:spTree>
    <p:extLst>
      <p:ext uri="{BB962C8B-B14F-4D97-AF65-F5344CB8AC3E}">
        <p14:creationId xmlns:p14="http://schemas.microsoft.com/office/powerpoint/2010/main" val="21724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8CE-76ED-4BD3-961D-53819F95AE94}"/>
              </a:ext>
            </a:extLst>
          </p:cNvPr>
          <p:cNvSpPr>
            <a:spLocks noGrp="1"/>
          </p:cNvSpPr>
          <p:nvPr>
            <p:ph type="title"/>
          </p:nvPr>
        </p:nvSpPr>
        <p:spPr/>
        <p:txBody>
          <a:bodyPr/>
          <a:lstStyle/>
          <a:p>
            <a:r>
              <a:rPr lang="en-GB"/>
              <a:t>Recap of your steps for applying for partial retirement</a:t>
            </a:r>
          </a:p>
        </p:txBody>
      </p:sp>
      <p:graphicFrame>
        <p:nvGraphicFramePr>
          <p:cNvPr id="9" name="Content Placeholder 8">
            <a:extLst>
              <a:ext uri="{FF2B5EF4-FFF2-40B4-BE49-F238E27FC236}">
                <a16:creationId xmlns:a16="http://schemas.microsoft.com/office/drawing/2014/main" id="{9590160E-D3F0-BA5B-5926-5445D6C0C684}"/>
              </a:ext>
            </a:extLst>
          </p:cNvPr>
          <p:cNvGraphicFramePr>
            <a:graphicFrameLocks noGrp="1"/>
          </p:cNvGraphicFramePr>
          <p:nvPr>
            <p:ph idx="1"/>
          </p:nvPr>
        </p:nvGraphicFramePr>
        <p:xfrm>
          <a:off x="552893" y="1212113"/>
          <a:ext cx="7889358" cy="4242391"/>
        </p:xfrm>
        <a:graphic>
          <a:graphicData uri="http://schemas.openxmlformats.org/drawingml/2006/table">
            <a:tbl>
              <a:tblPr firstRow="1" firstCol="1" bandRow="1">
                <a:tableStyleId>{5C22544A-7EE6-4342-B048-85BDC9FD1C3A}</a:tableStyleId>
              </a:tblPr>
              <a:tblGrid>
                <a:gridCol w="687682">
                  <a:extLst>
                    <a:ext uri="{9D8B030D-6E8A-4147-A177-3AD203B41FA5}">
                      <a16:colId xmlns:a16="http://schemas.microsoft.com/office/drawing/2014/main" val="1103456441"/>
                    </a:ext>
                  </a:extLst>
                </a:gridCol>
                <a:gridCol w="7201676">
                  <a:extLst>
                    <a:ext uri="{9D8B030D-6E8A-4147-A177-3AD203B41FA5}">
                      <a16:colId xmlns:a16="http://schemas.microsoft.com/office/drawing/2014/main" val="2626806367"/>
                    </a:ext>
                  </a:extLst>
                </a:gridCol>
              </a:tblGrid>
              <a:tr h="110491">
                <a:tc gridSpan="2">
                  <a:txBody>
                    <a:bodyPr/>
                    <a:lstStyle/>
                    <a:p>
                      <a:pPr marL="457200"/>
                      <a:r>
                        <a:rPr lang="en-GB" sz="600">
                          <a:effectLst/>
                        </a:rPr>
                        <a:t> </a:t>
                      </a:r>
                      <a:endParaRPr lang="en-GB" sz="1200">
                        <a:effectLst/>
                        <a:latin typeface="Times New Roman" panose="02020603050405020304" pitchFamily="18" charset="0"/>
                        <a:ea typeface="MS Mincho" panose="02020609040205080304" pitchFamily="49" charset="-128"/>
                      </a:endParaRPr>
                    </a:p>
                  </a:txBody>
                  <a:tcPr marL="68580" marR="68580" marT="0" marB="0" anchor="ctr"/>
                </a:tc>
                <a:tc hMerge="1">
                  <a:txBody>
                    <a:bodyPr/>
                    <a:lstStyle/>
                    <a:p>
                      <a:endParaRPr lang="en-GB"/>
                    </a:p>
                  </a:txBody>
                  <a:tcPr/>
                </a:tc>
                <a:extLst>
                  <a:ext uri="{0D108BD9-81ED-4DB2-BD59-A6C34878D82A}">
                    <a16:rowId xmlns:a16="http://schemas.microsoft.com/office/drawing/2014/main" val="2701038332"/>
                  </a:ext>
                </a:extLst>
              </a:tr>
              <a:tr h="826380">
                <a:tc>
                  <a:txBody>
                    <a:bodyPr/>
                    <a:lstStyle/>
                    <a:p>
                      <a:pPr algn="ctr"/>
                      <a:r>
                        <a:rPr lang="en-GB" sz="1600">
                          <a:effectLst/>
                        </a:rPr>
                        <a:t>1</a:t>
                      </a:r>
                      <a:endParaRPr lang="en-GB" sz="12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457200"/>
                      <a:r>
                        <a:rPr lang="en-GB" sz="1200">
                          <a:effectLst/>
                        </a:rPr>
                        <a:t>Talk to your HR team about new working arrangements that mean reducing your pensionable pay by at least 10% for the 12 months after taking partial retirement.</a:t>
                      </a:r>
                      <a:endParaRPr lang="en-GB" sz="12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321080657"/>
                  </a:ext>
                </a:extLst>
              </a:tr>
              <a:tr h="826380">
                <a:tc>
                  <a:txBody>
                    <a:bodyPr/>
                    <a:lstStyle/>
                    <a:p>
                      <a:pPr algn="ctr"/>
                      <a:r>
                        <a:rPr lang="en-GB" sz="1600">
                          <a:effectLst/>
                        </a:rPr>
                        <a:t>2</a:t>
                      </a:r>
                      <a:endParaRPr lang="en-GB" sz="12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457200"/>
                      <a:r>
                        <a:rPr lang="en-GB" sz="1200">
                          <a:effectLst/>
                        </a:rPr>
                        <a:t>Use the Partial Retirement Calculator to decide what percentage of pension to take. If you’re affected by McCloud and can’t wait until then, use the McCloud Percentage Tool.</a:t>
                      </a:r>
                      <a:endParaRPr lang="en-GB" sz="12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433224200"/>
                  </a:ext>
                </a:extLst>
              </a:tr>
              <a:tr h="826380">
                <a:tc>
                  <a:txBody>
                    <a:bodyPr/>
                    <a:lstStyle/>
                    <a:p>
                      <a:pPr algn="ctr"/>
                      <a:r>
                        <a:rPr lang="en-GB" sz="1600">
                          <a:effectLst/>
                        </a:rPr>
                        <a:t>3</a:t>
                      </a:r>
                      <a:endParaRPr lang="en-GB" sz="12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457200"/>
                      <a:r>
                        <a:rPr lang="en-GB" sz="1200">
                          <a:effectLst/>
                        </a:rPr>
                        <a:t>Ask your employer for the AW8 Retirement Benefits Claim Form and start your retirement application.</a:t>
                      </a:r>
                      <a:endParaRPr lang="en-GB" sz="12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355752078"/>
                  </a:ext>
                </a:extLst>
              </a:tr>
              <a:tr h="826380">
                <a:tc>
                  <a:txBody>
                    <a:bodyPr/>
                    <a:lstStyle/>
                    <a:p>
                      <a:pPr algn="ctr"/>
                      <a:r>
                        <a:rPr lang="en-GB" sz="1600">
                          <a:effectLst/>
                        </a:rPr>
                        <a:t>4</a:t>
                      </a:r>
                      <a:endParaRPr lang="en-GB" sz="12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L="457200"/>
                      <a:r>
                        <a:rPr lang="en-GB" sz="1200">
                          <a:effectLst/>
                        </a:rPr>
                        <a:t>Complete the AW8 Partial Retirement Supplement Form – attach it to your completed AW8 and send it to your employer to finalise their sections and forward your application to us for processing.</a:t>
                      </a:r>
                      <a:endParaRPr lang="en-GB" sz="12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026410572"/>
                  </a:ext>
                </a:extLst>
              </a:tr>
              <a:tr h="826380">
                <a:tc>
                  <a:txBody>
                    <a:bodyPr/>
                    <a:lstStyle/>
                    <a:p>
                      <a:pPr algn="ctr"/>
                      <a:r>
                        <a:rPr lang="en-GB" sz="1600">
                          <a:effectLst/>
                        </a:rPr>
                        <a:t>5</a:t>
                      </a:r>
                      <a:endParaRPr lang="en-GB" sz="1200">
                        <a:effectLst/>
                        <a:latin typeface="Times New Roman" panose="02020603050405020304" pitchFamily="18" charset="0"/>
                        <a:ea typeface="MS Mincho" panose="02020609040205080304" pitchFamily="49" charset="-128"/>
                      </a:endParaRPr>
                    </a:p>
                  </a:txBody>
                  <a:tcPr marL="68580" marR="68580" marT="0" marB="0" anchor="ctr"/>
                </a:tc>
                <a:tc>
                  <a:txBody>
                    <a:bodyPr/>
                    <a:lstStyle/>
                    <a:p>
                      <a:r>
                        <a:rPr lang="en-GB" sz="1200">
                          <a:effectLst/>
                        </a:rPr>
                        <a:t>           Start your new partial retirement working arrangement, take some of the pension benefits you’ve already          built up and continue to add to your pension in the 2015 Scheme.</a:t>
                      </a:r>
                      <a:endParaRPr lang="en-GB" sz="12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543718064"/>
                  </a:ext>
                </a:extLst>
              </a:tr>
            </a:tbl>
          </a:graphicData>
        </a:graphic>
      </p:graphicFrame>
    </p:spTree>
    <p:extLst>
      <p:ext uri="{BB962C8B-B14F-4D97-AF65-F5344CB8AC3E}">
        <p14:creationId xmlns:p14="http://schemas.microsoft.com/office/powerpoint/2010/main" val="136135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8CE-76ED-4BD3-961D-53819F95AE94}"/>
              </a:ext>
            </a:extLst>
          </p:cNvPr>
          <p:cNvSpPr>
            <a:spLocks noGrp="1"/>
          </p:cNvSpPr>
          <p:nvPr>
            <p:ph type="title"/>
          </p:nvPr>
        </p:nvSpPr>
        <p:spPr>
          <a:xfrm>
            <a:off x="395536" y="404664"/>
            <a:ext cx="8291264" cy="720080"/>
          </a:xfrm>
        </p:spPr>
        <p:txBody>
          <a:bodyPr/>
          <a:lstStyle/>
          <a:p>
            <a:r>
              <a:rPr lang="en-GB"/>
              <a:t>Partial Retirement – The McCloud ruling</a:t>
            </a:r>
          </a:p>
        </p:txBody>
      </p:sp>
      <p:sp>
        <p:nvSpPr>
          <p:cNvPr id="3" name="Content Placeholder 2">
            <a:extLst>
              <a:ext uri="{FF2B5EF4-FFF2-40B4-BE49-F238E27FC236}">
                <a16:creationId xmlns:a16="http://schemas.microsoft.com/office/drawing/2014/main" id="{35699003-FBE3-41DA-B8B2-B78F332BF7C5}"/>
              </a:ext>
            </a:extLst>
          </p:cNvPr>
          <p:cNvSpPr>
            <a:spLocks noGrp="1"/>
          </p:cNvSpPr>
          <p:nvPr>
            <p:ph idx="1"/>
          </p:nvPr>
        </p:nvSpPr>
        <p:spPr>
          <a:xfrm>
            <a:off x="312642" y="872716"/>
            <a:ext cx="8291264" cy="5112568"/>
          </a:xfrm>
        </p:spPr>
        <p:txBody>
          <a:bodyPr/>
          <a:lstStyle/>
          <a:p>
            <a:pPr marL="0" indent="0">
              <a:buNone/>
            </a:pPr>
            <a:r>
              <a:rPr lang="en-GB" sz="2000"/>
              <a:t>Your pensionable service for the McCloud remedy period - 1 April 2015 to 31 March 2022 – was put back into the 1995/2008 Section of the Scheme on 1 October 2023.</a:t>
            </a:r>
          </a:p>
          <a:p>
            <a:pPr marL="0" indent="0">
              <a:buNone/>
            </a:pPr>
            <a:endParaRPr lang="en-GB" sz="2000"/>
          </a:p>
          <a:p>
            <a:pPr marL="0" indent="0">
              <a:buNone/>
            </a:pPr>
            <a:r>
              <a:rPr lang="en-GB" sz="2000"/>
              <a:t>If this affects you and you take partial retirement, you’ll be contacted in the 12 months after you’ve partially retired and asked to choose between keeping these benefits in the 1995/2008 Section or taking equivalent 2015 Scheme benefits for the remedy period instead.</a:t>
            </a:r>
          </a:p>
          <a:p>
            <a:pPr marL="0" indent="0">
              <a:buNone/>
            </a:pPr>
            <a:endParaRPr lang="en-GB" sz="2000"/>
          </a:p>
          <a:p>
            <a:pPr marL="0" indent="0">
              <a:buNone/>
            </a:pPr>
            <a:r>
              <a:rPr lang="en-GB" sz="2000"/>
              <a:t>Your McCloud choice could affect your tax position or final salary link. If you later choose to take 2015 Scheme benefits for the remedy period, you may have overpayments to pay back. </a:t>
            </a:r>
          </a:p>
          <a:p>
            <a:pPr marL="0" indent="0">
              <a:buNone/>
            </a:pPr>
            <a:endParaRPr lang="en-GB" sz="2000"/>
          </a:p>
          <a:p>
            <a:pPr marL="0" indent="0">
              <a:buNone/>
            </a:pPr>
            <a:r>
              <a:rPr lang="en-GB" sz="2000"/>
              <a:t>You can read more about McCloud and if you’re affected on our website </a:t>
            </a:r>
            <a:r>
              <a:rPr lang="en-GB" sz="2000">
                <a:hlinkClick r:id="rId3"/>
              </a:rPr>
              <a:t>www.nhsbsa.nhs.uk/changes-public-service-pensions</a:t>
            </a:r>
            <a:r>
              <a:rPr lang="en-GB" sz="2000"/>
              <a:t> </a:t>
            </a:r>
          </a:p>
        </p:txBody>
      </p:sp>
    </p:spTree>
    <p:extLst>
      <p:ext uri="{BB962C8B-B14F-4D97-AF65-F5344CB8AC3E}">
        <p14:creationId xmlns:p14="http://schemas.microsoft.com/office/powerpoint/2010/main" val="30485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98CE-76ED-4BD3-961D-53819F95AE94}"/>
              </a:ext>
            </a:extLst>
          </p:cNvPr>
          <p:cNvSpPr>
            <a:spLocks noGrp="1"/>
          </p:cNvSpPr>
          <p:nvPr>
            <p:ph type="title"/>
          </p:nvPr>
        </p:nvSpPr>
        <p:spPr/>
        <p:txBody>
          <a:bodyPr/>
          <a:lstStyle/>
          <a:p>
            <a:r>
              <a:rPr lang="en-GB"/>
              <a:t>Partial Retirement – The McCloud ruling continued </a:t>
            </a:r>
          </a:p>
        </p:txBody>
      </p:sp>
      <p:sp>
        <p:nvSpPr>
          <p:cNvPr id="3" name="Content Placeholder 2">
            <a:extLst>
              <a:ext uri="{FF2B5EF4-FFF2-40B4-BE49-F238E27FC236}">
                <a16:creationId xmlns:a16="http://schemas.microsoft.com/office/drawing/2014/main" id="{35699003-FBE3-41DA-B8B2-B78F332BF7C5}"/>
              </a:ext>
            </a:extLst>
          </p:cNvPr>
          <p:cNvSpPr>
            <a:spLocks noGrp="1"/>
          </p:cNvSpPr>
          <p:nvPr>
            <p:ph idx="1"/>
          </p:nvPr>
        </p:nvSpPr>
        <p:spPr>
          <a:xfrm>
            <a:off x="261257" y="872716"/>
            <a:ext cx="8425543" cy="5112568"/>
          </a:xfrm>
        </p:spPr>
        <p:txBody>
          <a:bodyPr/>
          <a:lstStyle/>
          <a:p>
            <a:pPr marL="0" indent="0">
              <a:lnSpc>
                <a:spcPct val="100000"/>
              </a:lnSpc>
              <a:buNone/>
            </a:pPr>
            <a:r>
              <a:rPr lang="en-GB" sz="2000"/>
              <a:t>If you are affected by McCloud, the McCloud Percentage Tool is available on our </a:t>
            </a:r>
            <a:r>
              <a:rPr lang="en-GB" sz="2000">
                <a:hlinkClick r:id="rId3"/>
              </a:rPr>
              <a:t>website</a:t>
            </a:r>
            <a:r>
              <a:rPr lang="en-GB" sz="2000"/>
              <a:t> </a:t>
            </a:r>
          </a:p>
          <a:p>
            <a:pPr marL="0" indent="0">
              <a:lnSpc>
                <a:spcPct val="100000"/>
              </a:lnSpc>
              <a:buNone/>
            </a:pPr>
            <a:endParaRPr lang="en-GB" sz="2000"/>
          </a:p>
          <a:p>
            <a:pPr marL="0" indent="0">
              <a:lnSpc>
                <a:spcPct val="100000"/>
              </a:lnSpc>
              <a:buNone/>
            </a:pPr>
            <a:r>
              <a:rPr lang="en-GB" sz="2000"/>
              <a:t>It allows you to see what percentage of pension you could take to avoid having overpayments to repay, when you make your McCloud choice later on. </a:t>
            </a:r>
          </a:p>
          <a:p>
            <a:pPr marL="0" indent="0">
              <a:lnSpc>
                <a:spcPct val="100000"/>
              </a:lnSpc>
              <a:buNone/>
            </a:pPr>
            <a:endParaRPr lang="en-GB" sz="2000"/>
          </a:p>
          <a:p>
            <a:pPr marL="0" indent="0">
              <a:lnSpc>
                <a:spcPct val="100000"/>
              </a:lnSpc>
              <a:buNone/>
            </a:pPr>
            <a:r>
              <a:rPr lang="en-GB" sz="2000"/>
              <a:t>To use it you’ll need to know the membership that’s been used to calculate your pension benefits. This is called your pensionable service or reckonable service depending on the Section of the Scheme.</a:t>
            </a:r>
          </a:p>
          <a:p>
            <a:pPr marL="0" indent="0">
              <a:lnSpc>
                <a:spcPct val="100000"/>
              </a:lnSpc>
              <a:buNone/>
            </a:pPr>
            <a:endParaRPr lang="en-GB" sz="2000"/>
          </a:p>
          <a:p>
            <a:pPr marL="0" indent="0">
              <a:lnSpc>
                <a:spcPct val="100000"/>
              </a:lnSpc>
              <a:buNone/>
            </a:pPr>
            <a:r>
              <a:rPr lang="en-GB" sz="2000"/>
              <a:t>You can find this on your Annual Benefit Statement (ABS) or Total Reward Statement (TRS) or ask your employer. </a:t>
            </a:r>
          </a:p>
        </p:txBody>
      </p:sp>
    </p:spTree>
    <p:extLst>
      <p:ext uri="{BB962C8B-B14F-4D97-AF65-F5344CB8AC3E}">
        <p14:creationId xmlns:p14="http://schemas.microsoft.com/office/powerpoint/2010/main" val="4240611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40" y="256782"/>
            <a:ext cx="7337903" cy="1325563"/>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How can I track what my pension is worth? </a:t>
            </a:r>
          </a:p>
        </p:txBody>
      </p:sp>
      <p:sp>
        <p:nvSpPr>
          <p:cNvPr id="7" name="Content Placeholder 5">
            <a:extLst>
              <a:ext uri="{FF2B5EF4-FFF2-40B4-BE49-F238E27FC236}">
                <a16:creationId xmlns:a16="http://schemas.microsoft.com/office/drawing/2014/main" id="{953A95CE-2633-425E-8473-30E37CC4EC32}"/>
              </a:ext>
            </a:extLst>
          </p:cNvPr>
          <p:cNvSpPr>
            <a:spLocks noGrp="1"/>
          </p:cNvSpPr>
          <p:nvPr>
            <p:ph idx="1"/>
          </p:nvPr>
        </p:nvSpPr>
        <p:spPr>
          <a:xfrm>
            <a:off x="470040" y="1199572"/>
            <a:ext cx="4713424" cy="4666057"/>
          </a:xfrm>
        </p:spPr>
        <p:txBody>
          <a:bodyPr>
            <a:noAutofit/>
          </a:bodyPr>
          <a:lstStyle/>
          <a:p>
            <a:pPr marL="0" indent="0">
              <a:buNone/>
            </a:pPr>
            <a:r>
              <a:rPr lang="en-GB" sz="1800">
                <a:latin typeface="Arial" panose="020B0604020202020204" pitchFamily="34" charset="0"/>
                <a:cs typeface="Arial" panose="020B0604020202020204" pitchFamily="34" charset="0"/>
              </a:rPr>
              <a:t>Each year we update your pension record using information from your employer </a:t>
            </a:r>
          </a:p>
          <a:p>
            <a:endParaRPr lang="en-GB" sz="1800">
              <a:latin typeface="Arial" panose="020B0604020202020204" pitchFamily="34" charset="0"/>
              <a:cs typeface="Arial" panose="020B0604020202020204" pitchFamily="34" charset="0"/>
            </a:endParaRPr>
          </a:p>
          <a:p>
            <a:pPr marL="0" indent="0">
              <a:buNone/>
            </a:pPr>
            <a:r>
              <a:rPr lang="en-GB" sz="1800">
                <a:latin typeface="Arial" panose="020B0604020202020204" pitchFamily="34" charset="0"/>
                <a:cs typeface="Arial" panose="020B0604020202020204" pitchFamily="34" charset="0"/>
              </a:rPr>
              <a:t>We provide you with either a Total Reward Statement or an Annual Benefit Statement </a:t>
            </a:r>
          </a:p>
          <a:p>
            <a:endParaRPr lang="en-GB" sz="1800">
              <a:latin typeface="Arial" panose="020B0604020202020204" pitchFamily="34" charset="0"/>
              <a:cs typeface="Arial" panose="020B0604020202020204" pitchFamily="34" charset="0"/>
            </a:endParaRPr>
          </a:p>
          <a:p>
            <a:pPr marL="0" indent="0">
              <a:buNone/>
            </a:pPr>
            <a:r>
              <a:rPr lang="en-GB" sz="1800">
                <a:latin typeface="Arial" panose="020B0604020202020204" pitchFamily="34" charset="0"/>
                <a:cs typeface="Arial" panose="020B0604020202020204" pitchFamily="34" charset="0"/>
              </a:rPr>
              <a:t>You can access your statement via ESR or via My NHS Pension</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panose="020B0604020202020204" pitchFamily="34" charset="0"/>
                <a:cs typeface="Arial" panose="020B0604020202020204" pitchFamily="34" charset="0"/>
              </a:rPr>
              <a:t>Find out more at: </a:t>
            </a:r>
          </a:p>
          <a:p>
            <a:pPr marL="0" indent="0">
              <a:buNone/>
            </a:pPr>
            <a:r>
              <a:rPr lang="en-GB" sz="1800">
                <a:latin typeface="Arial" panose="020B0604020202020204" pitchFamily="34" charset="0"/>
                <a:cs typeface="Arial" panose="020B0604020202020204" pitchFamily="34" charset="0"/>
                <a:hlinkClick r:id="rId3"/>
              </a:rPr>
              <a:t>www.nhsbsa.nhs.uk/total-reward-statements</a:t>
            </a:r>
            <a:br>
              <a:rPr lang="en-GB" sz="1800">
                <a:latin typeface="Arial" panose="020B0604020202020204" pitchFamily="34" charset="0"/>
                <a:cs typeface="Arial" panose="020B0604020202020204" pitchFamily="34" charset="0"/>
              </a:rPr>
            </a:br>
            <a:br>
              <a:rPr lang="en-GB" sz="1800">
                <a:latin typeface="Arial" panose="020B0604020202020204" pitchFamily="34" charset="0"/>
                <a:cs typeface="Arial" panose="020B0604020202020204" pitchFamily="34" charset="0"/>
              </a:rPr>
            </a:br>
            <a:r>
              <a:rPr lang="en-GB" sz="1800">
                <a:latin typeface="Arial" panose="020B0604020202020204" pitchFamily="34" charset="0"/>
                <a:cs typeface="Arial" panose="020B0604020202020204" pitchFamily="34" charset="0"/>
              </a:rPr>
              <a:t>or email </a:t>
            </a:r>
            <a:r>
              <a:rPr lang="en-GB" sz="1800">
                <a:latin typeface="Arial" panose="020B0604020202020204" pitchFamily="34" charset="0"/>
                <a:cs typeface="Arial" panose="020B0604020202020204" pitchFamily="34" charset="0"/>
                <a:hlinkClick r:id="rId4"/>
              </a:rPr>
              <a:t>nhsbsa.mynhspension@nhsbsa.nhs.uk</a:t>
            </a:r>
            <a:r>
              <a:rPr lang="en-GB" sz="1800">
                <a:latin typeface="Arial" panose="020B0604020202020204" pitchFamily="34" charset="0"/>
                <a:cs typeface="Arial" panose="020B0604020202020204" pitchFamily="34" charset="0"/>
              </a:rPr>
              <a:t>   </a:t>
            </a: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13945AA7-7F1A-4121-B5A0-7A7617EBA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5479" y="2624640"/>
            <a:ext cx="2974866" cy="2538282"/>
          </a:xfrm>
          <a:prstGeom prst="rect">
            <a:avLst/>
          </a:prstGeom>
        </p:spPr>
      </p:pic>
    </p:spTree>
    <p:extLst>
      <p:ext uri="{BB962C8B-B14F-4D97-AF65-F5344CB8AC3E}">
        <p14:creationId xmlns:p14="http://schemas.microsoft.com/office/powerpoint/2010/main" val="687350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95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E4B6-0F1D-2630-1685-2739C5C9A691}"/>
              </a:ext>
            </a:extLst>
          </p:cNvPr>
          <p:cNvSpPr>
            <a:spLocks noGrp="1"/>
          </p:cNvSpPr>
          <p:nvPr>
            <p:ph type="title"/>
          </p:nvPr>
        </p:nvSpPr>
        <p:spPr>
          <a:xfrm>
            <a:off x="453286" y="278998"/>
            <a:ext cx="7886700" cy="994172"/>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Who is eligible to join?</a:t>
            </a:r>
          </a:p>
        </p:txBody>
      </p:sp>
      <p:sp>
        <p:nvSpPr>
          <p:cNvPr id="3" name="Content Placeholder 2">
            <a:extLst>
              <a:ext uri="{FF2B5EF4-FFF2-40B4-BE49-F238E27FC236}">
                <a16:creationId xmlns:a16="http://schemas.microsoft.com/office/drawing/2014/main" id="{034D87B3-CD01-F7F1-6A25-4FD15A53E075}"/>
              </a:ext>
            </a:extLst>
          </p:cNvPr>
          <p:cNvSpPr>
            <a:spLocks noGrp="1"/>
          </p:cNvSpPr>
          <p:nvPr>
            <p:ph idx="1"/>
          </p:nvPr>
        </p:nvSpPr>
        <p:spPr>
          <a:xfrm>
            <a:off x="453286" y="1273170"/>
            <a:ext cx="6031956" cy="3066950"/>
          </a:xfrm>
        </p:spPr>
        <p:txBody>
          <a:bodyPr>
            <a:normAutofit/>
          </a:bodyPr>
          <a:lstStyle/>
          <a:p>
            <a:pPr marL="0" indent="0">
              <a:buNone/>
            </a:pPr>
            <a:r>
              <a:rPr lang="en-GB" altLang="en-US" sz="1800">
                <a:latin typeface="Arial" panose="020B0604020202020204" pitchFamily="34" charset="0"/>
                <a:cs typeface="Arial" panose="020B0604020202020204" pitchFamily="34" charset="0"/>
              </a:rPr>
              <a:t>The Scheme is open to any NHS workers aged between 16 and 75 who are:</a:t>
            </a:r>
          </a:p>
          <a:p>
            <a:pPr marL="0" indent="0">
              <a:buNone/>
            </a:pPr>
            <a:endParaRPr lang="en-GB" altLang="en-US"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rPr>
              <a:t>Directly employed by the NHS </a:t>
            </a:r>
          </a:p>
          <a:p>
            <a:r>
              <a:rPr lang="en-GB" sz="1800">
                <a:latin typeface="Arial" panose="020B0604020202020204" pitchFamily="34" charset="0"/>
                <a:cs typeface="Arial" panose="020B0604020202020204" pitchFamily="34" charset="0"/>
              </a:rPr>
              <a:t>Medical, dental, ophthalmic practitioners or trainees</a:t>
            </a:r>
          </a:p>
          <a:p>
            <a:r>
              <a:rPr lang="en-GB" altLang="en-US" sz="1800">
                <a:latin typeface="Arial" panose="020B0604020202020204" pitchFamily="34" charset="0"/>
                <a:cs typeface="Arial" panose="020B0604020202020204" pitchFamily="34" charset="0"/>
              </a:rPr>
              <a:t>General medical practice staff</a:t>
            </a:r>
          </a:p>
          <a:p>
            <a:r>
              <a:rPr lang="en-GB" altLang="en-US" sz="1800">
                <a:latin typeface="Arial" panose="020B0604020202020204" pitchFamily="34" charset="0"/>
                <a:cs typeface="Arial" panose="020B0604020202020204" pitchFamily="34" charset="0"/>
              </a:rPr>
              <a:t>Staff working for certain approved employers</a:t>
            </a:r>
          </a:p>
          <a:p>
            <a:r>
              <a:rPr lang="en-GB" altLang="en-US" sz="1800">
                <a:latin typeface="Arial" panose="020B0604020202020204" pitchFamily="34" charset="0"/>
                <a:cs typeface="Arial" panose="020B0604020202020204" pitchFamily="34" charset="0"/>
              </a:rPr>
              <a:t>All types of practitioners, locums and non-GP partner</a:t>
            </a:r>
          </a:p>
          <a:p>
            <a:pPr marL="342884" lvl="1" indent="0">
              <a:buNone/>
            </a:pPr>
            <a:endParaRPr lang="en-GB" altLang="en-US"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87607CB-14C5-91D0-5A40-AFFCA2611D90}"/>
              </a:ext>
            </a:extLst>
          </p:cNvPr>
          <p:cNvPicPr>
            <a:picLocks noChangeAspect="1"/>
          </p:cNvPicPr>
          <p:nvPr/>
        </p:nvPicPr>
        <p:blipFill>
          <a:blip r:embed="rId3"/>
          <a:stretch>
            <a:fillRect/>
          </a:stretch>
        </p:blipFill>
        <p:spPr>
          <a:xfrm>
            <a:off x="7050726" y="1611836"/>
            <a:ext cx="1289260" cy="3350641"/>
          </a:xfrm>
          <a:prstGeom prst="rect">
            <a:avLst/>
          </a:prstGeom>
        </p:spPr>
      </p:pic>
    </p:spTree>
    <p:extLst>
      <p:ext uri="{BB962C8B-B14F-4D97-AF65-F5344CB8AC3E}">
        <p14:creationId xmlns:p14="http://schemas.microsoft.com/office/powerpoint/2010/main" val="2575459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4387-A50A-EEF1-A385-20A9240D1540}"/>
              </a:ext>
            </a:extLst>
          </p:cNvPr>
          <p:cNvSpPr>
            <a:spLocks noGrp="1"/>
          </p:cNvSpPr>
          <p:nvPr>
            <p:ph type="title"/>
          </p:nvPr>
        </p:nvSpPr>
        <p:spPr/>
        <p:txBody>
          <a:bodyPr/>
          <a:lstStyle/>
          <a:p>
            <a:r>
              <a:rPr lang="en-GB"/>
              <a:t>Registration process – example letter </a:t>
            </a:r>
          </a:p>
        </p:txBody>
      </p:sp>
      <p:graphicFrame>
        <p:nvGraphicFramePr>
          <p:cNvPr id="4" name="Object 3">
            <a:extLst>
              <a:ext uri="{FF2B5EF4-FFF2-40B4-BE49-F238E27FC236}">
                <a16:creationId xmlns:a16="http://schemas.microsoft.com/office/drawing/2014/main" id="{EF18AAF3-B36B-D3B2-3CF2-AE93BF6BAB7E}"/>
              </a:ext>
            </a:extLst>
          </p:cNvPr>
          <p:cNvGraphicFramePr>
            <a:graphicFrameLocks noChangeAspect="1"/>
          </p:cNvGraphicFramePr>
          <p:nvPr/>
        </p:nvGraphicFramePr>
        <p:xfrm>
          <a:off x="755576" y="1119067"/>
          <a:ext cx="3709987" cy="4878387"/>
        </p:xfrm>
        <a:graphic>
          <a:graphicData uri="http://schemas.openxmlformats.org/presentationml/2006/ole">
            <mc:AlternateContent xmlns:mc="http://schemas.openxmlformats.org/markup-compatibility/2006">
              <mc:Choice xmlns:v="urn:schemas-microsoft-com:vml" Requires="v">
                <p:oleObj name="Document" r:id="rId3" imgW="6904918" imgH="9079472" progId="Word.Document.8">
                  <p:embed/>
                </p:oleObj>
              </mc:Choice>
              <mc:Fallback>
                <p:oleObj name="Document" r:id="rId3" imgW="6904918" imgH="9079472" progId="Word.Document.8">
                  <p:embed/>
                  <p:pic>
                    <p:nvPicPr>
                      <p:cNvPr id="4" name="Object 3">
                        <a:extLst>
                          <a:ext uri="{FF2B5EF4-FFF2-40B4-BE49-F238E27FC236}">
                            <a16:creationId xmlns:a16="http://schemas.microsoft.com/office/drawing/2014/main" id="{EF18AAF3-B36B-D3B2-3CF2-AE93BF6BAB7E}"/>
                          </a:ext>
                        </a:extLst>
                      </p:cNvPr>
                      <p:cNvPicPr/>
                      <p:nvPr/>
                    </p:nvPicPr>
                    <p:blipFill>
                      <a:blip r:embed="rId4"/>
                      <a:stretch>
                        <a:fillRect/>
                      </a:stretch>
                    </p:blipFill>
                    <p:spPr>
                      <a:xfrm>
                        <a:off x="755576" y="1119067"/>
                        <a:ext cx="3709987" cy="4878387"/>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82C785D5-FF3C-C531-FDBC-4AA4879775E8}"/>
              </a:ext>
            </a:extLst>
          </p:cNvPr>
          <p:cNvPicPr>
            <a:picLocks noChangeAspect="1"/>
          </p:cNvPicPr>
          <p:nvPr/>
        </p:nvPicPr>
        <p:blipFill>
          <a:blip r:embed="rId5"/>
          <a:stretch>
            <a:fillRect/>
          </a:stretch>
        </p:blipFill>
        <p:spPr>
          <a:xfrm>
            <a:off x="4672419" y="860426"/>
            <a:ext cx="3822262" cy="5395667"/>
          </a:xfrm>
          <a:prstGeom prst="rect">
            <a:avLst/>
          </a:prstGeom>
        </p:spPr>
      </p:pic>
    </p:spTree>
    <p:extLst>
      <p:ext uri="{BB962C8B-B14F-4D97-AF65-F5344CB8AC3E}">
        <p14:creationId xmlns:p14="http://schemas.microsoft.com/office/powerpoint/2010/main" val="1592993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C029-14A0-8D4D-9E32-04D99BDA2AE5}"/>
              </a:ext>
            </a:extLst>
          </p:cNvPr>
          <p:cNvSpPr>
            <a:spLocks noGrp="1"/>
          </p:cNvSpPr>
          <p:nvPr>
            <p:ph type="title"/>
          </p:nvPr>
        </p:nvSpPr>
        <p:spPr/>
        <p:txBody>
          <a:bodyPr lIns="91440" tIns="45720" rIns="91440" bIns="45720" anchor="t"/>
          <a:lstStyle/>
          <a:p>
            <a:r>
              <a:rPr lang="en-GB">
                <a:latin typeface="Arial"/>
                <a:cs typeface="Arial"/>
              </a:rPr>
              <a:t>Step 1 - How to register</a:t>
            </a:r>
            <a:endParaRPr lang="en-GB"/>
          </a:p>
        </p:txBody>
      </p:sp>
      <p:pic>
        <p:nvPicPr>
          <p:cNvPr id="4" name="Picture 3" descr="A screenshot of a web page&#10;&#10;Description automatically generated">
            <a:extLst>
              <a:ext uri="{FF2B5EF4-FFF2-40B4-BE49-F238E27FC236}">
                <a16:creationId xmlns:a16="http://schemas.microsoft.com/office/drawing/2014/main" id="{F4AE26B4-530D-D2C6-7468-DC4F43FC1F5E}"/>
              </a:ext>
            </a:extLst>
          </p:cNvPr>
          <p:cNvPicPr>
            <a:picLocks noChangeAspect="1"/>
          </p:cNvPicPr>
          <p:nvPr/>
        </p:nvPicPr>
        <p:blipFill>
          <a:blip r:embed="rId2"/>
          <a:stretch>
            <a:fillRect/>
          </a:stretch>
        </p:blipFill>
        <p:spPr>
          <a:xfrm>
            <a:off x="869878" y="1052736"/>
            <a:ext cx="7404244" cy="5074860"/>
          </a:xfrm>
          <a:prstGeom prst="rect">
            <a:avLst/>
          </a:prstGeom>
        </p:spPr>
      </p:pic>
    </p:spTree>
    <p:extLst>
      <p:ext uri="{BB962C8B-B14F-4D97-AF65-F5344CB8AC3E}">
        <p14:creationId xmlns:p14="http://schemas.microsoft.com/office/powerpoint/2010/main" val="311059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9BF6-0711-CA5F-AC07-750B3F6F2B77}"/>
              </a:ext>
            </a:extLst>
          </p:cNvPr>
          <p:cNvSpPr>
            <a:spLocks noGrp="1"/>
          </p:cNvSpPr>
          <p:nvPr>
            <p:ph type="title"/>
          </p:nvPr>
        </p:nvSpPr>
        <p:spPr/>
        <p:txBody>
          <a:bodyPr lIns="91440" tIns="45720" rIns="91440" bIns="45720" anchor="t"/>
          <a:lstStyle/>
          <a:p>
            <a:r>
              <a:rPr lang="en-GB">
                <a:latin typeface="Arial"/>
                <a:cs typeface="Arial"/>
              </a:rPr>
              <a:t>Step 2 - New user registration</a:t>
            </a:r>
            <a:endParaRPr lang="en-GB"/>
          </a:p>
        </p:txBody>
      </p:sp>
      <p:pic>
        <p:nvPicPr>
          <p:cNvPr id="4" name="Picture 3" descr="A screenshot of a computer&#10;&#10;Description automatically generated">
            <a:extLst>
              <a:ext uri="{FF2B5EF4-FFF2-40B4-BE49-F238E27FC236}">
                <a16:creationId xmlns:a16="http://schemas.microsoft.com/office/drawing/2014/main" id="{6D1FFF6D-ADAE-A5DC-D010-CAFF0805DCB0}"/>
              </a:ext>
            </a:extLst>
          </p:cNvPr>
          <p:cNvPicPr>
            <a:picLocks noChangeAspect="1"/>
          </p:cNvPicPr>
          <p:nvPr/>
        </p:nvPicPr>
        <p:blipFill>
          <a:blip r:embed="rId2"/>
          <a:stretch>
            <a:fillRect/>
          </a:stretch>
        </p:blipFill>
        <p:spPr>
          <a:xfrm>
            <a:off x="1348829" y="1052736"/>
            <a:ext cx="6446342" cy="4993742"/>
          </a:xfrm>
          <a:prstGeom prst="rect">
            <a:avLst/>
          </a:prstGeom>
        </p:spPr>
      </p:pic>
    </p:spTree>
    <p:extLst>
      <p:ext uri="{BB962C8B-B14F-4D97-AF65-F5344CB8AC3E}">
        <p14:creationId xmlns:p14="http://schemas.microsoft.com/office/powerpoint/2010/main" val="1831009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54A1-951A-DE7A-25A6-DA2009EFFAB3}"/>
              </a:ext>
            </a:extLst>
          </p:cNvPr>
          <p:cNvSpPr>
            <a:spLocks noGrp="1"/>
          </p:cNvSpPr>
          <p:nvPr>
            <p:ph type="title"/>
          </p:nvPr>
        </p:nvSpPr>
        <p:spPr/>
        <p:txBody>
          <a:bodyPr lIns="91440" tIns="45720" rIns="91440" bIns="45720" anchor="t"/>
          <a:lstStyle/>
          <a:p>
            <a:r>
              <a:rPr lang="en-GB">
                <a:latin typeface="Arial"/>
                <a:cs typeface="Arial"/>
              </a:rPr>
              <a:t>Step 3 – Unique codes</a:t>
            </a:r>
            <a:endParaRPr lang="en-GB"/>
          </a:p>
        </p:txBody>
      </p:sp>
      <p:pic>
        <p:nvPicPr>
          <p:cNvPr id="4" name="Picture 3" descr="A screenshot of a computer&#10;&#10;Description automatically generated">
            <a:extLst>
              <a:ext uri="{FF2B5EF4-FFF2-40B4-BE49-F238E27FC236}">
                <a16:creationId xmlns:a16="http://schemas.microsoft.com/office/drawing/2014/main" id="{0F47EE15-12D8-9C1D-4066-B5A4F5F81200}"/>
              </a:ext>
            </a:extLst>
          </p:cNvPr>
          <p:cNvPicPr>
            <a:picLocks noChangeAspect="1"/>
          </p:cNvPicPr>
          <p:nvPr/>
        </p:nvPicPr>
        <p:blipFill>
          <a:blip r:embed="rId2"/>
          <a:stretch>
            <a:fillRect/>
          </a:stretch>
        </p:blipFill>
        <p:spPr>
          <a:xfrm>
            <a:off x="1204947" y="1268760"/>
            <a:ext cx="6734106" cy="4990085"/>
          </a:xfrm>
          <a:prstGeom prst="rect">
            <a:avLst/>
          </a:prstGeom>
        </p:spPr>
      </p:pic>
    </p:spTree>
    <p:extLst>
      <p:ext uri="{BB962C8B-B14F-4D97-AF65-F5344CB8AC3E}">
        <p14:creationId xmlns:p14="http://schemas.microsoft.com/office/powerpoint/2010/main" val="64535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0A90-15E9-4B66-58F9-659D87E904F7}"/>
              </a:ext>
            </a:extLst>
          </p:cNvPr>
          <p:cNvSpPr>
            <a:spLocks noGrp="1"/>
          </p:cNvSpPr>
          <p:nvPr>
            <p:ph type="title"/>
          </p:nvPr>
        </p:nvSpPr>
        <p:spPr/>
        <p:txBody>
          <a:bodyPr lIns="91440" tIns="45720" rIns="91440" bIns="45720" anchor="t"/>
          <a:lstStyle/>
          <a:p>
            <a:r>
              <a:rPr lang="en-GB">
                <a:latin typeface="Arial"/>
                <a:cs typeface="Arial"/>
              </a:rPr>
              <a:t>Step 4 – Known facts</a:t>
            </a:r>
            <a:endParaRPr lang="en-GB"/>
          </a:p>
        </p:txBody>
      </p:sp>
      <p:pic>
        <p:nvPicPr>
          <p:cNvPr id="4" name="Picture 3" descr="A screenshot of a computer&#10;&#10;Description automatically generated">
            <a:extLst>
              <a:ext uri="{FF2B5EF4-FFF2-40B4-BE49-F238E27FC236}">
                <a16:creationId xmlns:a16="http://schemas.microsoft.com/office/drawing/2014/main" id="{10320A4D-72DF-A589-B74E-F430ADEB12F7}"/>
              </a:ext>
            </a:extLst>
          </p:cNvPr>
          <p:cNvPicPr>
            <a:picLocks noChangeAspect="1"/>
          </p:cNvPicPr>
          <p:nvPr/>
        </p:nvPicPr>
        <p:blipFill>
          <a:blip r:embed="rId2"/>
          <a:stretch>
            <a:fillRect/>
          </a:stretch>
        </p:blipFill>
        <p:spPr>
          <a:xfrm>
            <a:off x="1724256" y="1052736"/>
            <a:ext cx="5633824" cy="5059174"/>
          </a:xfrm>
          <a:prstGeom prst="rect">
            <a:avLst/>
          </a:prstGeom>
        </p:spPr>
      </p:pic>
    </p:spTree>
    <p:extLst>
      <p:ext uri="{BB962C8B-B14F-4D97-AF65-F5344CB8AC3E}">
        <p14:creationId xmlns:p14="http://schemas.microsoft.com/office/powerpoint/2010/main" val="3904988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4CC4-AD20-6258-3917-9BAF3E7281BD}"/>
              </a:ext>
            </a:extLst>
          </p:cNvPr>
          <p:cNvSpPr>
            <a:spLocks noGrp="1"/>
          </p:cNvSpPr>
          <p:nvPr>
            <p:ph type="title"/>
          </p:nvPr>
        </p:nvSpPr>
        <p:spPr/>
        <p:txBody>
          <a:bodyPr lIns="91440" tIns="45720" rIns="91440" bIns="45720" anchor="t"/>
          <a:lstStyle/>
          <a:p>
            <a:r>
              <a:rPr lang="en-GB">
                <a:latin typeface="Arial"/>
                <a:cs typeface="Arial"/>
              </a:rPr>
              <a:t>Step 5, 6, and 7 – Creating account for My NHS Pension</a:t>
            </a:r>
            <a:br>
              <a:rPr lang="en-GB" sz="2400"/>
            </a:br>
            <a:endParaRPr lang="en-GB"/>
          </a:p>
        </p:txBody>
      </p:sp>
      <p:sp>
        <p:nvSpPr>
          <p:cNvPr id="3" name="Content Placeholder 2">
            <a:extLst>
              <a:ext uri="{FF2B5EF4-FFF2-40B4-BE49-F238E27FC236}">
                <a16:creationId xmlns:a16="http://schemas.microsoft.com/office/drawing/2014/main" id="{4F9200B5-F473-318E-52B0-11FC70997D44}"/>
              </a:ext>
            </a:extLst>
          </p:cNvPr>
          <p:cNvSpPr>
            <a:spLocks noGrp="1"/>
          </p:cNvSpPr>
          <p:nvPr>
            <p:ph idx="1"/>
          </p:nvPr>
        </p:nvSpPr>
        <p:spPr>
          <a:xfrm>
            <a:off x="395536" y="1124744"/>
            <a:ext cx="8291264" cy="5112568"/>
          </a:xfrm>
        </p:spPr>
        <p:txBody>
          <a:bodyPr/>
          <a:lstStyle/>
          <a:p>
            <a:r>
              <a:rPr lang="en-GB"/>
              <a:t>Create a username and password</a:t>
            </a:r>
          </a:p>
          <a:p>
            <a:r>
              <a:rPr lang="en-GB"/>
              <a:t>Provide an email address</a:t>
            </a:r>
          </a:p>
          <a:p>
            <a:r>
              <a:rPr lang="en-GB"/>
              <a:t>Create security questions </a:t>
            </a:r>
          </a:p>
          <a:p>
            <a:endParaRPr lang="en-GB"/>
          </a:p>
          <a:p>
            <a:endParaRPr lang="en-GB"/>
          </a:p>
        </p:txBody>
      </p:sp>
      <p:pic>
        <p:nvPicPr>
          <p:cNvPr id="4" name="Picture 3">
            <a:extLst>
              <a:ext uri="{FF2B5EF4-FFF2-40B4-BE49-F238E27FC236}">
                <a16:creationId xmlns:a16="http://schemas.microsoft.com/office/drawing/2014/main" id="{3D335385-8125-D68B-4910-34DDE5C6285F}"/>
              </a:ext>
            </a:extLst>
          </p:cNvPr>
          <p:cNvPicPr>
            <a:picLocks noChangeAspect="1"/>
          </p:cNvPicPr>
          <p:nvPr/>
        </p:nvPicPr>
        <p:blipFill>
          <a:blip r:embed="rId2"/>
          <a:stretch>
            <a:fillRect/>
          </a:stretch>
        </p:blipFill>
        <p:spPr>
          <a:xfrm>
            <a:off x="5732587" y="4221088"/>
            <a:ext cx="2945058" cy="1891579"/>
          </a:xfrm>
          <a:prstGeom prst="rect">
            <a:avLst/>
          </a:prstGeom>
        </p:spPr>
      </p:pic>
    </p:spTree>
    <p:extLst>
      <p:ext uri="{BB962C8B-B14F-4D97-AF65-F5344CB8AC3E}">
        <p14:creationId xmlns:p14="http://schemas.microsoft.com/office/powerpoint/2010/main" val="2446903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17F3-4A59-4183-5057-763961B68051}"/>
              </a:ext>
            </a:extLst>
          </p:cNvPr>
          <p:cNvSpPr>
            <a:spLocks noGrp="1"/>
          </p:cNvSpPr>
          <p:nvPr>
            <p:ph type="title"/>
          </p:nvPr>
        </p:nvSpPr>
        <p:spPr/>
        <p:txBody>
          <a:bodyPr/>
          <a:lstStyle/>
          <a:p>
            <a:r>
              <a:rPr lang="en-GB"/>
              <a:t>First login</a:t>
            </a:r>
          </a:p>
        </p:txBody>
      </p:sp>
      <p:sp>
        <p:nvSpPr>
          <p:cNvPr id="3" name="Content Placeholder 2">
            <a:extLst>
              <a:ext uri="{FF2B5EF4-FFF2-40B4-BE49-F238E27FC236}">
                <a16:creationId xmlns:a16="http://schemas.microsoft.com/office/drawing/2014/main" id="{94ABEE4B-2DC4-66B0-9437-D338438C899E}"/>
              </a:ext>
            </a:extLst>
          </p:cNvPr>
          <p:cNvSpPr>
            <a:spLocks noGrp="1"/>
          </p:cNvSpPr>
          <p:nvPr>
            <p:ph idx="1"/>
          </p:nvPr>
        </p:nvSpPr>
        <p:spPr>
          <a:xfrm>
            <a:off x="395536" y="980728"/>
            <a:ext cx="8291264" cy="5112568"/>
          </a:xfrm>
        </p:spPr>
        <p:txBody>
          <a:bodyPr/>
          <a:lstStyle/>
          <a:p>
            <a:pPr marL="0" indent="0">
              <a:lnSpc>
                <a:spcPct val="100000"/>
              </a:lnSpc>
              <a:spcBef>
                <a:spcPts val="0"/>
              </a:spcBef>
              <a:buNone/>
            </a:pPr>
            <a:r>
              <a:rPr lang="en-GB"/>
              <a:t>Once registered, you will be asked to log in for the first time. </a:t>
            </a:r>
            <a:br>
              <a:rPr lang="en-GB"/>
            </a:br>
            <a:br>
              <a:rPr lang="en-GB"/>
            </a:br>
            <a:r>
              <a:rPr lang="en-GB"/>
              <a:t>Once you have input your username and password, you will be asked to set up a two-factor authentication. </a:t>
            </a:r>
          </a:p>
          <a:p>
            <a:pPr marL="0" indent="0">
              <a:lnSpc>
                <a:spcPct val="100000"/>
              </a:lnSpc>
              <a:spcBef>
                <a:spcPts val="0"/>
              </a:spcBef>
              <a:buNone/>
            </a:pPr>
            <a:endParaRPr lang="en-GB"/>
          </a:p>
          <a:p>
            <a:pPr marL="0" indent="0">
              <a:lnSpc>
                <a:spcPct val="100000"/>
              </a:lnSpc>
              <a:spcBef>
                <a:spcPts val="0"/>
              </a:spcBef>
              <a:buNone/>
            </a:pPr>
            <a:r>
              <a:rPr lang="en-GB"/>
              <a:t>You can choose to authenticate using: </a:t>
            </a:r>
          </a:p>
          <a:p>
            <a:pPr>
              <a:lnSpc>
                <a:spcPct val="100000"/>
              </a:lnSpc>
              <a:spcBef>
                <a:spcPts val="0"/>
              </a:spcBef>
            </a:pPr>
            <a:r>
              <a:rPr lang="en-GB"/>
              <a:t>An authentication app</a:t>
            </a:r>
          </a:p>
          <a:p>
            <a:pPr>
              <a:lnSpc>
                <a:spcPct val="100000"/>
              </a:lnSpc>
              <a:spcBef>
                <a:spcPts val="0"/>
              </a:spcBef>
            </a:pPr>
            <a:r>
              <a:rPr lang="en-GB"/>
              <a:t>SMS</a:t>
            </a:r>
          </a:p>
          <a:p>
            <a:pPr marL="0" indent="0">
              <a:lnSpc>
                <a:spcPct val="100000"/>
              </a:lnSpc>
              <a:spcBef>
                <a:spcPts val="0"/>
              </a:spcBef>
              <a:buNone/>
            </a:pPr>
            <a:endParaRPr lang="en-GB"/>
          </a:p>
          <a:p>
            <a:pPr marL="0" indent="0">
              <a:lnSpc>
                <a:spcPct val="100000"/>
              </a:lnSpc>
              <a:spcBef>
                <a:spcPts val="0"/>
              </a:spcBef>
              <a:buNone/>
            </a:pPr>
            <a:r>
              <a:rPr lang="en-GB"/>
              <a:t>You will be provided with recovery codes to support them to self-serve if they are locked out of the system.</a:t>
            </a:r>
          </a:p>
          <a:p>
            <a:pPr marL="0" indent="0">
              <a:lnSpc>
                <a:spcPct val="100000"/>
              </a:lnSpc>
              <a:spcBef>
                <a:spcPts val="0"/>
              </a:spcBef>
              <a:buNone/>
            </a:pPr>
            <a:endParaRPr lang="en-GB"/>
          </a:p>
          <a:p>
            <a:pPr marL="0" indent="0">
              <a:lnSpc>
                <a:spcPct val="100000"/>
              </a:lnSpc>
              <a:spcBef>
                <a:spcPts val="0"/>
              </a:spcBef>
              <a:buNone/>
            </a:pPr>
            <a:r>
              <a:rPr lang="en-GB"/>
              <a:t>You will also be prompted to verify your email address, which can be used to reset your username or password if needed. You will need to check your spam/junk folders for the verification email. If you have not received it, please contact the My NHS Pension Support team. </a:t>
            </a:r>
          </a:p>
        </p:txBody>
      </p:sp>
    </p:spTree>
    <p:extLst>
      <p:ext uri="{BB962C8B-B14F-4D97-AF65-F5344CB8AC3E}">
        <p14:creationId xmlns:p14="http://schemas.microsoft.com/office/powerpoint/2010/main" val="56979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825B97F-6BC3-5C4E-1694-91F332ED0CDE}"/>
              </a:ext>
            </a:extLst>
          </p:cNvPr>
          <p:cNvSpPr/>
          <p:nvPr/>
        </p:nvSpPr>
        <p:spPr>
          <a:xfrm>
            <a:off x="3558331" y="2328931"/>
            <a:ext cx="1992584" cy="18733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My NHS Pension functionality</a:t>
            </a:r>
          </a:p>
        </p:txBody>
      </p:sp>
      <p:sp>
        <p:nvSpPr>
          <p:cNvPr id="13" name="TextBox 12">
            <a:extLst>
              <a:ext uri="{FF2B5EF4-FFF2-40B4-BE49-F238E27FC236}">
                <a16:creationId xmlns:a16="http://schemas.microsoft.com/office/drawing/2014/main" id="{D6C90C15-2859-E4CE-2D23-10E090713203}"/>
              </a:ext>
            </a:extLst>
          </p:cNvPr>
          <p:cNvSpPr txBox="1"/>
          <p:nvPr/>
        </p:nvSpPr>
        <p:spPr>
          <a:xfrm>
            <a:off x="5743889" y="2033764"/>
            <a:ext cx="2140479" cy="360000"/>
          </a:xfrm>
          <a:prstGeom prst="roundRect">
            <a:avLst>
              <a:gd name="adj" fmla="val 50000"/>
            </a:avLst>
          </a:prstGeom>
          <a:noFill/>
          <a:ln w="12700">
            <a:solidFill>
              <a:srgbClr val="FE912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Current retirement benefits</a:t>
            </a:r>
          </a:p>
        </p:txBody>
      </p:sp>
      <p:sp>
        <p:nvSpPr>
          <p:cNvPr id="14" name="TextBox 13">
            <a:extLst>
              <a:ext uri="{FF2B5EF4-FFF2-40B4-BE49-F238E27FC236}">
                <a16:creationId xmlns:a16="http://schemas.microsoft.com/office/drawing/2014/main" id="{27FC775D-843D-F6A9-9FDE-681E716FB02D}"/>
              </a:ext>
            </a:extLst>
          </p:cNvPr>
          <p:cNvSpPr txBox="1"/>
          <p:nvPr/>
        </p:nvSpPr>
        <p:spPr>
          <a:xfrm>
            <a:off x="6060492" y="2713607"/>
            <a:ext cx="1755326" cy="360000"/>
          </a:xfrm>
          <a:prstGeom prst="roundRect">
            <a:avLst>
              <a:gd name="adj" fmla="val 50000"/>
            </a:avLst>
          </a:prstGeom>
          <a:noFill/>
          <a:ln w="12700">
            <a:solidFill>
              <a:srgbClr val="FE912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Arial"/>
              </a:rPr>
              <a:t>Help and Information</a:t>
            </a:r>
          </a:p>
        </p:txBody>
      </p:sp>
      <p:sp>
        <p:nvSpPr>
          <p:cNvPr id="16" name="TextBox 15">
            <a:extLst>
              <a:ext uri="{FF2B5EF4-FFF2-40B4-BE49-F238E27FC236}">
                <a16:creationId xmlns:a16="http://schemas.microsoft.com/office/drawing/2014/main" id="{9338BBCC-8B97-89F9-7313-247BD7995005}"/>
              </a:ext>
            </a:extLst>
          </p:cNvPr>
          <p:cNvSpPr txBox="1"/>
          <p:nvPr/>
        </p:nvSpPr>
        <p:spPr>
          <a:xfrm>
            <a:off x="4866990" y="1453439"/>
            <a:ext cx="1638533" cy="360000"/>
          </a:xfrm>
          <a:prstGeom prst="roundRect">
            <a:avLst>
              <a:gd name="adj" fmla="val 50000"/>
            </a:avLst>
          </a:prstGeom>
          <a:noFill/>
          <a:ln w="12700">
            <a:solidFill>
              <a:srgbClr val="FE912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Benefits dashboard</a:t>
            </a:r>
          </a:p>
        </p:txBody>
      </p:sp>
      <p:sp>
        <p:nvSpPr>
          <p:cNvPr id="19" name="Content Placeholder 2">
            <a:extLst>
              <a:ext uri="{FF2B5EF4-FFF2-40B4-BE49-F238E27FC236}">
                <a16:creationId xmlns:a16="http://schemas.microsoft.com/office/drawing/2014/main" id="{0309D589-4463-B412-91A9-BC22C58CEE89}"/>
              </a:ext>
            </a:extLst>
          </p:cNvPr>
          <p:cNvSpPr txBox="1">
            <a:spLocks/>
          </p:cNvSpPr>
          <p:nvPr/>
        </p:nvSpPr>
        <p:spPr>
          <a:xfrm>
            <a:off x="6072466" y="3466750"/>
            <a:ext cx="1731377" cy="360000"/>
          </a:xfrm>
          <a:prstGeom prst="roundRect">
            <a:avLst>
              <a:gd name="adj" fmla="val 50000"/>
            </a:avLst>
          </a:prstGeom>
          <a:ln w="12700">
            <a:solidFill>
              <a:srgbClr val="E44856"/>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Scheme information </a:t>
            </a:r>
          </a:p>
        </p:txBody>
      </p:sp>
      <p:sp>
        <p:nvSpPr>
          <p:cNvPr id="20" name="Content Placeholder 2">
            <a:extLst>
              <a:ext uri="{FF2B5EF4-FFF2-40B4-BE49-F238E27FC236}">
                <a16:creationId xmlns:a16="http://schemas.microsoft.com/office/drawing/2014/main" id="{4D467DAB-87C9-5012-7823-9564AF28576E}"/>
              </a:ext>
            </a:extLst>
          </p:cNvPr>
          <p:cNvSpPr txBox="1">
            <a:spLocks/>
          </p:cNvSpPr>
          <p:nvPr/>
        </p:nvSpPr>
        <p:spPr>
          <a:xfrm>
            <a:off x="5707344" y="4140122"/>
            <a:ext cx="1004066" cy="360000"/>
          </a:xfrm>
          <a:prstGeom prst="roundRect">
            <a:avLst>
              <a:gd name="adj" fmla="val 50000"/>
            </a:avLst>
          </a:prstGeom>
          <a:ln w="12700">
            <a:solidFill>
              <a:srgbClr val="E44856"/>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Contacts</a:t>
            </a:r>
          </a:p>
        </p:txBody>
      </p:sp>
      <p:sp>
        <p:nvSpPr>
          <p:cNvPr id="21" name="Content Placeholder 2">
            <a:extLst>
              <a:ext uri="{FF2B5EF4-FFF2-40B4-BE49-F238E27FC236}">
                <a16:creationId xmlns:a16="http://schemas.microsoft.com/office/drawing/2014/main" id="{C1A5045D-5201-B9C3-77B2-E211E137E1EE}"/>
              </a:ext>
            </a:extLst>
          </p:cNvPr>
          <p:cNvSpPr txBox="1">
            <a:spLocks/>
          </p:cNvSpPr>
          <p:nvPr/>
        </p:nvSpPr>
        <p:spPr>
          <a:xfrm>
            <a:off x="4896117" y="4737797"/>
            <a:ext cx="1710542" cy="360000"/>
          </a:xfrm>
          <a:prstGeom prst="roundRect">
            <a:avLst>
              <a:gd name="adj" fmla="val 50000"/>
            </a:avLst>
          </a:prstGeom>
          <a:ln w="12700">
            <a:solidFill>
              <a:srgbClr val="E44856"/>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Service employment</a:t>
            </a:r>
          </a:p>
        </p:txBody>
      </p:sp>
      <p:sp>
        <p:nvSpPr>
          <p:cNvPr id="22" name="Content Placeholder 2">
            <a:extLst>
              <a:ext uri="{FF2B5EF4-FFF2-40B4-BE49-F238E27FC236}">
                <a16:creationId xmlns:a16="http://schemas.microsoft.com/office/drawing/2014/main" id="{D2938B73-35D7-BDCB-95CE-FE446090DAAF}"/>
              </a:ext>
            </a:extLst>
          </p:cNvPr>
          <p:cNvSpPr txBox="1">
            <a:spLocks/>
          </p:cNvSpPr>
          <p:nvPr/>
        </p:nvSpPr>
        <p:spPr>
          <a:xfrm>
            <a:off x="1365216" y="5886354"/>
            <a:ext cx="7399374" cy="309291"/>
          </a:xfrm>
          <a:prstGeom prst="rect">
            <a:avLst/>
          </a:prstGeom>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Main menu               More NHS information pages                Your account                Pensioner members</a:t>
            </a:r>
          </a:p>
        </p:txBody>
      </p:sp>
      <p:sp>
        <p:nvSpPr>
          <p:cNvPr id="23" name="Content Placeholder 2">
            <a:extLst>
              <a:ext uri="{FF2B5EF4-FFF2-40B4-BE49-F238E27FC236}">
                <a16:creationId xmlns:a16="http://schemas.microsoft.com/office/drawing/2014/main" id="{950FFCD5-3FFE-661D-0B2F-9DC6EB26B5D2}"/>
              </a:ext>
            </a:extLst>
          </p:cNvPr>
          <p:cNvSpPr txBox="1">
            <a:spLocks/>
          </p:cNvSpPr>
          <p:nvPr/>
        </p:nvSpPr>
        <p:spPr>
          <a:xfrm>
            <a:off x="2268628" y="4171572"/>
            <a:ext cx="1165609" cy="360000"/>
          </a:xfrm>
          <a:prstGeom prst="roundRect">
            <a:avLst>
              <a:gd name="adj" fmla="val 50000"/>
            </a:avLst>
          </a:prstGeom>
          <a:ln w="12700">
            <a:solidFill>
              <a:srgbClr val="E44856"/>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Nominations</a:t>
            </a:r>
          </a:p>
        </p:txBody>
      </p:sp>
      <p:sp>
        <p:nvSpPr>
          <p:cNvPr id="39" name="Content Placeholder 2">
            <a:extLst>
              <a:ext uri="{FF2B5EF4-FFF2-40B4-BE49-F238E27FC236}">
                <a16:creationId xmlns:a16="http://schemas.microsoft.com/office/drawing/2014/main" id="{70A2387E-49C5-44C1-0C33-2474C94F7D9E}"/>
              </a:ext>
            </a:extLst>
          </p:cNvPr>
          <p:cNvSpPr txBox="1">
            <a:spLocks/>
          </p:cNvSpPr>
          <p:nvPr/>
        </p:nvSpPr>
        <p:spPr>
          <a:xfrm>
            <a:off x="1937078" y="2698178"/>
            <a:ext cx="1137629" cy="360000"/>
          </a:xfrm>
          <a:prstGeom prst="roundRect">
            <a:avLst>
              <a:gd name="adj" fmla="val 50000"/>
            </a:avLst>
          </a:prstGeom>
          <a:ln w="12700">
            <a:solidFill>
              <a:srgbClr val="31C5D3"/>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Your details</a:t>
            </a:r>
          </a:p>
        </p:txBody>
      </p:sp>
      <p:sp>
        <p:nvSpPr>
          <p:cNvPr id="41" name="Content Placeholder 2">
            <a:extLst>
              <a:ext uri="{FF2B5EF4-FFF2-40B4-BE49-F238E27FC236}">
                <a16:creationId xmlns:a16="http://schemas.microsoft.com/office/drawing/2014/main" id="{BE61A8B5-0D65-D8E0-4F09-2113E7CD59F7}"/>
              </a:ext>
            </a:extLst>
          </p:cNvPr>
          <p:cNvSpPr txBox="1">
            <a:spLocks/>
          </p:cNvSpPr>
          <p:nvPr/>
        </p:nvSpPr>
        <p:spPr>
          <a:xfrm>
            <a:off x="1618476" y="3457263"/>
            <a:ext cx="1425697" cy="360000"/>
          </a:xfrm>
          <a:prstGeom prst="roundRect">
            <a:avLst>
              <a:gd name="adj" fmla="val 50000"/>
            </a:avLst>
          </a:prstGeom>
          <a:ln w="12700">
            <a:solidFill>
              <a:srgbClr val="31C5D3"/>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Update address</a:t>
            </a:r>
          </a:p>
        </p:txBody>
      </p:sp>
      <p:sp>
        <p:nvSpPr>
          <p:cNvPr id="42" name="TextBox 41">
            <a:extLst>
              <a:ext uri="{FF2B5EF4-FFF2-40B4-BE49-F238E27FC236}">
                <a16:creationId xmlns:a16="http://schemas.microsoft.com/office/drawing/2014/main" id="{6D48D73D-DF1F-F4E8-C9B9-FC7CEAED7459}"/>
              </a:ext>
            </a:extLst>
          </p:cNvPr>
          <p:cNvSpPr txBox="1"/>
          <p:nvPr/>
        </p:nvSpPr>
        <p:spPr>
          <a:xfrm>
            <a:off x="2523077" y="2001138"/>
            <a:ext cx="907561" cy="360000"/>
          </a:xfrm>
          <a:prstGeom prst="roundRect">
            <a:avLst>
              <a:gd name="adj" fmla="val 50000"/>
            </a:avLst>
          </a:prstGeom>
          <a:noFill/>
          <a:ln w="12700">
            <a:solidFill>
              <a:srgbClr val="92D05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ysClr val="windowText" lastClr="000000"/>
                </a:solidFill>
                <a:effectLst/>
                <a:uLnTx/>
                <a:uFillTx/>
                <a:latin typeface="Arial"/>
                <a:ea typeface="+mn-ea"/>
                <a:cs typeface="Arial"/>
              </a:rPr>
              <a:t>P60s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21116B2A-0DF5-B75A-B53F-5172ADD81459}"/>
              </a:ext>
            </a:extLst>
          </p:cNvPr>
          <p:cNvSpPr txBox="1"/>
          <p:nvPr/>
        </p:nvSpPr>
        <p:spPr>
          <a:xfrm>
            <a:off x="3286136" y="1475272"/>
            <a:ext cx="888014" cy="360000"/>
          </a:xfrm>
          <a:prstGeom prst="roundRect">
            <a:avLst>
              <a:gd name="adj" fmla="val 50000"/>
            </a:avLst>
          </a:prstGeom>
          <a:noFill/>
          <a:ln w="12700">
            <a:solidFill>
              <a:srgbClr val="92D05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ysClr val="windowText" lastClr="000000"/>
                </a:solidFill>
                <a:effectLst/>
                <a:uLnTx/>
                <a:uFillTx/>
                <a:latin typeface="Arial"/>
                <a:ea typeface="+mn-ea"/>
                <a:cs typeface="Arial"/>
              </a:rPr>
              <a:t>Payslips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4" name="Content Placeholder 2">
            <a:extLst>
              <a:ext uri="{FF2B5EF4-FFF2-40B4-BE49-F238E27FC236}">
                <a16:creationId xmlns:a16="http://schemas.microsoft.com/office/drawing/2014/main" id="{B5A52CA1-F7E5-2F04-7C8A-922821685299}"/>
              </a:ext>
            </a:extLst>
          </p:cNvPr>
          <p:cNvSpPr txBox="1">
            <a:spLocks/>
          </p:cNvSpPr>
          <p:nvPr/>
        </p:nvSpPr>
        <p:spPr>
          <a:xfrm>
            <a:off x="2915779" y="4733800"/>
            <a:ext cx="1397051" cy="360000"/>
          </a:xfrm>
          <a:prstGeom prst="roundRect">
            <a:avLst>
              <a:gd name="adj" fmla="val 50000"/>
            </a:avLst>
          </a:prstGeom>
          <a:ln w="12700">
            <a:solidFill>
              <a:srgbClr val="E44856"/>
            </a:solidFill>
          </a:ln>
        </p:spPr>
        <p:txBody>
          <a:bodyPr/>
          <a:lstStyle>
            <a:lvl1pPr marL="457200" indent="-457200" algn="l" defTabSz="914400" rtl="0" eaLnBrk="1" latinLnBrk="0" hangingPunct="1">
              <a:lnSpc>
                <a:spcPct val="90000"/>
              </a:lnSpc>
              <a:spcBef>
                <a:spcPts val="1000"/>
              </a:spcBef>
              <a:buFont typeface="Arial" pitchFamily="34" charset="0"/>
              <a:buChar char="•"/>
              <a:defRPr sz="1800" kern="120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itchFamily="34" charset="0"/>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Earnings history</a:t>
            </a:r>
          </a:p>
        </p:txBody>
      </p:sp>
      <p:sp>
        <p:nvSpPr>
          <p:cNvPr id="49" name="Title 1">
            <a:extLst>
              <a:ext uri="{FF2B5EF4-FFF2-40B4-BE49-F238E27FC236}">
                <a16:creationId xmlns:a16="http://schemas.microsoft.com/office/drawing/2014/main" id="{A38E7B48-96FE-A251-49DD-6B7D26E62D85}"/>
              </a:ext>
            </a:extLst>
          </p:cNvPr>
          <p:cNvSpPr txBox="1">
            <a:spLocks/>
          </p:cNvSpPr>
          <p:nvPr/>
        </p:nvSpPr>
        <p:spPr>
          <a:xfrm>
            <a:off x="547936" y="557064"/>
            <a:ext cx="8291264" cy="576064"/>
          </a:xfrm>
          <a:prstGeom prst="rect">
            <a:avLst/>
          </a:prstGeom>
        </p:spPr>
        <p:txBody>
          <a:bodyPr/>
          <a:lstStyle>
            <a:lvl1pPr algn="l" defTabSz="914400" rtl="0" eaLnBrk="1" latinLnBrk="0" hangingPunct="1">
              <a:lnSpc>
                <a:spcPct val="90000"/>
              </a:lnSpc>
              <a:spcBef>
                <a:spcPct val="0"/>
              </a:spcBef>
              <a:buNone/>
              <a:defRPr sz="2400" b="1" kern="1200">
                <a:solidFill>
                  <a:srgbClr val="0072C6"/>
                </a:solidFill>
                <a:latin typeface="Arial" pitchFamily="34" charset="0"/>
                <a:ea typeface="+mj-ea"/>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0072C6"/>
                </a:solidFill>
                <a:effectLst/>
                <a:uLnTx/>
                <a:uFillTx/>
                <a:latin typeface="Arial" pitchFamily="34" charset="0"/>
                <a:ea typeface="+mj-ea"/>
                <a:cs typeface="Arial" pitchFamily="34" charset="0"/>
              </a:rPr>
              <a:t>My NHS Pension functions</a:t>
            </a:r>
          </a:p>
        </p:txBody>
      </p:sp>
      <p:sp>
        <p:nvSpPr>
          <p:cNvPr id="52" name="Rectangle: Rounded Corners 51">
            <a:extLst>
              <a:ext uri="{FF2B5EF4-FFF2-40B4-BE49-F238E27FC236}">
                <a16:creationId xmlns:a16="http://schemas.microsoft.com/office/drawing/2014/main" id="{57071C19-C009-5435-FA70-DDEDB5649951}"/>
              </a:ext>
            </a:extLst>
          </p:cNvPr>
          <p:cNvSpPr/>
          <p:nvPr/>
        </p:nvSpPr>
        <p:spPr>
          <a:xfrm>
            <a:off x="912091" y="5840680"/>
            <a:ext cx="453125" cy="309291"/>
          </a:xfrm>
          <a:prstGeom prst="roundRect">
            <a:avLst>
              <a:gd name="adj" fmla="val 50000"/>
            </a:avLst>
          </a:prstGeom>
          <a:solidFill>
            <a:srgbClr val="FE91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DD9406D5-0F7C-7883-ECA7-1AD413A5A15E}"/>
              </a:ext>
            </a:extLst>
          </p:cNvPr>
          <p:cNvSpPr/>
          <p:nvPr/>
        </p:nvSpPr>
        <p:spPr>
          <a:xfrm>
            <a:off x="2339752" y="5856518"/>
            <a:ext cx="453125" cy="309291"/>
          </a:xfrm>
          <a:prstGeom prst="roundRect">
            <a:avLst>
              <a:gd name="adj" fmla="val 50000"/>
            </a:avLst>
          </a:prstGeom>
          <a:solidFill>
            <a:srgbClr val="E448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6BF121F3-D7DF-BD66-1DAB-10CEDD230435}"/>
              </a:ext>
            </a:extLst>
          </p:cNvPr>
          <p:cNvSpPr/>
          <p:nvPr/>
        </p:nvSpPr>
        <p:spPr>
          <a:xfrm>
            <a:off x="4982971" y="5856517"/>
            <a:ext cx="453125" cy="309291"/>
          </a:xfrm>
          <a:prstGeom prst="roundRect">
            <a:avLst>
              <a:gd name="adj" fmla="val 50000"/>
            </a:avLst>
          </a:prstGeom>
          <a:solidFill>
            <a:srgbClr val="64D1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0E7485F8-E857-675A-24C6-1046BE7B0378}"/>
              </a:ext>
            </a:extLst>
          </p:cNvPr>
          <p:cNvSpPr/>
          <p:nvPr/>
        </p:nvSpPr>
        <p:spPr>
          <a:xfrm>
            <a:off x="6516216" y="5860002"/>
            <a:ext cx="453125" cy="309291"/>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F19FDE03-4519-29F7-D487-86989AE3EB42}"/>
              </a:ext>
            </a:extLst>
          </p:cNvPr>
          <p:cNvCxnSpPr>
            <a:cxnSpLocks/>
          </p:cNvCxnSpPr>
          <p:nvPr/>
        </p:nvCxnSpPr>
        <p:spPr>
          <a:xfrm>
            <a:off x="4149795" y="1861921"/>
            <a:ext cx="170538" cy="481598"/>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9D09DF-ADD6-08A8-E080-DEDE8D19C00E}"/>
              </a:ext>
            </a:extLst>
          </p:cNvPr>
          <p:cNvCxnSpPr>
            <a:cxnSpLocks/>
          </p:cNvCxnSpPr>
          <p:nvPr/>
        </p:nvCxnSpPr>
        <p:spPr>
          <a:xfrm>
            <a:off x="4846041" y="4271922"/>
            <a:ext cx="170538" cy="481598"/>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D642A1D-563B-DEFE-5870-FBE3E8048FF5}"/>
              </a:ext>
            </a:extLst>
          </p:cNvPr>
          <p:cNvCxnSpPr>
            <a:cxnSpLocks/>
            <a:endCxn id="20" idx="1"/>
          </p:cNvCxnSpPr>
          <p:nvPr/>
        </p:nvCxnSpPr>
        <p:spPr>
          <a:xfrm>
            <a:off x="5340422" y="4001438"/>
            <a:ext cx="366922" cy="318684"/>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50" name="Straight Connector 2049">
            <a:extLst>
              <a:ext uri="{FF2B5EF4-FFF2-40B4-BE49-F238E27FC236}">
                <a16:creationId xmlns:a16="http://schemas.microsoft.com/office/drawing/2014/main" id="{8979061D-9181-8D63-CF24-E1BA97C973B9}"/>
              </a:ext>
            </a:extLst>
          </p:cNvPr>
          <p:cNvCxnSpPr>
            <a:cxnSpLocks/>
          </p:cNvCxnSpPr>
          <p:nvPr/>
        </p:nvCxnSpPr>
        <p:spPr>
          <a:xfrm>
            <a:off x="5577240" y="3553534"/>
            <a:ext cx="456927" cy="83729"/>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52" name="Straight Connector 2051">
            <a:extLst>
              <a:ext uri="{FF2B5EF4-FFF2-40B4-BE49-F238E27FC236}">
                <a16:creationId xmlns:a16="http://schemas.microsoft.com/office/drawing/2014/main" id="{D201B1A2-A4EC-A818-3377-731C1091A807}"/>
              </a:ext>
            </a:extLst>
          </p:cNvPr>
          <p:cNvCxnSpPr>
            <a:cxnSpLocks/>
          </p:cNvCxnSpPr>
          <p:nvPr/>
        </p:nvCxnSpPr>
        <p:spPr>
          <a:xfrm flipH="1">
            <a:off x="5522382" y="2919191"/>
            <a:ext cx="458013" cy="79329"/>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56" name="Straight Connector 2055">
            <a:extLst>
              <a:ext uri="{FF2B5EF4-FFF2-40B4-BE49-F238E27FC236}">
                <a16:creationId xmlns:a16="http://schemas.microsoft.com/office/drawing/2014/main" id="{345F36B6-EEC6-07E4-9C53-A95D8F326BA9}"/>
              </a:ext>
            </a:extLst>
          </p:cNvPr>
          <p:cNvCxnSpPr>
            <a:cxnSpLocks/>
          </p:cNvCxnSpPr>
          <p:nvPr/>
        </p:nvCxnSpPr>
        <p:spPr>
          <a:xfrm flipH="1">
            <a:off x="5214666" y="2261015"/>
            <a:ext cx="427595" cy="287966"/>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58" name="Straight Connector 2057">
            <a:extLst>
              <a:ext uri="{FF2B5EF4-FFF2-40B4-BE49-F238E27FC236}">
                <a16:creationId xmlns:a16="http://schemas.microsoft.com/office/drawing/2014/main" id="{20E6E4B9-9815-3E32-F8F5-F06FC7272779}"/>
              </a:ext>
            </a:extLst>
          </p:cNvPr>
          <p:cNvCxnSpPr>
            <a:cxnSpLocks/>
          </p:cNvCxnSpPr>
          <p:nvPr/>
        </p:nvCxnSpPr>
        <p:spPr>
          <a:xfrm flipH="1">
            <a:off x="4821852" y="1867757"/>
            <a:ext cx="148531" cy="455467"/>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A05EEAD7-74E1-FDE1-0EED-3C729CAE1CB8}"/>
              </a:ext>
            </a:extLst>
          </p:cNvPr>
          <p:cNvCxnSpPr>
            <a:cxnSpLocks/>
          </p:cNvCxnSpPr>
          <p:nvPr/>
        </p:nvCxnSpPr>
        <p:spPr>
          <a:xfrm flipH="1">
            <a:off x="4153292" y="4269448"/>
            <a:ext cx="133856" cy="484072"/>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4400E952-6818-3F10-5BC7-4347C833AA07}"/>
              </a:ext>
            </a:extLst>
          </p:cNvPr>
          <p:cNvCxnSpPr>
            <a:cxnSpLocks/>
          </p:cNvCxnSpPr>
          <p:nvPr/>
        </p:nvCxnSpPr>
        <p:spPr>
          <a:xfrm flipH="1">
            <a:off x="3441886" y="4014501"/>
            <a:ext cx="366922" cy="318684"/>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EEB711D6-B854-4995-E675-A7B4D22421A7}"/>
              </a:ext>
            </a:extLst>
          </p:cNvPr>
          <p:cNvCxnSpPr>
            <a:cxnSpLocks/>
          </p:cNvCxnSpPr>
          <p:nvPr/>
        </p:nvCxnSpPr>
        <p:spPr>
          <a:xfrm flipH="1">
            <a:off x="3071690" y="3540569"/>
            <a:ext cx="456927" cy="83729"/>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D3134871-E23A-126C-D64A-C9057E3918A6}"/>
              </a:ext>
            </a:extLst>
          </p:cNvPr>
          <p:cNvCxnSpPr>
            <a:cxnSpLocks/>
          </p:cNvCxnSpPr>
          <p:nvPr/>
        </p:nvCxnSpPr>
        <p:spPr>
          <a:xfrm>
            <a:off x="3142692" y="2902943"/>
            <a:ext cx="458013" cy="79329"/>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17276028-EB81-80C9-388F-7305695F0791}"/>
              </a:ext>
            </a:extLst>
          </p:cNvPr>
          <p:cNvCxnSpPr>
            <a:cxnSpLocks/>
          </p:cNvCxnSpPr>
          <p:nvPr/>
        </p:nvCxnSpPr>
        <p:spPr>
          <a:xfrm>
            <a:off x="3503298" y="2256071"/>
            <a:ext cx="397502" cy="314820"/>
          </a:xfrm>
          <a:prstGeom prst="line">
            <a:avLst/>
          </a:prstGeom>
          <a:ln w="66675"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A2AB0ABE-AC71-A8F8-6A0E-392DFEC71F07}"/>
              </a:ext>
            </a:extLst>
          </p:cNvPr>
          <p:cNvGraphicFramePr/>
          <p:nvPr/>
        </p:nvGraphicFramePr>
        <p:xfrm>
          <a:off x="2442207" y="1847333"/>
          <a:ext cx="4248472" cy="2832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977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3530-4099-72EE-22B4-739F098A3627}"/>
              </a:ext>
            </a:extLst>
          </p:cNvPr>
          <p:cNvSpPr>
            <a:spLocks noGrp="1"/>
          </p:cNvSpPr>
          <p:nvPr>
            <p:ph type="title"/>
          </p:nvPr>
        </p:nvSpPr>
        <p:spPr/>
        <p:txBody>
          <a:bodyPr/>
          <a:lstStyle/>
          <a:p>
            <a:r>
              <a:rPr lang="en-GB"/>
              <a:t>Support</a:t>
            </a:r>
          </a:p>
        </p:txBody>
      </p:sp>
      <p:sp>
        <p:nvSpPr>
          <p:cNvPr id="3" name="Content Placeholder 2">
            <a:extLst>
              <a:ext uri="{FF2B5EF4-FFF2-40B4-BE49-F238E27FC236}">
                <a16:creationId xmlns:a16="http://schemas.microsoft.com/office/drawing/2014/main" id="{9EE9B895-E4B6-2BB5-247A-3AA6A001D8C5}"/>
              </a:ext>
            </a:extLst>
          </p:cNvPr>
          <p:cNvSpPr>
            <a:spLocks noGrp="1"/>
          </p:cNvSpPr>
          <p:nvPr>
            <p:ph idx="1"/>
          </p:nvPr>
        </p:nvSpPr>
        <p:spPr>
          <a:xfrm>
            <a:off x="395536" y="980728"/>
            <a:ext cx="8424936" cy="3888432"/>
          </a:xfrm>
        </p:spPr>
        <p:txBody>
          <a:bodyPr/>
          <a:lstStyle/>
          <a:p>
            <a:pPr marL="0" indent="0">
              <a:lnSpc>
                <a:spcPct val="100000"/>
              </a:lnSpc>
              <a:spcBef>
                <a:spcPts val="0"/>
              </a:spcBef>
              <a:buNone/>
            </a:pPr>
            <a:r>
              <a:rPr lang="en-GB" b="1"/>
              <a:t>Member support </a:t>
            </a:r>
          </a:p>
          <a:p>
            <a:pPr marL="0" indent="0">
              <a:lnSpc>
                <a:spcPct val="100000"/>
              </a:lnSpc>
              <a:spcBef>
                <a:spcPts val="0"/>
              </a:spcBef>
              <a:buNone/>
            </a:pPr>
            <a:endParaRPr lang="en-GB"/>
          </a:p>
          <a:p>
            <a:pPr marL="0" indent="0">
              <a:lnSpc>
                <a:spcPct val="100000"/>
              </a:lnSpc>
              <a:spcBef>
                <a:spcPts val="0"/>
              </a:spcBef>
              <a:buNone/>
            </a:pPr>
            <a:r>
              <a:rPr lang="en-GB"/>
              <a:t>In the first instance you should view the </a:t>
            </a:r>
            <a:r>
              <a:rPr lang="en-GB">
                <a:hlinkClick r:id="rId3"/>
              </a:rPr>
              <a:t>My NHS Pension webpage </a:t>
            </a:r>
            <a:r>
              <a:rPr lang="en-GB"/>
              <a:t>on the NHSBSA website.</a:t>
            </a:r>
          </a:p>
          <a:p>
            <a:pPr marL="0" indent="0">
              <a:lnSpc>
                <a:spcPct val="100000"/>
              </a:lnSpc>
              <a:spcBef>
                <a:spcPts val="0"/>
              </a:spcBef>
              <a:buNone/>
            </a:pPr>
            <a:endParaRPr lang="en-GB"/>
          </a:p>
          <a:p>
            <a:pPr marL="0" indent="0">
              <a:lnSpc>
                <a:spcPct val="100000"/>
              </a:lnSpc>
              <a:spcBef>
                <a:spcPts val="0"/>
              </a:spcBef>
              <a:buNone/>
            </a:pPr>
            <a:r>
              <a:rPr lang="en-GB"/>
              <a:t>If you are having trouble with registration or accessing My NHS Pension, you can contact pensions directly at </a:t>
            </a:r>
            <a:r>
              <a:rPr lang="en-GB">
                <a:hlinkClick r:id="rId4"/>
              </a:rPr>
              <a:t>mynhspension@nhsbsa.nhs.uk</a:t>
            </a:r>
            <a:r>
              <a:rPr lang="en-GB"/>
              <a:t> </a:t>
            </a:r>
          </a:p>
          <a:p>
            <a:pPr marL="0" indent="0">
              <a:lnSpc>
                <a:spcPct val="100000"/>
              </a:lnSpc>
              <a:spcBef>
                <a:spcPts val="0"/>
              </a:spcBef>
              <a:buNone/>
            </a:pPr>
            <a:endParaRPr lang="en-GB"/>
          </a:p>
          <a:p>
            <a:pPr marL="0" indent="0">
              <a:lnSpc>
                <a:spcPct val="100000"/>
              </a:lnSpc>
              <a:spcBef>
                <a:spcPts val="0"/>
              </a:spcBef>
              <a:buNone/>
            </a:pPr>
            <a:r>
              <a:rPr lang="en-GB"/>
              <a:t>If the data in My NHS Pension is incorrect, you can contact </a:t>
            </a:r>
            <a:r>
              <a:rPr lang="en-GB">
                <a:hlinkClick r:id="rId5"/>
              </a:rPr>
              <a:t>pensionsmember@nhsbsa.nhs.uk</a:t>
            </a:r>
            <a:r>
              <a:rPr lang="en-GB"/>
              <a:t> or if it impacts your current employment, please contact your employer.</a:t>
            </a:r>
          </a:p>
          <a:p>
            <a:pPr marL="0" indent="0">
              <a:lnSpc>
                <a:spcPct val="100000"/>
              </a:lnSpc>
              <a:spcBef>
                <a:spcPts val="0"/>
              </a:spcBef>
              <a:buNone/>
            </a:pPr>
            <a:endParaRPr lang="en-GB"/>
          </a:p>
          <a:p>
            <a:pPr marL="0" indent="0">
              <a:lnSpc>
                <a:spcPct val="100000"/>
              </a:lnSpc>
              <a:spcBef>
                <a:spcPts val="0"/>
              </a:spcBef>
              <a:buNone/>
            </a:pPr>
            <a:endParaRPr lang="en-GB"/>
          </a:p>
          <a:p>
            <a:pPr marL="0" indent="0">
              <a:lnSpc>
                <a:spcPct val="100000"/>
              </a:lnSpc>
              <a:spcBef>
                <a:spcPts val="0"/>
              </a:spcBef>
              <a:buNone/>
            </a:pPr>
            <a:endParaRPr lang="en-GB"/>
          </a:p>
          <a:p>
            <a:pPr marL="0" indent="0">
              <a:buNone/>
            </a:pPr>
            <a:endParaRPr lang="en-GB"/>
          </a:p>
          <a:p>
            <a:pPr marL="0" indent="0">
              <a:buNone/>
            </a:pPr>
            <a:endParaRPr lang="en-GB"/>
          </a:p>
        </p:txBody>
      </p:sp>
    </p:spTree>
    <p:extLst>
      <p:ext uri="{BB962C8B-B14F-4D97-AF65-F5344CB8AC3E}">
        <p14:creationId xmlns:p14="http://schemas.microsoft.com/office/powerpoint/2010/main" val="148511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a:solidFill>
                  <a:schemeClr val="accent1"/>
                </a:solidFill>
                <a:latin typeface="Arial" panose="020B0604020202020204" pitchFamily="34" charset="0"/>
                <a:cs typeface="Arial" panose="020B0604020202020204" pitchFamily="34" charset="0"/>
              </a:rPr>
              <a:t>Find out more </a:t>
            </a:r>
          </a:p>
        </p:txBody>
      </p:sp>
      <p:sp>
        <p:nvSpPr>
          <p:cNvPr id="7" name="Content Placeholder 5">
            <a:extLst>
              <a:ext uri="{FF2B5EF4-FFF2-40B4-BE49-F238E27FC236}">
                <a16:creationId xmlns:a16="http://schemas.microsoft.com/office/drawing/2014/main" id="{9FD194C3-515F-4A54-9694-E5AC37601D74}"/>
              </a:ext>
            </a:extLst>
          </p:cNvPr>
          <p:cNvSpPr txBox="1">
            <a:spLocks/>
          </p:cNvSpPr>
          <p:nvPr/>
        </p:nvSpPr>
        <p:spPr>
          <a:xfrm>
            <a:off x="4182037" y="1827629"/>
            <a:ext cx="4539445" cy="3014353"/>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solidFill>
                  <a:prstClr val="black"/>
                </a:solidFill>
              </a:rPr>
              <a:t>Find more information on our Member Hub: </a:t>
            </a:r>
            <a:r>
              <a:rPr lang="en-GB">
                <a:solidFill>
                  <a:prstClr val="black"/>
                </a:solidFill>
                <a:hlinkClick r:id="rId3"/>
              </a:rPr>
              <a:t>www.nhsbsa.nhs.uk/nhs-pensions</a:t>
            </a:r>
            <a:endParaRPr lang="en-GB">
              <a:solidFill>
                <a:prstClr val="black"/>
              </a:solidFill>
            </a:endParaRPr>
          </a:p>
          <a:p>
            <a:pPr marL="0" indent="0">
              <a:buNone/>
            </a:pPr>
            <a:endParaRPr lang="en-GB">
              <a:solidFill>
                <a:prstClr val="black"/>
              </a:solidFill>
            </a:endParaRPr>
          </a:p>
          <a:p>
            <a:pPr marL="0" indent="0">
              <a:buNone/>
            </a:pPr>
            <a:r>
              <a:rPr lang="en-GB">
                <a:solidFill>
                  <a:prstClr val="black"/>
                </a:solidFill>
              </a:rPr>
              <a:t>Contact Centre: 0300 330 1346</a:t>
            </a:r>
          </a:p>
          <a:p>
            <a:pPr marL="0" indent="0">
              <a:buNone/>
            </a:pPr>
            <a:r>
              <a:rPr lang="en-GB">
                <a:solidFill>
                  <a:prstClr val="black"/>
                </a:solidFill>
                <a:hlinkClick r:id="rId4"/>
              </a:rPr>
              <a:t>nhsbsa.pensionsmember@nhsbsa.nhs.uk</a:t>
            </a:r>
            <a:br>
              <a:rPr lang="en-GB">
                <a:solidFill>
                  <a:prstClr val="black"/>
                </a:solidFill>
              </a:rPr>
            </a:br>
            <a:r>
              <a:rPr lang="en-GB">
                <a:solidFill>
                  <a:prstClr val="black"/>
                </a:solidFill>
              </a:rPr>
              <a:t>  </a:t>
            </a:r>
          </a:p>
          <a:p>
            <a:pPr marL="0" indent="0">
              <a:buNone/>
            </a:pPr>
            <a:r>
              <a:rPr lang="en-GB">
                <a:solidFill>
                  <a:prstClr val="black"/>
                </a:solidFill>
              </a:rPr>
              <a:t>Visit our Ask Us pages to find answers to common FAQs </a:t>
            </a:r>
          </a:p>
          <a:p>
            <a:pPr marL="0" indent="0">
              <a:buNone/>
            </a:pPr>
            <a:endParaRPr lang="en-GB">
              <a:solidFill>
                <a:prstClr val="black"/>
              </a:solidFill>
            </a:endParaRPr>
          </a:p>
          <a:p>
            <a:pPr marL="0" indent="0">
              <a:buNone/>
            </a:pPr>
            <a:endParaRPr lang="en-GB" sz="1350">
              <a:solidFill>
                <a:prstClr val="black"/>
              </a:solidFill>
            </a:endParaRPr>
          </a:p>
        </p:txBody>
      </p:sp>
      <p:pic>
        <p:nvPicPr>
          <p:cNvPr id="9" name="Graphic 8">
            <a:extLst>
              <a:ext uri="{FF2B5EF4-FFF2-40B4-BE49-F238E27FC236}">
                <a16:creationId xmlns:a16="http://schemas.microsoft.com/office/drawing/2014/main" id="{FA939A14-E613-423A-AFAB-9988EC0C950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30395"/>
          <a:stretch/>
        </p:blipFill>
        <p:spPr>
          <a:xfrm>
            <a:off x="292476" y="2062973"/>
            <a:ext cx="3780427" cy="2543667"/>
          </a:xfrm>
          <a:prstGeom prst="rect">
            <a:avLst/>
          </a:prstGeom>
        </p:spPr>
      </p:pic>
    </p:spTree>
    <p:extLst>
      <p:ext uri="{BB962C8B-B14F-4D97-AF65-F5344CB8AC3E}">
        <p14:creationId xmlns:p14="http://schemas.microsoft.com/office/powerpoint/2010/main" val="90753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CF62-1580-0533-6B1B-D132D88DC5AA}"/>
              </a:ext>
            </a:extLst>
          </p:cNvPr>
          <p:cNvSpPr>
            <a:spLocks noGrp="1"/>
          </p:cNvSpPr>
          <p:nvPr>
            <p:ph type="title"/>
          </p:nvPr>
        </p:nvSpPr>
        <p:spPr>
          <a:xfrm>
            <a:off x="628650" y="365126"/>
            <a:ext cx="7886700" cy="844549"/>
          </a:xfrm>
        </p:spPr>
        <p:txBody>
          <a:bodyPr/>
          <a:lstStyle/>
          <a:p>
            <a:r>
              <a:rPr lang="en-GB">
                <a:solidFill>
                  <a:schemeClr val="accent1"/>
                </a:solidFill>
                <a:latin typeface="Arial" panose="020B0604020202020204" pitchFamily="34" charset="0"/>
                <a:cs typeface="Arial" panose="020B0604020202020204" pitchFamily="34" charset="0"/>
              </a:rPr>
              <a:t>Access to the Scheme </a:t>
            </a:r>
            <a:endParaRPr lang="en-GB"/>
          </a:p>
        </p:txBody>
      </p:sp>
      <p:sp>
        <p:nvSpPr>
          <p:cNvPr id="3" name="Content Placeholder 2">
            <a:extLst>
              <a:ext uri="{FF2B5EF4-FFF2-40B4-BE49-F238E27FC236}">
                <a16:creationId xmlns:a16="http://schemas.microsoft.com/office/drawing/2014/main" id="{D0D5287B-26B5-DE51-9F6E-77D0F3F8C59B}"/>
              </a:ext>
            </a:extLst>
          </p:cNvPr>
          <p:cNvSpPr>
            <a:spLocks noGrp="1"/>
          </p:cNvSpPr>
          <p:nvPr>
            <p:ph idx="1"/>
          </p:nvPr>
        </p:nvSpPr>
        <p:spPr>
          <a:xfrm>
            <a:off x="394628" y="1322687"/>
            <a:ext cx="7886700" cy="4672013"/>
          </a:xfrm>
        </p:spPr>
        <p:txBody>
          <a:bodyPr>
            <a:noAutofit/>
          </a:bodyPr>
          <a:lstStyle/>
          <a:p>
            <a:pPr marL="0" indent="0">
              <a:buNone/>
            </a:pPr>
            <a:r>
              <a:rPr lang="en-GB" sz="1800">
                <a:latin typeface="Arial" panose="020B0604020202020204" pitchFamily="34" charset="0"/>
                <a:cs typeface="Arial" panose="020B0604020202020204" pitchFamily="34" charset="0"/>
              </a:rPr>
              <a:t>The NHS Pensions Scheme is open to any person whose duties are wholly or mainly administrative, professional, technical or clerical who is employed by a medical school and who -</a:t>
            </a:r>
          </a:p>
          <a:p>
            <a:r>
              <a:rPr lang="en-GB" sz="1800">
                <a:latin typeface="Arial" panose="020B0604020202020204" pitchFamily="34" charset="0"/>
                <a:cs typeface="Arial" panose="020B0604020202020204" pitchFamily="34" charset="0"/>
              </a:rPr>
              <a:t>Must have had eligibility to contribute to the NHS Pensions in 12 months preceding the employment.</a:t>
            </a:r>
          </a:p>
          <a:p>
            <a:r>
              <a:rPr lang="en-GB" sz="1800">
                <a:latin typeface="Arial" panose="020B0604020202020204" pitchFamily="34" charset="0"/>
                <a:cs typeface="Arial" panose="020B0604020202020204" pitchFamily="34" charset="0"/>
              </a:rPr>
              <a:t>Enters employment with a medical school (other than on a change of employer as part of a reorganisation within the National Health Service) while continuing in employment or is within 12 months after leaving a previous employment</a:t>
            </a:r>
          </a:p>
          <a:p>
            <a:r>
              <a:rPr lang="en-GB" sz="1800">
                <a:latin typeface="Arial" panose="020B0604020202020204" pitchFamily="34" charset="0"/>
                <a:cs typeface="Arial" panose="020B0604020202020204" pitchFamily="34" charset="0"/>
              </a:rPr>
              <a:t>Be part of any university that instruction is given to the medical and dental students.</a:t>
            </a:r>
          </a:p>
          <a:p>
            <a:r>
              <a:rPr lang="en-GB" sz="1800">
                <a:latin typeface="Arial" panose="020B0604020202020204" pitchFamily="34" charset="0"/>
                <a:cs typeface="Arial" panose="020B0604020202020204" pitchFamily="34" charset="0"/>
              </a:rPr>
              <a:t>Will be employed as an officer in the employment of an employing authority.</a:t>
            </a:r>
          </a:p>
        </p:txBody>
      </p:sp>
      <p:pic>
        <p:nvPicPr>
          <p:cNvPr id="6" name="Picture 5" descr="Graphical user interface&#10;&#10;Description automatically generated">
            <a:extLst>
              <a:ext uri="{FF2B5EF4-FFF2-40B4-BE49-F238E27FC236}">
                <a16:creationId xmlns:a16="http://schemas.microsoft.com/office/drawing/2014/main" id="{F3EFD325-6103-FCB4-2205-930CA68BCE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176"/>
          <a:stretch/>
        </p:blipFill>
        <p:spPr>
          <a:xfrm>
            <a:off x="7190548" y="4878916"/>
            <a:ext cx="1324802" cy="1312794"/>
          </a:xfrm>
          <a:prstGeom prst="ellipse">
            <a:avLst/>
          </a:prstGeom>
        </p:spPr>
      </p:pic>
    </p:spTree>
    <p:extLst>
      <p:ext uri="{BB962C8B-B14F-4D97-AF65-F5344CB8AC3E}">
        <p14:creationId xmlns:p14="http://schemas.microsoft.com/office/powerpoint/2010/main" val="8355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a:solidFill>
                  <a:schemeClr val="accent1"/>
                </a:solidFill>
                <a:latin typeface="Arial" panose="020B0604020202020204" pitchFamily="34" charset="0"/>
                <a:cs typeface="Arial" panose="020B0604020202020204" pitchFamily="34" charset="0"/>
              </a:rPr>
              <a:t>Questions </a:t>
            </a:r>
          </a:p>
        </p:txBody>
      </p:sp>
      <p:sp>
        <p:nvSpPr>
          <p:cNvPr id="3" name="Content Placeholder 2"/>
          <p:cNvSpPr>
            <a:spLocks noGrp="1"/>
          </p:cNvSpPr>
          <p:nvPr>
            <p:ph idx="1"/>
          </p:nvPr>
        </p:nvSpPr>
        <p:spPr>
          <a:xfrm>
            <a:off x="1439652" y="1592796"/>
            <a:ext cx="6372708" cy="3834426"/>
          </a:xfrm>
        </p:spPr>
        <p:txBody>
          <a:bodyPr/>
          <a:lstStyle/>
          <a:p>
            <a:pPr eaLnBrk="1" hangingPunct="1"/>
            <a:endParaRPr lang="en-GB"/>
          </a:p>
          <a:p>
            <a:pPr marL="0" indent="0">
              <a:buNone/>
            </a:pPr>
            <a:endParaRPr lang="en-GB"/>
          </a:p>
        </p:txBody>
      </p:sp>
      <p:sp>
        <p:nvSpPr>
          <p:cNvPr id="7" name="Content Placeholder 5">
            <a:extLst>
              <a:ext uri="{FF2B5EF4-FFF2-40B4-BE49-F238E27FC236}">
                <a16:creationId xmlns:a16="http://schemas.microsoft.com/office/drawing/2014/main" id="{9FD194C3-515F-4A54-9694-E5AC37601D74}"/>
              </a:ext>
            </a:extLst>
          </p:cNvPr>
          <p:cNvSpPr txBox="1">
            <a:spLocks/>
          </p:cNvSpPr>
          <p:nvPr/>
        </p:nvSpPr>
        <p:spPr>
          <a:xfrm>
            <a:off x="5004052" y="2062975"/>
            <a:ext cx="2525121" cy="803625"/>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350">
              <a:solidFill>
                <a:prstClr val="black"/>
              </a:solidFill>
            </a:endParaRPr>
          </a:p>
        </p:txBody>
      </p:sp>
      <p:pic>
        <p:nvPicPr>
          <p:cNvPr id="9" name="Content Placeholder 3" descr="Icon&#10;&#10;Description automatically generated">
            <a:extLst>
              <a:ext uri="{FF2B5EF4-FFF2-40B4-BE49-F238E27FC236}">
                <a16:creationId xmlns:a16="http://schemas.microsoft.com/office/drawing/2014/main" id="{7F839F72-6EB2-4CB7-81FD-D1F8C251C9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3956" y="1693773"/>
            <a:ext cx="3833813" cy="3833813"/>
          </a:xfrm>
          <a:prstGeom prst="rect">
            <a:avLst/>
          </a:prstGeom>
          <a:noFill/>
        </p:spPr>
      </p:pic>
    </p:spTree>
    <p:extLst>
      <p:ext uri="{BB962C8B-B14F-4D97-AF65-F5344CB8AC3E}">
        <p14:creationId xmlns:p14="http://schemas.microsoft.com/office/powerpoint/2010/main" val="274690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37" y="328055"/>
            <a:ext cx="7473492" cy="839008"/>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Transfer in</a:t>
            </a:r>
          </a:p>
        </p:txBody>
      </p:sp>
      <p:sp>
        <p:nvSpPr>
          <p:cNvPr id="9" name="Content Placeholder 2">
            <a:extLst>
              <a:ext uri="{FF2B5EF4-FFF2-40B4-BE49-F238E27FC236}">
                <a16:creationId xmlns:a16="http://schemas.microsoft.com/office/drawing/2014/main" id="{8DA0A410-75DF-468E-8936-8F7F33527B84}"/>
              </a:ext>
            </a:extLst>
          </p:cNvPr>
          <p:cNvSpPr txBox="1">
            <a:spLocks/>
          </p:cNvSpPr>
          <p:nvPr/>
        </p:nvSpPr>
        <p:spPr>
          <a:xfrm>
            <a:off x="512337" y="1290286"/>
            <a:ext cx="7664100" cy="3564103"/>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solidFill>
                  <a:prstClr val="black"/>
                </a:solidFill>
              </a:rPr>
              <a:t>Any pension transferred in will be added to your benefits in the 2015 Pension Scheme.</a:t>
            </a:r>
          </a:p>
          <a:p>
            <a:pPr marL="0" indent="0">
              <a:buNone/>
            </a:pPr>
            <a:endParaRPr lang="en-GB" sz="1350">
              <a:solidFill>
                <a:prstClr val="black"/>
              </a:solidFill>
            </a:endParaRPr>
          </a:p>
          <a:p>
            <a:pPr marL="0" indent="0">
              <a:buNone/>
            </a:pPr>
            <a:endParaRPr lang="en-GB" sz="1350">
              <a:solidFill>
                <a:prstClr val="black"/>
              </a:solidFill>
            </a:endParaRPr>
          </a:p>
          <a:p>
            <a:pPr marL="0" indent="0">
              <a:buNone/>
            </a:pPr>
            <a:r>
              <a:rPr lang="en-GB">
                <a:solidFill>
                  <a:prstClr val="black"/>
                </a:solidFill>
              </a:rPr>
              <a:t>You must apply to transfer benefits into the Scheme:</a:t>
            </a:r>
          </a:p>
          <a:p>
            <a:r>
              <a:rPr lang="en-GB">
                <a:solidFill>
                  <a:prstClr val="black"/>
                </a:solidFill>
              </a:rPr>
              <a:t>within 12 months of becoming eligible to join the Scheme for the first time</a:t>
            </a:r>
          </a:p>
          <a:p>
            <a:r>
              <a:rPr lang="en-GB">
                <a:solidFill>
                  <a:prstClr val="black"/>
                </a:solidFill>
              </a:rPr>
              <a:t>before the normal pension age for this Scheme - your state pension age or age 65 if higher </a:t>
            </a:r>
            <a:r>
              <a:rPr lang="en-GB" sz="1350">
                <a:solidFill>
                  <a:prstClr val="black"/>
                </a:solidFill>
              </a:rPr>
              <a:t> </a:t>
            </a:r>
          </a:p>
          <a:p>
            <a:pPr marL="0" indent="0">
              <a:buNone/>
            </a:pPr>
            <a:endParaRPr lang="en-GB" sz="1350">
              <a:solidFill>
                <a:prstClr val="black"/>
              </a:solidFill>
            </a:endParaRPr>
          </a:p>
          <a:p>
            <a:endParaRPr lang="en-GB" sz="1350">
              <a:solidFill>
                <a:prstClr val="black"/>
              </a:solidFill>
            </a:endParaRPr>
          </a:p>
          <a:p>
            <a:endParaRPr lang="en-GB" sz="1350">
              <a:solidFill>
                <a:prstClr val="black"/>
              </a:solidFill>
            </a:endParaRPr>
          </a:p>
          <a:p>
            <a:pPr marL="0" indent="0">
              <a:buNone/>
            </a:pPr>
            <a:endParaRPr lang="en-GB" sz="1350">
              <a:solidFill>
                <a:prstClr val="black"/>
              </a:solidFill>
            </a:endParaRPr>
          </a:p>
          <a:p>
            <a:pPr marL="0" indent="0">
              <a:buNone/>
            </a:pPr>
            <a:br>
              <a:rPr lang="en-GB" sz="1350">
                <a:solidFill>
                  <a:prstClr val="black"/>
                </a:solidFill>
              </a:rPr>
            </a:br>
            <a:endParaRPr lang="en-GB" sz="1350">
              <a:solidFill>
                <a:prstClr val="black"/>
              </a:solidFill>
            </a:endParaRPr>
          </a:p>
        </p:txBody>
      </p:sp>
      <p:pic>
        <p:nvPicPr>
          <p:cNvPr id="4" name="Picture 3" descr="A picture containing text, clock&#10;&#10;Description automatically generated">
            <a:extLst>
              <a:ext uri="{FF2B5EF4-FFF2-40B4-BE49-F238E27FC236}">
                <a16:creationId xmlns:a16="http://schemas.microsoft.com/office/drawing/2014/main" id="{F7E223E3-F5FD-624C-D1E0-FCC08FD137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889"/>
          <a:stretch/>
        </p:blipFill>
        <p:spPr>
          <a:xfrm>
            <a:off x="6685905" y="4305274"/>
            <a:ext cx="1945758" cy="1885413"/>
          </a:xfrm>
          <a:prstGeom prst="ellipse">
            <a:avLst/>
          </a:prstGeom>
        </p:spPr>
      </p:pic>
    </p:spTree>
    <p:extLst>
      <p:ext uri="{BB962C8B-B14F-4D97-AF65-F5344CB8AC3E}">
        <p14:creationId xmlns:p14="http://schemas.microsoft.com/office/powerpoint/2010/main" val="23462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29" y="179014"/>
            <a:ext cx="7886700" cy="1325563"/>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How does it work? </a:t>
            </a:r>
          </a:p>
        </p:txBody>
      </p:sp>
      <p:sp>
        <p:nvSpPr>
          <p:cNvPr id="13" name="Content Placeholder 2">
            <a:extLst>
              <a:ext uri="{FF2B5EF4-FFF2-40B4-BE49-F238E27FC236}">
                <a16:creationId xmlns:a16="http://schemas.microsoft.com/office/drawing/2014/main" id="{AD6CB197-55CD-4D61-965C-EB19F369C37A}"/>
              </a:ext>
            </a:extLst>
          </p:cNvPr>
          <p:cNvSpPr>
            <a:spLocks noGrp="1"/>
          </p:cNvSpPr>
          <p:nvPr>
            <p:ph idx="1"/>
          </p:nvPr>
        </p:nvSpPr>
        <p:spPr>
          <a:xfrm>
            <a:off x="884798" y="2825272"/>
            <a:ext cx="6555663" cy="584775"/>
          </a:xfrm>
        </p:spPr>
        <p:txBody>
          <a:bodyPr vert="horz" lIns="68580" tIns="34290" rIns="68580" bIns="34290" rtlCol="0" anchor="t">
            <a:normAutofit/>
          </a:bodyPr>
          <a:lstStyle/>
          <a:p>
            <a:pPr marL="0" indent="0">
              <a:spcBef>
                <a:spcPts val="1125"/>
              </a:spcBef>
              <a:spcAft>
                <a:spcPts val="1125"/>
              </a:spcAft>
              <a:buNone/>
            </a:pPr>
            <a:r>
              <a:rPr lang="en-GB" sz="1800">
                <a:latin typeface="Arial" panose="020B0604020202020204" pitchFamily="34" charset="0"/>
                <a:cs typeface="Arial" panose="020B0604020202020204" pitchFamily="34" charset="0"/>
              </a:rPr>
              <a:t>This is topped up by your employers' contributions of </a:t>
            </a:r>
            <a:r>
              <a:rPr lang="en-GB" sz="1800">
                <a:latin typeface="Arial" panose="020B0604020202020204" pitchFamily="34" charset="0"/>
                <a:ea typeface="Times New Roman"/>
                <a:cs typeface="Arial" panose="020B0604020202020204" pitchFamily="34" charset="0"/>
              </a:rPr>
              <a:t>20.6%</a:t>
            </a:r>
          </a:p>
          <a:p>
            <a:pPr marL="0" indent="0">
              <a:spcBef>
                <a:spcPts val="1125"/>
              </a:spcBef>
              <a:spcAft>
                <a:spcPts val="1125"/>
              </a:spcAft>
              <a:buNone/>
            </a:pPr>
            <a:endParaRPr lang="en-GB" sz="1800">
              <a:latin typeface="Arial" panose="020B0604020202020204" pitchFamily="34" charset="0"/>
              <a:ea typeface="Times New Roman"/>
              <a:cs typeface="Arial" panose="020B0604020202020204" pitchFamily="34" charset="0"/>
            </a:endParaRPr>
          </a:p>
          <a:p>
            <a:pPr marL="0" indent="0">
              <a:spcBef>
                <a:spcPts val="1125"/>
              </a:spcBef>
              <a:spcAft>
                <a:spcPts val="1125"/>
              </a:spcAft>
              <a:buNone/>
            </a:pPr>
            <a:endParaRPr lang="en-GB">
              <a:ea typeface="Times New Roman"/>
            </a:endParaRPr>
          </a:p>
          <a:p>
            <a:pPr marL="0" indent="0">
              <a:buNone/>
            </a:pPr>
            <a:endParaRPr lang="en-GB"/>
          </a:p>
        </p:txBody>
      </p:sp>
      <p:pic>
        <p:nvPicPr>
          <p:cNvPr id="14" name="Picture 13" descr="A picture containing cup, vessel, tableware, bottle&#10;&#10;Description automatically generated">
            <a:extLst>
              <a:ext uri="{FF2B5EF4-FFF2-40B4-BE49-F238E27FC236}">
                <a16:creationId xmlns:a16="http://schemas.microsoft.com/office/drawing/2014/main" id="{6A230D2B-B103-4A41-8425-B3BAF16EF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539" y="3754294"/>
            <a:ext cx="2129087" cy="2125540"/>
          </a:xfrm>
          <a:prstGeom prst="rect">
            <a:avLst/>
          </a:prstGeom>
        </p:spPr>
      </p:pic>
      <p:sp>
        <p:nvSpPr>
          <p:cNvPr id="15" name="TextBox 14">
            <a:extLst>
              <a:ext uri="{FF2B5EF4-FFF2-40B4-BE49-F238E27FC236}">
                <a16:creationId xmlns:a16="http://schemas.microsoft.com/office/drawing/2014/main" id="{AC192547-C4B2-4B86-B0AA-99517D98706B}"/>
              </a:ext>
            </a:extLst>
          </p:cNvPr>
          <p:cNvSpPr txBox="1"/>
          <p:nvPr/>
        </p:nvSpPr>
        <p:spPr>
          <a:xfrm>
            <a:off x="1038063" y="3754294"/>
            <a:ext cx="2062097" cy="923330"/>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Member contributions </a:t>
            </a:r>
          </a:p>
          <a:p>
            <a:r>
              <a:rPr lang="en-GB">
                <a:solidFill>
                  <a:prstClr val="black"/>
                </a:solidFill>
                <a:latin typeface="Arial" panose="020B0604020202020204" pitchFamily="34" charset="0"/>
                <a:cs typeface="Arial" panose="020B0604020202020204" pitchFamily="34" charset="0"/>
              </a:rPr>
              <a:t>5.1%-13%</a:t>
            </a:r>
          </a:p>
        </p:txBody>
      </p:sp>
      <p:sp>
        <p:nvSpPr>
          <p:cNvPr id="16" name="TextBox 15">
            <a:extLst>
              <a:ext uri="{FF2B5EF4-FFF2-40B4-BE49-F238E27FC236}">
                <a16:creationId xmlns:a16="http://schemas.microsoft.com/office/drawing/2014/main" id="{2D5DEEE6-BEDE-46BC-BC82-6D3017CB4247}"/>
              </a:ext>
            </a:extLst>
          </p:cNvPr>
          <p:cNvSpPr txBox="1"/>
          <p:nvPr/>
        </p:nvSpPr>
        <p:spPr>
          <a:xfrm>
            <a:off x="4216130" y="3754294"/>
            <a:ext cx="2062097" cy="923330"/>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Employer contributions </a:t>
            </a:r>
          </a:p>
          <a:p>
            <a:r>
              <a:rPr lang="en-GB">
                <a:solidFill>
                  <a:prstClr val="black"/>
                </a:solidFill>
                <a:latin typeface="Arial" panose="020B0604020202020204" pitchFamily="34" charset="0"/>
                <a:cs typeface="Arial" panose="020B0604020202020204" pitchFamily="34" charset="0"/>
              </a:rPr>
              <a:t>20.6%</a:t>
            </a:r>
          </a:p>
        </p:txBody>
      </p:sp>
      <p:sp>
        <p:nvSpPr>
          <p:cNvPr id="4" name="TextBox 3">
            <a:extLst>
              <a:ext uri="{FF2B5EF4-FFF2-40B4-BE49-F238E27FC236}">
                <a16:creationId xmlns:a16="http://schemas.microsoft.com/office/drawing/2014/main" id="{3B6756A6-AE54-97BE-F192-352306404BCE}"/>
              </a:ext>
            </a:extLst>
          </p:cNvPr>
          <p:cNvSpPr txBox="1"/>
          <p:nvPr/>
        </p:nvSpPr>
        <p:spPr>
          <a:xfrm>
            <a:off x="884795" y="5339409"/>
            <a:ext cx="5240164" cy="369332"/>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You receive tax relief on your contributions </a:t>
            </a:r>
          </a:p>
        </p:txBody>
      </p:sp>
      <p:sp>
        <p:nvSpPr>
          <p:cNvPr id="6" name="TextBox 5">
            <a:extLst>
              <a:ext uri="{FF2B5EF4-FFF2-40B4-BE49-F238E27FC236}">
                <a16:creationId xmlns:a16="http://schemas.microsoft.com/office/drawing/2014/main" id="{F58F4E11-9D4F-6300-EB5E-AA2B962E60DB}"/>
              </a:ext>
            </a:extLst>
          </p:cNvPr>
          <p:cNvSpPr txBox="1"/>
          <p:nvPr/>
        </p:nvSpPr>
        <p:spPr>
          <a:xfrm>
            <a:off x="3212894" y="3926843"/>
            <a:ext cx="824179" cy="584775"/>
          </a:xfrm>
          <a:prstGeom prst="rect">
            <a:avLst/>
          </a:prstGeom>
          <a:noFill/>
        </p:spPr>
        <p:txBody>
          <a:bodyPr wrap="square" rtlCol="0">
            <a:spAutoFit/>
          </a:bodyPr>
          <a:lstStyle/>
          <a:p>
            <a:r>
              <a:rPr lang="en-GB" sz="3200" b="1">
                <a:solidFill>
                  <a:prstClr val="black"/>
                </a:solidFill>
                <a:latin typeface="Calibri" panose="020F0502020204030204"/>
              </a:rPr>
              <a:t>+</a:t>
            </a:r>
          </a:p>
        </p:txBody>
      </p:sp>
      <p:sp>
        <p:nvSpPr>
          <p:cNvPr id="8" name="TextBox 7">
            <a:extLst>
              <a:ext uri="{FF2B5EF4-FFF2-40B4-BE49-F238E27FC236}">
                <a16:creationId xmlns:a16="http://schemas.microsoft.com/office/drawing/2014/main" id="{EF5437AE-8CEB-A477-9BC0-3B0148861AF2}"/>
              </a:ext>
            </a:extLst>
          </p:cNvPr>
          <p:cNvSpPr txBox="1"/>
          <p:nvPr/>
        </p:nvSpPr>
        <p:spPr>
          <a:xfrm>
            <a:off x="884797" y="1518593"/>
            <a:ext cx="6555663" cy="646331"/>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Whole-time and part-time workers pay a percentage of their gross pensionable salary into their pension each month</a:t>
            </a:r>
          </a:p>
        </p:txBody>
      </p:sp>
    </p:spTree>
    <p:extLst>
      <p:ext uri="{BB962C8B-B14F-4D97-AF65-F5344CB8AC3E}">
        <p14:creationId xmlns:p14="http://schemas.microsoft.com/office/powerpoint/2010/main" val="23222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16" grpId="0"/>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Changes to public sector pension schemes - video</a:t>
            </a:r>
          </a:p>
        </p:txBody>
      </p:sp>
      <p:pic>
        <p:nvPicPr>
          <p:cNvPr id="5" name="Picture 2" descr="See the source image">
            <a:extLst>
              <a:ext uri="{FF2B5EF4-FFF2-40B4-BE49-F238E27FC236}">
                <a16:creationId xmlns:a16="http://schemas.microsoft.com/office/drawing/2014/main" id="{0B23C2E3-C538-4839-8E35-73F531182B1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80902" y="965094"/>
            <a:ext cx="7325330" cy="4970193"/>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Introducing the government changes to remove age discrimination from public service pension schemes">
            <a:hlinkClick r:id="" action="ppaction://media"/>
            <a:extLst>
              <a:ext uri="{FF2B5EF4-FFF2-40B4-BE49-F238E27FC236}">
                <a16:creationId xmlns:a16="http://schemas.microsoft.com/office/drawing/2014/main" id="{5845F651-786F-48A6-BED0-F62B384E940A}"/>
              </a:ext>
            </a:extLst>
          </p:cNvPr>
          <p:cNvPicPr>
            <a:picLocks noRot="1" noChangeAspect="1"/>
          </p:cNvPicPr>
          <p:nvPr>
            <a:videoFile r:link="rId1"/>
          </p:nvPr>
        </p:nvPicPr>
        <p:blipFill>
          <a:blip r:embed="rId5"/>
          <a:stretch>
            <a:fillRect/>
          </a:stretch>
        </p:blipFill>
        <p:spPr>
          <a:xfrm>
            <a:off x="1538258" y="1221971"/>
            <a:ext cx="6213191" cy="3524596"/>
          </a:xfrm>
          <a:prstGeom prst="rect">
            <a:avLst/>
          </a:prstGeom>
        </p:spPr>
      </p:pic>
    </p:spTree>
    <p:extLst>
      <p:ext uri="{BB962C8B-B14F-4D97-AF65-F5344CB8AC3E}">
        <p14:creationId xmlns:p14="http://schemas.microsoft.com/office/powerpoint/2010/main" val="297432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1B0D-99DF-98E0-143E-A192C1F1FC4C}"/>
              </a:ext>
            </a:extLst>
          </p:cNvPr>
          <p:cNvSpPr>
            <a:spLocks noGrp="1"/>
          </p:cNvSpPr>
          <p:nvPr>
            <p:ph type="title"/>
          </p:nvPr>
        </p:nvSpPr>
        <p:spPr>
          <a:xfrm>
            <a:off x="592088" y="464385"/>
            <a:ext cx="7886700" cy="994172"/>
          </a:xfrm>
        </p:spPr>
        <p:txBody>
          <a:bodyPr>
            <a:normAutofit/>
          </a:bodyPr>
          <a:lstStyle/>
          <a:p>
            <a:r>
              <a:rPr lang="en-GB" sz="2400" b="1">
                <a:solidFill>
                  <a:schemeClr val="accent1"/>
                </a:solidFill>
                <a:latin typeface="Arial" panose="020B0604020202020204" pitchFamily="34" charset="0"/>
                <a:cs typeface="Arial" panose="020B0604020202020204" pitchFamily="34" charset="0"/>
              </a:rPr>
              <a:t>NHS Pension Schemes</a:t>
            </a:r>
          </a:p>
        </p:txBody>
      </p:sp>
      <p:sp>
        <p:nvSpPr>
          <p:cNvPr id="3" name="Content Placeholder 2">
            <a:extLst>
              <a:ext uri="{FF2B5EF4-FFF2-40B4-BE49-F238E27FC236}">
                <a16:creationId xmlns:a16="http://schemas.microsoft.com/office/drawing/2014/main" id="{406D6DD3-556B-B115-73DE-A8FA570A264D}"/>
              </a:ext>
            </a:extLst>
          </p:cNvPr>
          <p:cNvSpPr>
            <a:spLocks noGrp="1"/>
          </p:cNvSpPr>
          <p:nvPr>
            <p:ph idx="1"/>
          </p:nvPr>
        </p:nvSpPr>
        <p:spPr>
          <a:xfrm>
            <a:off x="1439652" y="1826832"/>
            <a:ext cx="6218448" cy="3619004"/>
          </a:xfrm>
        </p:spPr>
        <p:txBody>
          <a:body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eaLnBrk="1" hangingPunct="1"/>
            <a:endParaRPr lang="en-GB"/>
          </a:p>
          <a:p>
            <a:pPr eaLnBrk="1" hangingPunct="1"/>
            <a:endParaRPr lang="en-GB"/>
          </a:p>
          <a:p>
            <a:pPr marL="0" indent="0">
              <a:buNone/>
            </a:pPr>
            <a:endParaRPr lang="en-GB"/>
          </a:p>
          <a:p>
            <a:endParaRPr lang="en-GB"/>
          </a:p>
        </p:txBody>
      </p:sp>
      <p:grpSp>
        <p:nvGrpSpPr>
          <p:cNvPr id="7" name="Group 6">
            <a:extLst>
              <a:ext uri="{FF2B5EF4-FFF2-40B4-BE49-F238E27FC236}">
                <a16:creationId xmlns:a16="http://schemas.microsoft.com/office/drawing/2014/main" id="{BB18062C-5E75-8F9B-0CB2-6087578399DD}"/>
              </a:ext>
            </a:extLst>
          </p:cNvPr>
          <p:cNvGrpSpPr/>
          <p:nvPr/>
        </p:nvGrpSpPr>
        <p:grpSpPr>
          <a:xfrm>
            <a:off x="1060150" y="3991106"/>
            <a:ext cx="7418638" cy="1823005"/>
            <a:chOff x="1060150" y="3991106"/>
            <a:chExt cx="7418638" cy="1823005"/>
          </a:xfrm>
        </p:grpSpPr>
        <p:pic>
          <p:nvPicPr>
            <p:cNvPr id="5" name="Picture 4">
              <a:extLst>
                <a:ext uri="{FF2B5EF4-FFF2-40B4-BE49-F238E27FC236}">
                  <a16:creationId xmlns:a16="http://schemas.microsoft.com/office/drawing/2014/main" id="{89977D62-EB85-DE5F-B5DF-CFCDDBD62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50" y="3991106"/>
              <a:ext cx="3066683" cy="1627401"/>
            </a:xfrm>
            <a:prstGeom prst="rect">
              <a:avLst/>
            </a:prstGeom>
            <a:ln>
              <a:noFill/>
            </a:ln>
          </p:spPr>
        </p:pic>
        <p:sp>
          <p:nvSpPr>
            <p:cNvPr id="6" name="TextBox 5">
              <a:extLst>
                <a:ext uri="{FF2B5EF4-FFF2-40B4-BE49-F238E27FC236}">
                  <a16:creationId xmlns:a16="http://schemas.microsoft.com/office/drawing/2014/main" id="{678D7975-F035-605F-7A84-CE9FEFE30AC6}"/>
                </a:ext>
              </a:extLst>
            </p:cNvPr>
            <p:cNvSpPr txBox="1"/>
            <p:nvPr/>
          </p:nvSpPr>
          <p:spPr>
            <a:xfrm>
              <a:off x="5090434" y="4544533"/>
              <a:ext cx="3388354" cy="1269578"/>
            </a:xfrm>
            <a:prstGeom prst="rect">
              <a:avLst/>
            </a:prstGeom>
            <a:noFill/>
          </p:spPr>
          <p:txBody>
            <a:bodyPr wrap="square" rtlCol="0">
              <a:spAutoFit/>
            </a:bodyPr>
            <a:lstStyle/>
            <a:p>
              <a:endParaRPr lang="en-GB" sz="1350">
                <a:solidFill>
                  <a:prstClr val="black"/>
                </a:solidFill>
                <a:latin typeface="Arial" panose="020B0604020202020204" pitchFamily="34" charset="0"/>
                <a:cs typeface="Arial" panose="020B0604020202020204" pitchFamily="34" charset="0"/>
              </a:endParaRPr>
            </a:p>
            <a:p>
              <a:r>
                <a:rPr lang="en-GB">
                  <a:solidFill>
                    <a:prstClr val="black"/>
                  </a:solidFill>
                  <a:latin typeface="Arial" panose="020B0604020202020204" pitchFamily="34" charset="0"/>
                  <a:cs typeface="Arial" panose="020B0604020202020204" pitchFamily="34" charset="0"/>
                </a:rPr>
                <a:t>ALL members now contribute to the 2015 Scheme</a:t>
              </a:r>
            </a:p>
            <a:p>
              <a:endParaRPr lang="en-GB" sz="1350">
                <a:solidFill>
                  <a:prstClr val="black"/>
                </a:solidFill>
                <a:latin typeface="Arial" panose="020B0604020202020204" pitchFamily="34" charset="0"/>
                <a:cs typeface="Arial" panose="020B0604020202020204" pitchFamily="34" charset="0"/>
              </a:endParaRPr>
            </a:p>
            <a:p>
              <a:endParaRPr lang="en-GB" sz="1350">
                <a:solidFill>
                  <a:prstClr val="black"/>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017DCD53-45D1-C543-0EC3-26507F202EDE}"/>
              </a:ext>
            </a:extLst>
          </p:cNvPr>
          <p:cNvGrpSpPr/>
          <p:nvPr/>
        </p:nvGrpSpPr>
        <p:grpSpPr>
          <a:xfrm>
            <a:off x="1081939" y="1654165"/>
            <a:ext cx="7396849" cy="1435647"/>
            <a:chOff x="1081939" y="1654165"/>
            <a:chExt cx="7396849" cy="1435647"/>
          </a:xfrm>
        </p:grpSpPr>
        <p:pic>
          <p:nvPicPr>
            <p:cNvPr id="4" name="Picture 3">
              <a:extLst>
                <a:ext uri="{FF2B5EF4-FFF2-40B4-BE49-F238E27FC236}">
                  <a16:creationId xmlns:a16="http://schemas.microsoft.com/office/drawing/2014/main" id="{24A1777F-8465-F61E-4FCA-3E1719EFB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939" y="1654165"/>
              <a:ext cx="2589969" cy="1435647"/>
            </a:xfrm>
            <a:prstGeom prst="rect">
              <a:avLst/>
            </a:prstGeom>
            <a:ln>
              <a:noFill/>
            </a:ln>
          </p:spPr>
        </p:pic>
        <p:sp>
          <p:nvSpPr>
            <p:cNvPr id="8" name="TextBox 7">
              <a:extLst>
                <a:ext uri="{FF2B5EF4-FFF2-40B4-BE49-F238E27FC236}">
                  <a16:creationId xmlns:a16="http://schemas.microsoft.com/office/drawing/2014/main" id="{F013E125-3C85-5A31-4FBB-0409A0360367}"/>
                </a:ext>
              </a:extLst>
            </p:cNvPr>
            <p:cNvSpPr txBox="1"/>
            <p:nvPr/>
          </p:nvSpPr>
          <p:spPr>
            <a:xfrm>
              <a:off x="5090434" y="2374763"/>
              <a:ext cx="3388354" cy="646331"/>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Previous Scheme</a:t>
              </a:r>
            </a:p>
            <a:p>
              <a:r>
                <a:rPr lang="en-GB">
                  <a:solidFill>
                    <a:prstClr val="black"/>
                  </a:solidFill>
                  <a:latin typeface="Arial" panose="020B0604020202020204" pitchFamily="34" charset="0"/>
                  <a:cs typeface="Arial" panose="020B0604020202020204" pitchFamily="34" charset="0"/>
                </a:rPr>
                <a:t>(1995/2008 sections)</a:t>
              </a:r>
            </a:p>
          </p:txBody>
        </p:sp>
      </p:grpSp>
    </p:spTree>
    <p:extLst>
      <p:ext uri="{BB962C8B-B14F-4D97-AF65-F5344CB8AC3E}">
        <p14:creationId xmlns:p14="http://schemas.microsoft.com/office/powerpoint/2010/main" val="19712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30503" y="358786"/>
            <a:ext cx="6326981" cy="432197"/>
          </a:xfrm>
          <a:noFill/>
          <a:ln>
            <a:miter lim="800000"/>
            <a:headEnd/>
            <a:tailEnd/>
          </a:ln>
        </p:spPr>
        <p:txBody>
          <a:bodyPr vert="horz" wrap="square" lIns="68580" tIns="34290" rIns="68580" bIns="34290" numCol="1" rtlCol="0" anchor="t" anchorCtr="0" compatLnSpc="1">
            <a:prstTxWarp prst="textNoShape">
              <a:avLst/>
            </a:prstTxWarp>
            <a:normAutofit/>
          </a:bodyPr>
          <a:lstStyle/>
          <a:p>
            <a:r>
              <a:rPr lang="en-GB" sz="2400" b="1">
                <a:solidFill>
                  <a:schemeClr val="accent1"/>
                </a:solidFill>
                <a:latin typeface="Arial" panose="020B0604020202020204" pitchFamily="34" charset="0"/>
                <a:cs typeface="Arial" panose="020B0604020202020204" pitchFamily="34" charset="0"/>
              </a:rPr>
              <a:t>Benefits in the 2015 Scheme</a:t>
            </a:r>
          </a:p>
        </p:txBody>
      </p:sp>
      <p:sp>
        <p:nvSpPr>
          <p:cNvPr id="8" name="TextBox 7">
            <a:extLst>
              <a:ext uri="{FF2B5EF4-FFF2-40B4-BE49-F238E27FC236}">
                <a16:creationId xmlns:a16="http://schemas.microsoft.com/office/drawing/2014/main" id="{6081FB93-6F42-4BFA-AB87-4DD27335E904}"/>
              </a:ext>
            </a:extLst>
          </p:cNvPr>
          <p:cNvSpPr txBox="1"/>
          <p:nvPr/>
        </p:nvSpPr>
        <p:spPr>
          <a:xfrm>
            <a:off x="630501" y="1456581"/>
            <a:ext cx="7784240" cy="1187248"/>
          </a:xfrm>
          <a:prstGeom prst="rect">
            <a:avLst/>
          </a:prstGeom>
          <a:noFill/>
        </p:spPr>
        <p:txBody>
          <a:bodyPr wrap="square">
            <a:spAutoFit/>
          </a:bodyPr>
          <a:lstStyle/>
          <a:p>
            <a:pPr>
              <a:lnSpc>
                <a:spcPct val="120000"/>
              </a:lnSpc>
              <a:spcBef>
                <a:spcPts val="450"/>
              </a:spcBef>
              <a:spcAft>
                <a:spcPts val="450"/>
              </a:spcAft>
            </a:pPr>
            <a:r>
              <a:rPr lang="en-GB">
                <a:solidFill>
                  <a:prstClr val="black"/>
                </a:solidFill>
                <a:latin typeface="Arial" panose="020B0604020202020204" pitchFamily="34" charset="0"/>
                <a:ea typeface="DINOT-Light"/>
                <a:cs typeface="Arial" panose="020B0604020202020204" pitchFamily="34" charset="0"/>
              </a:rPr>
              <a:t>The 2015 Scheme is a Career Average Revalued Earnings (CARE) scheme</a:t>
            </a:r>
          </a:p>
          <a:p>
            <a:pPr>
              <a:lnSpc>
                <a:spcPct val="120000"/>
              </a:lnSpc>
              <a:spcBef>
                <a:spcPts val="450"/>
              </a:spcBef>
              <a:spcAft>
                <a:spcPts val="450"/>
              </a:spcAft>
            </a:pPr>
            <a:r>
              <a:rPr lang="en-GB">
                <a:solidFill>
                  <a:prstClr val="black"/>
                </a:solidFill>
                <a:latin typeface="Arial" panose="020B0604020202020204" pitchFamily="34" charset="0"/>
                <a:ea typeface="DINOT-Light"/>
                <a:cs typeface="Arial" panose="020B0604020202020204" pitchFamily="34" charset="0"/>
              </a:rPr>
              <a:t> </a:t>
            </a:r>
          </a:p>
        </p:txBody>
      </p:sp>
      <p:pic>
        <p:nvPicPr>
          <p:cNvPr id="9" name="Graphic 8">
            <a:extLst>
              <a:ext uri="{FF2B5EF4-FFF2-40B4-BE49-F238E27FC236}">
                <a16:creationId xmlns:a16="http://schemas.microsoft.com/office/drawing/2014/main" id="{141B9E3C-8090-EAF3-B954-5887D66AD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449" y="3918268"/>
            <a:ext cx="2103292" cy="1900565"/>
          </a:xfrm>
          <a:prstGeom prst="rect">
            <a:avLst/>
          </a:prstGeom>
        </p:spPr>
      </p:pic>
      <p:sp>
        <p:nvSpPr>
          <p:cNvPr id="11" name="TextBox 10">
            <a:extLst>
              <a:ext uri="{FF2B5EF4-FFF2-40B4-BE49-F238E27FC236}">
                <a16:creationId xmlns:a16="http://schemas.microsoft.com/office/drawing/2014/main" id="{15478806-4628-6A0E-D1F4-3B560AA2294F}"/>
              </a:ext>
            </a:extLst>
          </p:cNvPr>
          <p:cNvSpPr txBox="1"/>
          <p:nvPr/>
        </p:nvSpPr>
        <p:spPr>
          <a:xfrm>
            <a:off x="630501" y="3810660"/>
            <a:ext cx="5344414" cy="646331"/>
          </a:xfrm>
          <a:prstGeom prst="rect">
            <a:avLst/>
          </a:prstGeom>
          <a:noFill/>
        </p:spPr>
        <p:txBody>
          <a:bodyPr wrap="square">
            <a:spAutoFit/>
          </a:bodyPr>
          <a:lstStyle/>
          <a:p>
            <a:r>
              <a:rPr lang="en-GB">
                <a:solidFill>
                  <a:prstClr val="black"/>
                </a:solidFill>
                <a:latin typeface="Arial" panose="020B0604020202020204" pitchFamily="34" charset="0"/>
                <a:cs typeface="Arial" panose="020B0604020202020204" pitchFamily="34" charset="0"/>
              </a:rPr>
              <a:t>There is no automatic lump sum at retirement – there is an option to create your own lump sum</a:t>
            </a:r>
          </a:p>
        </p:txBody>
      </p:sp>
      <p:sp>
        <p:nvSpPr>
          <p:cNvPr id="3" name="TextBox 2">
            <a:extLst>
              <a:ext uri="{FF2B5EF4-FFF2-40B4-BE49-F238E27FC236}">
                <a16:creationId xmlns:a16="http://schemas.microsoft.com/office/drawing/2014/main" id="{3CF07C7F-6961-C99D-690C-25D575D7776C}"/>
              </a:ext>
            </a:extLst>
          </p:cNvPr>
          <p:cNvSpPr txBox="1"/>
          <p:nvPr/>
        </p:nvSpPr>
        <p:spPr>
          <a:xfrm>
            <a:off x="630501" y="2437987"/>
            <a:ext cx="6848988" cy="1059008"/>
          </a:xfrm>
          <a:prstGeom prst="rect">
            <a:avLst/>
          </a:prstGeom>
          <a:noFill/>
        </p:spPr>
        <p:txBody>
          <a:bodyPr wrap="square">
            <a:spAutoFit/>
          </a:bodyPr>
          <a:lstStyle/>
          <a:p>
            <a:pPr>
              <a:lnSpc>
                <a:spcPct val="120000"/>
              </a:lnSpc>
              <a:spcBef>
                <a:spcPts val="450"/>
              </a:spcBef>
              <a:spcAft>
                <a:spcPts val="450"/>
              </a:spcAft>
            </a:pPr>
            <a:r>
              <a:rPr lang="en-GB">
                <a:solidFill>
                  <a:prstClr val="black"/>
                </a:solidFill>
                <a:latin typeface="Arial" panose="020B0604020202020204" pitchFamily="34" charset="0"/>
                <a:ea typeface="DINOT-Light"/>
                <a:cs typeface="Arial" panose="020B0604020202020204" pitchFamily="34" charset="0"/>
              </a:rPr>
              <a:t>Your pension is 1/54</a:t>
            </a:r>
            <a:r>
              <a:rPr lang="en-GB" baseline="30000">
                <a:solidFill>
                  <a:prstClr val="black"/>
                </a:solidFill>
                <a:latin typeface="Arial" panose="020B0604020202020204" pitchFamily="34" charset="0"/>
                <a:ea typeface="DINOT-Light"/>
                <a:cs typeface="Arial" panose="020B0604020202020204" pitchFamily="34" charset="0"/>
              </a:rPr>
              <a:t>th </a:t>
            </a:r>
            <a:r>
              <a:rPr lang="en-GB">
                <a:solidFill>
                  <a:prstClr val="black"/>
                </a:solidFill>
                <a:latin typeface="Arial" panose="020B0604020202020204" pitchFamily="34" charset="0"/>
                <a:ea typeface="DINOT-Light"/>
                <a:cs typeface="Arial" panose="020B0604020202020204" pitchFamily="34" charset="0"/>
              </a:rPr>
              <a:t>of your pensionable earnings per Scheme year and is revalued by an amount set by the Treasury (T order) each year +1.5% (revaluation figure)</a:t>
            </a:r>
          </a:p>
        </p:txBody>
      </p:sp>
    </p:spTree>
    <p:extLst>
      <p:ext uri="{BB962C8B-B14F-4D97-AF65-F5344CB8AC3E}">
        <p14:creationId xmlns:p14="http://schemas.microsoft.com/office/powerpoint/2010/main" val="11708230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E9165D61170545BC953D4C9D27E7B4" ma:contentTypeVersion="6" ma:contentTypeDescription="Create a new document." ma:contentTypeScope="" ma:versionID="df27ea9dbe4d3f28c2cb6571171957a8">
  <xsd:schema xmlns:xsd="http://www.w3.org/2001/XMLSchema" xmlns:xs="http://www.w3.org/2001/XMLSchema" xmlns:p="http://schemas.microsoft.com/office/2006/metadata/properties" xmlns:ns2="7a9f9bad-4eee-4851-8faf-56fd29dee279" xmlns:ns3="20a8d827-38d0-4cc7-a5ec-cddba603213c" targetNamespace="http://schemas.microsoft.com/office/2006/metadata/properties" ma:root="true" ma:fieldsID="9ea3afc5a4c5cd8fa7ab16091ec07a47" ns2:_="" ns3:_="">
    <xsd:import namespace="7a9f9bad-4eee-4851-8faf-56fd29dee279"/>
    <xsd:import namespace="20a8d827-38d0-4cc7-a5ec-cddba60321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f9bad-4eee-4851-8faf-56fd29dee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a8d827-38d0-4cc7-a5ec-cddba603213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D4E090-32CD-405C-BCDB-FE1061264573}"/>
</file>

<file path=customXml/itemProps2.xml><?xml version="1.0" encoding="utf-8"?>
<ds:datastoreItem xmlns:ds="http://schemas.openxmlformats.org/officeDocument/2006/customXml" ds:itemID="{B37F8AD3-9632-40E2-BC93-86B0CB14BAE8}">
  <ds:schemaRefs>
    <ds:schemaRef ds:uri="http://schemas.microsoft.com/sharepoint/v3/contenttype/forms"/>
  </ds:schemaRefs>
</ds:datastoreItem>
</file>

<file path=customXml/itemProps3.xml><?xml version="1.0" encoding="utf-8"?>
<ds:datastoreItem xmlns:ds="http://schemas.openxmlformats.org/officeDocument/2006/customXml" ds:itemID="{C23B2C27-100F-42ED-9CA5-53C737F6E2F4}">
  <ds:schemaRefs>
    <ds:schemaRef ds:uri="http://purl.org/dc/terms/"/>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2799d30d-6731-4efe-ac9b-c4895a8828d9"/>
    <ds:schemaRef ds:uri="c526e933-f62a-4a31-a74e-a3cecaf21dc8"/>
    <ds:schemaRef ds:uri="10529bc8-e88b-451b-8b27-359bed77463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6987</Words>
  <Application>Microsoft Office PowerPoint</Application>
  <PresentationFormat>On-screen Show (4:3)</PresentationFormat>
  <Paragraphs>519</Paragraphs>
  <Slides>40</Slides>
  <Notes>32</Notes>
  <HiddenSlides>0</HiddenSlides>
  <MMClips>3</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4" baseType="lpstr">
      <vt:lpstr>-apple-system</vt:lpstr>
      <vt:lpstr>Arial</vt:lpstr>
      <vt:lpstr>Calibri</vt:lpstr>
      <vt:lpstr>Calibri Light</vt:lpstr>
      <vt:lpstr>Cambria</vt:lpstr>
      <vt:lpstr>Helvetica</vt:lpstr>
      <vt:lpstr>Segoe UI</vt:lpstr>
      <vt:lpstr>Times New Roman</vt:lpstr>
      <vt:lpstr>1_Office Theme</vt:lpstr>
      <vt:lpstr>2_Office Theme</vt:lpstr>
      <vt:lpstr>Presentation1_v2 (2)</vt:lpstr>
      <vt:lpstr>Custom Design</vt:lpstr>
      <vt:lpstr>1_Custom Design</vt:lpstr>
      <vt:lpstr>Document</vt:lpstr>
      <vt:lpstr>PowerPoint Presentation</vt:lpstr>
      <vt:lpstr>What is the NHS Pension Scheme? </vt:lpstr>
      <vt:lpstr>Who is eligible to join?</vt:lpstr>
      <vt:lpstr>Access to the Scheme </vt:lpstr>
      <vt:lpstr>Transfer in</vt:lpstr>
      <vt:lpstr>How does it work? </vt:lpstr>
      <vt:lpstr>Changes to public sector pension schemes - video</vt:lpstr>
      <vt:lpstr>NHS Pension Schemes</vt:lpstr>
      <vt:lpstr>Benefits in the 2015 Scheme</vt:lpstr>
      <vt:lpstr>Benefits in the 2015 Scheme</vt:lpstr>
      <vt:lpstr>Benefits in the 2015 Scheme</vt:lpstr>
      <vt:lpstr>Benefits in the 2015 Scheme</vt:lpstr>
      <vt:lpstr>Lump Sum – Commutation </vt:lpstr>
      <vt:lpstr>When can I claim my NHS Pension?</vt:lpstr>
      <vt:lpstr>Options to Increase Your Pension </vt:lpstr>
      <vt:lpstr>Nominations</vt:lpstr>
      <vt:lpstr>NHS Pension Scheme Life Assurance Lump Sum</vt:lpstr>
      <vt:lpstr>PowerPoint Presentation</vt:lpstr>
      <vt:lpstr>   Transfer out   </vt:lpstr>
      <vt:lpstr>What does the NHS Pension Scheme provide?</vt:lpstr>
      <vt:lpstr>Benefits of the Scheme Video</vt:lpstr>
      <vt:lpstr>NHS Pension Scheme flexibilities</vt:lpstr>
      <vt:lpstr>Changes from 1 April 2023 – retire and rejoin </vt:lpstr>
      <vt:lpstr>PowerPoint Presentation</vt:lpstr>
      <vt:lpstr>Recap of your steps for applying for partial retirement</vt:lpstr>
      <vt:lpstr>Partial Retirement – The McCloud ruling</vt:lpstr>
      <vt:lpstr>Partial Retirement – The McCloud ruling continued </vt:lpstr>
      <vt:lpstr>How can I track what my pension is worth? </vt:lpstr>
      <vt:lpstr>PowerPoint Presentation</vt:lpstr>
      <vt:lpstr>Registration process – example letter </vt:lpstr>
      <vt:lpstr>Step 1 - How to register</vt:lpstr>
      <vt:lpstr>Step 2 - New user registration</vt:lpstr>
      <vt:lpstr>Step 3 – Unique codes</vt:lpstr>
      <vt:lpstr>Step 4 – Known facts</vt:lpstr>
      <vt:lpstr>Step 5, 6, and 7 – Creating account for My NHS Pension </vt:lpstr>
      <vt:lpstr>First login</vt:lpstr>
      <vt:lpstr>PowerPoint Presentation</vt:lpstr>
      <vt:lpstr>Support</vt:lpstr>
      <vt:lpstr>Find out more </vt:lpstr>
      <vt:lpstr>Questions </vt:lpstr>
    </vt:vector>
  </TitlesOfParts>
  <Company>NHSBSA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Thompson</dc:creator>
  <cp:lastModifiedBy>Michelle Heginbotham</cp:lastModifiedBy>
  <cp:revision>2</cp:revision>
  <dcterms:created xsi:type="dcterms:W3CDTF">2024-01-11T10:36:23Z</dcterms:created>
  <dcterms:modified xsi:type="dcterms:W3CDTF">2024-01-29T15:28:47Z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0x010100BBE9165D61170545BC953D4C9D27E7B4</vt:lpwstr>
  </property>
  <property fmtid="{D5CDD505-2E9C-101B-9397-08002B2CF9AE}" pid="3" name="MediaServiceImageTags">
    <vt:lpwstr/>
  </property>
</Properties>
</file>