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 Canning" userId="S::anne.canning1@nottingham.ac.uk::bc774e89-0b12-47cb-af62-727894a40f22" providerId="AD" clId="Web-{29185589-33DB-F03A-9A72-317CF002DF21}"/>
    <pc:docChg chg="modSld">
      <pc:chgData name="Anne Canning" userId="S::anne.canning1@nottingham.ac.uk::bc774e89-0b12-47cb-af62-727894a40f22" providerId="AD" clId="Web-{29185589-33DB-F03A-9A72-317CF002DF21}" dt="2019-06-20T10:34:33.080" v="1" actId="20577"/>
      <pc:docMkLst>
        <pc:docMk/>
      </pc:docMkLst>
      <pc:sldChg chg="modSp">
        <pc:chgData name="Anne Canning" userId="S::anne.canning1@nottingham.ac.uk::bc774e89-0b12-47cb-af62-727894a40f22" providerId="AD" clId="Web-{29185589-33DB-F03A-9A72-317CF002DF21}" dt="2019-06-20T10:34:33.080" v="0" actId="20577"/>
        <pc:sldMkLst>
          <pc:docMk/>
          <pc:sldMk cId="896773528" sldId="266"/>
        </pc:sldMkLst>
        <pc:spChg chg="mod">
          <ac:chgData name="Anne Canning" userId="S::anne.canning1@nottingham.ac.uk::bc774e89-0b12-47cb-af62-727894a40f22" providerId="AD" clId="Web-{29185589-33DB-F03A-9A72-317CF002DF21}" dt="2019-06-20T10:34:33.080" v="0" actId="20577"/>
          <ac:spMkLst>
            <pc:docMk/>
            <pc:sldMk cId="896773528" sldId="26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0C348-70F5-4CF2-9BAB-BC3CF8AB72D2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6FB9D-0CF5-4482-912D-DCBCC07DE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991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0C348-70F5-4CF2-9BAB-BC3CF8AB72D2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6FB9D-0CF5-4482-912D-DCBCC07DE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68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0C348-70F5-4CF2-9BAB-BC3CF8AB72D2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6FB9D-0CF5-4482-912D-DCBCC07DE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424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0C348-70F5-4CF2-9BAB-BC3CF8AB72D2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6FB9D-0CF5-4482-912D-DCBCC07DE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72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0C348-70F5-4CF2-9BAB-BC3CF8AB72D2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6FB9D-0CF5-4482-912D-DCBCC07DE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136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0C348-70F5-4CF2-9BAB-BC3CF8AB72D2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6FB9D-0CF5-4482-912D-DCBCC07DE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490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0C348-70F5-4CF2-9BAB-BC3CF8AB72D2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6FB9D-0CF5-4482-912D-DCBCC07DE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240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0C348-70F5-4CF2-9BAB-BC3CF8AB72D2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6FB9D-0CF5-4482-912D-DCBCC07DE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705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0C348-70F5-4CF2-9BAB-BC3CF8AB72D2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6FB9D-0CF5-4482-912D-DCBCC07DE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116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0C348-70F5-4CF2-9BAB-BC3CF8AB72D2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6FB9D-0CF5-4482-912D-DCBCC07DE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367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0C348-70F5-4CF2-9BAB-BC3CF8AB72D2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6FB9D-0CF5-4482-912D-DCBCC07DE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50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0C348-70F5-4CF2-9BAB-BC3CF8AB72D2}" type="datetimeFigureOut">
              <a:rPr lang="en-GB" smtClean="0"/>
              <a:t>20/06/2019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6FB9D-0CF5-4482-912D-DCBCC07DE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9332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2"/>
                </a:solidFill>
              </a:rPr>
              <a:t>Communicable diseases – the Great Greeting experiment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Aims:</a:t>
            </a:r>
          </a:p>
          <a:p>
            <a:pPr marL="0" indent="0" fontAlgn="base">
              <a:buNone/>
            </a:pPr>
            <a:r>
              <a:rPr lang="en-GB" sz="2400" dirty="0"/>
              <a:t>After this lesson you will have a better understanding of how bacteria can spread between people and objects and the importance of vigilant hygiene in a healthcare setting. You will cover: </a:t>
            </a:r>
          </a:p>
          <a:p>
            <a:pPr marL="0" indent="0" fontAlgn="base">
              <a:buNone/>
            </a:pPr>
            <a:endParaRPr lang="en-GB" sz="2400" dirty="0"/>
          </a:p>
          <a:p>
            <a:pPr fontAlgn="base"/>
            <a:r>
              <a:rPr lang="en-GB" sz="2400" dirty="0"/>
              <a:t>How bacteria infections can spread from person to person  </a:t>
            </a:r>
          </a:p>
          <a:p>
            <a:pPr fontAlgn="base"/>
            <a:r>
              <a:rPr lang="en-GB" sz="2400" dirty="0"/>
              <a:t>How our behaviour can help reduce the spread of bacteria and how this can reduce the use of antibiotics  </a:t>
            </a:r>
          </a:p>
          <a:p>
            <a:pPr marL="0" indent="0">
              <a:buNone/>
            </a:pPr>
            <a:endParaRPr lang="en-GB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196771" y="140273"/>
            <a:ext cx="11806177" cy="65846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6130" y="4838007"/>
            <a:ext cx="1672244" cy="1672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110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2"/>
                </a:solidFill>
              </a:rPr>
              <a:t>Activity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b="1" dirty="0">
                <a:solidFill>
                  <a:schemeClr val="tx2"/>
                </a:solidFill>
              </a:rPr>
              <a:t>MRSA outbreak</a:t>
            </a:r>
          </a:p>
          <a:p>
            <a:pPr marL="0" indent="0" fontAlgn="base">
              <a:buNone/>
            </a:pPr>
            <a:r>
              <a:rPr lang="en-GB" dirty="0"/>
              <a:t>There has been an outbreak of </a:t>
            </a:r>
            <a:r>
              <a:rPr lang="en-GB"/>
              <a:t>Methicillin</a:t>
            </a:r>
            <a:r>
              <a:rPr lang="en-GB" dirty="0"/>
              <a:t> Resistant Staphylococcus aureus (MRSA) in a hospital. Can you think of 10 actions to try and prevent/control the spread of the infection. Please work in pairs/groups.</a:t>
            </a:r>
          </a:p>
          <a:p>
            <a:pPr marL="0" indent="0" fontAlgn="base">
              <a:buNone/>
            </a:pPr>
            <a:endParaRPr lang="en-GB" dirty="0"/>
          </a:p>
          <a:p>
            <a:pPr marL="0" indent="0" fontAlgn="base">
              <a:buNone/>
            </a:pPr>
            <a:r>
              <a:rPr lang="en-GB" dirty="0"/>
              <a:t>MRSA is a bacterial infection that is difficult to treat and is known as a ‘Superbug’. MRSA lives harmlessly on the skin of about 1 in 30 people, however, if it gets inside the body it can become very dangerous.</a:t>
            </a:r>
          </a:p>
        </p:txBody>
      </p:sp>
      <p:sp>
        <p:nvSpPr>
          <p:cNvPr id="4" name="Rectangle 3"/>
          <p:cNvSpPr/>
          <p:nvPr/>
        </p:nvSpPr>
        <p:spPr>
          <a:xfrm>
            <a:off x="196771" y="140273"/>
            <a:ext cx="11806177" cy="65846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9258" y="365125"/>
            <a:ext cx="1589116" cy="1589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773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2"/>
                </a:solidFill>
              </a:rPr>
              <a:t>Pathogens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Pathogens are microbes that cause disease. 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There are four main types of Pathogens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Virus</a:t>
            </a:r>
          </a:p>
          <a:p>
            <a:r>
              <a:rPr lang="en-GB" dirty="0"/>
              <a:t>Bacteria </a:t>
            </a:r>
          </a:p>
          <a:p>
            <a:r>
              <a:rPr lang="en-GB" dirty="0"/>
              <a:t>Fungi</a:t>
            </a:r>
          </a:p>
          <a:p>
            <a:r>
              <a:rPr lang="en-GB" dirty="0" err="1"/>
              <a:t>Protists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Note: these aren’t always pathogens and can be helpful to humans!</a:t>
            </a:r>
          </a:p>
        </p:txBody>
      </p:sp>
      <p:sp>
        <p:nvSpPr>
          <p:cNvPr id="4" name="Rectangle 3"/>
          <p:cNvSpPr/>
          <p:nvPr/>
        </p:nvSpPr>
        <p:spPr>
          <a:xfrm>
            <a:off x="196771" y="140273"/>
            <a:ext cx="11806177" cy="65846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6872" y="291946"/>
            <a:ext cx="1971502" cy="1971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065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2"/>
                </a:solidFill>
              </a:rPr>
              <a:t>Bacteria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753" y="1571879"/>
            <a:ext cx="10515600" cy="4351338"/>
          </a:xfrm>
        </p:spPr>
        <p:txBody>
          <a:bodyPr>
            <a:normAutofit/>
          </a:bodyPr>
          <a:lstStyle/>
          <a:p>
            <a:r>
              <a:rPr lang="en-GB" sz="2400" dirty="0"/>
              <a:t>Prokaryotes - single celled organism without a membrane bound nucleus</a:t>
            </a:r>
          </a:p>
          <a:p>
            <a:endParaRPr lang="en-GB" sz="2400" dirty="0"/>
          </a:p>
          <a:p>
            <a:r>
              <a:rPr lang="en-GB" sz="2400" dirty="0"/>
              <a:t>They obtain nutrients from their environment to live – this can be from the human body</a:t>
            </a:r>
          </a:p>
          <a:p>
            <a:endParaRPr lang="en-GB" sz="2400" dirty="0"/>
          </a:p>
          <a:p>
            <a:r>
              <a:rPr lang="en-GB" sz="2400" dirty="0"/>
              <a:t>They can reproduce inside and outside of the human body </a:t>
            </a:r>
          </a:p>
          <a:p>
            <a:endParaRPr lang="en-GB" sz="2400" dirty="0"/>
          </a:p>
          <a:p>
            <a:r>
              <a:rPr lang="en-GB" sz="2400" dirty="0"/>
              <a:t>Cause infections such as: Meningitis, Pneumonia and Tuberculosis</a:t>
            </a:r>
          </a:p>
          <a:p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4" name="Rectangle 3"/>
          <p:cNvSpPr/>
          <p:nvPr/>
        </p:nvSpPr>
        <p:spPr>
          <a:xfrm>
            <a:off x="196771" y="140273"/>
            <a:ext cx="11806177" cy="65846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413" y="4854633"/>
            <a:ext cx="1571879" cy="1571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648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268" y="0"/>
            <a:ext cx="10515600" cy="1325563"/>
          </a:xfrm>
        </p:spPr>
        <p:txBody>
          <a:bodyPr/>
          <a:lstStyle/>
          <a:p>
            <a:r>
              <a:rPr lang="en-GB" b="1" dirty="0">
                <a:solidFill>
                  <a:schemeClr val="tx2"/>
                </a:solidFill>
              </a:rPr>
              <a:t>Structure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196771" y="140273"/>
            <a:ext cx="11806177" cy="65846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38" y="1276409"/>
            <a:ext cx="5726169" cy="1701680"/>
          </a:xfrm>
          <a:prstGeom prst="rect">
            <a:avLst/>
          </a:prstGeom>
        </p:spPr>
      </p:pic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865188" y="3492740"/>
          <a:ext cx="10119186" cy="2936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5059593">
                  <a:extLst>
                    <a:ext uri="{9D8B030D-6E8A-4147-A177-3AD203B41FA5}">
                      <a16:colId xmlns:a16="http://schemas.microsoft.com/office/drawing/2014/main" val="1390342070"/>
                    </a:ext>
                  </a:extLst>
                </a:gridCol>
                <a:gridCol w="5059593">
                  <a:extLst>
                    <a:ext uri="{9D8B030D-6E8A-4147-A177-3AD203B41FA5}">
                      <a16:colId xmlns:a16="http://schemas.microsoft.com/office/drawing/2014/main" val="42906844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723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/>
                        <a:t>Chromosonal</a:t>
                      </a:r>
                      <a:r>
                        <a:rPr lang="en-GB" dirty="0"/>
                        <a:t> DNA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Bacteria</a:t>
                      </a:r>
                      <a:r>
                        <a:rPr lang="en-GB" baseline="0" dirty="0"/>
                        <a:t> DNA is not contained within a nucleus, it is found loose in cytoplasm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129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Plasmid DNA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Can</a:t>
                      </a:r>
                      <a:r>
                        <a:rPr lang="en-GB" baseline="0" dirty="0"/>
                        <a:t> move from one bacterium to another giving variation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53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Flagella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Bacteria</a:t>
                      </a:r>
                      <a:r>
                        <a:rPr lang="en-GB" baseline="0" dirty="0"/>
                        <a:t> can have one or more flagella. These can rotate or move in a whip-like motion to move bacteria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1314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Cell Wall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Provides structure and protection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6972521"/>
                  </a:ext>
                </a:extLst>
              </a:tr>
            </a:tbl>
          </a:graphicData>
        </a:graphic>
      </p:graphicFrame>
      <p:sp>
        <p:nvSpPr>
          <p:cNvPr id="3" name="AutoShape 2" descr="data:image/jpeg;base64,/9j/4AAQSkZJRgABAQEAYABgAAD/2wBDAAMCAgMCAgMDAwMEAwMEBQgFBQQEBQoHBwYIDAoMDAsKCwsNDhIQDQ4RDgsLEBYQERMUFRUVDA8XGBYUGBIUFRT/2wBDAQMEBAUEBQkFBQkUDQsNFBQUFBQUFBQUFBQUFBQUFBQUFBQUFBQUFBQUFBQUFBQUFBQUFBQUFBQUFBQUFBQUFBT/wAARCAGuAxg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4qmb99J/vGhe1E0f76T6mhVNb8ljplYkVttTK1V6fu96EcziT7hR53pUDSVG0laXI5CdpKgaSmSSVDJJUtlqI5mpu73qNpKFYLU6mtixzQrVHu96N3vVaFpFjzKXzKrbveneZWZfKWPMNHmVD5lHmUmHKWPMp26qqyU7zKzM3EseZQrVDu96XdV2MWiXzKazVA0lJ5lSwsLI1Rs1IzVGzUikDNUDNT2aoGag0TBmpm4VGzVGzUDLHmVGzVC0lHmUECyNVeRqezVBI1BaYxmqPd70M1Rs1BfMOZqj3UxpKZupMLj91IzUxmplSFx7NTGaim0E3BmqFmpzNUbd6spMN3vR5lMooC4u6neZUe4UbqA5iTd70bveo91HNBFx26mswprSVHuoLTJtwo3Cod1LzS1Hck8xabuqOm+YtGoyWimNJUTMaaQFiioPMPrT/ADqdgJKbuC03zKjqg1HUUc0m6ncq4/8AhptFI1Fw1Fo5qNmqNmqdR2uSNJTfN9qjobvSuFkSrNT1Us2B95uAvua1F0GB5tJkNx5en6lmOOcfMY5F2qysP9ksh/3Hq5oPhO+/tOyecCMJrCaaImb5nmHzEL64wgP++laJoydiHw/t1LUIdGvIodtyxto5GiHmwSnhCCMH7+wEGse4t5bOaWC4jaGeFmjkSTqjKcEH6GtHwrYnXvGmj2U4ZVvNSgjmVeGQPMqtz2+9W42mz+I/itqSLD9nVtYmeSKf+DEzN5ZPr8tUQtGcY2F5BpjSbq6PwLb3HiHxlZWqCDzb2fe8s0Qk8tQfMkKg5GdorAvJori+uJbePybeSV3jjb+BWOQPwFFzRPUFUMtPpir5dWbGxuNUukt7SPzp2B2Rqwy+OcDPU+1WJsg5prNQrelRSNVrUz1JaKF7VG01VqSPaQLxUO6koqZI1TsPVqkjk21BSrWaLTLiybqk3VDDUm4LWli1IlX5qkX5agjkG6rC0I0dydWFHy1GrGlrojIwcCOSSo2YU9sVA1ZSkdVOASSUK1Rs26lXtXM5anqU1ZE8bVehuitUI6lWtIyOpeZptfegqvJIWbNRq1DNWzd0bQaWw+3/AOPiP/eFFJb/APHxF/vCiuZx1NuY9Omx50n+8aRaWST99J9TTua1aPz9sio5pzVHXO9GVEYzVGzUrd6jalcoGao2aijb7UXLGc0u32pdtPWlcAWlooq7o0SsJzS0bvek3VNzRC0M1M3e9NZqhgSbqcslVmajzKEQ0W/Mo8yqfnUeZV3M+Us+dSeZVRpqPMqGZtE/mU1mqLdSeZRYjUVpKgaShmqFmoY0wZqh3UjNTGapZVx7NSeZULNSM1MVyRpKiZqbzUTNQK4rNULNSs1RM1BSYM1No5prNSZVxWak8ymUVJIrMabuprNTWagAZqj3UM1Qs1VcsezU3mm0jNRcrUduNO3e9Q0Uakk273pu6mtJTPMqkBJSbqg3e9O5p6gTVG0hpm6l5pWARmo3UlJzSeg7jt1G6m7qWgrmF3UbqSigOYfu96KZUbTelA07k9FVdx6g07zG9aC7FimswWoNzUtVqFixcWdxbwwyyQPHBN/q5P4H+h6fhVer2la7Jo7MGjjurKbiezuM+VL9QMYPow5Fbl94Ugvv7FvtId103VXki2TMJJLSWPaZY2IxuARkdT8uQ9Q2HNZ2ZytNahsNIfLfdFk4ZuDj3FG3d1poZ7R+zDosvxE8Tap8PoNRtdK1DXLCU6TqF5xHZXke2RpfM/5ZbrVLhC3vXr9n8F/Fvxg8daNdzeFtU8P6V4fubSPS9W+z+Zpq6YJNyC5uYS4jlOHkM3zDLPvrzP8AYcupIf2jvDdtbrcrcagsthFfWkJlNj5o2mdh2jA3CQ9kc19O/s8/s++N/Avifx/pkmo3fgDQtLu9Q1pPEmkXZNvpQSzmVBMR+7uIzHKjbE3EBHqtTlnoz4t15T4E8dC3vLO40XU5dWW8vIL6PbNZQfaPMiiI9SoWQnuNleh+Ivh3q2ofEz4tf2Zp1zeyWupavM/2eJz5O6Z4rYEgYBk82UpX3dD8J9A/aghsZ/iHo/hb4oWWpQeRp/xO8GqumvbSRxpGLe52SBpZHk+VIvL/AHYJr6V0vwDYfDXwDpXhTSo4Nb1dIES51bUYvMa5nVVhEtyYQpklVPl3Gt4UnJrm2I5+i3PwcsY7rwL4k8PajLaXdq9nLb3kzTQvHtIlyQQcY4XHvXX+IvgT4nuviZ400rQ9BmbT9J1S4jNxs2wwQ+YxiJ9imzaK/Sj4kfA/w14q1Kz1u/u216CznitbhbrabV1j4dbaHpJllc5LNX0b4d1rwta33naRaabPeApb/wBpLZri9u/s7eWHCLnMaqgyOcVeIlhMNUUHUv8AKx2Rw2JnD2igfiH4T+C+ofEC41Cw8MSS3up6WvmahFfw/Y4YYecymVmIULtGVk2uf4azPEmreH/DRm0jwiYtSdY2t7rxK4bfck/fNvG2PIj7AlfMYGv2U8faZ8L5rHTtX1DRdCv57bVYb6AXkTw+feKSDfTeXjzdqfLGXVsH5a4X4k/sZfCP4uWst/oWkeH9Lv7Am4N/cb4II45ipEd1Ckis2F/1RrlVejOXLGfoE8HiIR55R0PxuuLeeG3jkMUkcEmfLkZCEfHXaehqvX138Wv2Q/iDrV1caT4H8J/btP0y8bbY6DdC5smRkz9q82R9y7umHr5l8Y+A/EPw58QSaL4m0e50XVY1Dm2ulwSp6MCOGB9RXbyyjo0cyl0ZhR5Who91P9zStHtoRm3rcrcrQtSyLuqOhlxdwpVpKnhj6UI2vZEsa1J5ZZaft9qkWiw4sq7StTxzdjSyR7qi+7iobsd8IqaLXmL601pqqK1Ppc5sqKFZqa1G6haxcrnRGCQzaaXmn0/b7VHIabDVqeNqipy9q2SaNEybd70ULiit1puWmSW//HxF/vCii1b/AEiL/eFFGhpzHpMkw86T/eNHnVUkb99J/vGjd71z8zaPh2i35lIzVArUu41LAGakop+32rJs0TI9tLUqrTljpXGmQbfal8upttHNFzaJDtNJUjVE1MobTd3vQzVDJJQA7dtpjSVFJJUbSUFkrSUzzKhaSmbqAJ2ko3e9QbqfzSuZtku6lpnNLVI5pSHM1NZqTmmt3q7GPMIzVG3ehu9Rs1DKuNbvUbVJzUTd6zGmFM5pN1Ju96AGtUbNTmaoWagaEZqZzSM1MagoGpKTdTN22gdx7UxmpPM3VGzUmPUVpKRmpm6o5GNSArNTd1NpsjbaCtRd22kaSo2YtTarQY/zKN3vTKGai7AduptNaak85v7tFmFhzSBaVe1Q+YWo3FaLDsTUbgtQ+Y1G4+tPUViRpBTNx/vUyinYdx/mGjzPaimUWDQcrFehp3mFuKjo3e9GgXHbqN1N5o5qblXHbqNwpvNIzUahcfuFG7/apjMK6aC8h8Hw7oo7W912TrJJGsq2SjnChsqZD3PO3FGoNkFjruoeHYIGtrS3tXlQyJcz2iyyTKTjIMgI25XHFeq+E9Qj8YfC26k1+6stDvI/ENsmi+JFgjgSG6Nu5eO4ESjMRCQ/vNrGM+1cVpfxabUIZtN8cWkni/RZstGGuPKu7ByMb7WXBEfvEVaM/wB2vcY/hPp/ij4U+GtE8GeJoINRa/u9U8L3GssmnJryXC28U9qJSTHHqFrJEqGNnxJHMjJ7liJPozzDxb8G9akvhavo8eheL9vmTaFK6Qx3yHJFzYMT5csbL8xVG90+Wpvhj8B7jWNYkvvGSXOhaBpNrc6rqNmYil/PbWuBKkcZxt3OUhV32gyPX0V+zj8D9R8aadafDDxj/wAIB42S3uHl0yx/4SJ59Q0CYqw3OLU4e3MjfvLcurd6+zfh5+z34jvfhvc6X4z0Hw94vNuYtEstFuPDn2G1S1ju4naVZCRJ5SJwI3b959nRq0jHmVzNza0Phfx14K8SeKvCf/CLfs8eCdPv/hxqWBd3WjMbnVtYIZWVdRMuJIvLdciEbUU+tffvwz8H6t4J8BfDvwr4w1NfEus2WnXA1bU9f1GaaeC8ngYSW8c65AgVmWAmvYNF8I6hpt9qULw6bYWqbYbH7JELaR89WCKcRqBsRQdznZurynxdJr3xAvL6DRNZstG0fSZjaXMzv5MVrjgq7Hkk916kV6FONGknOT6dxU6c68uXobPw1v8AT/A3wn1GysrLw3dXmiyLcxw6FZyRaVGw+UGNvvzOn8ctWIviHrN/Z3tneWlvpSXenTz2SW6LbDKQt8ryOfkVuoc9DXl3ij4jf8IP4ksEsrC21Ky0pBPKPKNk93KRx5ZwQInFXrPxVN4i+ImsaY11FPrOsWBPhu+1C2a6tLiOdQ8ZaJOdix7kPYbHavmZZh+/T5r67Lb+ulj7inkrhRcnCyavd79On4vyObk1rQ7PwXrGpnTrjTfEN/LGkmm6nbyQ/wBkRlFDRCMgBpHdX+5XJ+CtUtk1a4jiuJLy002zm1C4tvNcOBGFYbDx1k2DI5r0LxR8ObGzZtT1t5/Gjta7ZNXa68rSbVE3KYzcDJlferZHG0mvPfC+kaH4o8KeI/J/s3wrHrE1rZ2OpNK8trdiCffNBFs3ylvu5O3FZV6ONx8ea9o3279r/gfS4F4DDU3a7ei5rbd7LfTUj8SeNhrHivSdTuLKWPVWhP2ySRnEM8x6nHSLA6KOBXafDpdV0HUIrcR3VnaayTaM0soi8k/ficZ6SB9hHbFY91ceH/A1zY6ZqO7x9qaH92xtfs2kxyseDMWPnXJ/JK1NQh1Px94X0fxve/aJLu2v7iMizkEMd8tuNqvjgKPMPlqOwWvK+rujWUcS2pRV2u39bHfOcKlDloQXs5OyfftZPXS19fRHbeKvEHhZtQm8Can4e87w7rymXUItOlMZvZ22g72TBWNH6Y7/ADV8Bftv/BO/+Hdh4T07Tp7zxR4Xku7hPDmqMhmuogx/eabPjkzRn5l7OtfWIU6PfadfWGqWktxY4LRTutxvxtYrhCRtz1JbmvUPGCN8Xfhe/hG/uZrXVPFGmusM8EQX7FcupEMzOgBQOy7T7PXs4DNGqnsJP3Xv1ttb/gnxucZKqdGNen/lc/GO+t7PwX5lmWiv/EKfLNIu2S3sWxyi9RJKOhb7i9q5dat61oeoeFdYv9G1iyk03VNPne0urWdMPDIh2uh9wVqlu/2q+jR8EHNDL8tG4VE33qLmkYu4tTW/8NQ1IrVPMdKjdWLy9qctV4ZuxqbzBRzFRi0Ob7oqFo6Gm3NUituqW7o9CmnFEe3dRtK1ajWnMvy1FjpUkUtvtSrUjR01e1Z2szo3Qbd1SRrS1LDWqRhKQ7yaVoRT6K0sZptkO3bRt/2qmZflpq1Wp0Ru1cdaxj7RH/vCirFv/ro/94UVVka3Z2Uy7biT/eNO21Ymj/fSf7xoWOuFI+JcivtpaseTSrDWbBSIlWp1jpyx1ItTqO5Eq0tS81FJRqWmI1Rt3pd1Rs1UjdDW71XkapJGqpNJTNFcRpKrtJTZGqFmouaIkZqjZqbuqOlcLkm6l5qKipM2yalWm80m6rMJSJlo3VHu96PMrRGDuSNTeabu96YzUxWFao270M1Rs1Jl2BqjZqczVGzVDGNamtQ1Rs1IBOaY1DNUdADWqPd705qj3e9BYbvemUjNTeaB2Dd71E0lI1NqBhRTeWo3BaACSQ1GzFqGYtTd3vQAUVG0hXio296qxZI0lRtJ7Um6kpuwC7qSiilcAoooqQCjb7UL2ooAKKa0gWjzE9arUCSim0bvepFcVqXmovO7Ypdwaqsw1H7qPl9aSmM3r8tFguKrSNIECsxbovc1oWfhvWNRmMdppN/dOBuMcVs7nHrgCq1lqF3pvmNaXDweYNjtE2DjOetXbXxp4gs4fKt9d1KFN2/bFdyL83rwavULvoZcitDIUkVo3XqrDBrY0R9HmngjvQbORSMXTnzYdwP/AC0jAzsPfHNez+FfiBc+JtMutK1VrHxb4nt7VrqCHVLdb6GSMDMowQDJeLGu5SHAIR1b5q6zRvD3gf4j6fptnrHgObw9qFzMqaTrXw/uI7h7qdioW3bTZsyZZv4nlUIaklzOKtP2fYbfUVh8XXWi+DZp8bbHUPElvBcqp6SrE6Hah7CVkr6K+BP7MPjX4fTGKWbxFq/h/XGa50rw9oun6bq9pq6Rx83kkk0j2tvHyiCU/Oa+hfBv/BPD4HeA/EVnLrOrr4n1mZXuBY69z9rcHDB8Hy1HmV9VfD7S9T+GXhdotTgudcubqTasWiwxW+m2Vso/dxwRb9kUarwP4jW8aUtzPmu7HLeAfhvYeBfhbqGn6cW8N6k9pGNV1fT7e3juDcKP9UzW8aCUxo2A4qbwT9r86DUdW1qa4g02CRdOlOp/aHFpFHia7YocSSSMcbpKrfFX4xaanhiWwbTfsV0t2xt4JmwgjKbPNk29dxd/lryXQdL1jT9Fn1HTr+w0axu4J7EX982z7RuG1/KHt69Aa5MVmE8O1h6dP3n5dD6PAZR9Yp+3qy5Vsj0hvi5q+pX/ANj8H2li2jxqZns7qKQyuO5nL8CuN8X32peLPDt5b6Voln4e8OwzST6hqlzM80AuWHzeUh5kdv0rzy3OrQ+G7zSZ9VvNQlXZI9zaIZVvWUsAjSj7wQdBW9pvxJuIPAukeE7jwvLNq8qrZadpUlx9m8xy7NJcTknAD1x5d7eVTnxUXyu929vTyPqsRgaNBL6nZyVtt7fzef6dTy2+8SWfkpp+iahfyK0eDLO2eB1PlsTisrW/GOo3X9iJDKtvc6NFJb2t5asYpUikk8zynkBHyLlsegeuz8Y/DS1u57zU/tumibT28vV9Zs2KabZt18iJj/rZfYV5Ddatp+pal5CWz+QuIYJ1bD+zsPf0ryM1w8KMvaUppReyVr/h+bZ+k5DGGNjrBuUd29tvO3R7JbHpdv8AGLVdAmTTtC1/VbXUby48u2tLMAaV5kpwcwvG7T/N97hQa9If4gR/CXx1YaRqfhnwZrnjya2mku9csLAWrW+IWf5QgJfp22lhXg8U3irwL4qgubK+a21y2Ags5rYh5v3g2hMtn72cV2983w78G6o+keILLXvEfinT7kSal4p0++S2Ed8DuIh3nL7D8m5+pow2IjhuZXd1pdvZ+X9aGWOyeNaUFClzKV3aK96W27091aaX1bOe0Dxlpt9rV94tu/DVvf390GS209bxo7aCbqjP/wA9AQ1XNe+JGreNofDml6nb6fa6VpwdV0zSl+yWsO5878AnBGeWqz4g8N+Fn1C91HwxqsWsaBdXYupdNuYzb3NruO4Ar0K7m6inaQvh281ZtKubZo7uWWNYdQiz5S7iq7WyBkEnkf8AAhXn4jEYyV3Vldd++3X9Oh79PBZdTjGpTo2a6NO8dLbN6Nb33Ze0Wzih1y7ijupGtPOeMWt1CI5x2wSPlJ9x1r1ePxH4h8I6NPqNpo8epLN5TzHd+9mUBY1+b8MBa4XSb6DS7mdH+zTalLG1hJeXOmrI7IP3f7uUSA5GMBsbgK71NUutM/srwqkl1PaTD7XGgTa5c8sxXqoGOlefhuWNRuzfp/w54WbU/aQUdEu76rr072sfCP8AwU38Ix+HfjbY6sE/e+JbKPWGYRbBkrskU+rApXx43ev0G/4Kf31tfWXge+tbW5CXNhMsr3bYEBhlRE8sV8OeIIP+EZ0220hRtvriJLjUCw+dN3zRwcjjaNhb3av1BTlKlTnLdpfhofzzVpqnWnBdGznF+an1DH96rHNTcajYRafzRzS1LNYoi5Vv9qpo23U2RaWNS1Smzrik0Sr2qxCtRRrViP5a0j5l6ljy6fTVYU6ttRIhkWq7feBq1NJVVvSoOqI+pIWqLmpI/vU4kNXVi8qhqGjC01Woa4rUUISGzfd4qrVhvQVA1ZvQ9GlGysWLOTbcR/7woqO3/wCPiL/eFFZ85ryo9Rmj/fSfU0banmX99J9TTOazR+bkbLRtp1MZqhssdzRzTN1MaQLWZohWaomY0jSU1u9FjVIazUxmpWaoWag3SI5GqvM1StVSZqls3SI271FRI1R7qEymP5qNmoZqZu96oybF3U9WqDd70eYKpGTJt3vS7qg8yneZV6mLRLupd3vUPmUeZVXJsSs1MaSo/MpvmUhkjNTN1M3Um73qbgPZqjams1NZqQAzVHzRzTGYUADNUdFRs1ACN3qNmpWaoqDXUKY0hahu9MqACo91Sc1GzBarUNRPmpnNDSFqbRYBd1MZgvWnN92oaaRWoM27kCm0vmU3mi3mGotFJzSbqLE3HUVG2agppXFcs7lXqaXzk9aq0VXKFyx5yUeclV6KOULkrMGptMop2BMfRTd1LzUN23LuLRTK19F0C51yHUpYceVp9q13MzfwoNqj82ZRV6E3M3cV709ZBVu10gXEKSm/sod2fkll+YfUAGrq+H7HcYptfs7a4/uywz459T5dQx3RjSK8bf3dwyO3Fdt8MvDaeJ5tbiksrW6t9N02fVbqW6uHhxBCASqyLkKzHai/K2XdFrqtW+Eb2PgvwXe33ibw4ovZrn7L5c8k5ktxIgB2Rx5wJPOBzX0n+zB+z54SfU77UvDutT/ELVJ9ElGreH4rK5s9FhsbgNG63l2A8o3BfMijCrIcI9Cu9ES3oeW/AvQbybWI/Evh2zl8G+FdEuI5NT8Q3awyWlsoOZbee5kVJDIyfKIY/mOflWvtP9kv9lS+aHVPFfhvxZGdJe/hj8OeJ9J1KUJd6dNIRdbo2gQGRIx5aqd22Xzq9bg/Zn8BeLIdOjbwnZjw9ZRxWWkeEtfWS20+0jyoe7EKSMZ5Jir7HdVkP8bV7lcafY+H7W38O6bb2siRqr2lnCq2tnp0ShlMqiMAKPm4QVcuWkryYU4SqO0USSeBzeeNl1W8vYLnRLGOP7FoMVusMFoYs/6RI5+aV8/Kn3Y0Xf1ryfXPH93rvjrV9I07T9Vmurm0McOq3F2sem2+zb5hjhc/KvrnmuuvvFHh34f6F4gmfWG1G6vLlLa4txOXkDEBI05OUjTdlnr531jUtQ8XeG7izt5vD66VfXAjlW1vEh8wLwHaSQbsD1+XIrlrY+jSg4N3k9rdD6jLMpq1Z+0atFdWSx6honiT4kaX4clm1LxHf6nOIZ77RcBvl6EF+NidzVj48+PtR0zWZ7aK00u00TS5PsVjFbuJyYkbC7/QPtyRXQy+Arb4bQ2mq/2pI+v/ANmTLc6pYrGLKK3fC7priQjaeMCQCvB5PiJafD4XFl4HuPtGobvKuNe+zFjD6QWMb8/79wRuc9PbxJN0aXNPT0dn/wAH7z7/AAOFjjsSnQXPbRJrTfVvsrbaM7vT/wBobxHqmn6tFiODToREsMOj2Mdq+mn+NU4Py/79eex6b4e8a6LqV9HqT/8ACUG/yD4i1JLdbqzKrvRHKEebuDjb8v391fQOj3t58RPBdjefEDUvCutaHc28Sw6bZ3Rjvlm2ZD/alcESFOWBWvHvDej+Ate1O/h8F+EfHPia6s5M+ZNqEDQRdl/fsRwewPJqK2HqVKMZzq3v0k/ySue3gZ4elOpGFD2fK1eUbOPo23G93vocH4+8bap4812y0aOxj03R9PEdtpHhnT1Igtc+idZJGJcsxroPCvh3RPhXqEfiXX9T03XtcSMHQ/CunSiaQzsMCe7I4iRf7h5Jpbz4c/EzwP47i1bSPh5fpq32Qqvlae9zDa+Yu3KSdDKq9+xqt4N+APjaxmGs61pz+E9JjkzNqOtN5Mhc/wB2P7zu1c8oTovlhHnm+rWi2+R9ZQ+oVqGmIjSopfCpJyne91318rt3dhvw/jsZvGWo+LvE/iGLRdL0O9iv7uKNRLeXk7TZSKGPuGI+Y9Frqfi9rGkax4q8X6NHoWm2DW8q3llfwlpTdQOvmbyw7lZFIrmf+GfvHba1df2d4L1K5CysYLqaERKUPvIynFdZ4m+FutR+D4LbVLKRvEPh6DEUcZDteWBYlkIQnL25OR/sfWuK2JhCUIQ21va9++52ueXyxdLF/WE00o8qaXItLNpO71VnfZPpY5j4e3XhrQ47u91LSv8AhJ9eNzFb6daXhaGyihAy9zKwGGYHICmta3sf+Et1hrLWtet/Dk6ByrTxEWm9vulRH0Rw3XtWN4NhVdVs54ltprmN2a1W/t/PtTLjA3qPvc9PQ161ffE/4keHdS0i3bV9N1O1uNsb6ZDoUbRQNn5kDoMCuajetBQqOyWttNfXVPy0KzOVSjiZzw1pTkt5Sd1/hXLKNu97XZPovgFrGH7IlxY6tcbGluHtbpXt8IFG4ucAAV63oNjdTeGPB0lzaFvETm6tbm5uMKzMjYVS/ptztFZWk6/oHhm5gu7HwrcWusXQk8zT9PuFkifccMArgqqt7V0viSTU9StdPsLCysrLVL2JfMFhMTbWtrGdy7i2YxtO/JC17uHwMK0bU/djLrr5H45m2aYico+2V7d2t7NPRPbVPzsj4L/4KLfFHVZviZ4L8M2bQW/hi1tLabULWa3jkS5knnbLkOp42V8W/EDxIF8deIIpPD+hiSHUrmOTy7Zvn2ysP7/H4V9a/tUeMPhtd+M7b4jHxBZ+I9WmmkJ0PT4pSl7cWT+VbmVXAFtbj70iLu80pxXw/qV1Pq2oXd/dytNe3UrzzytxvdizOcD1LV9bOmqajTv8KS+4/LXJVqkp92V7qSKaYyQWy2cbY/dK5Yfm1Q05l20c1l1OhIcsZapPLpy/dqSqGrkLRvRU7UKtBvFgq1JTKfVm8RdxWnNMaZRQahRSLmnbaBobt96Wl205VNVqdEUSx1Iy/LVdWMdSed/s1cS+WzuhGqOlZqjbvSkjZSsia3b/AEiL/eFFQwt/pEf+8KKysLmPYZv9dL9TVdqfcSfvpPqartJWLPz9RY9mpjUm73pjNSLUQZqj3UMxqBmpPQ3jEk3Ck8yovMoZqLmqiO3e9Qs1DNUEklS2aJCSSVVmanSSVXZqyLuMZqjZqGao91ak3F8yk3U3mmNVambBmpvme9NZqjapETeYKPMqvu96cslVchom8yjzKi8yjd70ybEvmUjNUe73pOaCbEu6k3e9R7qazUCHs1MZqTdTGagB1MZqTdUbNQArNTGo3VGzUFagzVEzU+mSMKTfQYyjmm01vmzRsDYjTdhUVK1JTGgooZhGvNQtMW4HyrQMdJIOlQ7jR92hqAvYdTKKKDO4UUUUCE5psi0+igCvRUkkY6io61LCiiigAp6xllJw21erelMrR0m/On3G50E9tINk8DNhZEPb29j2NArGdXR+D44m1FC9xDtfMU9nM3lmeJuGCsfl3emSvNGpaN/Zc1jqdiTf6XcSZhdl53LjdDIOzjv6g7qb4m8L3WgXKzC2nXSroCWzunidUmRuRgsOo6H3Ws5D3J/G3gHVvAt5GmoWk0NpcFjZ3jp8lwo7qRkZGV3DqDXRXmh3HgLTbHRppWsfFM2NXmi28wx+TvtYj2JdJGk9MOldd8B/ijpf7vwJ4vu47fw5qUyGLVb6Jbq30u4B+SaSFgRLCfuSL94JyrfJX078MJNKt/iVafCfx14E07w5dwpNb6XqlvpE1/e6dfmTZHAk0nnGC281kuI5E3xj/rnMaRLufIXhX4Z3/wAUbO51fwn4R1HXryzRpL/RdNhkKYAyZoioJK+sQ5FepfAvwJ8YPiJ4wgsIPh9b3GmQxzTzXHibR/8ARLaMBnYm6uFJh/uhg3Ga+rdO/ZA+Mnh/xVoa3l1b6vpHhqWDUbuey1y7iklmYr9oeO2twZnlJGE+VY8V9OfCv9lHRPBviDS9SW88VaveeHrpJdM1TWvE81zc7CpEtrKnliNYC/7wxDrJWkU5CvY8ruf2QPFuqW4vbzxDa/DUaXf/ALqy0KSPVbNRJbwBjYxzANCpdJg1vJuU799eo+BfgtZaPY+FbbW/EE11pFlc3N9H9sSOK11i5mBJlkt0Cr5USfu4hJu4rq28CaZ8N9LFte3Or+PPERuZ9QiuNbuQRPcTNyrlcJtRVRAAvCJWb47+K2sQfDKbU54prHURcP8AZYLa3S4uLhIuWmjicbtm/oCu4VdWcMPC63OvC4Sri5pJaN2JpNavPFHiK3i0i7Wz0u5+0XqvFCBLceRti3SM6lYoV3fJXm3i6x8WzfEwSaPbr4jurwrJFZzSwMtudu3zYoZHBEeOGOOUr1HWbybWdBjsrgfZNOvEt1u9SgtD9oF8Y4WjmnRR5csR3/OOg2VxWpeMvD3gTxBotjHren6p8QrBBFrtho1o82sapPGqtDAjEfJGx+Z2b7wrzJc8YzlVV+Zb9r6aI+qw0bSiqULtXsrX21u2uncyPE2t6F4VuLrSvC1qfHXxLu5J7XUpCrtb6fxm4+/hfLDV4Na2s/hbwfrHi/VZbZrzUtRbSre2jk8yFmRPMllbHB25VQB6V6n4g+Dvjybwjdpol9d6nruuXDSanaaQQLVGZ2kMctwQMshbkCpPDP7Prr4P1PwD4uvGhFhc/wBvaSLO7gju5js2XUXlk/cA2nPvUrC4h4a0IxSe2115vr/l2Pr8Hj8DhZvnqt6rm0d5LrboknbSyuupP4U17ULvSdCm8NeGtL0bUr7RDfXfia9vfO8lhKR+8R2JMMwDgRjkB64HTv2fda8S6DJ4y0e1S7fVr2KTSYBJFbQCBtzyztmQkQjKxqn3q1PFX7P+oeGfid4L02ysI01WUS3ckcXy2sEIjZC0kzcu6BskVx+ufCHVF+Gq6dptl4i1AaDcloNSj0iZBIJQvnRwxsu7Zvj37jXFWw8nFU63vaau9tfu/S59Dl9SlSl7XBVlDna3V3ytvq5d7LdK17HSfFT4BzW+rXmn+GUiEE8aG8uJoPLtpGHzkxSJvWGJm5bf1P8As15f8VPsFva2vhLT7r7Ro2lqNn2Vt0N3ctGomunf+OQnegPRVRQtdd8JNN134qrH4V0u5k06+sgkdzdrdGDFssm5UlhON+w78DrXf/Eb4BjVPG2u3+pahbaGuoStJp8Lyqu52bgHOFG4dKwo0IYqhKpQpWb01en6fifSUcUsqx0KGZ1uZQTei1vsm1runp2RlyfEW4+IHhPwPr4sNV1r+wLWay1fRtCu5bWWO8xGkF4wj+Z4njQgkcA1yHxevtavvF0UuttMl0gWS1jkaUmHHK7d5JLCvX/Dd9pXwei0jTPDulPo2r3NzHa32vazFG1y3mMAwRjnbGOwWuX1z46eJNW8X6vp+oWUGt2trqU0FlHfw7bi0CSGMEzoAT93dUYpRpU+TF1WpO1+XX72c+WTqRxbngMKnTjzOPPK0uVu+i1Ss2+ztucFJ4c1S902bVb7VNRuNQikjEmm3c07M0cgJSUsSRt3q4I61p6adV0vUbaQ3moaTBJMjtJJL5Mhi3hyflP3civVdL1K9GvW7sqwaPcSxwyReSheSP5jlc5Z5lb5/YvVD4iaHBcW8l9oehyXl1fXOJLa/n8ubGdvPXaBXmU8LDEqVTDSfu99/N/M6qmd+zn7HFQVpXta1l5dNte5H4i0/wAZaxp8T3Vi9zFcSh7azWKOBnJO5TuUZzjqa3vAvgy4XQ2a9sbK1hspvtUa2pwkUy9Pk67/AHweHrt9Hj1qTT30m11CRNQniSZmuy0sVuqY2hgxxlvzwi1r6X4PGljz2km1TX4F8zbkxXMzEZRYsY2g45NdVPDU8TFKndye7b28j4bG506dKUJcsUtlFb+fl2uYE15rdvHbWdlZ2f8Aa+s3b28vmW7v5cfGNhIAyVLknpXhH7cHxYl/Z/8AhtrXgnwjeXVp4o8Szqr/AL0TTLbhMzBMf6tDX1Vq3xt0W1UR6hbTWviy3uLfT76DRsah/YxuQ4je5l24hjymHf5lQuma/Nf9ofxnqOj+LrrxP4y0OK+8XBfL0DwTZFdRstPjJJF3qV3FmK4k3fOIEZhnBf3+0wtOOEh72rSsr/mfk+OzCWKbjFWT3/rY+W/jNDc2fjKCyvI1hntdNtEeLgujvH5km/H8ZZ3Jrhava5qWo6xrV7qGsTT3Wq3UplupbpcSO7dSRxiqfNOUlJtnFBWViOShV3VJzQqistTqQR1Kv3qRe1SL92mhjVjqRVoWpljrTUtEO325pfLarKw0u2maKZV5o5qdlqOg2UrieXS0U5Wq4lkqw1OsIpsLVPWqQOb2IGh9qrSQ7a0N3vVe4osONR3KPNRt3qRvvU2oOjmH2qlrqL/eFFS2fy3ER/2xRRZGTm7nplw376X/AHjUW6m3TH7RL/vGot3vXCz5jkJ91N5qLzqY0lGpSgPkaq8klJJIKgkkqWaqI9pKY01RNJULNUal2JmmqBpKZuNLzUktpDWao5KWmt3rRGTkR81HUnNMar1C5HTJO9PpGqQIG71G1Tc0z60AR0U6jb7UCY2nUbfaigkKKOabu3UEhu96Tmkam81WpO4c03mjmm0ahYN3vTKVqbzRqUDNUdI33qRqYAzbVqH71KzbqSgBrUjYWns22oGzSsStdQZqjkk2/wC9RJJt/wB6oeaZoDNu5NLTfu0lAm7BRRRQZhRRRQAUUUUAFFFFABUbR1JTJKaYEVFFT2v2fzk+0iTyP4vKxu/DNXc11L2k2Wn6g5t7q6eyuHIEU5G6IHP8eOQPcZq1qXgnXdJvI7a40u63zKZImiiLpMg/iQjhhVPVdJk0xopFYXFpMN9vdRr8sgHX6Edx2r034d+OJZNLvbOb7VPYLGZL7S7S9aFp4wGzc24zhJ4j8+B8rjqtMz80TfCrwd4vsYrv+0NJurDwjdqBd3GpLPZxblG5HjmWNjHIvaTayAff+WvSIvBf9kzJa+Lr3UIfAWpTm01DV7yF2/syaQf66SIbwf4C3l7hJsSWKSuMtPBvxGv5D438M+MrzxNo2lthfEEN1NJPas2cRS253SxkhfmG1o8fxV7h8N/iHfa5I95pPhhbbX7iGQ6r8NblZYLHW40jbzhYRyEwzBvmY2RTzAebdqzYj5/8ZfDez+G+q3Wi+JdOm1jWdLhSbNtdpFbahp7DfFdWsiK3nIYzuD7vuV9nfA0+J/id4V8JaZreiahd+GtG0Sy1rQrrSd8HnX1neXEUNjDc8+ZLNaiJVSZmjBh7V2v7POo+Gvi1ovhrUfht4d8O3PgfR9Tj0qfQfGUUk2veFjMcudM1BvN86L5mcRba9s8H+LPAfi4t4G0PX/EWpappb3i3Og3l21rDpsRkwDPPbACKEbHjQx/39rVpGHMK5m6x+znrvif4X2+meMfGUdjZaNqi6lpWr6daXWl3lnp4t9ojbexEc5LY8w7/ACy7si7q9d0PS/Dfh3xho1iNZu9MGj6HE1hoEcrfY+Q3748r5r+u8Lk1pyat4X8WeHNP0uK2hurHzjY6Ut/cPCL54iu5ojuy6Jt4z1KVDFpeiR2tvqlt4c0/TNVVRYSx3Ze9mjtI5NgTbGWDPv7E8d6c6qjDljv6HZRw/M7zT8jmY/EMmj6prNzYabrvjXXLxmvE026UWXmRKVjbblTwm7coO0n52FXPCeu2fh/WLWHTfAFzputC1a71i+unNyunIVZ/s6StjzpfVI+B/E1c3qv7VuiR+Krey1iy13w3ZQXYt2eFlCRoGGJLiPG9QehwTxXBeLvjFq+j+IfEulp4qvv7U0k3UNzDcwKzwxySLtdZSCsZIZApHZ/u14XtqLknRXNbR7b/AD1PtaeV4qp7laHLzK6u3qtummnpuz2Dxb4k1z4g/C1I9NkitdR1G4la08ghrTUYfLaRYvmwyb0OOV/1iYNeAeD9Ok+MU/gTxP582k6lY3smi+KL+Cf7NceTbRNLbucYbe8OIz9axtU/aG1DxhrN6LzSbGbULW7SbSJpEZY42jYGJztOVl/2vmSs34b/ABa8P2d/qz3M2oaHBrl15Gq3Vn0tr2KTfFexbhkMM/P8rIRWVTFKolCV+W+rd0r9PxX3H1mEyDE4ClKUIrntdJWbs173m0k7r+8j0j/hqrw7oOoawbe1uvEQWATaHeXcpt7W4lEoxDb26LiKJAoJlkJc1hfA7xprfjD4ifa9K8EaJ4e0i+uZxqmsWcLed5ZWUyRrcOc8sUY7Kk+JHxDbwvp0Vt4h8KeHdVtvtc3laRZT25sHtWXEcolEbSROz/OFVs15N44+Jurala6TKEsdK8O2ifYpvDlipgtUB3fu3Aw2ySM5DdzurCpVqUnzVZ2S6Ja7+d9PM+gy7JaWLpOnRoWdTTmlO626JWV+qVrJ9TpNe1rXfGtxf+JrLxrq02o+eU1FNIuZkggKpGsLNEOY96r1xs/2qTxIviTUPhb8Nr3RNS1STbc38Wp3cd1Os0WoNLlBIQdwzEDt7U/4B6wni7XBHD4b0HSHtsw23iHSbfEmlSmNipuQXbzLdgHjLPwDXsGm2GkaLq2vaJomlNZTRDb4mtNUkzYQxuudtzM/3y27KGPnHIrnpUHXjKtGdovTrfo9Pu1PSxmMWV144OVJOVJ32jZxs42drpfEredl2b8e1zxhqEkFhJ4y0W18f6SkSouqxyGz1a2c9FFxHgvj/bBBr0PxhrHhmCa3XVNa8QreKsl0NDkS0uJoC5DOhnUsRuwowDXit5oc1v4iuLS2Akhed/Lt4ZHuPJUMdqK+AXQDo23mtHVfAX9nLpskayW9zdI0su8AYIfaCmOeGHOa8qONqUYyhNc66P8ArVn0VTKMFUlRnz+zbvovNdrtR63cVdnf6V4X8PfEOGa5utN1KBraJ3l+zyefKUPXcCQ0oQc7g2RXUarofhS8xrD69ql5cX6/aHGnabgmRQsbqgkcBSNuT3+aoPhBo7zaTe63dxMlra28tlGbeEqbiWddrIgHIRVTOTXReFfAcF5aaIl5f6jY22oO11DJbxIwR3dVEGG5bheWHGK7IUqmJpKc1Hl89Py/JnxWYY6OGxM4KtJKGmmvRtrVPsnoM0TV/A2gtaXYstZuL9Q8VveX1kivZofvbcMQM12Hh/wzpv8AwjI1LSYm1K6uNR8ufUdSmG6RBDuG0KPuk/LsFdNa/CfQdU1zUbTE95G5ZGtZ4PLjC42sEeuH+K3xW0z9mvwfpdjbap4VuLm6NwILLU9QZJJrkSBPLhiRHZtnypX0GGwtd03h4OKi77Lp5s/N8xzfDu04OTlpu99+iOkttbt9K1y6tNR0m9sY1t3uoNQa382KQj737uP5mJ3cCvJPjf8AtGaF4S0bVz4g8SnSdQbTWnn0zTCg12a3AyIhCm77GH+QNLO2cfdqt+0R8aNG+DuqbfG+oTWF75UEunaTp2rq+pXd/KmHlIDeXBaW2TjzxtkkT2r8p/H3xW/4SKC60vRtHttA0ueYy3kkdxLdXepy7mPm3N1J80uWbdj5Ur2MLRoYCmoU9ZdX5nxuJxVXG1ObZep0vij9rz4meIPFEmq6f4jvNB05RJDb6LayA2ot3G0wyoRi4Urw3mK2axdQ8ZeGvFVioQX3gTUN5aeDRvMl0u4yM71t/MDQP6gFk47V5lzUkdE5yqvmnqzP2cYqyNnXtFm0maKY3S6lZXHNvqMRJjnA/wB7lXXup5FZVWRfudLWwA/dm4+0M27q23aOPYVAq7qzLXmLSqvrT1XbS0GlwVak2lqRVqRaC7gq1PGtMjqWtEwuSbaGWnrS1aYXIWjqBlq23eoNtM2hIj2+1Hl1JtpaVzZSHRtU1V9vtT1Y1pGYPUlqOahWNSLCWaqc0RexnyRmo/wrX+yiopLWsnI1VVFe1+a6j/3hRU1vHtuIv94UVXMg5jt7pv8ASJf941AzU+4b99J/vGq7NXKzyUg8yo2kqJpKhaSlqN6EzTVBJNUbNTN3vU7ibSH+ZSM1R03dUtGbmSbvejd71HuoWpRhKRJu96azU1mqNmrTUnUGaomal3VHSuWh26mM1JRRcsKbtp232o2+1FiBlFPbvTKdhXE5ptPqNqBCU3dS802gLCc02nc0xqAF5pnNOao6rUAqNmpW71G1HmA6oJGqRm+WoqEAL2ooqORu1MncYzFqSiigt6EEy1HUk1R0CvZBRRRQQFFFFABRRRQAUUUUAFFFRyN2FACySbf96mc02ioNErG5p2lx61p00dtERqlsvmCNCWNwmecD+8vXjqKp6loOo6OEN7Yz2qvwjyxkK/0boadoOv33hnUk1DTZ2tb6L/VXEf34z6rXuPh3S9OvL4aHJbNY2niDTY9Wi062mZ47pHj+eOJTuEcsciO8bf7GxqYm7Hi+heJrjRFkh8uG/wBPmb9/Y3a7opPf1VvRlINekeFfBk2l69pPjDQLJtY8OSZnFs8hby/vLNaTyJzC+N+yQrhvkaofiB8IX8HeBdL160vrPxP4Zup2e01zTsrG+QgmtZQRmGeI7GMZ7Tbl3LXa/APRXs/Gl3p3hPxBeWXiV9Ol1Lw7sgIkubjy9ywqBvEqOvDxOvOyqRLH+J9Af4Sa/wDCxPB+vX9lYazYXWq6R4htnMUs0d1I8Kxv5ecSIYfLkWvoDwGlt4F+Inw70TxPpdjp/j7U0TXvFK263ERtY4/9JQf2fbkQ+b9mi8x5DtO+avqz9mf9mW+h0O/vvFHhSHRVttRFzoGkTJGYtNvUjT7Vqun3CFpLOC7YbhbfwFMr2r1r4Y/A1vh/r+ofJa67p3m3U+lTRWUVq2lWk8vmvYxnLSTiWQu7PJtC9q1jG+pNzlfgf4U8WeLvDpk8f6X4X8L6LqeqprGmQ+AZZdPk3OVmhmuduCJXX5Xw3zjh69J8ceA9R8RaLrD2V7BBfvIZJY9Jiw27HyZbqxwavr4ptZb+/wDCekbdQuLBT/berT25W2gB+YqTwryEfwhuP4q4AftE6Tp6apqOo3sF3ZYtIdNtPDkrXD26XBWICYriP/XDbkU/rDoy5orRHoYfA1a2sFr+OpP4b8H2lrqWh3WtWf8Abl5BAltfX1xqsYhtbhF/dwC27f3tgKgGuY+J3xA8O65Y3emardLfn7c0EljpF9JCYrgBSscYSBzPMc843VyXxr8bweMvFR+FsdprF1eW02LltNtbMR3UrJ5kpVXZcberNXmV942tvh/4d+weFPtFvdtGiQa1qUvn6mxJZWEW1RFANjONy/MQ/WvJx2ZUlD938V9dPwR+g5Xw/iKlSEqqd2k4620ezb6L0PoP4e+GPhr/AGm/h25nk8Qap4btI5pZvEQjmubMyFnaKWXdiR/unZykYx7Vw3xr/aI12116HSfCiaTZorf6U10scnng8QuvaSEivnPT/Dury+DPEGvQ+HNTa0aT7E19HZySoqb/ADLgs4BGz5EUmuVuJItStQ9pOs3kqSYo2ziMdl/wrxZZtVw8JQVNRlLqfomXcH4TE4tVatd1YQ0tur2Tez2v0PedN/aFsvCmj6hp8ngLR59Svv8ASjeWD/Zo55MbQZI/mwrekbAGvNNM8I6n8VPFRWxlXU726cTgWKeXBAmfnaViQEiUfKGrR034WvJp8Wu65rmj2vhuWBWgvI7sM8rY4jWEfNvU8EGt34sRXPww8P3Hw/0eeS3fbFc+ItRaJQ2p3Eib1tzt4EUSHBUdT+vJUqYuvSvi5Xguml32/wCHPqMLQwGAr+yyqK9vU3bu4xStzb9tFyqzu0n3Oj8K6P8ADbwvcT6Rr2r6H4nt5gYLmzsoG2wlW3KttOCCJQe/Rvatlte1qx1K1tvCN8dd8DeYkTaHq2lxyxW0UZBcCWQZOzLEHpmuT8I3fhyfwR4l1XTPDVvYLotpapPLdS755Z5n8tZZGA2xRAhzxzXU+IPiNBp/h230S/uF8S+JVtxGW+xiGz08suRwvzTu3vXuYWOChh/aVdLdr39N9dfKx8zjKOLqYrlhF1G3aSny2vZPmstFo1rdP5noXw+s9d0dtWvPEf8Awh8XhNreZJNS0Sw+yXBgJ+U+ZGcK5x/qvmO6q8WrJ41hu/BniPUSt1Z3K3Wkak1oY5gUGFDpytxEqMxMgbhG/GuM+Del6nqrR2GkXcHhCwgzd6jM2J/7QkXmUzh8qox1yPlWvcrz4b3yWGp3Wk+EtL1a4XRXg02Y3EkdtLuIxbyWxYbcx7OaUaqxFNRpfw+t9/l1Pk8wVLL8U1XkvaaWtaPK1s39nXrZu6PBdU0ex8P7b3w3qVnruqTymNLvT7s4jTP3U9j/ABFq6h/BL+KNJ01NOvXvlkEh3L91Duyd8vYL2Ar1Dw3H8QtJ0M2K6DpPg8W5VEXTbdPsyxgfNJ3yPRRyahOs62uqXF34g1+4k0LckaIIYwFyeGbywAu6svZQdN0IwfSy2/Xfq207EVs5ruaquUW4315rv8Fb5JmZ4O8ONHoY8IWWuPZXLB5jO0xLSTEdEfHygBa9HsfCcml3UV3rOo20N1aRw2FhJGS5EhiG7jqx+8QuOTXMWev3Wm67JqGl2Oj3ekTTR2i6ncXHlYw48zIOSwQ9FA618YfGz9uXxDoml+P7eziltza+JZLaw1VhJZQ3MUkLRzDyz++MqCL93Im0Df7V7ccv9jTj7bpax+eY/Np16svZPe9/nv8AefRX7SHxh8WfD+aaWC/m8M+AdJs8Nqcs8Dya7M3CwWxJ3+aNuWfpGK+Dfit8Um8SeH7b4oQSDX/iFdX1vqbNZWqpZWV4tu1q17bhl3zbDbIccIkvzV8j+LNZk1rVXkbV9R1q1yWgl1WVpJkDc7W3EjcO5HBrqNQ8Qf2V8LdIsLQXTteT3O26uGA8mFJYn2xBemZF3E11TqOUVBLRHz6i27vqch4g1fU/EeuX2qa3eXWpavezNcXV5fu0k0zscl3d+STVGlkmkupDJLI8zt1klYufzNEalqxOpaIVY6mopVoSHcVe1TL2pir8oNPpsLjqKKKRSJqcvam06OgpMkWpF7VFUtA0S80tMpVouMSnc0u32oq0y7jdppVXdS1Iq0D5hnl0basbaVY6nUOcihjq5HDSKu2rkNVcynIhaOopIaustQyVBmpFWGH/AEiP/eFFOjb/AEiP/eFFap6G3MzoLph50n+8apzNTrqb99L/ALxqqzVk9TBuwSNUDd6kaompNGDqDabStSN3oRg5NkbNTN1Pam807XFcTdRuo20lRyjQUnNLUfNBaQNTeaKKNTQOaFWin1SQmxNtN2+1TUxu9acpncgakqRqiapY7DGpjU6mtUsYlMoo5qQCm07mmc1WoajdzUxu9PqKjUNQqNqczVH/AA0ahqNbvTWp1MoZmx3NRc0M3am0IpdwooXtUNxJ2/76pkEckm5qSiigAooooAKK9R+Hvwt0e+8HXfjfxxq11oPhCC6FjbLYQLJfatdYDSQ2yOQoEaEM8r8LvRec1M3iL4LzSGM+BvGFtB0E8XiaB5MeuDaYzVqPdgeUUV6svhn4N65cEWXjjxP4XX+7r2gx3i/9/LebP/jlWof2f9M1ZTJo3xf+Hd9EfmUXmoXGnyn6pcQIAamwHj9FeuL+zffbgD8QPhuB/e/4S+zom+DPhDw+zHxJ8Y/DG3HEPhm1u9XmJH/bOKL/AMi0gPImbatQV6+3iz4Q+E7UpongvWvGmo4BF94tv/slqjD0tLQgkfW4rTg+PGr6RZi/t/D3hDw5BcfKllpnhuzZrtR/eedJHEdItHi1rYT3kcskMTNHCN0j/wAKD3NV1UswAG5mr19fjYfEUJPiD4beEdZ0qOTMn9n6T/ZkkY6nbNabNv4hqLPw/wDDvxveRy+E/Edx8PNZ6x6d4rlEtnuOeI7+NBt9vNiX/rpRYLnK2PhqTUbeO21DQ76wlCgJfWdq8n/fyPv9RzXsfgXw7a65o9v4d1uCPSb+NvtHhvxJFezQR2d8zg/Z5uA0ME5HyEqvlz/N913rxjxN8PPGXw7vLV9U0i9sTecWt5FiWC6z/wA8poy0cv8AwFmr6R0TxPPoum2niXxza2us29xaLHqWl+V9pgtbiQbI7y9EZEsETxsjD7Oy5khdfkpks9r8N+BPHnhmbR/E9voFr4Wv/G+mFdZ8PT6gttDq2pWlw8JltD5bwxXbr5MyPJuglNzMteu/s8/Dqx0nxFbeK7rwdpV38SLGdLXR/MtrSD7LHKztLNd2+nSyxCT76x3Aij3Gtf4U6b468bXXjPRPBninxD8OtcTVkv5pL+1+1aDeaVLH5YuNHYq2N0McEqA58s/WvprwHpOu/DmRo/F/iTT9dv7l1t9NmFkkd7OijYJbmVVTc+wZYhVALvVRTbshGsfAMfjdtNPi22gun0rURqFnD9pkbZdxSNsu02vkBg3ER4jrdvkuJrC9utCuYpdbuIHjguJQPL3R9Pl9CeCa57WPitpVha6rfPltOsyLLeBg3Vy3SKEntgA5964q68SQ6boMvxDiurv+woNMFra6XcJtkhcHymnLc4Qf3k61FOvTnP2cXr23O+GDq8vtJxstvmO0LxD4l0XT7KHxdbahq8V9Y3VxdXN4yQQWzuxBt5eg2gDC4r5r8d+PNR8H+J9P16x0AW/hK5YWr2cNsLqG6h3KoSQ4PmFNvAHOa7z42eNNQl8eeGvD9zpg8VWOrlpIdPupRDI1s5VEbzP+Wa/xZNWvFXxLs/Cw1SHwvdx61dafoP8AaGkXe5Ht7KESCF2tYejmNA0jMadSpTUJxrT1W6Vvu0TPtMDha1P2dSjSTc/W1r9f87abnpmmaO2rfFDWrvUtV0fSbXXLNk0Oze0S31Z2aL985DfMwAHFeN3XwJ8N/wDCxNKXT/GWl6zci/WSXSZr2M3O1eJFUR5xt9xXz1qWsa2njO2vNTnvL/xAXikttS+0ZuXcN+7KSKT8xPQV7o3irxfo2pfbPF1r4as5L6AR6gs6LaarJEUZdzyQsGZznbsKkbq8DD5h7WLpyg7J3vfT5/5H29Th3GZbONWlWi3KNraX0091dfN6O5ynxq1jX9N1awOm+Jnj+26tdGC18P3reRp9rBEsUNogB8ssQd7p61yOneOLLxwh0zx54ee8ltlxF4j0K3jttTtAOgljQBJo/YjHtXP+G1g0/VdEig03/hI4Zrny/wDhHpk+WXAAIG0jDEdGHQ17ZrmvWXhjw7Edb+FFnYafqE2+y0+01m5tr1ogceZOQCdlcEYfWZ+15rR69V876fqj7iVGGVUqeEjSdSb+GScYS+XvJ6L1i1uzz+H4LmRJ9T8MeI7a9t7KZXk1R7f7KICegk38B/YVjeJo5ptWmTUbu31nVrq4BGo28m2I55Mkiscl819B+AfGl/d+C7+1tfA/hXQvCcs7s8OoXrXirNnO5g/LsPT5a5PxFpnhTXtZkuTqVoLqGxmuZYdKs3CTqiFjsD8DpxiumWHoSoKVFRUvN2T9OZ/cZYbOMXHFThjYtxjs1ytra/M4LTXdJmN9hXTf2dLOxS+lt7iDU5o7nT4X2fbftA8yJ5gOpXyuAeiVzHgXQZft4ecnONzu/wA3OfvnPWtC1kvNc0DSJiu+5iyqq/DsmMrHxw38xXoOmeHjHcRWi2Sm7UKLnbNjzJT8zJH7L0zXzOJqTqqKtpHT1sehHExy+lVi3d1JSl6XO8+CfhW78P8Ah3xlqlg8Z1W6CWlpb3DBomdfnaQAnn73T/YruprTUvD11eWUlzNa6PtNujLck3UxPzGT5fvSSvyzHoKf4R0C81TTL6ze6swyhG/syOALHZyjBAY87gQPmqfxNaz+FtHt5beyj8ReI7qeFZbrmO3a6IVQTHuG47DuwWVP4q+swWDlOjCNHfu3bvv9+1z8HzXMo1MXUrV3e/l2S/Kxn2fwt16+8Og2U7aWlw0eEhYyBRncz/OadrGl6b4dtbLwzbXN/YQ2txBDC0MWb2+u5A0ywpLN+73lEd3AViqV4h+0H+05rVx4DvZvDCaj/asOrjR/DcNxCsZ1vUItw+1xx9oIpA8v7z5SLdK+QNe/aV07wn8JbfS9P1fU/GHjbToL/S9Z8baneG5hZr3cbi30ol+DJhA11tVhHE2379fQYehDB2b1n1fXU+NxeYVsZ7r0j2R3fxy/bU8X+ONI1Tw9bGw0fW/D9xNqOqWenuMfY85jgR1wJJLd2QyAfK/4V8HeG9Ul1yTUtL1G4+0PrA3/AGm6fLC8XJikMjZOWJdD7PVLwfrS6V4m0u5vW8y1jzbzF+cQOrRv+ADvWdqulzaLqVzp8+1pYHMZZeVfHRh6qRyK1qTdR36HmxXKRzQyWszxTxvDKhw6SrsYH0INaGqal9q0/SLMSNJFYwONrdneRncCs64uJbqTzJ5ZJnwBukYscDoMmkqDoQq1NH93moKsK27mp6GjHr2opq05e1CAmWnUxWp9IBVpabTuaCyRfu09fvUxacvarAlqRajqWpsWmOWn802nr2osO4u2jbT1p22qC5GsdWI46FWrEa0JCcgWOpPJqRVqXmtUjnciv5bU9WoZqikkqGkUpXJWmqrNNTZJKrs1TYpIfG3+kR/7woqCP5riP/roKKDfQ1Lib/SJP941H51VbiQrcS/7xpvnVjE5J6lvzqN1VPMp3mVs2jlcSbdSM1ReZTd1YXDkJOaKi3e9Luq0yuVknNHNM5pGaqbGkI3ek5pu73o3e9Ztm6QUUUUEsF7VLzUVFaIzZLzSNUe73pu73qrmdgbvULd6c1NbvU3KJ/8ARLjrvs2/2f3kf5dRTJNPuFj8xEW4gzjzYG8wZ/DkfitQ01WMMgkQtG/96NsH8xSHcj+992jb7VebVHm4uYobz/ppIuyT6b1wajurdFtxd2+77OzeW6ycmN8Z2k+/Y0rD1KLUlFI1GomDVD/FT2pKLXHqRtUbd6KKLEjWpeaiZvmprd6NSbBu96KatRrJVWC7ZNVRmLMSatNub5EVmdzsRV5JJ7Cut0P4HfEPxFg2PgrXJoiMiV7KSKP/AL7cAUrN7IRxFFeqj9lf4rEZXwVey+0UsLn8g9W1/Zp1jQITc+OvE/hn4f2yYJh1PU47q+I/2LS282XP1VaAPH6K9ib/AIUT4TXGPGXxAvoyfnVoNFsZR7DE02Pyqk3xM+F2T5fwbstmf+WviS+L/mGAoAu/Hi4OmeCfg34ai+Wzs/Cg1Pb6z3l1NLI5+qCEfhXjtfVnxc1b4ReKfBHwm13WfDXijQIrzw4bCKbQtUjuhB9lupoihinQF/7331615hH8D9F8YE/8K/8AiDo2vTnpo+uf8SfUGPZFExMLn/cloA8iora8WeC9f8B6odO8RaNe6Je9RBfQNESPVc9R7isWgBPLHotaei6Bd+Ibho7UIqQr5k9xK22KBP7zsegrNrpfFkr6Hptl4diUxGNUu775cGS5ddwDe0aNtHvvoGiNrrw9oLH7JA3iK7Uf8fF4DHag+qxfeb/gZX/drE1LUrnWLprm8nM8zADcfQcAADgAegqpHsMi7ztQnlhzxWxH4YuZdbj04SR5kdgJ93yCNRuMh9FCfP8ASlqXog0vXNUW8tFtr5o3Q7YlkkxH9CD8uD0Oetd3J8OLbxFb2epaRpWoSQXVytpeWdonmT6ddHqnljJMTYyhO09q5LVLqw8P38drbWK3VuEjac3i4lmDLuI/6Zgg8Y5FfSfi3Trn4Q2Floti+qnw7DaxWXifVdBkP9oWuqmJJVado2XcLZ3WOLdtEgSX7rUyGzkfhP4V8Z+HvEl14X0T4gw6JDlpNZ06XEkNnbjaLme4ikzbZRPR2LHai19u/C3Q774hL4IuvhJofhzStNt1nsLy60prcajBp32lystxZXMUzNFOC+5AABJmvFdC8DeO/GXgnwtoGiT+G3l8XamINO8d6RbQLHqsMEeYftaum5th+0bl2rPG6fMr1+hv7NXwX8afD2I6v498QL4g1+3gGnWs62FqJFsoyoBeWOJXd324XLsAnvQI9X8EaTN4XgmWR47TRSEaw03ynjuIWky8zSnzGUl5GyFAURisnxe1h4m8N6xfX6/2Lp0VrMjarNGS6QjibKEKwBC4+nStjxx4u/smxi2WEl7c3VzHZ2kEbeXIZGGWw7AhSB09a+fPiZqPivWNet7HVZ59K05NRhuLKwglQXU/l7skDkhj/wA9H+SifKqcpSlayPTwOFqVakeVdTT8QfDvUpfhDZaXf6vb3S280lzA1rEfMupmkzbqveLMUiLt6gVp+Lry48Ew/wBpa5e3FzZ+DtG86/ma0NrZ3t03yRIpGN0SfPmMfL/eqX4ceMNL8SeKNSjtAuleHNJaK9/tBrn93NqDrKrpM7MDNxskWud8VeONN0u18Q6zrFjqWtnVtcsraz8NW03nNLewxHdbGBgNqK6+Yf7/AMlc1OtRdF1ErX6r+tj6FUcQq6oVNba2/wAVtPJ23fQ8k1vwnd+Mpn8ReNJDB4o1UiTT7GycNqGoWobCtJB/BCu7grg7a43WNH1qx0fwv4kikbTL6xn1BLW4gty0kyrPkBYscx/PKMHgo7ivaNY+HeoeGr7UvGutwoPHGowyi2s1uA76ejrta6uJ2IAMa/Kuz5AflWqfxh+Jmo6l8D9L17RpGh0uDUhp4jimIluYlXYC8gAO9wMiRK5fqmHhSc6mvV93t1f320P0LA47EzrUaVBJxb5bv4VdNcqXXTRPZngXhlfCl9rm/UNG1LRJyGkhtbKf/Q0l6jbkeaibvmAydlWtcS21jxJZXF1dfaUjt4yIrfc0YHzYMhfMjOfnJyWNOtPh7dXGrW+q+Jtft9MivB5kUMc5v7wRkZX5EwR/tZr2jw/4A8F+CtdfQdU1K8v76GRDPqU0SjTnuXXHlfKPMUAcbicV866E5QaUUk+r0evl+R+i4rHYXCTjUcpTmk9I3klbRtN9tL2e5l+CfBVno1nb+K4tX0rTbmWJbgwa5Y+dDGmWWKSFjwZMJnHOK5/xh4ek1rVV8TT60via/uX33jdAi5x5XltyqKOa0L74a+MJdcub3xLpMOkWay+dfalNKi26QhMD7MVJ3dOFFc22pQNrim3jK6OjiPc4/fTL6Njn5/bpUupGFH2dSDS6atNvvbb1OPDp1a7xVOspytq0k0l/LzLX01I3sYNDe5t7wz2ttyYd0e8S9dp9hVvTtWbRdS8PFX85oCYLqCJtxQSZTC92Kh8n34rtlWDVoZdYsdLaW3juXgS11N23pjBG1/vIo6emK6bw7oPhbxDb3WsaZoE2lSWUkWbzJlRxnMrLGf7o5BrzqNJ4h8qsrddb/wCRlic3hRpt14t30e29ra9evS4zwn4Ht7q1aW+1iQXVlEoutSnh228bdP3BVf3j+4r0Kx8C6e2iadqGnxT3iwx749SFsXknU9Aked7Z9OtdP8P9H0HxhoNndI+r3WnLG1rEuoziNWKnBIVAOfeua+K3x58JfBP4e3Wvaprmni3uE8nSIobo21oeH2JHMsbtltjksFavssLl9NwUqaWnX1/rc/E8zz6tKo7t+mlv68jP8VfFrwF8J7WfS9Q1q0tNW1K0NzJ9udgk6hthEs2DHDh/l214d8XP2lviFpnwr0rQbS11HwhrOuwRDTfFFlHHeGTDytHG42ACKSMQoJ9ox5teGftFftXf2DZ6nZaDrmj+HLfX9Kg1xNHj0SXVJXvJUDq2+8jEcYJ6tt318MTfFvxZcTapcPrl62p6pL59/qrXMhuro9MPITnb6ivb9nToxVOjfzufEVq08RJzmfQvxI0X4oaL8HotK13T9c1nxlq2qXt7q+qXxmlm020O23+zySPwjTMjl8Ow8tErwbVtDMdtBb3KPp+g6buQ3bLhry4b75jX+MttUDsqJzSfEXWtUXXrCCW+vI7mw0yxtpE85lMDrbqCox0x3rkrq+ub6QSXdxNdOowGnlMhA9OayM0iLmr2oamuoWFmsi/6bbKIDL2kjH3c+6/d+lZ9K1BWotO5pit1paaLQ+pYfumoVqVV27KRqSrTqatOpoCWP5lp9MVRT6eoahSrSVIq0rAOWpI6avapo60Acq06he1PqrFXBe1SLUa9qkWpaGSqtSLHTV7VMtJibHeXUyrTVpaRm2T7qGaq/mU3zq0TM2PaSoGakZqjZqNSkxG71G1SMu6lWOmkXzJCWsZ+0R/7woq7ax/vov8AeFFaciI9oZ1xlbib/eNR1evIf30n+8arNDXBJWMY1ExnNFPWGjy6zcmapoZt9qNvtU3l01lpBdEdJuqTb7VHtoHoG40lLtoWquw2F5pNtP5oWnYLjaKdtptVqIKRqVu9RtQJjt3vTKRqbQSFNp3NR7qCReabSc0xmqtQBm9KsaffCxlYSxm4tZl8ueBTtLr1BU9mU8qarUxmo1AuahpUljCLpJFvNNY7Uvo1wn+44/5Zv6g1TqWxvrnTbgz2lw9vKwwWj7j0YHg1dS803VG23sCaXNji8soj5TH/AKaQj9THRqLUyG701qtapptxpN19nukVWKiSORDvjmQ9JEccMp9aoyUw1Eam80tNk+6aCSGmtRuqa1s5dQuBBCnmOw/AAdST2A9aC2yD+F6iqW4XarjKttONy9D9KqbtqmmnYhHr2ha/J8HfhjZ6vpNwbTxt4qaU299DjzdO0uMtGTEesck8wddw5CQ/7dea614m1jxNJ5msavf6s/XzL66kmP8A48TXafHwm08exaQj77bR9H02wtz6KtnE7fm7u1ec/dy1DbAb5S+lW9N0u61fULSwsbaS7vbqVYLe3t0MkkrsdqKoHJYngCvW9e1Pw78GboaFYeGNK8S+J47dDquqeIIjcwQzPGrmK2gyEwnTzJNxY56V6p8GvFEOi+FtL8R634f8OWOseIGvYdGu9J0z7Hf2dhbwudQv4Wg2/vdqvBb/APTTef4KLO9gPN9Q0PwP8Bd+n6/p1v8AEL4ix8XWltcMNG0SbvDKYiGvJ06OEZYlPy7nxSWPxu+LE0xj8N6Ra6RDL9200Lwnaxx49P8AUEkVrTX9v4i8OsnwWz4f+yW7G80CZYn1y5UfOZUvAoN2AMkrGsRQD/V968TuvGXiDUIytzr+qXSEYKzXsrgj8TSA+rdN8beLvG3wJ1208U6D4S8Q694QvV1aO21uwtImGm3JEVzsEJjKbJxbs31ryubw/wDD/wAZW7M/g7WfCU+cfavCuoJrdp7sbaRvNAHtLVj9m/wX4h8O3EHxKv30vQPh5C0lhqF94lZo7PVoXUpc2MUaKZLl2jZvljVtv4V0Hjz4ffBn4W3ml3+iW3jr4i2OsRG70jUrG6g062eLoU4illEsTfI6nbVagU9BfxnpOlLovhHxj4f+Kvhjn/il9V+Z1x6Wd1tkjPvAa5bXvDfgPxBqDWd5Z6l8HvEfez1SKW50yQ+xK+dCPqsgrtbHw34c8UYluPhp8ZNL7w3Vi66pj3xJaxn8nrsLH4Z/EnUIY7Dwf4x1LxJav93w18SPD81rIf8Apmv2gSwn8JVrSLT0aJPAbP4H+I9P8SaWl9p63uizMbg6pYzLPZTQRjfIVlXjG1ehri9djv8AVPFVzNq8Vxp9zfXLSP8AaYm3rubPTGTivpi/0/xh8FdG8Q3Pi34Y698O7i9jgsS2l2sh0y7RzulLQy74JAUiwcNXO6LceGPG0Uo8P+J9N0e/4aXRvESldLuuc42yFvKP+41aOip6wY1K254nFomv+HLeXV9MkMlog2PqGnNuVM/3v4o/xC17n8HzN8StAbTPFs115eowx6VY6wbXzZrCRry3SSfjDNB5MnkzAc4eKi70DV/DM7ahc/DN7HxRZwNcSXFjeXpg1WzA5mglSVkYKFyw+YMle5fsr3mheLfEFtJpfhjxJ8M9Ra4FzDPZzfaNE88DYYR5pHlLcoWhmzx9yudxcHZlXujxvR/gDqd58UPFMX/CMXc/iax0y61W105iLqCaWdsae0XquJUk/ecYT5q+pfhz+zmnjrx3eeJtY8R674C+J8dusEeteD0eSy1S6EgE0s3nxpFLcyMWaWC3do5DvZa+3dP+FOnarqs13pWiWeil9MfSrrVRCvnXVuFRoYzIQxuoAvAberA1mXX7EPww1/xxqfibxF4et9eub1WTbeZm4Y53iQ/vA/8AuMoAqRHS/AX4Q+Hfhx4f2WkNhqOsxyyi+1i00caYl1cM+6R47Yfu4/cpxxXXa5qmrWKapeGxhaS1JSyia4bEyYUs7gDg9hVXxHqkn2qz8Lada3NoskLoWtVj3xwqu0FNxwvsTVLxJqcPgbSrOLULu8bTLSF7u91Ga5RXtYY1wgc9ZCz8ADqa35HGKb6lU1zS2ueY+JvEviGLxHaweEtRubi68NwTQX+lzOJRPJKiv53fzEjdtj/xisPQfFXhzxFePo/2WfVNZSykuJ9O0SVpbS6jaTEnkibDh1Zs/KeK5jxZ4yu9e8SeXZatpOk6fHdQ/Z9N0WXy7mW8cqY2aQcyEbk3HpTdX8eXsniRdKsfCdymoatOwGuaTcnSP7VnjTZLczbAWEAKsQd3RM14+KgqFf393bfX7l0876M/RMFh3WoLkWqT2aXn7z0T6uyd0X9W8P8Ai34vXT+HrP4daZpvg2xuHdrzXJ5vIupcYa4Ma7GnPuRXSeKPGniP4X/DPXZdKMd7qdlcJb2F9qEEC28C+WwJiiQl4o0Awomcsa4P4jfGfwzHpHh/TpbfXdc0fW0fU5NUg1SS2nnaKZoVUgg5gO3KqfaqzXfg3x5rs/hHRptcsNPttMdb4yXwaysLcFWmkY9Cw67zuO6oeIp3nGMuafRt9+ytse3SyutVjTq4ijy0Y6tJX0T1bbk3dvSzRw3h3T/Dfxw1yxfxJ4r1W38bX0Ew1S2mzJCViV33E8DYoGRClWtS0fRfh34enbSPDup+LraWFLhdf8RymDSvI3/JJBDESSP4lLHdXWeH/HHwy0HxVpEfgz4dxy3jTNbHUryQ+c1qFxJcCRiQDsDEh6l8XeKIrvQLyDR7jU9S1XUL+G4nu9RjW2Uh8xw2/kn5fLA+QVzU1RnSblyuavql5ee/yPrJ1MT9ap04QnGhp7smo21f8uyXS7/4HkmpXUWn6x/buiCLTLW6svMiurRdryKRne47bm7eld/8QtNnk8Y6zc6fPHbT3VpHMI4yfMVpogzyccYzwM12+p/DPT71NNsb/wAS+G/B+mwpHaX1tHIklx9pA3/Zy7EAYQ85NdXcfCY/EizuLa88Valoenq3mRWcj2M6EBiQUMB3EDPAauL6vK7VR8y002V/68i63EGEjOnUTtZNNtN6Nq3TXbo7Hza13qmt6fbaM8atFbPi12J5bIRxxjqTW94f8LrrvjhvDtvcva3bMFubuHBZIl27yCOCF3ZNemaf4S+GlnZ6tpOh61Jr+tSWm6JWzF5mTtIjkbA3eoFdHp/h/VL7whG39kWfh6/MKWrtZRRC8uox8ojDrkRgnaPU1yfUlzR5587XSKvp2uPFcRRhCUaFP2cXpeXuu7+1yvWxf8DeB9O0rVJYDCfEMGW+zWVlK1xbwRZ2rJPK2PMdsL8oGF/Wu4bQLu/8VS2dxmPRrGENPeiRYIYsD5ookXGB6k1y3h+81zwxeWGkT6cNOhupPIs5ZJRvhKJnfKRnfzvGB0rwb9q79rbw18O/Ha6DDrPlrGM6toEsphSW3nj/AHm7uZXjfKHolfV5Xg/3LdWChfX8T8WzXMan1huNTnfe9/8AhjQ+N37a/ifw7qz6f4J8Paba+E4bZ5ZtZ8Rwv9mktxzJKI0IfYF6DrIXr84fHH7bPxM1zxZcajpniS6ttPaH7OtnLDD5Lp6+Tgxxeyp92mfFbxJf+PvFt7fWnxW0688Lys8GmW+rXM8bi2QYjWe38tgjlUGf4d/Rq8R8T31pfaxNJYRRxWi4RDFF5XmbRjfsycFutexWqU5Ploq0UfL6yfNIveJfEF14ws7fUtVvZL7WFlaGae4lLyyofmUsT/d+YVX8LwxLq0V/cOkdpYuLiXzMc7eQoHcsVxWEv3hU7LXI3ZltMfPeT315cXNzI0lxOxlkkbqWY5JNJTVp1QNbBRRRQMVaWk20tNFpDlU1NH92o4/vCpualmuo5adTKdzVJgTR0+o46kp6kscq0+mx/dp61eor66j1qde1Q1ItBW5NzS1GtP3VVxi1ItRc0tSWW17VKvaqitUiyUGbLXmUbveoVapo6LGb0Bu9RtVlVoaOtFEz5ipzSKtWPJpFjo5bD5hqx1MsdSxx1ZWGkc8qhHZxn7RH/vCir1rD++i/3hRVmHtDPvI/9Ik/3jVVoauXTf6RJ/vGoa452ZMGyusNL5dSUu2sLHRzEXk1Gy1YobvTsWpFTb7VGy1akqu3ekapkNFO5o5oLuLRRRWupIUzmhmptGoAzVG1OamtQDY2jmjmm0EN3GtTWp/NM5qrEjabStTeaNStRjU2nNUdSVYG/hpOaOaYzUaiNbTvEH2O2XTb+BdR0d3Lm1ztkhY9ZIZP+Wbf+OHutTSeFf7Sha50K7/tiNMs9rs8u8hA7tFzvH+1GzVz9ItxJbzRyxO8MsbB45Y2wyMOQQR0NUn0BoZ5gZcqabI3y4ro/FGzWdL0zxAkfl3V00lrf7Ewj3Me0+bxxmRHRj7o7VlaVo76oZXaRbW0gAa5u5PuRg9Bj+Jz/Co60ahZWuV9M02bVpWVCkUcY3yzSHEcK/3mP+SalvtSgjtzZWG6O0JHmSOv7y5I7t6L6LTtU1RbqOO1s4za6bCcxxNy8jf89ZD3f9B90Viyf6w0XvoiCSRg0ZANQt/qz9KSrmn6fPql5Ha24DSv03HAUDkkk9AByTTA7L44XQvviNPep/qrrT9OuEb1DWUNcG3pXqGtCPX/AArZavocceoX2iWgsL+R13SxwxM3lXMcR/5ZlWRSxyVK15nJM8zNLI7SO3JkbkmgD3H4c+G/Dn7Q2qWdr4i1STwhfaTaCfWvEbReZZNp0Cqpmlxl0nxsjUgMJHdF4zVv4g6X4u8XfEiHxL4Yv/DNrbaaIItCt9J8R2e3TLSEAQQgySK2VH3yV+Z2dj1rE+IrH4SfDew+HFuVTXtYEGt+K2X78ZI3WWnn2ijbzpB/z0m2/wDLGvGmUelac3cR9QWPgvwbrDQ6n4t17w58M9ehk84az4S16K5EUoZSJDp8G8hh/wBMJEr1XTf2d/hN4s0W3+Kd74kTx9dMlxKvhWxVfDKeJ5rcoZrhZLph5cQVv35iX7wfZXzB8GfhdpWu6bqXjjxtNLp/w30CVI72SEiO41S7Zd0WnWvrNJjLHpFGHdvfM8f/ABq8RePPiBD4tEsejTWCx2+kWOnjZb6VaxcQ2sC9o0XIwfvfMWock+gH0R8R7r4v+MNfbW7L4HaWxWJILHag12DTrdP9XBaReY8EMadlSKvQ/gT8RPj79hi8IeKNN8deENHncrHqmjaMunw20jtuE7lI02FDgbuUK/K618ZeL9J0/wAQ6KfGnhyBNPXeq6vpdqpCadM33ZIvSCRvuj/lmfk9K4ebULy8hKy3dzMi/wAMkrEUlKzCx91/FL9nX4i3l9d2vxJvtL8KXt3IW0r4lt4jgsdJ1aTqEu4fNK7n/wCekIUofvK9eE6z8JrLwDfXWn+NPjlpuk6payGG403REvtTuI2HUEhUi/EPXPfBH42+LPBaP4TttKt/HfhLUW3XngvWYDdWU/IzIi9YJfSaMqwr6Cl/Z/8AC/7V2jrZ/C7xDHbeOdGts/8ACE6zILjUYLJCqNbperiG7SHd+6Yssgj/AHb9BgDUz/h38dNG+Evwz+2eG/id8V9Qb+20tSLVba3hlzbsQv2eaScEV6X4q+PPgGxt7f8A4WPp3i7R/FodCbTw5baRdX8QPO+9hlt/Kgc9o/v157Z+H/CH7IPgqxeZbr4m/EjWdQYaZpEKT6dHo7LFt+0BCplkmYS4j+VStLpvgv4t6fp8OqP8NvB/w50ZmaU3XiSWDTomz/FLNeztczGtIu2hJ774JvtB8RWol+G/hrw/4qntZVvY9K1j7ZoGovgcn7PCTEJfV0i8txXX+Hfg98HtPtX1KHTrj4HzauUvLm6ttXtpNN+0R/OqWk8wZfNhI3lAipXzjoOm+I9KWTUrCx0v4g3zJuktvhcLa2mn9N17AftSxL7Lk16l8OP2tvEXjHxnceGfFvwf1bwHeXSraw+JLfRn1Ga2bpH9siuYx56ejZV66JSi17zEl2P0S+F40650kXujJfW9pNLNNPHcQqgubhmDNOCMgh871MTeWQ9dJod1d3lvcQ6hNDPdRyOrtb27xR7c8AhyecdcHFfMzX3iTw/f6hrXg648F6smjAaNpvh+8P8AZn9hnazTTmRiuVcKj/Z9q/8AXT5K+jfD+uC90u2j1G+sP7RFust3DZXGFjfjO3odmTgZrklHlehaZcvNQ03wzHmZltfMOxPkJ6DjpngVwmp6PrXiXR5rTWrbTIb2GQytFbW/2mGSNTmNCZOdwJ3/AHcV1GuTRXTtprSwWOpSRb4sliQFZW3jGAQp7eteQ/EzTdVtbO0vtJ1Z7i8t5pZX1VJAVjhJ3CSR16Kih1Gev3axrznTiuSHM2ejgKcalSzlynizW/jHxR4+Ol+KYrBtDsbwTx2sFoIWtoU+YyMY8HKnZtNdL8VPDDeFdG8aXOyTQbvxG8drZ3FxcBpZbcDfKFi58mFF2jaOp+9XZXety2Nj4o1/wx4bnu9c81NItL6HD25QhpzOqMw4XOQe5ZVrxn9pbUtSs7LQ57+zkBm0S1iS4vZd9z5bjNxlB0kL43mvHre1tKpy88u/RLVfld6W1P1DK5LE4uhRVoQWlureknp623vocx4g8SeGNE+GfgQ61pFz4huzbX0MclreIJY4ROrq3yZIyZGGCM13PgjwxpmrfBvxPpui2+k6frGoXFmbm2GsCc3ETlmgtnmfAWVyc7Pevnq3tzpWoyJfabHNco6b7e6baH2hSFfH8JBr0v4X+NLlNVmuFg8OaVbrFm2tZFFtbQTHunUglN483OVrx8LiaUfeklzWslbVdNWfpGZ5TXp4R/V5PSXO237r97mXup/ou5u+GvCGt6DqEmkeGLSS+8UXm+A39vaOLWzi35aFZmQByxVd7dFC8V7l4F+DOmfDfXE1zWvFU2s+JY0DXKXd4trb26kEeYydXUH7ua5az8TeGPg5od3riDVdb1bUIkMOgTTv/okSuw3Zf+ByNwcj5gi1reGpL/V/DK69p+7xHohka5Md1aqLtGjiJJuNxIklaThZVXy1HO2u7BQjCcYT1e/Le9v66t7Hw2bYvGYqlKcXyU5aOTVnN9r9EtklZPuzhvFEnwv1Dw7r1npC6pHoraq8d9qIV7g214y/JdqHy5ikIeMv0JqX4R/Ce787+0IJI7jFtvtnFth8kfupQhxtQ9mNefeE/EE+seJ57iOzhkheK5N7HJdtLFNbO2WjaQKN3t0wea+ifh74TMuixLErx2UcSZvH/d3DpktFbyD+8qN06fPurmnUji60U6WidlZ21+Wh146VbJsLKg6us0m72f8AwbnJeFfhu/h9JLC23as7OItQvtQjX7GImbOyCE4D4/vnpXo/irxh8O/hbo+mHU9Rh0jTo7hLOz0+xk8vzp2/1cZ24xnsK5HxtN/wr3xpP4n8S62sF1JbynQ/DjXccQudif6tdxxu/iMp4Svzg/aX+Pdx8YNWSTxt4KuVj86SWzvPC+qj7DcRg8wsSGjIH/PUbXr7VYKMZurUsoPot2/U/KcxzWddJKTcv6/pH03+1d+2trfwz1zU/BreIk8Oa9539p2OoabpayGPS5osRWm58us5b5nkSvzK+IH2rWFsdfnvv7UnnjW0u7xrgzmSeNfvl25O9Njc853iui8bfEyH4oafYyeIFi+0JH9nsp4JT5un7eBG4bPmRMNjZ6g768zW4khtZbbjZJIrv35XcBz/AMCoqVFJ2Ssj5tX3ZRoqxtWk2isuYvmIKt1F5a1LSbuCYUUUVOpQUi/ep+32py07ANp3NP8AL91p6qaLlpht6NT6RaWlYOoUq5anKu6paCwp9NWpFWq1FqPqRfu0xakXtTJCpFpKdzRcaYtFFOouXcRaWnbaOaLjuOWnrTFqZfvUXFcljqyvaqy1ZjrRGEmWFWnbaI6krZPQ527EPl09Yak21LGtDZLloOjhqWNakWn7ayOSUghX99H/ALwop8P+uj/3hRVXIMO6/wCPiX/eNQc1Zul/fS/7xqLy64EdaGU7mk209VqrFjeaY1S7aY1FhoryVC3eppKrtWbR0RRHSbqWkaixoLu96KbRu9601ICk5o5qLd70E3Dd70m6lptBAU1qXmm0AFRtT2qOq1K1GtSUUxu9GxVhGpeabSc1PQYjUW8KXEyRNPHa7+ksv3Ae24joPftTWao270JBqSXVvLY3DQXEbQzp1jb/ADyD61Vk+9WvZ6lFcW62Gpl5LIcRTpzLa57r6p6x/lWxoPh2LR7zU9U1eGG8sNHt0uI4sZh1CWRtsCggjMbN87eyOKrqTc09N8Nq3wlu7zVrk2Fqmq211DGsXmzzRyRSxlxHwFTKYDngmuO1vWhqHlWlrE1ppVuT5Fvuycnq7n+KRu5/4CtdDomr33ivT/G8N5cfab+8sEvzI/G420qsQAOBiPfgDgBK4ihkBVeT/WPViui+H8MK6vqGpXFul4NJsZr6OGVcxvIu1Y9w7qHdCR3qYpgNtfBL2NpDqPiGX+xdPkAkjiZh9ruV/wCmcPXn+++1KpX3iYSWcljp1jDpVg/3xH880w9JJTyw9htWsvUNSudYvp729uZLy9uGMk08rbpHY9SSagqwL2j6zeaFqVvf2Fy9peW53xyp/D2IIPBBHBB4I4NewfCHQfDPi7xyniT7Ha/YNAtJtf1bw5cSCOGcw7fKhhZuDHNO8SGM8gE9a8Zj0+6ms5ryO2mktISEluFQmOMt0DN0BNet/DPSbuT4E/EiUiHT9O1G90mwn1S9YpDHEJJ5224BLkvCnyJQBwHjC28Ta3r+qa3rtleSalfXEl5d3DQnDySMzO+RxWt8H/hlJ8UvEj2s19Fovh7TYH1LXdcnXdFp1jHt8yYj+NzkJHGOZJHRO9QWeseG/Ckw+x3Os6ztc7zHcf2fA/oQF3NXvnjS78V6PDpPwQ8GaImr+Mroxax4uUQC9klvTHuhtJHkyPLso3+YudoneZqAPG/i58TV+JV9pmjeGdMn0nwJ4eje00DRSfMljjJzJcT7eGuJiu+Vv+Aj5UFcDJoeowrvlsriFf8Apqmz+de9avr/AId+HcIt/FXi+8+IOujmTQPBt4LHSbZum2e7RP3x9oFx/wBNKwNK+K+t+JNUSy8BeBvDWhajybew0nQFv7gqOSwlnEshIqgOF8D6qvg3WBqGphX0yVDa32nbx5l7bPxJHgdMryGPR1Rqv6n4HvbzxVdaLYvDDoVqovI7922QLaMA0dxK3clCnuT8or3TR9H+KN59tufGfi/wr4V0mxjSfUrjxJplk7JETgbLdInmlduQsewE1e8bfGD4PJ4M0y3fwTcfETSrG4OnNc2q/wDCMxXkiDfHNIIzLIcCWVUi+VEFO0ejFqfPUl9deJtStPBfgKwupY9QuEtYobdP9M1WVvlXzNvYk/LF0XNfdPwp/ZN8Q2Om3WhpY2fhjwb4ddZNW8QeJ3aytvE2txlgBk7JJLC1ZXIRdu/YepPEv7Keoabf2mu+NJJJfhR4Bj3aDZ+HdPs47F9R1KWF/wB39vTNxIIoNzu0n+r+V+1eXfGLx54i+LnjFdH03TLef4fabo17onhpdHufP09Lhrd4opPvEqGX93H5nPz7j8zvVKLb0DU+hJPj5pHirVptMi1HwlJqa6eNK074jy+MdM/4Se6AYEsR/q4/MZsiLP8AsmvlT4xfsefFHUtXuvE1rqV38YtBV2+0X2gzpe6hbf7E1sru0TV8u3Hg/X7W6mtZtE1GG6jOJIJLSQSIfcEZFeg6Ve+I47zTtasI/E3hzxVbARNqWmW0im6x9xy4ZGEn8Lfe3Vaba5WheZzv9p6dpOpR2mqaZruj3VofLdoL3ZcxY7FHjAH4ba+qPhD4v8e+NfDksGk+KpPHWgadFIba18T3MlldWkW1mcxXhBMM0Y6bJWQj8q9G8G/GfxfNotlH8YbnRfG2pSR407StT8PRX9/H6TXNzHveBRXY614duPiJNp3ie21fw94P1ewlQ2ltrks39miXOQ0P2aZTyeMGJs11Rwct39xDmavwn/aB1Gykt/CV3qzaH4saBLjSrn4gWi3FzfeWp2WtxcxqBqFmWX93cx/vkxX174H1O28eWkN3d6HB4bu2nN1qdss8Go6feKytbkJdRuFYN3B5/vLXmngf4CeF7/w/b6Z4w8JeDNRbUDHHc2fh2O8ubDzWj/fFLNkK2R9CuwV3t3ovwa+FPhttFmvl0PRrm72Sabb+ZcxPMdkUYbaj/dKpt7Kajljta34laneeG9cgbwldW9/oeuaNZWtxNZpDq1vEJVSNgI2TyXYbGH+rY88c1zi3WleNPBepvY+EHkFzqLQ3enagBbC5mQ5MlzxjygmJD94EttrdaSw8MaPcXmka5b+G9JsQZ9Qur6xLF2H3vNkfb84HGOtO8Xapf32m289tJZ2GkLMZdSjuJFWa4hKtsIJIEW4jPPOKTgpRcO5dOfs5KXY8x+I3iC50nUbC60WKa+1uHT/Isr90KWluHzkxWi4G8jvJ0CV4P468O6z4q01L7xVqdzbvp2ywsLplJM8hzJJHKOSWJOTIOBX19faPqluk7/Y9Q1p7pg/lpeGK3g3bfkjIAbYB3ry7xx8N/EFwgbVby0t7W0lEdna7Fgs7SEjMm3ktKxKrkvXyEqFVucoOUn0jstfzP1LJ8zo4d01aMX/No38l09LWPnnQb3UvAuuQarPoVvqd4ulRWsUso8yG3lT5DOOqsQn3c13Pgm+1HxtNH4i1i0sdQ0jTJfNut1siTHHMcIYABi3qe26pfEDax4ssbhZdTurrR4ZvKKWNpHbxIVGSwGOfTmu5+G2srJ4R1XRtMhij1XyRqFlaQrkOsZ+ZAGB+dhznuTXCrYOqqbcu7Wlm+3Xr3PtsZmKxGEdeMI87tFtNu0duuys+mx5Tp+m6/wCOtYm8Vz2kNjbalcSTPcSygeYAWCYVckxqveu6+G/ijVPBt1Ja6kLq+spr7zYWRXhSwG3b5m8Dow4K9Dmr/h/wvo/jDWI54dPtfDOpyT+czQuw8yQchdoOF39zXQeILzxHpiz2EqQq8hVYUsV86SHceshHy4FYYanUxVb2mGjbu7/fvb7tWzzMyzOlKmsLWirWS5bWtbazV7+qsNh0fw54g1i/kj0uCyudQXy7ya0k2LOoIPyp/CzdSRXUfEr4t6Z8K/h3FdzaSZ3Xc1vZWo8x48Bv3km/sBySa8x+I3xx+Hn7HHhGbWPFcmoaxr2oXJltNNbZ9r1Ju8qKW/dwJ6mviL9oX4veLv2mrfxLqfh7xJAvg3UNNa7k8L+WdNv40h/eh3hO43aRjOXhZhX2GEpe/wC0xK0W0V1/rqfleaY2FSShRbdurZzX7R37e7/FSxj0rTdItdRn8hre98UXUTW15cxn+CII37lK+SdQ1+6vlaMFbOzZQv2S1BjhwPUd/qdxrfvvhnrVg1qyaTeXCvtdvPCxBkbBHy53Rgjua5fVIYbfVLyK3dZIEmcRsvIwDxg13Vq0qz126Loj51aFWiiiucYUUUUAFPplPoLiFFFFXHYbLMf+rFG2mL/q0qRe1Q9wQ7bTad61IsYp6Idxu2pFUUU9Vp6lahS7d1P8ulqQuJtp60u32qRarULiU5e1FO5o1JFXtT6TmnKu6jUq4lOop+32pXGIq07bTtvtTlWkK4KtSKtC09aAuPjWrSrtqFe1WI60RjJjl7VOuaRVqRau5jJhzViNajVakWhsxkSrT+ajqRaLnPIkt1/fR/UUU63X99H/ALwopmRl3UP+kS/7xqHy60bhf30v+8arMtc1jsTK/l0bfapGpjUXNCNlqKRasVC3epN0VWWoW71bbvUEi0GyK1RtU8i1C3egsibvRSstJSRDEamt3p9I1MyGNSUrUxqAEpOaWmM1BYVG1OplBWonNR05u9NoAKTmlprVWpLZHJ92mc1K1QUIWoV3nw3vIfENne+DNRt5riC/VriwltyPOtrqJHkTG7ho3XerRnu+6uQbRb3yzJHbtcRdpLZhID/3ySaNG1q78I69p2qxR7buwuI7mOK4UgOVfOGBx8p6Ggi50vhPT7vRPEVprWhGx8UxWjGSSxj4lmhI2SRvA/zfMjuON1Y/j7wmvg/xBJa28jXGmXEYu7C5brJbP9zcMDDr9xx2dHWr/wATPDdvomoQatpBVvDGtbrzSbiL7salstbtydssJbYw6/db7r10Xgfx/pXizR4/BHj+8kk0kmR9I1skNcaNdybfnLHmS3cjEsZ/31wRTsG55Wtep/A2bSNOOpX+u2dteaLHqWnR6it2CYxbsZsGQDBaMTrbs6jqErlPGXw61jwPdXC38HmWsMxt2vIuUWQfwP8A3G9j16jctVPBPia08N6zN/aNt9u0a/gaz1G1GN0kDFTlM9JEIR0PqlWt0Fjr9e+IPiLwb4kn0/X/AAr4Sn8vP+gTaBapblW6NHJCqOUPVWR62dH+EWhfFXRItd0SVfAAkuBbmx1mcy2t8/ddPlb5nlH/ADyk/wC/1XvBln4t0HxfD4Nnu4tf8E26HUZZJtKTULVtPEXnGaHzEcx70XgKRh6veIfil4g8Rakt7f8Aww8A6XpyqLexg1O1EUdlbKW8uEZnU4XPJ25J5am4x7hqavxK8dweAfEnh6HRPDmvN4dktIBp/hfUy1ppsoG1J4ZrZB5k7NKswfc+87629S8A311Jr/h2+1WCx8N+O7GI+E479cS2N5bus0NjIsWVtnXdLAyNtLF0fbWbpP7UWpeBdFvNAS68CrpT8vpmm6DNqMByP4DNIBGfeNlrofg/+21o3gvxHolnaeGNJ8NadJf2supX1ro9strKUl4mltMOcxqz4kjlV6VxnI/s3fs1Xd5428NeMfGOoaXofw50+dtVn1K+mAN9FaxtcyRQW7gSz8Rc4XZXV+ItY0bx54Uex8OeLdR8Pw+KmuLm/XTfDs1/qHiGUztu+23cRT+L5/syKscYdfvmuj8N/EieHxf8TJvGPgLSbnW7Xw9rSy+KNE1S7kaXZ8rRRfaXnjQei7F4rhvDnxM074iSPZWXxT+I/gPw7bwtd6yrJFJaJAMK3/Ho0PzN8ka5i5NCQHNQ/s3+GvCccOq+N/Et1BoheRYToVuLttTdB+8t7WRcp5qdJc8RVbj1Txb4g8vw98PbGTwDoV3IkS2XhfS76S6uSW+Q3N40ayzH5v7yp/dWvTND0vx18ZtL8SeHPDviu212G6t4bvwkPDHiCTdpM1ujKllJFKY5kFxBvQsy4M6ITXkvwm8O/GKf4qXOkXtp4yk13S7G/nXS74Xe8XEdtL5YdX6fPQ1YWpqeO/hPcadY2mhppn2Hwlpc7RDUvEOqW2kxahd52y3jxsxmbeRhB2jArrvgz+z+fGnhm9t7XWWm0+S/hMFn4F0ee6vdSZJGil8m7uvLijCLN89w7CNKk039j3TvgTo9jr3xQ/sbU/EF5F9og0XVdWWz0jTOODfSqwnunz0trYduZa9Y+Cfxg0nxl8bIdT8Y+ND4y8NeDtCvNWurPS1/s/QrG0hXyobe209IwJP3k8MaB23E0cvVhqdd+0hp3wn8NroHwusWv7M6FpcsF5oXh+SW7vbVJ2WSQNLFGY/MuVCGaWSXlPlryH4e/Dj4Q61qT2vgP4P/ABA8WanCP38+k+KDHHH7zTRR+VCPrLV3x4dL+H9xqfib4/ajN4x8ZapdvdJ4F0fFvp0d0T9yWNcGd0+RT/yzj+6d7Vx/ihfil+0BaaaPF0i/D7wLMwh0fwtGJgJvSO00y32edIf9yumnDqlcls9+XxJ/ZVxY6FF8Ik8Wa3NJ5VpYt8TprrUd393zfMWvdfAfw70nSLTSPEniHwlr0GtTFvK8Ov43/tmxR+yRAuv2iT1RFYCvCvCvwp8G/AHWNI8EeD5oF8eamoh12+0e0j1PXgHH7y0QuTbabCi/LLLIzSHtHVX9oL4kaloOntp0XiPS/hpY3TvCt5p8om1g6dHHs2/bJMbDPJvYfZ1UbIUWu2HPJXX9fiZOx9KeLfCs11cS/bvFkfhm6vCZn0/WrS3kjs4lH+s8iDhAF/56vWEvgfxF4QhkufDur6LNDJGPI8b61LDCXmkGRBaW0ce22U7fmcbpT94V8L/B3R4PG3inS/DPw78Ga5qtve3yS3XiGeNpXk/vXJaT92Aib8OejPwtey+Jvh/4z1TxdfXfjPxxoPhHwvbQPYz+H11CK5ihsWOfs9yjnClwuWldlkJ/1VdcbuNm/wDID1W+t/iXpdns0bVNU021aQST32g3Vv8AatTn9XeTJWIbuIw28/edq6Twb4u8feF7yw1q6h8YeMfEV1DLHofhnUdQtLXfbqVQ3905OI4iWcoPmyE3Gvn/AOHPw7+Cfw7aXxT4BTxV40tLaeST5WmGk2jjpE7ExicHqvzMHrpNB+GkviiHWfE11rniTUvEnjq88u481JZLm/tIxl4IzGAtvFLIIoWPyp5cO1a6HLnp2UUr7vv+pPU+iNW+I3i641OfT7Mafq3jxbZJ5vD6+KYjLAp5HlYRYYFG5A0p3OR0WvdPCtnp+imxXUo7Z9aFkftcyW8so3x4EzGZhygbgbuSa+QPhf4F0f8AZ50LxR4w8eXltpfj/wAXQTNDofiDUxJJDHAPNIjith9/5Uby4OYwifNV/U/2sfDfhn4HeAB4X8NSaxq/iWWTT9A0y8ikg022+zybHv5YdzSND5svu8leTXvy2jojWPmfW0Opy282uXdnbzzWltKVmtobNt0sh5JRmOW4K9BiuT8RfCmy8fSaFqGvI0OmWEbzR6XcDaJJT85aVuyriuC8LfHbWYrFvGHizxfpeg+DdNsLSb/TIfs6zpuKXN5Kw3/LM2/7LEuC3lVyHxR/bC1OT4vax8NfBXjHwt/wmqailjp2j6po+oSWz/d8xbuWOL5OuRIjbK5uZrTZrqb06kqb5os9gbwLa2+l/aI75dVN3GbiCCzmK26xt8wKKPv5DdTxWF4F8Gf8I74ts7Oz0693SW5mjv5sZg3f6wEAAqcNwa5rRvF9zb+NdPtLT4T6brujaKqIfHVlewWxWWc5uGgsgjSIo+cqP48VqeIPj14M8N+MNS8Ta78U9c0bR9Jt7Oefw7cRQW1uvmxb0fLoHmD90jZjmvHq5dTqyvd23+f5/ez2qec1403B63Vv66Hd6t4T0XT9SeOzitn1MxCM6XPMsZn2n/W56t7ivn34tftqeBvgjrWveHYhpy+MtPxb7b+OWLTPNHzFD5W+QsteYfG/9oLw/wCLtQbUD8YPDWtaUt4lzb6TpNjDp9lehDvjN5cySGfzh2Ma4FfO37UfxvM3xEvNavx4f8R+HtQ3Nodra6OLqGW1HWKS7m2kyK/E3ys4evQp0qOHgowS+RwVMZXrK05f5nnnxd/aEvfHq6u0urWuteJ2mOoHX7W2x5SE4ktEkmy5Q/I/G0Ap8q14Na+JNat9TTWor68/tGFlaPUfNYyQsCCpWT+Egiukufi1etcz3VhpOg6HM0PkxR6ZpMCqgJ5yXVmJrltU8RanrTM17fXFxvOWjZ8J/wB8DAqZy5nc4infXs+p31xd3krXV1cSNNLNLy0jMclifUmoaKKgAooooAKKKKACnc01e1PqkrloF7UU6Nd2ad5dNaaD3HL/AKtKkX5Wop3NFgT6DasVDH96rC0AwX71SL2pOadt+WgVxeafRSqtLUm45e1Oop9GoXE20u32pVp232pMq47mnc03b7U9VosO4nNP5pVWl209QuLTuaVVqRVqrCbEqRVoValWOixNxY1qwq0RrUyrTMpMVakXtSKtSqtBmwWpKVVp6w1Jk2MVanVaesNS+XVJHPNiW/yzR/7wop8P+uj/AN8UVrqYlG6YedJ9TVRmp10x86T/AHjULNWLVzuQjVHu96VmqOspI6Ij2ao2paKhmiZG1NapdtRstTqaXIGqs3erklVm7073JuV270yp2Wo6AuMpGpaZVCEao270+mtQA1qjbvUjUxqXUtMY1JT6j5pjTGt3o5oo5qtRXG0Mv3qdzUTNuouQ2MbvUPNSsxVagqRXHL8sm9Plf+8vWrcfiXVIxsGoT7QMBXfzP/Qs1RbtUbL81UiTt/Bfxg1fwrHd2N3Db694evnR7/Q72MfZrgqCBIMAGKZVb5ZU+YVueKNBlm8OP4r8G3z6x4YiKx38F1aQNe6PI3CLcgJh43/gnHyP907G4rytvlatrwZ401j4f69Fq+h3ZtLtUMbblEkU0bcNFLGwKyRuOGRwwNXqUeo+DfiFrnjHwrPplndwweL9JsGjtFWzikGsaegy9pKhQiR4UXdHn+DenpXPR/EzRtYXN3Zv4WvHTb9q8P28LWxP9420gBX38t1FbGn/APCI+NdUsNb8Katb/DDxxbzLdf2dfuU0k3CtuWS0ujuNv93d5c/A7SV61qPwa8QalodwbLwhcNouvpe61eabY2i3scVxHasHME0G8AQzDzEVWyYbipGVfBPhzxB8T/g14r8O+H/E0fivXIZYbTQriznlW4uLWSR559Oe3YqYzI9ukkR2t8yPErfPXyZeWU2n3k1tcwvb3MLtHLFKhV43BwVYHkEHrXoHwzkht11nwzr5bQk1hY/serXSGIafqEDZgkd+qIdzxu38Am3V3958WtPnuT4V+P3gKfXb+1Hkr4o0yZbPxFCAcAtNzFfJ8vymVW9pK0auriPnlqt6PoWpeJNQjsNI0+61S/k/1drYwtNK/wBEUE19d2v7LPwk0rVor2/+Jlq7XFkt/ZeB/FkieHdTO4jEd7ckywwAj5/veYyHtXTWfwz+L83h+9k0/RYdH8CwkQWOifB3U7Od9VnIYgS3cEsspQfxyS7j/Cq+gogVv2evAfj5/GWnaD490K20K41vSL7QoL691OG01aeF7GWKOF7RmP2nZ8ip5kXGKxfE/wAG/BXgLwadL174o+EobWS48/VbzwpoM+ru1xGMJayeW6QxeWGztL8u9XPBel+Pvhv8RPC1rpvgn/hFLyfWLddUmhePzYreSQCWFrqWQyTSMhcNyqL90LXhcnwM+KHhPxVrFroGlX8LW93Lb7rG7iy6pIQAQr81OoHUaDrX7P8AoupIlnoXjTx5q4fFuypFo8bH1AhndhX1F4N/b28e28Og2tx4dtY/BrY0yJby4uJrlLdm8qS7a/lP3IvuqPmDmvnDwX8Bv2k9b1IW9l8PfEN3Hef6O7tZi3hZTzh5xtCj8a9J0f8AYA+JHxE1yW68aJqD3JnWzMl9ewaXYWr9EQPOWldAvQRW9FwPJvH3gf4eeKPGWrv4p8e658PvFsU7wX+neKkk10/aFOHAu4PnxnoZEr7g/ZP/AGcY/gj+zV4p8XX914cmuPGEljLo97dXqJCbaJvMgl8ycRgO7/vAPpXr/wAM/wBhH4feHLzQNR8ZeELfxN4m0+2SOTWNWaaaw8mPHDJIRl0UYV5F7V6B8TvidovhHS7RLzWPCvi/+2b9/wDhHbPUXgjggWGJeIFRJnnKE8sq5G/tVxV2Js+YPCf7MXi/xVrzeJINBurbUlthBe+O/ElmLu6l8viNNKsM9ChTbLJsjr2fwf8AAzxH8O7fxDr1lpN1omrTWbWNtrUnl654lupZOtxPIdkUSon3LeJljBrgvHnxvk0Hw5q+na78U/DWi+Ir6RGj0zRZbvVr8wqFaaMrkyb2XZhD5VcN46+OEFr4k0zwB4e8G/FLx7r3h6x2SPCx0yxeaX9/NNcICx/i2N5h2psrqb6NkfI9P+BHw78PeDvG15b2+l2Wmf2VbPue/wBahv8AWp5H5O+2tg/2YOo5ArlLrwroHiaa58R3PiPwxqV1fzl5tT8W6TNfqhH8NpYL/wA8xwB8uBW94Y+JHiPwb4K0rT/HWjLceKPGV+suk+DvDNxFrFxLawgF3lmBjhgiST7z5etO1+LXgr7HrMp8BeIrU+HStus9jphj0m8uScmOCBGhinZHOWTOP4mrZVXJb6E2FhksPEXw40/w9qfifxZ4Z0bxJMdOS/e3s/DVzfKGUl7O0CvN5UvyIMIuI97M1fO/iz9p79m/4F6fDoXgvwbYeIDptwzRBl+1zSyk4a4lnk483iuu8ceGdB8ca5r3iux1bTtW1G60+WK4n8RfEOHRtYWe5XyPLdQkiRRBJJljiDeXXjN5/wAE/vB8+64gk8ab47b7Q+jaJFa6zJKe6Wt4hignPfZ8r1nzzvdasqytqLqn/BQzxr4lsdKbSdG0/wAJ22rX508XNpF9tvhbgYLx+aCodCyFcLWb4q+N3jj4eWqXT+PvEHjX4t+JjHb6VYu88f8AZdhjbHJJA/CTzH5xGPuj61rax8KdM8A6T4Q0/wAH3bfD+5ksJJDq3iSzkvvEAeSUgiKO23xwfL1K/MK47xZp/gn4DSX+zxnGvim6t0gE8tvJc6vFbiMJyF/d2pdV6bvMAfmtuScpXmxJq2hSuPidrHgGbwvot3dyeL9X0p3eMyTEy2OqzP5tzcWtyMmJ49qAf8s/k3Mte0fGLUfDeoeNPgjf6Pq1l4Vi0/w/Zb9FvrPzLW0jub1xNPJcR/IGfLsK+QtJbwktpqHi3WF1HW9PsB9msbH5bWC4uWGRGTuLsqj55Pr713/xi168+JcPhLw3d6npGm63BYxXmo6fcTfYoVWXdJBEXPUwxuhKHn+7UzmotN7LZFJHrv7SHjWD4+ftD6v4I0TUrvT9Y0PW7i20nwu9iw0W4khbyRPLIMNEfITkujRKg+8i5rO/aA+KGs+GfCPiG++GGtpNo0tvaaNe614Ul5un8hHvdRu3GJlMrhbePftj8tH215r8U/iA3ib4Y6q3gu/uNU8S29vb6Z478QNCYrzVrGFBHbSovJS3G0Rz/wAUjpC0lfNq+K9Qs7myuLC9ubO5gtRamaOUoWUE8cfw7eMV585PY0SPoj9nH9t7xf8ACe707R726iudGuNYF5ealfNLLNaxyFRKYeT5ffJVa7L9qXxxr3j74vT3vifwFD4y0TVYYbuwubMyia1juIVaOJbi1fyZNnY7W3rivjzxBeQahqP2uHYrTxpJKqJsVJCPnwB7812XhTxvq994Tm8MPqd1NDao8+nWUkrtAwPzTW5TONrj5x/tIPWs7sCzrHgvw7peqXH9l3kOpS28hhk0e/1CKJo3HHEyfJOh9UZCOhqOHxRqfh+z1HT/ABFYWuq6LqdwbuTSZLnaY7hh/wAfEBjJMbY4LdGX5Wrz2RgzNtjWMN0T0H401dm5gtFgOmutB0/VITceHZp5GX5pdMvNpuUAGdyFcCVfoqkf3a5ynLI8bI8bNG6EEMvBBHQg0+6unvLiSeTbvkOX2rgZpARUUUUAFFFFABRRRQAL2p9NWhapOxaWhPD93NSLSfdqSNQ2aV9R7IbUix0bRUlU2IRVC1IvamVIq/LU9AHVIq0xakp6kCrTqKKNQFWpKjWpKkCRakXtTI6moANvtTtvtTlpy1YCeXT9vtRt9qk5oFcaq1Iq0qruqVVqibgq1Mq0RrUyrQZtgq1Mq0kdS0E3BVqRVpKljWgkfHHViOOkjWrUa1SRzzkIsNKy1YVaRlpnM2VI1/fR/UUVPGv75P8AeFFWM5u4/wCPiT/eNQ81ZvF/fSf7xqu3epaOpMZRTuaTbWfLc0UiOiiisXE1UwptO3e9I1Q4j5yBu9VmqxJVeSlylqRE1N5obvTaqwxrVHUvNRVTAKbTqOakq5FTKkamtVWC5HTWWntSUwuQt3op7d6ZSYXImamU5qbUkNkbVHU1N21ViLkdFFFPlC5HIveo6nbFQU0Wtgr1v9njx0ugeKIvDmoanqOl6BrU8ZN3p9y8TafeKrLBefKRlU3uHHeJ3ryStrwfdfY/Fmjzf3buMH6M20/+hUMvU9o8Q/Hz4wfDq+ttK8Zazf61bvBH9l1FtQl33doABG1vfRn95GR0f5q+gvh/8d/GXgfwbp9y2p+MPEnijWrZLvQfC2p2kfiSPRrMlfLvpBhJRuUOsMXA/wCWrV4D8GNY1n4VeH9S8YeINVvP+EL0a9kstK8PTEvb6/qqkN5HlPlBbp8klw/90on3phXmXjL4+fEXx9qmpX2u+M9ZuptRcvcRrdvFE/t5aYTaBwB0AqtlcNz61bxF4wvobm+8QePY/Dd4/wC8m/4SHxBFYS3THqRb3drcOT7b67nwReSWfhtyP2gdHsL2/k8/Sm0dNNubmwcfJLPiOOLdlf3ePlI+8K+Cvhz8EfGvxU1D7L4a8Pz3Maf6++uMW1pbAjOZbiTbHGP95q9lvPC3wa8E65a2t9rX/C4/E0CLbW+k6NM9h4dtI4x8z3N6VE1wv3pGECp3/eU1NhY+sfBXhP4peLvEllZ6F+0nd+LbiGeNmsR4Kd2wCDzKyGKP8Za6rxloXjj4b+Mr291XxZ4y+IOnS3U9y2g+CPA+lxfZw0reXby38vO/18tWevg2++LnxB+NmuQ+DvBZtfDnhCwLXjaN4ejXRtLSKM7pLy72kDA4PmTMxUV79fab4n0bxx4kufB/iLWtF0q712Wwu/ihqTXDP5txKT9h0CxDGSeYrwrR5kk/vW61XM3qKx9I/wDDQ+sXHiGLRLf4a33hrX/s/n2/hW+1iOx+x2jDe97qlysGLWH23+a9Ub34wX9vog07Stdsft1m32nWNR8O2EehaRYB8HzbzUZhJNBAuPlC/wCl3FcdffHLxh8MdQk+F3w+8U32u6lFpseqeI/E/jy4F7Y+E7DiXzJ/mdZrp9/mOzMwDPDDEpxXmNn+1Z4l8fR6rrLuPE/wt8JTeRplh4k0i1ubnxZ4jnMn2V5VKfK+4vMVj/1cUOzvSlJgke5/Hr9ojQ/A3wb8dWV54t1fxzq8dvbWGpLYSPpiXTSSQuY4ZPmMMEUcqI8Uas/+k7ZZGavC/iprXxI0vwH4O8HfDbwy9r4Sv4b/AFbVNJ0XT5LTSTBcTKYUnujICCscXMnmrTvFP7XWsWWveMvD/wDwj/gK8l0O8sLbUNWTR0t2nma6zqVzuyPkN2f1z3rqPjVY+OfH/jzUtQ1zwX4P0rwZ4bu1sF8UfEi7vU0sBbdDiKGS4AnfO/iKJqi7uUeS/Bn9nHwJ4w+JXhDSLDXJNe1NNROpXngnw/N9se22ndsm1PAtigW3wAPn+evobwP8N9Z8X+Kry38VS6Pe3Or6xLfXfgrStWM+i6ZePM0jDUp1d5dRu0LDFsu6IY7ZxWd4B+I3hfw58M/FOp6T4kux4NttHfSp/iFqWjtpejrdXNwIzBpumWqxtKQnnP8A3uDukrifiR+0h4U/Z9+HV34b0CzZNavoPKtdMtZfI1CG1f8A5bX88QQWbyp0s7XayIRukrZWerJPQPjt8Zr77Ve+GvANy/g3wD4fkbSb/V4buOyv9SwcyC41J8/Y4GkbOwM1xJ/DDXw78SPGXgrxFqUD+JvFGveOZbGIW9nYaADZaXZIOsMMl15kxXP8ZiUtXmPjr4ka58QLiA6ndJHYWoK2Wl2cYhsrJD/DDCuFQe/U45rmIIJbueOKFGmmkIREQZLk8AACoKSPeZvGfw80T4SxOPhldKuuasW/eeIpi0kVtFjqIxxvn/SuSsPE/wAPLm6jFn4Z8U6BdF1aI6RrqTnfn5cK8AOf+BVk/Fq4htNW0/wxbBBb+G7NdPdo3JWS5yz3L8/9Nndfoldt8KfDv/CGf8InfeWG8Z+KLuJNGUgE6baedsN7g/8ALRmDiP0CM/pVw5pOwmfQPxt0nw7p+sHWpvGOpaZ46063sdK1WbX7cyW+k3TW29Jm8l2BuZEV9yKrBZEdq+Xr7w7pd9fGLRPE3h/VJ55dour2K4F1dSMfvkSRkDcW6VjfEzx1f6z4s8WwRXT/ANnX+rzXTxn5jKQ7BSzdTWt8CLOHSdS1rx3qEXmWHhGzN9CrrlJdQc+XZR/9/T5n0herqVOZ2a0ElY7f4hTeHPAniy20XVNVsPFUHgmAxR6fZo7Q6jqhKtOZWIGY1k4PqkO2vN/EWqXmlXF7rOrzG58Yay73MryH5rVZDksR2ds8DsKTRLJPDOkr4u1sfadRumZ9LtZxnznzzcSZ/gU9PVq4a+vp9SvJbq5laa4mYvJI3Uk0Sny69Rmn4Z8U6r4O1u31XSL6Ww1C3JKTRN68EEHhlI4IPBFdNepo/wARk87T7S10DxL/AB2EP7u1viT1hB4hk/6Z9D/D6V57RXIMnmhe3leORWjdCVKsMEEdjVmwu5tOuori3O2aP7h68kcmnahfzazfvdzkPM4Xe6/xEDGT7nGTUO2mgGfw/wC9/Ko6fJ96mVaGiSP+7UlQK1T1EhBRRRSAKKKKACiinc0FJXEWnR/eopVWgtE+73pytUUdPp7A0WVoX71R7lqXmkRqO+81SVCvan1WomPpyt/tU2lWnYepNzS0ypFqWSP5qSk5p/NIBy1Ivao1qVaaFckXtUi1GvapV7VRFxy1Iq01VqdVp2IbBVqVVpyrT+aZNxNtSL2oVaft9qCRVp60KtKq0APXtU8NMWOp1WgTZNHVuGq8K1bjWrOaZKtLzTlWpVhqtTlZWjjLTR/UUVet4f30f1FFMRxN0376X/eNV2am3k376T/eNVWkpuSOtIsbqN1V2ko8yloUSs1M8yovMo3Vi0i0TqwoqBWp25aVh6itVWRasN3qFqTRomVGpvNSyVAy1BuhlFFI1JjF5pNtJTqaQmxrd6Zt9qkamNWliLkdNqRqjbvSKGtUTVK1NapsBC1NaOpKNq0WJZDt9qSRakpklaJGZE3emVI1R0alIbItRtU1QsvzVJpFh/EuSyrX0X4X/Z38KR3P/CURfEW18a+CtMiF7eW/hO2m/tzcMERG1kH7jcfk+0fMi185V0eh6heeHdDuNW068ksb9ruK3gubWYx3Ee1Wdirrgj+AUFHpHjb7b4/ubbxL4yhj+HvgezRrfQvD1rGxkW2yzmGyhk5kyWzJcycF3yW7V0vhe00TwT4Xs/E+t6O3hnRNSGdD8PWLiTxH4hTGwObt0P2a2LrzNGi7sOsa+nE+BNIgube7+KnxGlutd0OxuPs1pZ380kkviLUVQMLTzCciGNSjzP2TYg+aZK57WPFniT4ieIL7xDdvcav4s1dxBbrZxcwxKu3EMSD5EVAkcaIqhE4WpZZ0vxY+OWu+LtNh0K7uo47C1yttounMRpmlgj5hFGSxlnY/fuHZn5pPhR8Hdd+IM13oOipDY7LdbrxH4gvz5Vnotj94CWVsAFu46ufkXvU3hT4D22iwvrPxI1pPDWk21zHajSrMx3Gr3k5AcW8cWdkJ2NuaSdlC+9ZHxR+OepeNtJ/4RXSLOPwf4CtrhrqPw3YTNIs9x3uLyZv3l3Of+eknToiotG24Hs+n+L/A1gbnwD4Ft21nSbSGW9vb1rfzVvpIY/lcQkf6ZMz8RCT/AEeL7whfOa9A+OfjLxV4z+MsHgzw0Gb4n+KLGCGS4ubsS2vhSwntI3uLW3m6GXaspu70fwq6DvXjnwXtJfgJeeEtdWxu7/4meJyh0fT7GMtPpWl3Cskl4AvJuJomfyR/Av73PIr03WrHw78BfhXeT+KpbjWfGk+ijw4dL0OXyY49Nt9UmguUuLxCwBnZVheOLc4RHXdV3bAj+Ik2h/Hy9T4Z/CPWbqfTbu6hk1S00DQ7m5uda1FNsInlYlY4rCJQPIQviNN7NXV3EfwM+F99ZWEviHVvFmh/Cizk1KG08P3ELWuq6q80UZu5J0BEbyzMgQb2ZI7YV5RrXxW174YfAl76QW3hjWPG1pJD4d8N6Cv2O20rSH/dz37oDvlludrwRvKWby/tD55FeJbo/DP7PJANxDqHirXeV/5ZvZ2UXH5zXP8A5Bpcy6BY7uP9rWPwHcySfCT4ceGvh/cHka3eRHW9ZyeGP2m73Iu7v5cS19C/HzSfD2ofGLU9T+I+pXeveK9bgs7rRvh7qV/J5c908EUsct3IMvYRFpZUWyG12z96Ja8A8M2lh+zD4RsvFupwQ3vxY1W3S88O6ZOgZPD0DDdHqVwp4a5cfNbxdEH71s8CvQ/HjeJLzw9pnjvT7Oa9+J8cVr4bW+Dg3iWbrHHZayc/O09wxltRN28lH4Z0qbjsuhofFHxh4n8DfC/QLzUrjSdb+J2sX89xbxWE0IsPB9rZB7eC2tLZCIVlEk1wQycRsP4pOR8f33h/W768nu9SJWWZ/MnvL6cDezHJZmY5JJr0v9pj+zbjW9LtNCEb6N4VtU8Kho0C+bJbEma547Tzy3Eg+teJ1aCxLJH5cjpuVtpI3LyD9K9B8E248D6O3jq7+W8Vmh0CFwMyXY63PP8ABDncD3k2e9YHgrwvD4ivrie/ufsOiaegn1C8UZKJnAVPWRz8qiovGXipvF2rfavsyafZQRLbWWnxOTHa26/ciBPJ9Se7MzHrT1Bsd4F8J3PxA8c6LoEDubjVb2O3MnUoHf5pD/uj5j9K9c0jxRb+Ifil47+IMEaw6L4Z02b+ykX5FjUKtnYRj3AZD+Fcn8D2l8NWvjbxvhl/sHRJYLWVf4by8/0WL8Qkkz/8AqXxIq+BvgR4e0VR5eq+LLk63eD+IWcW6K0U+zP9ok/KnF2YnqeQ19K33hG28G/DrQvC2sFoNOsEi8V+KdvEkl3cRf6Bp4yAd4gO4j+H7RNXA/s9+CbTxZ46W81TTn1XQdChOq39imc3gRlWG1HvNO8UP/Aqd8evHFxrevXGkG9W+8i9mvNTvIvu3upyHNxMP9hT+7j/ANhBTjZe8xM4Pxb4nuvGGtz6ldBImbCRwRLiOGNeFjQdlUVhUUVk25O7GFKq7mxQq7qnWPbUgPj+VcUu4ck0c01l3LVagM5ptP8ALNMqyxY/vCp6ijj3f7tS1MiAoooqACiihVoAKVqdSc0GiVhV7U6jmnxr/FV7Idx+0LRRRUALuNSrJ2xUfNPjxT6aisPqRaYtPWnqIkpVWkqRaZLHLUi9qjWpF7VLETL2p1NXtUi0hMfzTlpKkWrJuOWpF7Ui1Ivaq1M2yRasLUEdWI6VjO5ItTKtMVanjWmJsFWpVjpVWplWgi4xY6lWOpljqaOGqQXIlhqWOGrCw1IsNMychscNWI46WNanWgwchY46nVaYtTr2p2MnIktYf30f+8KKmtWCzR/UUUWMuY8euJv9Il/3jUHmVFcSf6RL/vGo9xrK561ix5lKslVlbdU69qaux6jmkNJuo20xqTTQ0P8AMp6yVBRu96i7NLFjzKYzU2ii4WGN3qJlqZqjbvSGQtUdTNUTU2XcSnc02iqTIF3U3mk3U1qdwDmo6VqSkaIZRRRS1HqFRtUlMbvV6kjahbvU1XI/D+p3EaSR6fcNE/IZl2bvcbscVJPLqZbLuqPmtr/hF9UVd8tsLeL/AJ6TzRxj9TUbeHbmT/VXFhcN3WK+i4/Mii9irGTtpjKZP96uji0LTrGNZdY1aNfWx01hPcH6t/q0/Fmom8TWsLMmm+HtMtYP+nxDey/UvJx+SrU3GkcruT+J1r174d/BubxjoVpqviC5bwl4E015J9X8QX8RSPLEbYLYEfv7l0T5I0+p+Wrfw1h1BtNu/Fuu6wPCvgywcwS3Gm2NtHd382FLWlmNnMu1slz8sQ+ZvfnfjN8UNU+IWrWdlPGumaBosIg0vRIJ3lhskbDsdzkmSVy2ZJTy7U9S9Td+JPxJ8HeILqxW00a41HTNMgaz0fRvNe107TrbqqhR++nlZy7yykx+Y5rjNY+L/iW9thZWd1D4d00LsFjoMIso8e5T5nz3yzVyNJJSQz0L4es3iTwLrnh7YzSaPOnie02qOFj2x3YJ9PL2P/2xrqfgD8LdM1K11P4meM7jTtM8C6DN+6/tpXaHV9QPMVmkaDdOBxJKkZ/1YPrWr+zj8NLWx1rSNf8AFUgSy1mK5t7LRlkKSX9oYnS7urhxzFZRoJS7r877HWP25/8Aad8bar4s8T6XD+6XwPpdp9g8KDT4hFZPZocNNFGmAskr/vJFPzhnw1PUBPiN+0Rd6lPrUHhL7Vpiaw7tqviK72f2zq+/7wlkTiCA/dFtBtQAbW319Fx+HdL+Jvw18E6t4wjlgtfC+h2ttrFgmIxrv75p7bT7ZxjF7O45A/5Zo8tfHPwv+F+t/F3xdbeHNBjjN1KDJNcXL+XBaQLzJcTSHiONB1avd/2sPidB4ovtS8DeE9Rz4N+H11bx2DJGbd7+4WPyLvUHHXzHmVNvZUqQPA/ih8RdU+K3jjVfE+sGGO8vpOLa2Ty4LWFQFit4Y/4IokCIidlSvd/CHhWw0nQPCvibxLBFqfhzwloVvd2+l3IzFqGr3k1xcW9vL/0xCDzpv+mNuR3rzTwzrnxN8eXVrZabcXNy+pXMdpGZYIljuJ5WCIMsnzsxavaPjvqd74guPCHgfwo+hap4f8MeHrSO/wDFItwllHcn5Lu4MjfLgyQ+UrbcslugSgDxXSYbr42fEjU/EPiW71HUtJtnfVde1MDNzLGZPnI7CaZyqIOgZ0r13w74t13wT8YviD8ZtXayKWu23sdLu7kNbXpvo8Wdo+3GYo7VXk/hKm3SvGfiN8TGvtOj8M6BqF1NocMwnutRlHlS6tcqNomaMf6uNBxFF2HzH5nrpPjUi6X8O/Dngm1dWfwU3k6ztl3mW/ux5sh442w7Ps/1SgrUp+LvCWn+EIT4j0B7rWPhprUps51uGV7zTrgjcbe428eav345R8kyfMv/AC0SPgI/Ad9feIYtN094rqK4DSRXjOI4hCo3M8hPEYVeWz0rqfgp4k1jwfdalehbKTwheQmw1uz1nd9gvoT8/kEL8xl/iQx/vIz8y11PjiytNL8GRXPw/lmuPh9qs3lj7Zte7edSXFhqBXgSJtLRKu1HHzL82cAXseaeLPEVkum2vh3QpXfQ7KQyvcMuxr+5IwZ2HYD7san7qf7TvnkKv6pbwxyRyWylbadBIinnb2K574Ndl8IfBOn+KvEFxqGvCYeD/D1v/amtyRtsY26kAQI/GJJpCkKf7Uma02Qanf6f4Fu7zw38NfhXazR2+p+LrxPE+sTcf6NbtGyWu8+iW32i4IPa4rzj4zeOLf4gfEjV9TsY/I0ZCtnpkH/PGzhQRW4/74RSa9H0/wAYX8vg/wCJ3xc1J1h1vxFOfDWkxxdIfPTddeX6LFaqkA9Bcivn+hEn0v8AD28/4VX+ydqfi5JBDqfiLXnsbDb1d7eFQrewiNzLJ/v+TXzOy19WeJvDVn4u8D+H/ghbSrbeOfC8H9p6bBK2E1K+vY4pLzT/AGmAW38r1ZHi7ivly7s5tPupba6ikt7mFzHJDKpVkYHBVgeQRVPVWBFPaaXy6fRU2HYkjWpKRaWoYgp8cbzSCONGkdzgRxrkn6AVf0bQ7jWpnWPbDbRDfcXUxxFAvqx/kOpq5da5FpsL2Wib7eMrsmvT8s9x3/4An+yP+BUgMW4t5bWQxzxPC6/8s5lKH8jUdPkmkmYGSR5NvH7xs0ygAooooAKKKdzQUlcTbS80c0c0FWSE+9TqKcq7q0SsJu+wRru/3amooqW7jSsFKtC0tJDCnxrupFqVaoNRactNqRaA1HrUlItLVambFWpF7VGtSL8tRqImXtUi1BUq9qYmTL2qVe1QLU69qDNkq9qkWmrUy9qaMWyRVqxGtRx1YjpmbZIq1Oq1EvarMdBNx61Kq0xanjqkRzEsa1YjWoY6uQ0yHIcq1LzTaKDFyH05e1Rbvejd70GLZYVqlWSqe6n+ZVonVmjbyfvo/qKKq28n76P6iigmzPHZm/0iX/eNJu96SZv9Il/3jQtcsT3GiWGp6ghqde1dcVoYsdSNT9tNkpSQ4kVLto4pea5krnQHNJupKN3vVWAdzUTd6Gak3UhIY1Rt3qamMtTYZFTWqSm0WsOwyk5paKLl2GU2nU7mkMjprVI3em1YkMpGp/NRUDHwyfZ7iKUIjNGwcLIuVyOmRTbxnvpjPdu11O3WWX5yfxNJRU3AhWGNWyEVW/vYpdvtT2WmUMCNo9vT7tdL8PPBY8beIja3V1/ZujWcD6jq2odfstlHzK4H8T8qiL/G7otc61d/rn/FB/DGx0Eq0Ou+JjFq2pZ+9FYLzZQEdjId9wf9n7PSAzPGvjKT4h+IrC3trVdK8OWWLHRtFWTMWn2m/O3Pd2y7yydZHd2rj9Sm+1ahcz53LJKzhvYnirOlsYbxp/4oIpJvyXH9apfLHH/sqKadgIK7b4Z+E9P1i7vdd8RxzN4R0CNbvUxAxSS5LHbDaoezzP8ALnsm9+1ad/8ADzw94Aa3t/HOoammuSKss2h6NDE0tkjAFRcSyMFWRgc+WFbA+9WV428fW2taPZ+HdA0xtD8K2MpnjtZZRLcXUxGw3Fy+AHlxkAAKiA7RT1LOu1jx1qlx8O/EfjDULpI/EPjG5GgWlvCjRra6VbhHmihA4WLP2eBU/uI61yvwjsdU8ca7D4CtbM6pb67IQluxAFrMFJF0GOBEIwMyOePL37q2p/CWu/EO1+E/grw9YSapq15p88ttZ26gbnmvJySScBVVIssx+VQm411fiz4maN8D/Dt74C+F2oWmoX1xbtZ+KfHFuokOpnOWtLIyL+7s1I++NrXHHbGUxo9s8E+H9P8AgvpcFjp9ndXGiaffRSX2uwW+X8U61EvnwpAGwTpdrt88SN8rsiSntj5S0j4lavfaxq0lgsOlRXVldvLFZxB5HzGzZeR90kjZCEkt2rr5vEN3oHxM8KeHYr+6kuNHtXt766ebdJLe3ELG4O8ckJuSMe0NU/hbpei6zpd34++IFo6+GvD8kcZksGNtc65eMGMWnqRxkj55ZV5jiH9546QjqPh3HefDTwYPHGv3WoSeLdY0y5k0CF7vZNYaXzHcagpOWR5j/osB95pf4I64fxh4kvfiH8H9JuVeG0g8N372c+j2KNHbQwzFpYJQvs7XEeSWfpV7xt4kHjTQ9a8bazdxtq3iSZbeSKOH7OYLeFlIFtCMr5PyxQKA2E8muN8B+KtN0PxAbe5tBHoGqQtp2peb+8kNvIV/eZIwGjZUkGB1SgC58DbWFPHcWuXdtHeaf4btptduIJD8knkLuiQg9Q83kpj3o8OrN4g0PxVrWt3Uht7y7h+33xb947s7ztgd5HZMCuh03wbq/g/wH8QdLuIIYbq71S00CW8lbbHHFGXupW3dkPlW5HqK5bxteJp/hPw5oNmJI7EiXUXeTKm7d28uOYp2+RMKOwoA5vxF4ll8QSRKI0stPtlKWlhD/qoEPp6serMeWNanw9+IV34E1C6T7JFrGi6lGLfU9FumYW99FnIB2kFXU8pIPmjb5lrC0nQb/wAQXgttLs5r64b+CBN+Pc+g9zXR3Wqw+CYf7N0S4jm1Ir/purQ4fDf88YH7Kvd1+8f9mkkXdWsdt4y+CdreaG2t+D9TvdVtYx59/pd7CBfaPv5RbiNecFfm85F8s99lZ/j6QeBfAGgfD2xRhq995et+IGj5Z53X/Q7XgdIoX39/3ly/pWV8D9JOqfESHUr28uLbTNHhl1nVrqKQxyfZoRvkQOCDulOyEf7U1eu/C/4taj4y8VeKfiz470vRdci8JY1r7Tc2QjnuNRkkxYWoki2lh53znfu/dwvWhB59+0RJB4XvPDXw1tCPK8F2H2fUGXkSarMfNvj77H2QfS2rC+APhm18UfFLRv7STdouls+sam3YWlqjTy5/3lTFNvvEXgrxLfXV7q2j69ZahO7SyXFnqcdyJHY5ZnEse4k/79eheDNE8PeFfgf408RWniF7C48TzJ4XsG1axKEIpS4u+YjJwQLdN3+3TuB4p4u8UXnjHxZq3iG8c/btTu5b6Vs9JHctwa9Hbx94f+MVrHafEKU6T4qji2QeN4IzKbraPkTUYl5l9PtKfvP7yy1x2pfCzX7NJJrKCHXrINt+2aLMt3GeM9E+YfiormZtNu7eYxS2s0cv/POSIg0aMDa8ceA9X+HuqrY6tDGRNGLi2vLdxLbXkJ+7LDKvEiH1Fc7zXqHgXULnUNHXwL4nhkh8PahKzadeXgZRpN63CzIx+7G7bUlHQj5vvIK89m0O+h1a40uS2db62leGaD+KNlO1ge3Bp6gVl+7W7oPh9b63l1HUJmstFt2CS3WNzyP1EUS8bpD+Q+81bnh74Z3F1YtqGpwyW2lWz/6TdqyKZG7W8JchXkPUkZCD5mqt4iddUktmvNS0/TtPhRo7TTLJzc/ZkBztwvG49SxbLGs3uBla1r39qJFZ2duLDSoDuitI2zubp5kh/jkPr+ArFrSmvNPWTFrp25F6SXUrFz7kKQBWczBmJCLH/sr0FIBKKKKACiil/hoGkLzRzS0UGiQu2l5pN1LtO7mnFoGg5qZcbahqRVqmFrDqdzRzRU2HdBRRUyqFqhBt9qdTtppVWgNQVal5ptO2+1AajlpaKeq0Ejl7UUU5aAFqRaYq1Iq1BBItTLTFWpVpohk8dWI6gjq3GtWjnkSL2qVe1NXtUy0zFskjqwvaoVqZe1WYORMvapFqNVqRaWpFyxG1WVaqUbVKslFyWy6rUbveq3mUvmUzFk+6k3e9Q+Z70bvei4RROtSrHUUbVYWmjojAkhX99H9RRRbtuuI/qKK2L9meOTKftEn+8aKdcfLcS/7xoWuFM9BkkdXI1qvHVle1ddMwkPqOSOpqTb8taSVxR0KjLRtqTy6NvtXNY3uRUjVLtqNlqXoMjakp1NqR2CmU7mjmmgsNqNqkZqjahlxQlM3e9FFZmgUUq07b7UEMj5pjVLt21E1O4JEclMp7d6PLouWMop/l0nNIWpcs/wDToTYHb5rHfaszfx948+j/AM6zKlrrvC/h+08YalJqmpyyRaRpsRu/EEsWFYRqVAMeeN8xKRr/ALb0Ek/gnw7p2k6fH4x8VW6z6FDIyafpMhKPrlyvWIY5EEZ+aaT/AIAvzPXJ+Itf1DxVrl9q+q3JvNQvZjPPK3dj6DsAPlAHAFXvF/i688ba09/dRpawoi29np8H+ps7df8AVwRDsq/qfmNbPwn+H/8AwmmuJeakPsfg/TUN9rGqXGRbxWseN4yMF2c7UEcfzlnpoDh7eCS8mMVtHJdS9SkCmQ4+i5ptxDJazGGeJ4Z+8UqlH/I167q3xf8AGmsQ+ZoWqjwj4WjdobWNTDYxyHqQQg/ebegUbhGNi1LD+0Je2+j/ANk69pPhjx5bupST+09GUumf4kuQUlD+hG0U7IDmY/iZo93Z6XFr3gyx1m4gtxZXuqNdzRXc8C8RbMHYksahV8wq2Qibq2fBPwFsvih5174Y8ULaaDaS51LU/EVhLa22kwno086b4ifYNvf+Fa6HRPH3wuEQv7DwBo3hrUY18uSXU4LjXbBAV+8YZJQ0bk9ysqVieMpPEvxRsbSC8+JXhO90u1JNlpMd6ulWsHulqYoo42osijrviR8XNH+GHw303wR8MfMu/wC2dDk0/WPHt1A1ve6pYfaZ1Npbwlj9mtGKnPSSb+P0rw/4WaVb6x8RvDttdRiSz+2JNPH/AH44/wB46/iqV6P4w+A/jO90jwcmn2Vhqq22iJlrDWLOYndcXDcBZckfNWP4B+Efj3TfFkkh8Ha9HNDYXpjb+z5SC5tZQPmCkUl2GZvwn0fVPip8aLT7PLDa3l7PdandXk//AB72kaxvPNPJ/sRoru30q54y8ZaX4z8Q6RoGlR3EPw78LW0sen2rHEk8arvubp/Sa5dNzf3RsT7qCtuSXTPgT4dvvClxcW994u8Rxiy8RXNjcBxo2n5VvsSyLlTM7qrzY6CLyv45K87vrT/hBYtV0652vrkoazkiA3LbxZUsxP8AfbGBjoKRWpj6z4mvdc1KS8lfySYvISCD5I4oRwIUHZAKfoOg/wBqsJJRN9l8wRKlum+W4lbpDEO7Gm6B4fuvEV9DbWsUkrSSpCvlJvZ3Y4WNB/E7HoK9H1rxZp/wvj/s3ww0Vz4ojia2m1qKTzI9Mz/rI7I95SeHuu54i2rQKxu/Ezxpa2ujaH8NNW0UapeaSp+0G1vDDNbXshAW3MihlnNvGqQ5kViDvUVxXibxhoWm6tdwaR4WtpJ7Zxax3WsXBu9kcaLGAsWFj6rnJVq5Xwb/AKPrX2/au3TYZL3/AIEg+T/x8pWM2WYknczdW9TQI3dU8ea9rFrJaXOqz/ZZfv28WIon/wB5EABrBpNtdt8MPBNt4u1K5vdZmlsvCejxi71m+iA3Rw5wIkzwZpW/dxigDY1Rf+EC+DthpXlMuveMpE1C645TTImYW0WCP+WsweT6Qw1sfHDZ8N/Cvh74RwYS/wBJkOreKCv/AC01eWPH2c/9esO2H/ro9xWn8OfE661488W/F/XbONrTwpbJeafp3BhF622DS7UDjMURCP7pbV4fqGoXWrahcXt9cSXl9cytNPcSks8jsdzMxPJJJq7OwEUcMlxIkUUZmlcgIiDJJPAAAr1n9ohovCuoeH/hrazia38E2P2S8aNgUfVJj5t8fqshSD6W9WPgPYQ+CbDV/i5q1tHNY+F3WHR7ecAre61IrG2X3WHDXD/9cUXvXkF1dT391Nc3Mr3FxMxklldss7E5LEnqSagBtvPJZzJNbyPbyL0liYow+hFbi/ELxXHGEHijWNqjhft0vH05rA3e9G73oA2l8f8AiWNm/wCKh1KRX++ktzJIr59VYkGvWrzxL/bui2Hie41GHSdPv7XOvXNnbQi7vtQjdk+zx/IOWRYZj2Xztxrznwb4Otb+zuNf1+WSz8M2LhJnjbbJdy7ci2gyCC54yeiL8xrO8X+LrrxdqEcskUdnY26eTZ6fb8Q2sI6Ig/Uk8sfmNVqA/wAY+M73xnexyXBaO0twY7Ox81pI7ZCc4BYklj1Zzyxrn6Yy05V96kBaYzHtTuaWgBm09TUvNNooGgoop6ruoNBlSrCf92pI49tOoAFUL92mstOp3NADVXb0pdtLzT1j/vVdu4rjFVm+7UyxhadTlWhsQ1VqTy/9ql5p6rQTcRY6Xb7VLzRzQIZtp/NLTuaAI9tSL2oVafS1AFWn0KtOVaYAq1Mq0KtSLUENi7fap41psa1bhjqzNsI46sKtPjWplWqRzSkNVakVaXbT1qznbHR1Ovaol+apV7UGDZKvaiin0CE5pfMpnNNqAJlkp3nVV3UbqALfnUvmVV3e9LuoGjQjkqwslZizbakW4rRHVGSSNe3b99H/ALworPhuv30f1FFb6D5zzCX/AI+Jf940L2p0y/6RL/vGhVrhasddyWOri9qrxw1YXK1cZWMZE60c0xWpd3vVupcmwbfak8ulp6rWaY7kG2o2WrTLUElXYuLK8lRVNJUfNTY2Qzmms1Dd6jajU0SBmpKKa1GpYlFFFZsbHr2p1NXtTqQhtRtUrUxloAh2+1FSbabQK42mstPZabzT9CSKuv0u+XQ/htfS7PO/tbVo7O6tm+UTWsEXmlfb95Khz6olcltrqPFE32Xwf4K0swCN47W51J2Xq/2mb92T77IUp6gU7bSbPSJH1K9VdQ0tNps4TkfbSwYqHI+6q7f3nfKbaS18eaut9NLqMv8AbVndIILvTrni3miHRFVcCLb95Sm3YazV1a7j0efShIv2CadLgxsoJDruAKnqM7ufWqVUg1NLxLqVjqVxZx6Yl1Fp1pbJbQpeFTJnLOxO3jkt261jMtSMtMp6kiRzSWsyyRny3Xo39PcVHcMjeY4jWNevlr0H0qRqikUtG6f3hipsUmdT8Uo/J1bRLBkXfY6Dp0L/AO80Cyn/ANG0vw91G5s7HxZELy4jtP7Bus26zMI2LFEGR0P36X4qTNfeJrXUQNqX+k6fOn4WsUZH/fUVXfAui2118P8AxtfXC3au7WOm28ltbGX5pJjK3Qj+C36UNaFnnfG3px/drqfF10PEmuXN7JJ5l7OFuVb7v2mNgCBjs6jj32Vat/BulyMI5H12M5/4+101Sn/fsuGrpY9Kfw/oscGl6Udc1c8RapqNoAloueI4oJT1PUyOpxjCUPVDuZHhG/v9L8PeI/FFtssYLG2/s3TWVynl3FwdreUeC0gg84k9RXnfsK2/EXirWPEX2eHVLxpY7MPHFCqJFFFk/PtVAFye571i/dpcrKvY2YWNj4TuSG2tqFwsO31jj+c/+PlKxtpru7XwXqvivVItEs0SOHR7Rftl1dTbLWyBO+WWWQ8RrufHqTwK0P8AhK/DXw+zF4Ss017V1Iz4m1i3BWNgc5tbR8he2JJdz/7KUtCblXQPhc6aVHrfi29HhPw/Ihmt3uIt95qAxwLW24Mmf+eh2xj+9Vbxx46h17T7XQNCsDoPhKxkMltp5l8yWeUjBubmTjzJ2HsoVflRa5vW9a1DxFqk+parfz6lqE5zNd3UhlkfAwMluegqlRfW4j1fR4Bffsr+JI7KPzLuw8WWV9qZjHItXtpooHJ7oJWcexcVx3w2+H+o/FLxVBoWnGG0Yo091qF4dlrYWyDdNczv/DHGnzE1tfA/XvE2j/ELT7bwrpcfiK+1YHS59Anj8yDVoJf9ZbTLx8hUZ3ZXy9m8MjJmvXvi1p2i+GfhPq1n8I7q3v8AwlJeLF4zvbe5NzcQXPmZgtGkwvmaeHH7m4CqJpMl8EAU/NiPKPjJ460rxNJpHhzwmstt4F8NRva6SJl2S3Ttgz303/TWd13Y/hRIk7V5r5P+1Um2hm28ttWpGQtGVauu8G+B4dVsLnXteuZdI8KWDiO4vEXMtzLjItbcHhp2H4Rj5nrdsvhja+E7GDWviE9xpNrJD59n4fhITVNRBOEOxgfs0J/56yL/ALivXMeNvG1340urfzIbfTdMsEMGnaRYgpa2UZIJCA5JJb5mclnc/M1VqBH408Zy+Lrq2WK1j0vSbGMwadpMDExWkWc7QTyzseXkPzO1c5S7aNtKzKshNvtRS7aNtFmOyEop+32oosGgnNJtp/ltUnljuaLBcj21Kq7adTljLU73DTqNpdpqXaFp1SF7bEax1JtWipFUU0QMX2qRY6evanc09QG0Uu2n80agCqKctIq0/b7UriY7miiinqSFO20tKtJAO2+1O2+1CrT17VaBsTbTlp1O/ipMVwXtU8a0xVqdVoIbJI1q3CtQxrViOmjGTJ17VLzUa09atHLJj+aN1JuWkpmTZMvapFaq+6nLJQQ0Wt3vS7qrbveneZQImZqazVH5lFRcB9JzRzQy1SAN1Lu96ZRVWAk3Um73oX5qG71XKO4sMjedH/viioY2/wBIj/3hRTuVqcnNDuupP941LHb+1WZLf/SJOP4jUkcdKSOnnZGsNSeTVry9tDLUciI5imy7ajZqmkqqzVk1Y0jqSq1SVXXtVitIRuUxGqFqnqNq15SUyvJUDd6mbvUbVmdUSFqiap271C3es2dCG0U7b7Um2kMSjb7VIq0c1LC4LTuKSikRcZSNT+aY1VqAxqjqao+aSQrjeaRlp/NRswVST91eTV2IuanhfQU8SastrNcfYdPhja6v7xukFsnMjf73ZR3d0WmeJtc/4SbXrvURbJYxSEJBax9IIUVUijH+6ioK2PET/wDCL6HF4ZjIW+mKXussvXzMZhtSfSIHLD/no/8AsVyjUmi0+hGy02paRloTHqR01lp1FVqJDNvtUci96lakqb63Gbevr9u8F+Gbza2bc3OmSS9vlZZY1/74mqKSZ7H4cW0YLxve6rJPuUkZSKFU/nLVy6vBD8MbGxKtm51qe7RuxRIEjP6mq/iqaZdD8KaadvlW+nG6Hy85nmdzn8FSgs5Vv3n3v3n+9zTPJX/nmtS81e0PRbjxFq1tp1r5a3Fw+0NK2yNABuLMeyqFcn2o5QM5Y/MYIiMzMQAq9z6AV6H4c+GLabLDqnjC5bw9p0H+lGz2CTUp0XLHZbH7oO3G6XalVbjxxD4TYWfgrbZGNTHL4g8vF9dk5DSIW5t0OflRNr4+81cc1zPJJM7zSyPOT5rs2Wk5z8xPJ5pWYHS+LPH8+v2aaVptqui+Ho5DcLp8cnmSTynrPcy4Bmk9D0X7qKtcssdOWPvT6WiFcjaH0NIsMkkyRxxtI7kII0XJYnoAKlr1H4VvF8OvDuqfEucxrqtncf2b4YhcBt2old0l1g/8+sZR/wDrpLDQguaHiS8h+A3hW/8AB2mSK/j/AFaBrfxLqcMmTpkDDLaXC39//n4Yf9cvWuG+Ffj4fDrxdBqE1qdQ0a4iew1fTVkMYvrCUbZ4CR6jlT/C6I1cnJ5jMXdmkdySZGbJJPUk0zaaG7hqeoar8LfB1hdG8T4paHL4emdzaGK3uJ9SMe47BLaiMBJPXL4pqfE3QPAZA+Hmivb3+3H/AAkviBY7jUASBkwRDMNt7Eb5B/erzLmjmjzGTahqFzql9PeX1zNeXlwxkmubiUySSserM7ZJNVWUetOo/wCA0ICKipf+A0bfaquMj4peak8v2/Wl5ov5FEKqW6CpI1K0+ik3cEg2/wC1Qq07mnqpWlaxLsJtNOWnU9VHrR6iGUu01Iqinc0XAZ5f96n80m2l5pALUnNNXtRQA7ijmm0+gB9C9qKF7UAOp69qZTlan0FqLUi1HTuaeoakq1IvaoVan1SIY9e1SLUdSLQxEy9qnVagjqxHT1MZEy9qmVqhpy9qDmkyfdT9xqvu3U7dVmBPu96XzKhp3NJASbqdu96hp9MViTzKPMqOk5rNsLEvmVOvaqq1ahjqFqxMmVadt9qkjjpfLrdJmdyu3eo2qWRarSNWoyRWpJJKr+dTGko5rodiWFv9Ij/3hRUMMn+kR/7wopWNCCZd1xJ/vGhe1WJo9s0n+8aZt9q51K5THNUEjVK3eom710LVAiu3eq7d6sstQstYTZrEYvapd3vTVjqRY60gwbGs1Rs1TMtQTLtrRvQcbEDU1qWk5rnudA3moqn207yTStc0TSK232oqdofamtGaOUrmIqeq0U6lYm4m2jaKWnKtTYnmI9vtUe2rDLUbd6pIEyHmo2qZqjqhjG71seDYYP7cF7eRLcWWlwvqM8TNjzBFt2R/8CkKCsdu9bbNJo/gkRjcsuuXAc+9tbnAz9Zj/wCQaVwMO4up766mubiTzLi4keaaT1djuJqFqdTWWkAlFLtHpSUtTXUTmmbafzTaVwE2mmsu2n0jUIDa0loNc0ltDmIhu1drjTZj3kYKGt29pNqbT2eofH0Js/FVzp5DL/Z8cNj5cnVDFEqlT7ht+ag8M6eNW8RaZaP/AKp7hC/+4vzv+i1c8VSXHi3Ux4ihQ3Uuszbp1iXLC8Y8xkDoX6r60Is5tYzNIkaI0juQiKvJJPQAetdfd2o8AaLfWc4j/wCEm1KJreeHhzYWx2llYjjzpOhH/LNP9p6S61ZfAvnado0qtrK7o77WF+8jdHhtif8AVqv3WkHLnp8tchSAZ5dPWOjd70/b7VWrATmjmlpfrVWSEy3oeh3/AIm1zT9H0u3a81LULiO0tYF6ySO21F5rtPjNrdo2sad4U0a6jvPDvhG3Ol2dzF/q7qbczXd0OufMnL4P9xYq29Fh/wCFM+CD4guf3fjTxJZSQaPavujl0yxlG2TUGH3lklRmjh/2HeX0ryVV28D7q0iLkdFS803b7VNguQstNqfmmsu6q8mWiKjatFFHKaBtWjb7UU7yzSshajfloqVY/wC9T9o9FouhXK9L83pU9FO7EMWMelPopyxmi3cBFqRe1CrT6WoCqtLRT6NRXG7VpPlp6rS7aNQuN5o5paKVhhSqtJT17UMAoopVqgFooopagPp3NNXtSrTAk5p6rTF7VPGtBDFVakVaesZqdY6djJyGKtSr2pyx1Iq00jCUgpyrTlWnMtWczZHt9qfRRQQPXtUnNRr2qWrSDUTbTttIvapeabWgrjVWneXT41qysNYSFcijjqxDHUiw09VoSIbHL2pslK2VqvJJXUkQMmas+aSp5pqpSMaUo6GkRu6k+anr2pWWkoGhBHn7RH/vCirMK/vo+P4hRRyiuWrhR9ok/wB41Gy1YuP9c/8Avmo9vtXLGIyuy0jR1Y20xlro2RVys0dQ+TV7yzQ0dYtXHco+TQy1a8uho6EK5R21G0Zq8sNDQ1VxqVjJ8mhVrQa3qP7OazubqZXWOrC29SRw1aWOtIkOZUa3G2q81vtrU2+1QTLWwlNmNJDTOavTLUHl1k0dCkMVak5o8ukZaVjNyEbvULd6mbvUMlFhxZEy0zmn0ypZuifS9Lk1rVLawicQyXDYMrdIUA3PIfZEVzT/ABBqkWsao81qjQ6dDGtvZRSdUt0GIwfc/ePu9XYW/snwy8kZ/wBK1gvBuX+C1jZfMGfWSTg+yVi81mzRMh20lSbabQgG01qkbvTapoEyNqbUjUjd6goiZttMqRvmqNmCqSaspG3obf2fpOs6nhd3kiwgZl/5aTcMVPZljV6ueD76Twrb3PiF1DKM2tlazZ8u6uP75xjiHdvz2fZVLXI5rPTtJ0aP5Zlj+1yR/wDTefbtDD1WPYKTxpMra9cWtvJusNP/ANDtFXgIicHA933k+poSGZ+7Trs4KTaa/wDz0jYzx/iD835M1V7jT5beHzfkkt24E8Tb48+me1Rbalt5JbWbzI5Gjbvt7j0I7/jTtcCFVpyrUjYkkLhEj3fwx8AfQV1vh7QNLsfDp8TeIY2urRpWtLDS0kMJvZVAMjuw5WBNybivLO+BQkK5j+F/B+teNtWGnaDpdzqt7xlLdM7Ae7twEHuzKK7Sxj8JfCzZd3j6f488WIcxadE3m6PYMBkPPJx9rcHpEv7vjln6VzXiP4h634lshp0txHYaOPu6PpcQtbJOc/6pPvn3fca5nbTJ1L2va9qfirXLzWNYv7jVNWvpTNcXl0++SZz3Jql5dKtP20ambI/Lo8upaGUUCK+32pu32qZlDU3mjUtMhZd1CqFqTy6Xy1o1NLjKKlp3NT8guReWadtp22jbS1JuJtC9qKXbTtvtTSC4xVp9O2+1G32qtQTE20L8tP2mjaaloq4q9qft9qbtqSgkRVC0u32oopagNprVJSbaktEdKtG2koK1H0q0lKtBItFFFAAvapFpqtTloHYmjWrkMdV4Vq9CtXExm7E0cNTeXTo6krVHBKZHto5p/NHNBm2ItLzTdy0bveggKKTdTaAJFqZWqvzQrU1oBY5qZe1VV7VchpOTEy1DHV6OOq8K1cXtSsZMay1Gy7anaq1w1UkSV5riqjTbqJmqBW3V0RRdgkbdULd6c2FpPvV0cpaFqRY6jXtVhe1S0rksfb2486P/AHhRUsOPOj/3hRRoIS4X99J/vGkp8n+uk/3zSqtcaikO5HS+TUirUqrVBzEKw0eTVry6PJ3Vk7BzGe0O2k8utFrekW3qNg5iksNO+y+9aEdvU/2egOYyPsoqNrOtpreoZI6zYcxk+Tto21cmhqsy7aqLKvcibvVeSnySGot3vWqZRA0NM8urSrRt9q6oxK5ir5dV5I9taG2q0y05RRKZQaomqWSoa5WjoixlMkYRxu/90Zp9R3H+pl/u7TWep0I3PFka2urR2EbtIlhZwWu5uMt5au5/77d6xG71seLf+Rq1T/rt/wCyrWS1A73ZC1JT270VVh3GUzb7U+imSmRUypabWbV2aJsjarOj6W+ta1YWKJ5jXMyoU/2er/pUDVoeH/3OpSXI+Vra1nnH1ETD/wBmp6miZn6tqD6lqV5fxlt80rTRt7Z+T8hWj4w8ubxRqNxbx+Xb3LC6jVf7siq/82qHSdLglWS6vQy6XaYEu3rMT9yFPd/0G9qr319Lql9cXlxt864be6x9B6AewHAo1KuVNpo2mpttXNH0O98RagLLTLdrq6YbyuQiIg6yO7YEaDu7tgUaktieH9BvfFGuWWk6eite3j+XH5nCJxl2Y9kQByx7BK0fHmtWWrazHb6Uu3Q9Kt1sNP8A4TJGu4mZv9qZ2eQ/79aOpatp/hfRbrQ9DuEvbu8QR6rrUakI65yba2zg+Uf45DzJ/u1xzLRqK4yin7faigLhUi1HTl7UEMk20baN1C0E3I6bt9qmZaay0ajIdtG2pNvtRt9qVwG0u009VpdvtSHcTy6OaXb7U7mgLjOaOafzSKvtVaiuG2nL2pdtKvagaYm00bafto20Gmo3minbTRtoAbRRRu96llahRRRS1DUKTbUm32o2+1SNMjVak2+1FPpoGxu00bTT9po20gGbamjjpVWpVjoE2PhWrsa1DHGVqxH8tWjknIsLTt1Rr2o3e9VscjHNTN1Ju96Zu96szJV7UVEvan00A6im06qtdAFFFFDAkX71XIaorViFqgTNWFquRyVlRzVZW4qkrmTRckkqlcNTZLiq8k26tUgSIpO9QVYZab5NbRRqkQ7fajb7VYWGnMtbIuxUanrSstIvy1jJktFm1z50f+8KKihm23EX+8KKw9oTY0JlHnSf7xoWOmzMPtEn+8acuGqnboQTKtTRrUcdWVqGQCrT1WnKtOVazkSRstOWOpOafWTC5H5e2n7ako2+1ZgQNHUUkdWmWoZFppNgmUZo6z5q05qzJqqxoilItQSLViSoZK1ijYarVJUO6jca607ASN3qpM1PZjUElTKYkitJUDVPJULd652bxI2qG6+a3l/3TUzVFcL+5k/3TWZsma/ipt3ijUz/AHpEP5xJWQ1bHjCNo/E17/tCF/zgiNY273oNkNZqXmm0+q1Bic02n01qNSUhrU2n0VJYzb7VreGbE31xqaeYsESabO81xJ92NPlG4/8AfW0DuaoW9rJfXEdvAiyTycBd2B6kk9gByTVm61AW9u+n6fK32Nv9fKvH2xv7xH9wfwj/AIFVgQ6leLeNFDbxtb2FtkW8DcnnrI/q79/++RVBVqWioNLjrWzlvrq3tLePzLi4lSGOP1ZjtAre8SatHb28vh7SpMaNDJtnlXg6jMvBmkx1Td/q16AUaEx8O6S+ulvLvbhZLbSht5yflluR7IC6Ke7v/sVzyqFUAfKq8UWIbGNSeXUjUlBNyHb7UbfapqbtoC5HT6XbRtpWC4vNO20vNPpkMj20m32qXb7UbfagRDzSbakopMdxu32op232o2+1KwXG0U6iq1C4m2jbT9tHNBFxtPpVp1VYtMZRT6Klm6GbfaipNtJSuUQ0c0+mVDZSE3UtHNFIY7dQtNooAfT6h3e9PVqdwJafUPNTR0bkMlhWrcMdRx1bjqrHNOQbaWpeabt9q0RzuQnNJup1FMyuRs1Np7d6ZzQMcrU/mouaTdV7CsTc0tMXtUi1SJF5o3e9G32pNtO1gFqxHUSqak+7SsGpPu96PP8AeqjSVA0hoFYvNcU2OTzGrP8AOqxDNW8UM0lp22oo5Km5rR7aC2Hr2qGSnNJVdpKzkzRMdUczUvmVBI3zVhKTsD1JLf8A4+I/94UVHb5a4j/3hRXNqQaE0n+kSf7xpytVSaQ+dN/vGnxsa35iXE1YZKuLWfbdq0I2rRGLJVanVGzUzdWcg1Jd1PVqrbutTQ1zt6iaLC1YVaijqwtUkjNkbLVearMlVpKuwFCas+Za0LiqM1Xym6KEi1Ay1faOo2StFGxSkUPLo8urnl1GwFMq5TZaryLV6Sqk1Zs0RSk71AzVJJ96oGrNb2NkJTJvmjP0p3NNk+6a0USza8ZN5mvO/wDft7Y/+S8VYLVteK/n1ZM/8+lt/wCiErEqGrGoq06mU+kAu2kbvSrSN3oAZQvzMAAzM3AVV5JPYUjVcgf+zbOG8Qt9runkihk/55BOHb/ePQegqLFXJLphpsMlhGQ08nF3LG2Rx/yxU+g/iPc1n801fl4FO5qtRja1bGztNPtIb/VE+1JMC9ppynb54Bx5kpHKxZ9OXqrpOnjVNUsrNjtWeUIzei55x746UzUtRbVtQnvCixiQgpGowI49uEQeyqMVIXsO1LUrnWL57u8k8yd8D5V2IirwFVBwqKvAA6VVo5pN1BDYNSUUUCQUU6igi4c0UL2p9AXEWpF7UypFoRQm32oqbaKNoqrEXKrULUrLTeakrUbt9qft9qVaVe1BFyPbRtqbbTWWgLjdvtRt9qdtFFUiQVadtpaVaZaI9vtSbal20bahm6ZFto21JSNUlXIuaRqe1G2p3KTI9vtRt9qk20vNIpMr7faipNtG0UFkdC9qk2ChVoAcq1YhWmRqKtwxitdTKciSFatRrTYYqsbRQcMpDaKdtFOVaFqc5HSNV1bcUjQitlBsVzPqNqtSKKhrTlsXcj20vNO5o20WC4sdSr2pqrViNRQiRu2n+XUipTmStUibkO2lpzVEzUmPchkaqk0lSXDHdVWSpQxqsavw1Sj+WrkNdEIiZoQtUrSVTVqSSb5elW42RHUkmuKhaaqzSfNTWY1zcutzbUt+cWqRfmqkrVahatFBdSS1b/8AHxH/ALwopLdv9Ij/AN8UU/Zo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Picture 6" descr="Image result for escherichia coli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906029" y="1610299"/>
            <a:ext cx="2519680" cy="136779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7007629" y="1205345"/>
            <a:ext cx="2034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Bacteria type: </a:t>
            </a:r>
            <a:r>
              <a:rPr lang="en-GB" dirty="0" err="1"/>
              <a:t>e.coli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5638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2"/>
                </a:solidFill>
              </a:rPr>
              <a:t>Virus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Are smaller than bacteria</a:t>
            </a:r>
          </a:p>
          <a:p>
            <a:r>
              <a:rPr lang="en-GB" dirty="0"/>
              <a:t>Can easily spread between humans</a:t>
            </a:r>
          </a:p>
          <a:p>
            <a:r>
              <a:rPr lang="en-GB" dirty="0"/>
              <a:t>They are parasitic – meaning they need a host organism to survive and reproduce</a:t>
            </a:r>
          </a:p>
          <a:p>
            <a:r>
              <a:rPr lang="en-GB" dirty="0"/>
              <a:t>They reproduce inside a host cell, using their machinery, then burst out of the cell</a:t>
            </a:r>
          </a:p>
          <a:p>
            <a:r>
              <a:rPr lang="en-GB" dirty="0"/>
              <a:t>Viruses are responsible for the Flu, Chicken Pox and Measles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96771" y="140273"/>
            <a:ext cx="11806177" cy="65846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32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720" y="-143287"/>
            <a:ext cx="10515600" cy="1325563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tx2"/>
                </a:solidFill>
              </a:rPr>
              <a:t>Virus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205" y="1147638"/>
            <a:ext cx="10515600" cy="4351338"/>
          </a:xfrm>
        </p:spPr>
        <p:txBody>
          <a:bodyPr/>
          <a:lstStyle/>
          <a:p>
            <a:r>
              <a:rPr lang="en-GB" dirty="0"/>
              <a:t>They come in different shapes, depending on the type of virus.</a:t>
            </a:r>
          </a:p>
          <a:p>
            <a:r>
              <a:rPr lang="en-GB" dirty="0"/>
              <a:t>All have a protein coat that contains genetic material which is either DNA or RNA but never both.</a:t>
            </a:r>
          </a:p>
        </p:txBody>
      </p:sp>
      <p:sp>
        <p:nvSpPr>
          <p:cNvPr id="4" name="Oval 3"/>
          <p:cNvSpPr/>
          <p:nvPr/>
        </p:nvSpPr>
        <p:spPr>
          <a:xfrm>
            <a:off x="4224277" y="3560057"/>
            <a:ext cx="2534856" cy="2280213"/>
          </a:xfrm>
          <a:prstGeom prst="ellipse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8100000" scaled="1"/>
            <a:tileRect/>
          </a:gra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6759133" y="4763824"/>
            <a:ext cx="405114" cy="38389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6759133" y="4244993"/>
            <a:ext cx="405114" cy="38389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6574902" y="3831057"/>
            <a:ext cx="345311" cy="28759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6160143" y="3520467"/>
            <a:ext cx="345311" cy="28759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5710658" y="3325625"/>
            <a:ext cx="345311" cy="28759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5191727" y="3281252"/>
            <a:ext cx="345311" cy="28759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4672796" y="3375779"/>
            <a:ext cx="345311" cy="28759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4292761" y="3643927"/>
            <a:ext cx="345311" cy="28759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4040046" y="3993099"/>
            <a:ext cx="345311" cy="28759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914653" y="4458016"/>
            <a:ext cx="345311" cy="28759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3962880" y="4946082"/>
            <a:ext cx="345311" cy="28759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4173155" y="5341552"/>
            <a:ext cx="345311" cy="28759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4591772" y="5667573"/>
            <a:ext cx="345311" cy="28759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5102990" y="5831547"/>
            <a:ext cx="345311" cy="28759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5625781" y="5833474"/>
            <a:ext cx="345311" cy="28759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6125424" y="5650206"/>
            <a:ext cx="345311" cy="28759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6520895" y="5281744"/>
            <a:ext cx="345311" cy="28759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Freeform 21"/>
          <p:cNvSpPr/>
          <p:nvPr/>
        </p:nvSpPr>
        <p:spPr>
          <a:xfrm>
            <a:off x="4776485" y="3974856"/>
            <a:ext cx="1643605" cy="1273215"/>
          </a:xfrm>
          <a:custGeom>
            <a:avLst/>
            <a:gdLst>
              <a:gd name="connsiteX0" fmla="*/ 937549 w 1643605"/>
              <a:gd name="connsiteY0" fmla="*/ 104172 h 1273215"/>
              <a:gd name="connsiteX1" fmla="*/ 717630 w 1643605"/>
              <a:gd name="connsiteY1" fmla="*/ 81023 h 1273215"/>
              <a:gd name="connsiteX2" fmla="*/ 416689 w 1643605"/>
              <a:gd name="connsiteY2" fmla="*/ 92597 h 1273215"/>
              <a:gd name="connsiteX3" fmla="*/ 370390 w 1643605"/>
              <a:gd name="connsiteY3" fmla="*/ 127321 h 1273215"/>
              <a:gd name="connsiteX4" fmla="*/ 335666 w 1643605"/>
              <a:gd name="connsiteY4" fmla="*/ 150471 h 1273215"/>
              <a:gd name="connsiteX5" fmla="*/ 254643 w 1643605"/>
              <a:gd name="connsiteY5" fmla="*/ 243068 h 1273215"/>
              <a:gd name="connsiteX6" fmla="*/ 243068 w 1643605"/>
              <a:gd name="connsiteY6" fmla="*/ 300942 h 1273215"/>
              <a:gd name="connsiteX7" fmla="*/ 277792 w 1643605"/>
              <a:gd name="connsiteY7" fmla="*/ 474562 h 1273215"/>
              <a:gd name="connsiteX8" fmla="*/ 300942 w 1643605"/>
              <a:gd name="connsiteY8" fmla="*/ 509286 h 1273215"/>
              <a:gd name="connsiteX9" fmla="*/ 370390 w 1643605"/>
              <a:gd name="connsiteY9" fmla="*/ 544010 h 1273215"/>
              <a:gd name="connsiteX10" fmla="*/ 405114 w 1643605"/>
              <a:gd name="connsiteY10" fmla="*/ 567159 h 1273215"/>
              <a:gd name="connsiteX11" fmla="*/ 520861 w 1643605"/>
              <a:gd name="connsiteY11" fmla="*/ 590309 h 1273215"/>
              <a:gd name="connsiteX12" fmla="*/ 671332 w 1643605"/>
              <a:gd name="connsiteY12" fmla="*/ 555585 h 1273215"/>
              <a:gd name="connsiteX13" fmla="*/ 682906 w 1643605"/>
              <a:gd name="connsiteY13" fmla="*/ 520861 h 1273215"/>
              <a:gd name="connsiteX14" fmla="*/ 694481 w 1643605"/>
              <a:gd name="connsiteY14" fmla="*/ 266218 h 1273215"/>
              <a:gd name="connsiteX15" fmla="*/ 717630 w 1643605"/>
              <a:gd name="connsiteY15" fmla="*/ 243068 h 1273215"/>
              <a:gd name="connsiteX16" fmla="*/ 752354 w 1643605"/>
              <a:gd name="connsiteY16" fmla="*/ 231494 h 1273215"/>
              <a:gd name="connsiteX17" fmla="*/ 844952 w 1643605"/>
              <a:gd name="connsiteY17" fmla="*/ 196769 h 1273215"/>
              <a:gd name="connsiteX18" fmla="*/ 1088020 w 1643605"/>
              <a:gd name="connsiteY18" fmla="*/ 208344 h 1273215"/>
              <a:gd name="connsiteX19" fmla="*/ 1169043 w 1643605"/>
              <a:gd name="connsiteY19" fmla="*/ 231494 h 1273215"/>
              <a:gd name="connsiteX20" fmla="*/ 1203767 w 1643605"/>
              <a:gd name="connsiteY20" fmla="*/ 254643 h 1273215"/>
              <a:gd name="connsiteX21" fmla="*/ 1284790 w 1643605"/>
              <a:gd name="connsiteY21" fmla="*/ 289367 h 1273215"/>
              <a:gd name="connsiteX22" fmla="*/ 1354238 w 1643605"/>
              <a:gd name="connsiteY22" fmla="*/ 324091 h 1273215"/>
              <a:gd name="connsiteX23" fmla="*/ 1400537 w 1643605"/>
              <a:gd name="connsiteY23" fmla="*/ 405114 h 1273215"/>
              <a:gd name="connsiteX24" fmla="*/ 1423686 w 1643605"/>
              <a:gd name="connsiteY24" fmla="*/ 497711 h 1273215"/>
              <a:gd name="connsiteX25" fmla="*/ 1400537 w 1643605"/>
              <a:gd name="connsiteY25" fmla="*/ 671331 h 1273215"/>
              <a:gd name="connsiteX26" fmla="*/ 1377387 w 1643605"/>
              <a:gd name="connsiteY26" fmla="*/ 717630 h 1273215"/>
              <a:gd name="connsiteX27" fmla="*/ 1354238 w 1643605"/>
              <a:gd name="connsiteY27" fmla="*/ 775504 h 1273215"/>
              <a:gd name="connsiteX28" fmla="*/ 1284790 w 1643605"/>
              <a:gd name="connsiteY28" fmla="*/ 833377 h 1273215"/>
              <a:gd name="connsiteX29" fmla="*/ 983848 w 1643605"/>
              <a:gd name="connsiteY29" fmla="*/ 821802 h 1273215"/>
              <a:gd name="connsiteX30" fmla="*/ 868101 w 1643605"/>
              <a:gd name="connsiteY30" fmla="*/ 798653 h 1273215"/>
              <a:gd name="connsiteX31" fmla="*/ 717630 w 1643605"/>
              <a:gd name="connsiteY31" fmla="*/ 775504 h 1273215"/>
              <a:gd name="connsiteX32" fmla="*/ 682906 w 1643605"/>
              <a:gd name="connsiteY32" fmla="*/ 763929 h 1273215"/>
              <a:gd name="connsiteX33" fmla="*/ 625033 w 1643605"/>
              <a:gd name="connsiteY33" fmla="*/ 752354 h 1273215"/>
              <a:gd name="connsiteX34" fmla="*/ 590309 w 1643605"/>
              <a:gd name="connsiteY34" fmla="*/ 729205 h 1273215"/>
              <a:gd name="connsiteX35" fmla="*/ 590309 w 1643605"/>
              <a:gd name="connsiteY35" fmla="*/ 601883 h 1273215"/>
              <a:gd name="connsiteX36" fmla="*/ 601884 w 1643605"/>
              <a:gd name="connsiteY36" fmla="*/ 567159 h 1273215"/>
              <a:gd name="connsiteX37" fmla="*/ 636608 w 1643605"/>
              <a:gd name="connsiteY37" fmla="*/ 532435 h 1273215"/>
              <a:gd name="connsiteX38" fmla="*/ 671332 w 1643605"/>
              <a:gd name="connsiteY38" fmla="*/ 474562 h 1273215"/>
              <a:gd name="connsiteX39" fmla="*/ 694481 w 1643605"/>
              <a:gd name="connsiteY39" fmla="*/ 428263 h 1273215"/>
              <a:gd name="connsiteX40" fmla="*/ 694481 w 1643605"/>
              <a:gd name="connsiteY40" fmla="*/ 208344 h 1273215"/>
              <a:gd name="connsiteX41" fmla="*/ 671332 w 1643605"/>
              <a:gd name="connsiteY41" fmla="*/ 115747 h 1273215"/>
              <a:gd name="connsiteX42" fmla="*/ 648182 w 1643605"/>
              <a:gd name="connsiteY42" fmla="*/ 81023 h 1273215"/>
              <a:gd name="connsiteX43" fmla="*/ 555585 w 1643605"/>
              <a:gd name="connsiteY43" fmla="*/ 0 h 1273215"/>
              <a:gd name="connsiteX44" fmla="*/ 381965 w 1643605"/>
              <a:gd name="connsiteY44" fmla="*/ 11575 h 1273215"/>
              <a:gd name="connsiteX45" fmla="*/ 347241 w 1643605"/>
              <a:gd name="connsiteY45" fmla="*/ 46299 h 1273215"/>
              <a:gd name="connsiteX46" fmla="*/ 312516 w 1643605"/>
              <a:gd name="connsiteY46" fmla="*/ 69448 h 1273215"/>
              <a:gd name="connsiteX47" fmla="*/ 266218 w 1643605"/>
              <a:gd name="connsiteY47" fmla="*/ 115747 h 1273215"/>
              <a:gd name="connsiteX48" fmla="*/ 219919 w 1643605"/>
              <a:gd name="connsiteY48" fmla="*/ 150471 h 1273215"/>
              <a:gd name="connsiteX49" fmla="*/ 115747 w 1643605"/>
              <a:gd name="connsiteY49" fmla="*/ 254643 h 1273215"/>
              <a:gd name="connsiteX50" fmla="*/ 57873 w 1643605"/>
              <a:gd name="connsiteY50" fmla="*/ 335666 h 1273215"/>
              <a:gd name="connsiteX51" fmla="*/ 46299 w 1643605"/>
              <a:gd name="connsiteY51" fmla="*/ 370390 h 1273215"/>
              <a:gd name="connsiteX52" fmla="*/ 23149 w 1643605"/>
              <a:gd name="connsiteY52" fmla="*/ 416688 h 1273215"/>
              <a:gd name="connsiteX53" fmla="*/ 11575 w 1643605"/>
              <a:gd name="connsiteY53" fmla="*/ 474562 h 1273215"/>
              <a:gd name="connsiteX54" fmla="*/ 0 w 1643605"/>
              <a:gd name="connsiteY54" fmla="*/ 509286 h 1273215"/>
              <a:gd name="connsiteX55" fmla="*/ 11575 w 1643605"/>
              <a:gd name="connsiteY55" fmla="*/ 717630 h 1273215"/>
              <a:gd name="connsiteX56" fmla="*/ 34724 w 1643605"/>
              <a:gd name="connsiteY56" fmla="*/ 740780 h 1273215"/>
              <a:gd name="connsiteX57" fmla="*/ 69448 w 1643605"/>
              <a:gd name="connsiteY57" fmla="*/ 787078 h 1273215"/>
              <a:gd name="connsiteX58" fmla="*/ 138896 w 1643605"/>
              <a:gd name="connsiteY58" fmla="*/ 856526 h 1273215"/>
              <a:gd name="connsiteX59" fmla="*/ 185195 w 1643605"/>
              <a:gd name="connsiteY59" fmla="*/ 868101 h 1273215"/>
              <a:gd name="connsiteX60" fmla="*/ 231494 w 1643605"/>
              <a:gd name="connsiteY60" fmla="*/ 891250 h 1273215"/>
              <a:gd name="connsiteX61" fmla="*/ 300942 w 1643605"/>
              <a:gd name="connsiteY61" fmla="*/ 902825 h 1273215"/>
              <a:gd name="connsiteX62" fmla="*/ 335666 w 1643605"/>
              <a:gd name="connsiteY62" fmla="*/ 914400 h 1273215"/>
              <a:gd name="connsiteX63" fmla="*/ 578734 w 1643605"/>
              <a:gd name="connsiteY63" fmla="*/ 902825 h 1273215"/>
              <a:gd name="connsiteX64" fmla="*/ 648182 w 1643605"/>
              <a:gd name="connsiteY64" fmla="*/ 879676 h 1273215"/>
              <a:gd name="connsiteX65" fmla="*/ 706056 w 1643605"/>
              <a:gd name="connsiteY65" fmla="*/ 868101 h 1273215"/>
              <a:gd name="connsiteX66" fmla="*/ 868101 w 1643605"/>
              <a:gd name="connsiteY66" fmla="*/ 821802 h 1273215"/>
              <a:gd name="connsiteX67" fmla="*/ 937549 w 1643605"/>
              <a:gd name="connsiteY67" fmla="*/ 798653 h 1273215"/>
              <a:gd name="connsiteX68" fmla="*/ 995423 w 1643605"/>
              <a:gd name="connsiteY68" fmla="*/ 763929 h 1273215"/>
              <a:gd name="connsiteX69" fmla="*/ 1053296 w 1643605"/>
              <a:gd name="connsiteY69" fmla="*/ 740780 h 1273215"/>
              <a:gd name="connsiteX70" fmla="*/ 1180618 w 1643605"/>
              <a:gd name="connsiteY70" fmla="*/ 636607 h 1273215"/>
              <a:gd name="connsiteX71" fmla="*/ 1203767 w 1643605"/>
              <a:gd name="connsiteY71" fmla="*/ 601883 h 1273215"/>
              <a:gd name="connsiteX72" fmla="*/ 1215342 w 1643605"/>
              <a:gd name="connsiteY72" fmla="*/ 567159 h 1273215"/>
              <a:gd name="connsiteX73" fmla="*/ 1226916 w 1643605"/>
              <a:gd name="connsiteY73" fmla="*/ 358815 h 1273215"/>
              <a:gd name="connsiteX74" fmla="*/ 1261641 w 1643605"/>
              <a:gd name="connsiteY74" fmla="*/ 347240 h 1273215"/>
              <a:gd name="connsiteX75" fmla="*/ 1342663 w 1643605"/>
              <a:gd name="connsiteY75" fmla="*/ 451413 h 1273215"/>
              <a:gd name="connsiteX76" fmla="*/ 1493134 w 1643605"/>
              <a:gd name="connsiteY76" fmla="*/ 648182 h 1273215"/>
              <a:gd name="connsiteX77" fmla="*/ 1539433 w 1643605"/>
              <a:gd name="connsiteY77" fmla="*/ 717630 h 1273215"/>
              <a:gd name="connsiteX78" fmla="*/ 1574157 w 1643605"/>
              <a:gd name="connsiteY78" fmla="*/ 763929 h 1273215"/>
              <a:gd name="connsiteX79" fmla="*/ 1597306 w 1643605"/>
              <a:gd name="connsiteY79" fmla="*/ 821802 h 1273215"/>
              <a:gd name="connsiteX80" fmla="*/ 1632030 w 1643605"/>
              <a:gd name="connsiteY80" fmla="*/ 949124 h 1273215"/>
              <a:gd name="connsiteX81" fmla="*/ 1643605 w 1643605"/>
              <a:gd name="connsiteY81" fmla="*/ 983848 h 1273215"/>
              <a:gd name="connsiteX82" fmla="*/ 1632030 w 1643605"/>
              <a:gd name="connsiteY82" fmla="*/ 1099595 h 1273215"/>
              <a:gd name="connsiteX83" fmla="*/ 1562582 w 1643605"/>
              <a:gd name="connsiteY83" fmla="*/ 1169043 h 1273215"/>
              <a:gd name="connsiteX84" fmla="*/ 1493134 w 1643605"/>
              <a:gd name="connsiteY84" fmla="*/ 1203767 h 1273215"/>
              <a:gd name="connsiteX85" fmla="*/ 1458410 w 1643605"/>
              <a:gd name="connsiteY85" fmla="*/ 1226916 h 1273215"/>
              <a:gd name="connsiteX86" fmla="*/ 1412111 w 1643605"/>
              <a:gd name="connsiteY86" fmla="*/ 1238491 h 1273215"/>
              <a:gd name="connsiteX87" fmla="*/ 1307939 w 1643605"/>
              <a:gd name="connsiteY87" fmla="*/ 1273215 h 1273215"/>
              <a:gd name="connsiteX88" fmla="*/ 891251 w 1643605"/>
              <a:gd name="connsiteY88" fmla="*/ 1261640 h 1273215"/>
              <a:gd name="connsiteX89" fmla="*/ 775504 w 1643605"/>
              <a:gd name="connsiteY89" fmla="*/ 1250066 h 1273215"/>
              <a:gd name="connsiteX90" fmla="*/ 717630 w 1643605"/>
              <a:gd name="connsiteY90" fmla="*/ 1226916 h 1273215"/>
              <a:gd name="connsiteX91" fmla="*/ 590309 w 1643605"/>
              <a:gd name="connsiteY91" fmla="*/ 1192192 h 1273215"/>
              <a:gd name="connsiteX92" fmla="*/ 509286 w 1643605"/>
              <a:gd name="connsiteY92" fmla="*/ 1134319 h 1273215"/>
              <a:gd name="connsiteX93" fmla="*/ 497711 w 1643605"/>
              <a:gd name="connsiteY93" fmla="*/ 1053296 h 1273215"/>
              <a:gd name="connsiteX94" fmla="*/ 520861 w 1643605"/>
              <a:gd name="connsiteY94" fmla="*/ 902825 h 1273215"/>
              <a:gd name="connsiteX95" fmla="*/ 544010 w 1643605"/>
              <a:gd name="connsiteY95" fmla="*/ 868101 h 1273215"/>
              <a:gd name="connsiteX96" fmla="*/ 613458 w 1643605"/>
              <a:gd name="connsiteY96" fmla="*/ 810228 h 1273215"/>
              <a:gd name="connsiteX97" fmla="*/ 648182 w 1643605"/>
              <a:gd name="connsiteY97" fmla="*/ 775504 h 1273215"/>
              <a:gd name="connsiteX98" fmla="*/ 763929 w 1643605"/>
              <a:gd name="connsiteY98" fmla="*/ 671331 h 1273215"/>
              <a:gd name="connsiteX99" fmla="*/ 810228 w 1643605"/>
              <a:gd name="connsiteY99" fmla="*/ 613458 h 1273215"/>
              <a:gd name="connsiteX100" fmla="*/ 787078 w 1643605"/>
              <a:gd name="connsiteY100" fmla="*/ 393539 h 1273215"/>
              <a:gd name="connsiteX101" fmla="*/ 763929 w 1643605"/>
              <a:gd name="connsiteY101" fmla="*/ 358815 h 1273215"/>
              <a:gd name="connsiteX102" fmla="*/ 694481 w 1643605"/>
              <a:gd name="connsiteY102" fmla="*/ 312516 h 1273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1643605" h="1273215">
                <a:moveTo>
                  <a:pt x="937549" y="104172"/>
                </a:moveTo>
                <a:cubicBezTo>
                  <a:pt x="867419" y="94153"/>
                  <a:pt x="786842" y="81023"/>
                  <a:pt x="717630" y="81023"/>
                </a:cubicBezTo>
                <a:cubicBezTo>
                  <a:pt x="617242" y="81023"/>
                  <a:pt x="517003" y="88739"/>
                  <a:pt x="416689" y="92597"/>
                </a:cubicBezTo>
                <a:cubicBezTo>
                  <a:pt x="401256" y="104172"/>
                  <a:pt x="386088" y="116108"/>
                  <a:pt x="370390" y="127321"/>
                </a:cubicBezTo>
                <a:cubicBezTo>
                  <a:pt x="359070" y="135407"/>
                  <a:pt x="346135" y="141310"/>
                  <a:pt x="335666" y="150471"/>
                </a:cubicBezTo>
                <a:cubicBezTo>
                  <a:pt x="281495" y="197870"/>
                  <a:pt x="286021" y="196000"/>
                  <a:pt x="254643" y="243068"/>
                </a:cubicBezTo>
                <a:cubicBezTo>
                  <a:pt x="250785" y="262359"/>
                  <a:pt x="243068" y="281269"/>
                  <a:pt x="243068" y="300942"/>
                </a:cubicBezTo>
                <a:cubicBezTo>
                  <a:pt x="243068" y="396391"/>
                  <a:pt x="240904" y="410009"/>
                  <a:pt x="277792" y="474562"/>
                </a:cubicBezTo>
                <a:cubicBezTo>
                  <a:pt x="284694" y="486640"/>
                  <a:pt x="291105" y="499449"/>
                  <a:pt x="300942" y="509286"/>
                </a:cubicBezTo>
                <a:cubicBezTo>
                  <a:pt x="334112" y="542456"/>
                  <a:pt x="332735" y="525183"/>
                  <a:pt x="370390" y="544010"/>
                </a:cubicBezTo>
                <a:cubicBezTo>
                  <a:pt x="382832" y="550231"/>
                  <a:pt x="391818" y="563068"/>
                  <a:pt x="405114" y="567159"/>
                </a:cubicBezTo>
                <a:cubicBezTo>
                  <a:pt x="442720" y="578730"/>
                  <a:pt x="520861" y="590309"/>
                  <a:pt x="520861" y="590309"/>
                </a:cubicBezTo>
                <a:cubicBezTo>
                  <a:pt x="555736" y="586821"/>
                  <a:pt x="638325" y="596844"/>
                  <a:pt x="671332" y="555585"/>
                </a:cubicBezTo>
                <a:cubicBezTo>
                  <a:pt x="678954" y="546058"/>
                  <a:pt x="679048" y="532436"/>
                  <a:pt x="682906" y="520861"/>
                </a:cubicBezTo>
                <a:cubicBezTo>
                  <a:pt x="686764" y="435980"/>
                  <a:pt x="683942" y="350531"/>
                  <a:pt x="694481" y="266218"/>
                </a:cubicBezTo>
                <a:cubicBezTo>
                  <a:pt x="695835" y="255389"/>
                  <a:pt x="708272" y="248683"/>
                  <a:pt x="717630" y="243068"/>
                </a:cubicBezTo>
                <a:cubicBezTo>
                  <a:pt x="728092" y="236791"/>
                  <a:pt x="741140" y="236300"/>
                  <a:pt x="752354" y="231494"/>
                </a:cubicBezTo>
                <a:cubicBezTo>
                  <a:pt x="837098" y="195175"/>
                  <a:pt x="759587" y="218111"/>
                  <a:pt x="844952" y="196769"/>
                </a:cubicBezTo>
                <a:cubicBezTo>
                  <a:pt x="925975" y="200627"/>
                  <a:pt x="1007164" y="201875"/>
                  <a:pt x="1088020" y="208344"/>
                </a:cubicBezTo>
                <a:cubicBezTo>
                  <a:pt x="1096851" y="209050"/>
                  <a:pt x="1157042" y="225494"/>
                  <a:pt x="1169043" y="231494"/>
                </a:cubicBezTo>
                <a:cubicBezTo>
                  <a:pt x="1181485" y="237715"/>
                  <a:pt x="1191689" y="247741"/>
                  <a:pt x="1203767" y="254643"/>
                </a:cubicBezTo>
                <a:cubicBezTo>
                  <a:pt x="1292021" y="305073"/>
                  <a:pt x="1211747" y="256903"/>
                  <a:pt x="1284790" y="289367"/>
                </a:cubicBezTo>
                <a:cubicBezTo>
                  <a:pt x="1308441" y="299879"/>
                  <a:pt x="1331089" y="312516"/>
                  <a:pt x="1354238" y="324091"/>
                </a:cubicBezTo>
                <a:cubicBezTo>
                  <a:pt x="1377485" y="358961"/>
                  <a:pt x="1382916" y="363999"/>
                  <a:pt x="1400537" y="405114"/>
                </a:cubicBezTo>
                <a:cubicBezTo>
                  <a:pt x="1413882" y="436252"/>
                  <a:pt x="1416894" y="463751"/>
                  <a:pt x="1423686" y="497711"/>
                </a:cubicBezTo>
                <a:cubicBezTo>
                  <a:pt x="1417997" y="565974"/>
                  <a:pt x="1424990" y="614274"/>
                  <a:pt x="1400537" y="671331"/>
                </a:cubicBezTo>
                <a:cubicBezTo>
                  <a:pt x="1393740" y="687191"/>
                  <a:pt x="1384395" y="701862"/>
                  <a:pt x="1377387" y="717630"/>
                </a:cubicBezTo>
                <a:cubicBezTo>
                  <a:pt x="1368949" y="736617"/>
                  <a:pt x="1365250" y="757885"/>
                  <a:pt x="1354238" y="775504"/>
                </a:cubicBezTo>
                <a:cubicBezTo>
                  <a:pt x="1338324" y="800967"/>
                  <a:pt x="1308790" y="817378"/>
                  <a:pt x="1284790" y="833377"/>
                </a:cubicBezTo>
                <a:cubicBezTo>
                  <a:pt x="1184476" y="829519"/>
                  <a:pt x="1083889" y="830139"/>
                  <a:pt x="983848" y="821802"/>
                </a:cubicBezTo>
                <a:cubicBezTo>
                  <a:pt x="944638" y="818534"/>
                  <a:pt x="906912" y="805122"/>
                  <a:pt x="868101" y="798653"/>
                </a:cubicBezTo>
                <a:cubicBezTo>
                  <a:pt x="771742" y="782593"/>
                  <a:pt x="821886" y="790397"/>
                  <a:pt x="717630" y="775504"/>
                </a:cubicBezTo>
                <a:cubicBezTo>
                  <a:pt x="706055" y="771646"/>
                  <a:pt x="694742" y="766888"/>
                  <a:pt x="682906" y="763929"/>
                </a:cubicBezTo>
                <a:cubicBezTo>
                  <a:pt x="663820" y="759157"/>
                  <a:pt x="643453" y="759262"/>
                  <a:pt x="625033" y="752354"/>
                </a:cubicBezTo>
                <a:cubicBezTo>
                  <a:pt x="612008" y="747470"/>
                  <a:pt x="601884" y="736921"/>
                  <a:pt x="590309" y="729205"/>
                </a:cubicBezTo>
                <a:cubicBezTo>
                  <a:pt x="570407" y="669501"/>
                  <a:pt x="573371" y="695039"/>
                  <a:pt x="590309" y="601883"/>
                </a:cubicBezTo>
                <a:cubicBezTo>
                  <a:pt x="592492" y="589879"/>
                  <a:pt x="595116" y="577311"/>
                  <a:pt x="601884" y="567159"/>
                </a:cubicBezTo>
                <a:cubicBezTo>
                  <a:pt x="610964" y="553539"/>
                  <a:pt x="625033" y="544010"/>
                  <a:pt x="636608" y="532435"/>
                </a:cubicBezTo>
                <a:cubicBezTo>
                  <a:pt x="663475" y="451830"/>
                  <a:pt x="628963" y="538115"/>
                  <a:pt x="671332" y="474562"/>
                </a:cubicBezTo>
                <a:cubicBezTo>
                  <a:pt x="680903" y="460205"/>
                  <a:pt x="686765" y="443696"/>
                  <a:pt x="694481" y="428263"/>
                </a:cubicBezTo>
                <a:cubicBezTo>
                  <a:pt x="714128" y="330029"/>
                  <a:pt x="714472" y="354944"/>
                  <a:pt x="694481" y="208344"/>
                </a:cubicBezTo>
                <a:cubicBezTo>
                  <a:pt x="690182" y="176820"/>
                  <a:pt x="688980" y="142219"/>
                  <a:pt x="671332" y="115747"/>
                </a:cubicBezTo>
                <a:cubicBezTo>
                  <a:pt x="663615" y="104172"/>
                  <a:pt x="657343" y="91492"/>
                  <a:pt x="648182" y="81023"/>
                </a:cubicBezTo>
                <a:cubicBezTo>
                  <a:pt x="600783" y="26852"/>
                  <a:pt x="602653" y="31378"/>
                  <a:pt x="555585" y="0"/>
                </a:cubicBezTo>
                <a:cubicBezTo>
                  <a:pt x="497712" y="3858"/>
                  <a:pt x="438586" y="-1007"/>
                  <a:pt x="381965" y="11575"/>
                </a:cubicBezTo>
                <a:cubicBezTo>
                  <a:pt x="365986" y="15126"/>
                  <a:pt x="359816" y="35820"/>
                  <a:pt x="347241" y="46299"/>
                </a:cubicBezTo>
                <a:cubicBezTo>
                  <a:pt x="336554" y="55205"/>
                  <a:pt x="323078" y="60395"/>
                  <a:pt x="312516" y="69448"/>
                </a:cubicBezTo>
                <a:cubicBezTo>
                  <a:pt x="295945" y="83652"/>
                  <a:pt x="282643" y="101375"/>
                  <a:pt x="266218" y="115747"/>
                </a:cubicBezTo>
                <a:cubicBezTo>
                  <a:pt x="251700" y="128450"/>
                  <a:pt x="234094" y="137386"/>
                  <a:pt x="219919" y="150471"/>
                </a:cubicBezTo>
                <a:cubicBezTo>
                  <a:pt x="183835" y="183779"/>
                  <a:pt x="145211" y="215357"/>
                  <a:pt x="115747" y="254643"/>
                </a:cubicBezTo>
                <a:cubicBezTo>
                  <a:pt x="72676" y="312071"/>
                  <a:pt x="91724" y="284891"/>
                  <a:pt x="57873" y="335666"/>
                </a:cubicBezTo>
                <a:cubicBezTo>
                  <a:pt x="54015" y="347241"/>
                  <a:pt x="51105" y="359176"/>
                  <a:pt x="46299" y="370390"/>
                </a:cubicBezTo>
                <a:cubicBezTo>
                  <a:pt x="39502" y="386249"/>
                  <a:pt x="28605" y="400319"/>
                  <a:pt x="23149" y="416688"/>
                </a:cubicBezTo>
                <a:cubicBezTo>
                  <a:pt x="16928" y="435352"/>
                  <a:pt x="16346" y="455476"/>
                  <a:pt x="11575" y="474562"/>
                </a:cubicBezTo>
                <a:cubicBezTo>
                  <a:pt x="8616" y="486399"/>
                  <a:pt x="3858" y="497711"/>
                  <a:pt x="0" y="509286"/>
                </a:cubicBezTo>
                <a:cubicBezTo>
                  <a:pt x="3858" y="578734"/>
                  <a:pt x="1257" y="648844"/>
                  <a:pt x="11575" y="717630"/>
                </a:cubicBezTo>
                <a:cubicBezTo>
                  <a:pt x="13194" y="728422"/>
                  <a:pt x="27738" y="732397"/>
                  <a:pt x="34724" y="740780"/>
                </a:cubicBezTo>
                <a:cubicBezTo>
                  <a:pt x="47074" y="755600"/>
                  <a:pt x="58235" y="771380"/>
                  <a:pt x="69448" y="787078"/>
                </a:cubicBezTo>
                <a:cubicBezTo>
                  <a:pt x="95557" y="823630"/>
                  <a:pt x="92203" y="833180"/>
                  <a:pt x="138896" y="856526"/>
                </a:cubicBezTo>
                <a:cubicBezTo>
                  <a:pt x="153125" y="863640"/>
                  <a:pt x="170300" y="862515"/>
                  <a:pt x="185195" y="868101"/>
                </a:cubicBezTo>
                <a:cubicBezTo>
                  <a:pt x="201351" y="874159"/>
                  <a:pt x="214967" y="886292"/>
                  <a:pt x="231494" y="891250"/>
                </a:cubicBezTo>
                <a:cubicBezTo>
                  <a:pt x="253973" y="897994"/>
                  <a:pt x="278032" y="897734"/>
                  <a:pt x="300942" y="902825"/>
                </a:cubicBezTo>
                <a:cubicBezTo>
                  <a:pt x="312852" y="905472"/>
                  <a:pt x="324091" y="910542"/>
                  <a:pt x="335666" y="914400"/>
                </a:cubicBezTo>
                <a:cubicBezTo>
                  <a:pt x="416689" y="910542"/>
                  <a:pt x="498116" y="911783"/>
                  <a:pt x="578734" y="902825"/>
                </a:cubicBezTo>
                <a:cubicBezTo>
                  <a:pt x="602986" y="900130"/>
                  <a:pt x="624640" y="886096"/>
                  <a:pt x="648182" y="879676"/>
                </a:cubicBezTo>
                <a:cubicBezTo>
                  <a:pt x="667162" y="874500"/>
                  <a:pt x="687030" y="873108"/>
                  <a:pt x="706056" y="868101"/>
                </a:cubicBezTo>
                <a:cubicBezTo>
                  <a:pt x="760383" y="853804"/>
                  <a:pt x="814807" y="839566"/>
                  <a:pt x="868101" y="821802"/>
                </a:cubicBezTo>
                <a:cubicBezTo>
                  <a:pt x="891250" y="814086"/>
                  <a:pt x="915335" y="808750"/>
                  <a:pt x="937549" y="798653"/>
                </a:cubicBezTo>
                <a:cubicBezTo>
                  <a:pt x="958030" y="789344"/>
                  <a:pt x="975301" y="773990"/>
                  <a:pt x="995423" y="763929"/>
                </a:cubicBezTo>
                <a:cubicBezTo>
                  <a:pt x="1014007" y="754637"/>
                  <a:pt x="1035056" y="750729"/>
                  <a:pt x="1053296" y="740780"/>
                </a:cubicBezTo>
                <a:cubicBezTo>
                  <a:pt x="1092318" y="719495"/>
                  <a:pt x="1155166" y="674786"/>
                  <a:pt x="1180618" y="636607"/>
                </a:cubicBezTo>
                <a:cubicBezTo>
                  <a:pt x="1188334" y="625032"/>
                  <a:pt x="1197546" y="614325"/>
                  <a:pt x="1203767" y="601883"/>
                </a:cubicBezTo>
                <a:cubicBezTo>
                  <a:pt x="1209223" y="590970"/>
                  <a:pt x="1211484" y="578734"/>
                  <a:pt x="1215342" y="567159"/>
                </a:cubicBezTo>
                <a:cubicBezTo>
                  <a:pt x="1219200" y="497711"/>
                  <a:pt x="1212587" y="426878"/>
                  <a:pt x="1226916" y="358815"/>
                </a:cubicBezTo>
                <a:cubicBezTo>
                  <a:pt x="1229430" y="346876"/>
                  <a:pt x="1250426" y="342434"/>
                  <a:pt x="1261641" y="347240"/>
                </a:cubicBezTo>
                <a:cubicBezTo>
                  <a:pt x="1298417" y="363001"/>
                  <a:pt x="1322923" y="422700"/>
                  <a:pt x="1342663" y="451413"/>
                </a:cubicBezTo>
                <a:cubicBezTo>
                  <a:pt x="1555794" y="761421"/>
                  <a:pt x="1342631" y="447511"/>
                  <a:pt x="1493134" y="648182"/>
                </a:cubicBezTo>
                <a:cubicBezTo>
                  <a:pt x="1509827" y="670440"/>
                  <a:pt x="1523478" y="694837"/>
                  <a:pt x="1539433" y="717630"/>
                </a:cubicBezTo>
                <a:cubicBezTo>
                  <a:pt x="1550496" y="733434"/>
                  <a:pt x="1564788" y="747065"/>
                  <a:pt x="1574157" y="763929"/>
                </a:cubicBezTo>
                <a:cubicBezTo>
                  <a:pt x="1584247" y="782091"/>
                  <a:pt x="1590011" y="802348"/>
                  <a:pt x="1597306" y="821802"/>
                </a:cubicBezTo>
                <a:cubicBezTo>
                  <a:pt x="1627354" y="901930"/>
                  <a:pt x="1583987" y="804999"/>
                  <a:pt x="1632030" y="949124"/>
                </a:cubicBezTo>
                <a:lnTo>
                  <a:pt x="1643605" y="983848"/>
                </a:lnTo>
                <a:cubicBezTo>
                  <a:pt x="1639747" y="1022430"/>
                  <a:pt x="1640749" y="1061813"/>
                  <a:pt x="1632030" y="1099595"/>
                </a:cubicBezTo>
                <a:cubicBezTo>
                  <a:pt x="1625089" y="1129671"/>
                  <a:pt x="1582693" y="1154678"/>
                  <a:pt x="1562582" y="1169043"/>
                </a:cubicBezTo>
                <a:cubicBezTo>
                  <a:pt x="1485184" y="1224326"/>
                  <a:pt x="1569579" y="1165545"/>
                  <a:pt x="1493134" y="1203767"/>
                </a:cubicBezTo>
                <a:cubicBezTo>
                  <a:pt x="1480692" y="1209988"/>
                  <a:pt x="1471196" y="1221436"/>
                  <a:pt x="1458410" y="1226916"/>
                </a:cubicBezTo>
                <a:cubicBezTo>
                  <a:pt x="1443788" y="1233182"/>
                  <a:pt x="1427203" y="1233460"/>
                  <a:pt x="1412111" y="1238491"/>
                </a:cubicBezTo>
                <a:cubicBezTo>
                  <a:pt x="1281352" y="1282077"/>
                  <a:pt x="1418891" y="1245476"/>
                  <a:pt x="1307939" y="1273215"/>
                </a:cubicBezTo>
                <a:lnTo>
                  <a:pt x="891251" y="1261640"/>
                </a:lnTo>
                <a:cubicBezTo>
                  <a:pt x="852513" y="1259956"/>
                  <a:pt x="813526" y="1257670"/>
                  <a:pt x="775504" y="1250066"/>
                </a:cubicBezTo>
                <a:cubicBezTo>
                  <a:pt x="755130" y="1245991"/>
                  <a:pt x="737157" y="1234017"/>
                  <a:pt x="717630" y="1226916"/>
                </a:cubicBezTo>
                <a:cubicBezTo>
                  <a:pt x="645839" y="1200810"/>
                  <a:pt x="658952" y="1205921"/>
                  <a:pt x="590309" y="1192192"/>
                </a:cubicBezTo>
                <a:cubicBezTo>
                  <a:pt x="566466" y="1180271"/>
                  <a:pt x="521017" y="1163648"/>
                  <a:pt x="509286" y="1134319"/>
                </a:cubicBezTo>
                <a:cubicBezTo>
                  <a:pt x="499154" y="1108988"/>
                  <a:pt x="501569" y="1080304"/>
                  <a:pt x="497711" y="1053296"/>
                </a:cubicBezTo>
                <a:cubicBezTo>
                  <a:pt x="505428" y="1003139"/>
                  <a:pt x="508553" y="952057"/>
                  <a:pt x="520861" y="902825"/>
                </a:cubicBezTo>
                <a:cubicBezTo>
                  <a:pt x="524235" y="889329"/>
                  <a:pt x="535104" y="878788"/>
                  <a:pt x="544010" y="868101"/>
                </a:cubicBezTo>
                <a:cubicBezTo>
                  <a:pt x="590122" y="812766"/>
                  <a:pt x="563795" y="851613"/>
                  <a:pt x="613458" y="810228"/>
                </a:cubicBezTo>
                <a:cubicBezTo>
                  <a:pt x="626033" y="799749"/>
                  <a:pt x="635754" y="786157"/>
                  <a:pt x="648182" y="775504"/>
                </a:cubicBezTo>
                <a:cubicBezTo>
                  <a:pt x="694674" y="735654"/>
                  <a:pt x="724960" y="729785"/>
                  <a:pt x="763929" y="671331"/>
                </a:cubicBezTo>
                <a:cubicBezTo>
                  <a:pt x="793131" y="627527"/>
                  <a:pt x="777241" y="646443"/>
                  <a:pt x="810228" y="613458"/>
                </a:cubicBezTo>
                <a:cubicBezTo>
                  <a:pt x="809897" y="608487"/>
                  <a:pt x="809347" y="445500"/>
                  <a:pt x="787078" y="393539"/>
                </a:cubicBezTo>
                <a:cubicBezTo>
                  <a:pt x="781598" y="380753"/>
                  <a:pt x="774398" y="367975"/>
                  <a:pt x="763929" y="358815"/>
                </a:cubicBezTo>
                <a:cubicBezTo>
                  <a:pt x="742991" y="340494"/>
                  <a:pt x="694481" y="312516"/>
                  <a:pt x="694481" y="312516"/>
                </a:cubicBezTo>
              </a:path>
            </a:pathLst>
          </a:custGeom>
          <a:noFill/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4672796" y="2759149"/>
            <a:ext cx="1729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Hepatitis C Virus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6827617" y="4700163"/>
            <a:ext cx="1802276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8622344" y="4484806"/>
            <a:ext cx="1349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Protein Coat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3061742" y="4484806"/>
            <a:ext cx="1802276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758529" y="4332861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DNA or RNA</a:t>
            </a:r>
          </a:p>
        </p:txBody>
      </p:sp>
    </p:spTree>
    <p:extLst>
      <p:ext uri="{BB962C8B-B14F-4D97-AF65-F5344CB8AC3E}">
        <p14:creationId xmlns:p14="http://schemas.microsoft.com/office/powerpoint/2010/main" val="3925425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2"/>
                </a:solidFill>
              </a:rPr>
              <a:t>How are pathogens transmitted?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Direct touch </a:t>
            </a:r>
            <a:r>
              <a:rPr lang="en-GB" dirty="0" err="1"/>
              <a:t>eg</a:t>
            </a:r>
            <a:r>
              <a:rPr lang="en-GB" dirty="0"/>
              <a:t>. Shaking someone’s hand</a:t>
            </a:r>
          </a:p>
          <a:p>
            <a:r>
              <a:rPr lang="en-GB" dirty="0"/>
              <a:t>Indirect touch via an intermediate object </a:t>
            </a:r>
            <a:r>
              <a:rPr lang="en-GB" dirty="0" err="1"/>
              <a:t>eg</a:t>
            </a:r>
            <a:r>
              <a:rPr lang="en-GB" dirty="0"/>
              <a:t>. A door handle</a:t>
            </a:r>
          </a:p>
          <a:p>
            <a:r>
              <a:rPr lang="en-GB" dirty="0"/>
              <a:t>Water droplets </a:t>
            </a:r>
            <a:r>
              <a:rPr lang="en-GB" dirty="0" err="1"/>
              <a:t>eg</a:t>
            </a:r>
            <a:r>
              <a:rPr lang="en-GB" dirty="0"/>
              <a:t>. Sneezes, coughs, speech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96771" y="140273"/>
            <a:ext cx="11806177" cy="65846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Image result for handshak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9536" y="3810597"/>
            <a:ext cx="1849410" cy="1849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095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2"/>
                </a:solidFill>
              </a:rPr>
              <a:t>Activity – The great greeting experiment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0876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To demonstrate how pathogens are spread through direct and indirect touch.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96771" y="140273"/>
            <a:ext cx="11806177" cy="65846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838200" y="3350030"/>
            <a:ext cx="1047703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/>
              <a:t>Discussion:</a:t>
            </a:r>
          </a:p>
          <a:p>
            <a:r>
              <a:rPr lang="en-GB" sz="2800" dirty="0"/>
              <a:t>Which greeting transferred most ‘pathogen’?</a:t>
            </a:r>
          </a:p>
          <a:p>
            <a:r>
              <a:rPr lang="en-GB" sz="2800" dirty="0"/>
              <a:t>Which greeting was the best to reduce transfer of pathogens?</a:t>
            </a:r>
          </a:p>
          <a:p>
            <a:r>
              <a:rPr lang="en-GB" sz="2800" dirty="0"/>
              <a:t>Did you observe transfer through the intermediate object?</a:t>
            </a:r>
          </a:p>
          <a:p>
            <a:r>
              <a:rPr lang="en-GB" sz="2800" dirty="0"/>
              <a:t>Was it easy to remove the ‘pathogen’ from your hand using the wipes?</a:t>
            </a:r>
          </a:p>
          <a:p>
            <a:endParaRPr lang="en-GB" sz="2800" dirty="0"/>
          </a:p>
        </p:txBody>
      </p:sp>
      <p:pic>
        <p:nvPicPr>
          <p:cNvPr id="6" name="Picture 2" descr="Image result for handshak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6437" y="2358291"/>
            <a:ext cx="1849410" cy="1849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334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2"/>
                </a:solidFill>
              </a:rPr>
              <a:t>How can pathogen transmission be prevented?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99450"/>
            <a:ext cx="10515600" cy="4351338"/>
          </a:xfrm>
        </p:spPr>
        <p:txBody>
          <a:bodyPr/>
          <a:lstStyle/>
          <a:p>
            <a:r>
              <a:rPr lang="en-GB" dirty="0"/>
              <a:t>Good personal hygiene </a:t>
            </a:r>
            <a:r>
              <a:rPr lang="en-GB" dirty="0" err="1"/>
              <a:t>eg</a:t>
            </a:r>
            <a:r>
              <a:rPr lang="en-GB" dirty="0"/>
              <a:t>. Washing hands regularly</a:t>
            </a:r>
          </a:p>
          <a:p>
            <a:r>
              <a:rPr lang="en-GB" dirty="0"/>
              <a:t>Good food hygiene </a:t>
            </a:r>
            <a:r>
              <a:rPr lang="en-GB" dirty="0" err="1"/>
              <a:t>eg</a:t>
            </a:r>
            <a:r>
              <a:rPr lang="en-GB" dirty="0"/>
              <a:t>. Cooking foods thoroughly to kill all bacteria</a:t>
            </a:r>
          </a:p>
          <a:p>
            <a:r>
              <a:rPr lang="en-GB" dirty="0"/>
              <a:t>Good hygiene at home </a:t>
            </a:r>
            <a:r>
              <a:rPr lang="en-GB" dirty="0" err="1"/>
              <a:t>eg</a:t>
            </a:r>
            <a:r>
              <a:rPr lang="en-GB" dirty="0"/>
              <a:t>. Disinfecting surfaces</a:t>
            </a:r>
          </a:p>
          <a:p>
            <a:r>
              <a:rPr lang="en-GB" dirty="0"/>
              <a:t>Vaccination – teaching the body how to defend itself when exposed to particularly pathogens</a:t>
            </a:r>
          </a:p>
          <a:p>
            <a:r>
              <a:rPr lang="en-GB" dirty="0"/>
              <a:t>Clean water – sterilising water to kill pathogens </a:t>
            </a:r>
            <a:r>
              <a:rPr lang="en-GB" dirty="0" err="1"/>
              <a:t>eg</a:t>
            </a:r>
            <a:r>
              <a:rPr lang="en-GB" dirty="0"/>
              <a:t>. cholera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96771" y="140273"/>
            <a:ext cx="11806177" cy="65846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327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171307A8DB4240BD3F39FCD6290DE7" ma:contentTypeVersion="9" ma:contentTypeDescription="Create a new document." ma:contentTypeScope="" ma:versionID="755ed7f3fb8a2776bb84e264312f50da">
  <xsd:schema xmlns:xsd="http://www.w3.org/2001/XMLSchema" xmlns:xs="http://www.w3.org/2001/XMLSchema" xmlns:p="http://schemas.microsoft.com/office/2006/metadata/properties" xmlns:ns2="e6205835-0f0a-4067-983b-8a658cfaec98" xmlns:ns3="5d05ffa9-e6c7-4b42-b38b-60b291935c68" targetNamespace="http://schemas.microsoft.com/office/2006/metadata/properties" ma:root="true" ma:fieldsID="a4b83a7013b07138082ba82bcf0da854" ns2:_="" ns3:_="">
    <xsd:import namespace="e6205835-0f0a-4067-983b-8a658cfaec98"/>
    <xsd:import namespace="5d05ffa9-e6c7-4b42-b38b-60b291935c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205835-0f0a-4067-983b-8a658cfaec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05ffa9-e6c7-4b42-b38b-60b291935c6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0EA894D-9D06-4E55-B213-42E68B8999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886F67-634A-4AC0-A76A-00DC5E8BDD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205835-0f0a-4067-983b-8a658cfaec98"/>
    <ds:schemaRef ds:uri="5d05ffa9-e6c7-4b42-b38b-60b291935c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D5A18C5-0890-440C-B511-627FAAFE46C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455</Words>
  <Application>Microsoft Office PowerPoint</Application>
  <PresentationFormat>Widescreen</PresentationFormat>
  <Paragraphs>69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Communicable diseases – the Great Greeting experiment</vt:lpstr>
      <vt:lpstr>Pathogens</vt:lpstr>
      <vt:lpstr>Bacteria</vt:lpstr>
      <vt:lpstr>Structure</vt:lpstr>
      <vt:lpstr>Virus</vt:lpstr>
      <vt:lpstr>Virus structure</vt:lpstr>
      <vt:lpstr>How are pathogens transmitted?</vt:lpstr>
      <vt:lpstr>Activity – The great greeting experiment</vt:lpstr>
      <vt:lpstr>How can pathogen transmission be prevented?</vt:lpstr>
      <vt:lpstr>Activity 2</vt:lpstr>
    </vt:vector>
  </TitlesOfParts>
  <Company>University of Nottingham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Communicable diseases – the Great Greeting experiment</dc:title>
  <dc:creator>Anne Canning</dc:creator>
  <cp:lastModifiedBy>Anne Canning</cp:lastModifiedBy>
  <cp:revision>2</cp:revision>
  <dcterms:created xsi:type="dcterms:W3CDTF">2019-06-05T09:06:05Z</dcterms:created>
  <dcterms:modified xsi:type="dcterms:W3CDTF">2019-06-20T10:34:33Z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0x010100B2171307A8DB4240BD3F39FCD6290DE7</vt:lpwstr>
  </property>
</Properties>
</file>