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B1BB46-4D67-311E-D44A-D853BD102707}" v="4" dt="2019-06-20T10:33:41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Canning" userId="S::anne.canning1@nottingham.ac.uk::bc774e89-0b12-47cb-af62-727894a40f22" providerId="AD" clId="Web-{A5B1BB46-4D67-311E-D44A-D853BD102707}"/>
    <pc:docChg chg="modSld">
      <pc:chgData name="Anne Canning" userId="S::anne.canning1@nottingham.ac.uk::bc774e89-0b12-47cb-af62-727894a40f22" providerId="AD" clId="Web-{A5B1BB46-4D67-311E-D44A-D853BD102707}" dt="2019-06-20T10:33:43.830" v="8" actId="20577"/>
      <pc:docMkLst>
        <pc:docMk/>
      </pc:docMkLst>
      <pc:sldChg chg="modSp">
        <pc:chgData name="Anne Canning" userId="S::anne.canning1@nottingham.ac.uk::bc774e89-0b12-47cb-af62-727894a40f22" providerId="AD" clId="Web-{A5B1BB46-4D67-311E-D44A-D853BD102707}" dt="2019-06-20T10:33:41.861" v="6" actId="20577"/>
        <pc:sldMkLst>
          <pc:docMk/>
          <pc:sldMk cId="3245240698" sldId="257"/>
        </pc:sldMkLst>
        <pc:spChg chg="mod">
          <ac:chgData name="Anne Canning" userId="S::anne.canning1@nottingham.ac.uk::bc774e89-0b12-47cb-af62-727894a40f22" providerId="AD" clId="Web-{A5B1BB46-4D67-311E-D44A-D853BD102707}" dt="2019-06-20T10:33:41.861" v="6" actId="20577"/>
          <ac:spMkLst>
            <pc:docMk/>
            <pc:sldMk cId="3245240698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EC871-DE47-40AF-BBB5-D801262828F6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E71E-3A43-4E0C-B576-845FC9B00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9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Medical device is any instrument used in a medical setting – could be an implant, needle, tubing</a:t>
            </a:r>
            <a:r>
              <a:rPr lang="en-GB" baseline="0" dirty="0"/>
              <a:t> – all surfaces that could carry bacteria (explain that they are all sterilised but are handled by people) Ask how they think bacteria could be introduced?</a:t>
            </a:r>
          </a:p>
          <a:p>
            <a:endParaRPr lang="en-GB" baseline="0" dirty="0"/>
          </a:p>
          <a:p>
            <a:r>
              <a:rPr lang="en-GB" baseline="0" dirty="0"/>
              <a:t>Which do they think would causes the highest number of infections? (maybe give a choice and a hands up vote </a:t>
            </a:r>
            <a:r>
              <a:rPr lang="en-GB" baseline="0" dirty="0" err="1"/>
              <a:t>ie</a:t>
            </a:r>
            <a:r>
              <a:rPr lang="en-GB" baseline="0" dirty="0"/>
              <a:t>. Catheter vs hip replacement) E</a:t>
            </a:r>
          </a:p>
          <a:p>
            <a:endParaRPr lang="en-GB" dirty="0"/>
          </a:p>
          <a:p>
            <a:r>
              <a:rPr lang="en-GB" dirty="0"/>
              <a:t>One surface in a hospital</a:t>
            </a:r>
            <a:r>
              <a:rPr lang="en-GB" baseline="0" dirty="0"/>
              <a:t> that is know to cause the most infections is the surface of a catheter – ‘show students catheter to pass round’ a catheter is inserted in the </a:t>
            </a:r>
            <a:r>
              <a:rPr lang="en-GB" baseline="0" dirty="0" err="1"/>
              <a:t>uretha</a:t>
            </a:r>
            <a:r>
              <a:rPr lang="en-GB" baseline="0" dirty="0"/>
              <a:t> to </a:t>
            </a:r>
            <a:r>
              <a:rPr lang="en-GB" baseline="0" dirty="0" err="1"/>
              <a:t>draine</a:t>
            </a:r>
            <a:r>
              <a:rPr lang="en-GB" baseline="0" dirty="0"/>
              <a:t> urine from the bladder in cases of incontinence/ retention caused by a range of conditions. Ask students how they think bacteria could be introduced.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AA765-B8CC-4DC5-B0CA-9833D91D60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29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GB" dirty="0"/>
              <a:t>Bacteria</a:t>
            </a:r>
            <a:r>
              <a:rPr lang="en-GB" baseline="0" dirty="0"/>
              <a:t> can attach to a surface as a single bacteria </a:t>
            </a:r>
          </a:p>
          <a:p>
            <a:pPr marL="228600" indent="-228600">
              <a:buAutoNum type="arabicParenR"/>
            </a:pPr>
            <a:r>
              <a:rPr lang="en-GB" baseline="0" dirty="0"/>
              <a:t>Overtime they’ll reproduce and can form a monolayer – the cells can secrete proteins etc. that form a matrix around the cells</a:t>
            </a:r>
          </a:p>
          <a:p>
            <a:pPr marL="228600" indent="-228600">
              <a:buAutoNum type="arabicParenR"/>
            </a:pPr>
            <a:r>
              <a:rPr lang="en-GB" baseline="0" dirty="0"/>
              <a:t>Overtime as the cells continue to reproduce and secrete this matrix the colony grows and the ‘slime’ grows</a:t>
            </a:r>
          </a:p>
          <a:p>
            <a:pPr marL="228600" indent="-228600">
              <a:buAutoNum type="arabicParenR"/>
            </a:pPr>
            <a:r>
              <a:rPr lang="en-GB" baseline="0" dirty="0"/>
              <a:t>Until it reaches a mature biofilm – also known as a slime city where the bacteria are encased with the matrix.</a:t>
            </a:r>
          </a:p>
          <a:p>
            <a:pPr marL="228600" indent="-228600">
              <a:buAutoNum type="arabicParenR"/>
            </a:pPr>
            <a:endParaRPr lang="en-GB" baseline="0" dirty="0"/>
          </a:p>
          <a:p>
            <a:pPr marL="228600" indent="-228600">
              <a:buAutoNum type="arabicParenR"/>
            </a:pPr>
            <a:r>
              <a:rPr lang="en-GB" baseline="0" dirty="0"/>
              <a:t>Which scenario is easier to treat? The left or the right?</a:t>
            </a:r>
          </a:p>
          <a:p>
            <a:pPr marL="228600" indent="-228600">
              <a:buAutoNum type="arabicParenR"/>
            </a:pPr>
            <a:r>
              <a:rPr lang="en-GB" baseline="0" dirty="0"/>
              <a:t>So what would be great is if we could try and stop the bacteria forming slime cities. Which brings us onto this research -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AA765-B8CC-4DC5-B0CA-9833D91D60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4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2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11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7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86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6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08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57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16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423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2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51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E9B27-F51A-49FC-BA41-B8B69C92DD5E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4BAF-24FE-4BDF-AD18-D21A67BFD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04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Stick and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GB" b="1" dirty="0"/>
              <a:t>Aims: </a:t>
            </a:r>
          </a:p>
          <a:p>
            <a:pPr marL="0" indent="0" fontAlgn="base">
              <a:buNone/>
            </a:pPr>
            <a:r>
              <a:rPr lang="en-GB" dirty="0"/>
              <a:t>To have a better understanding of:  </a:t>
            </a:r>
          </a:p>
          <a:p>
            <a:pPr marL="0" indent="0" fontAlgn="base">
              <a:buNone/>
            </a:pPr>
            <a:endParaRPr lang="en-GB" dirty="0"/>
          </a:p>
          <a:p>
            <a:pPr marL="0" indent="0" fontAlgn="base">
              <a:buNone/>
            </a:pPr>
            <a:r>
              <a:rPr lang="en-GB" dirty="0"/>
              <a:t>1) What is a biofilm</a:t>
            </a:r>
            <a:endParaRPr lang="en-GB" dirty="0">
              <a:cs typeface="Calibri"/>
            </a:endParaRPr>
          </a:p>
          <a:p>
            <a:pPr marL="0" indent="0" fontAlgn="base">
              <a:buNone/>
            </a:pPr>
            <a:r>
              <a:rPr lang="en-GB" dirty="0"/>
              <a:t>2) Why it is more difficult to treat an infection once bacteria have formed a biofilm  compared to single-cell bacteria  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560" y="772173"/>
            <a:ext cx="2419662" cy="24196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4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 – What is a bacteria?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Bacteria is a single celled organism.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Can cause disease ‘a type of pathogen’ or can be useful, like bacteria found in the intestines that help digestion.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Bacteria can spread easily between animals and people through food, touch, water and air.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Bacteria infection can be treated using antibiotics that can kill the bacteria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14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669" y="-194712"/>
            <a:ext cx="10515600" cy="1325563"/>
          </a:xfrm>
        </p:spPr>
        <p:txBody>
          <a:bodyPr/>
          <a:lstStyle/>
          <a:p>
            <a:r>
              <a:rPr lang="en-GB" dirty="0"/>
              <a:t>Bacteria on Surfaces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878" y="1130850"/>
            <a:ext cx="10515600" cy="55685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Can bacteria survive on a surface?</a:t>
            </a: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Bacteria can survive on a surface for weeks. In the right environment bacteria will multiply and grow on the surface forming a ‘colony of bacteria’.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In what environment is it important to prevent bacteria surviving on surfaces? Why?</a:t>
            </a: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Healthcare environment</a:t>
            </a: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Why - Prevent spread of infection between patients</a:t>
            </a: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           and to vulnerable people</a:t>
            </a:r>
          </a:p>
          <a:p>
            <a:endParaRPr lang="en-GB" dirty="0"/>
          </a:p>
          <a:p>
            <a:r>
              <a:rPr lang="en-GB" dirty="0"/>
              <a:t>What types of surfaces are important to keep free of bacteria?</a:t>
            </a: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Medical devices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02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564" y="-194873"/>
            <a:ext cx="10515600" cy="1325563"/>
          </a:xfrm>
        </p:spPr>
        <p:txBody>
          <a:bodyPr/>
          <a:lstStyle/>
          <a:p>
            <a:r>
              <a:rPr lang="en-GB" sz="3200" b="1" dirty="0"/>
              <a:t>Medical</a:t>
            </a:r>
            <a:r>
              <a:rPr lang="en-GB" b="1" dirty="0"/>
              <a:t> </a:t>
            </a:r>
            <a:r>
              <a:rPr lang="en-GB" sz="3200" b="1" dirty="0"/>
              <a:t>devices – any instrument used in a medical setting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949" y="1295720"/>
            <a:ext cx="5652541" cy="568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+mj-lt"/>
              </a:rPr>
              <a:t>How could bacteria be introduced?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44667" y="4798750"/>
            <a:ext cx="64449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+mj-lt"/>
              </a:rPr>
              <a:t>Urinary Catheters are no.1 cause of Hospital acquired infections and cost the NHS £1billion / year</a:t>
            </a:r>
          </a:p>
          <a:p>
            <a:endParaRPr lang="en-GB" sz="28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7720" t="12222" r="40636" b="3918"/>
          <a:stretch/>
        </p:blipFill>
        <p:spPr>
          <a:xfrm>
            <a:off x="468184" y="842211"/>
            <a:ext cx="3863183" cy="57586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77728" y="2010835"/>
            <a:ext cx="741004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2"/>
                </a:solidFill>
                <a:latin typeface="+mj-lt"/>
              </a:rPr>
              <a:t>Direct hand transfer from a medical professional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2"/>
                </a:solidFill>
                <a:latin typeface="+mj-lt"/>
              </a:rPr>
              <a:t>Indirect hand transfer from another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2"/>
                </a:solidFill>
                <a:latin typeface="+mj-lt"/>
              </a:rPr>
              <a:t>Water droplets </a:t>
            </a:r>
            <a:r>
              <a:rPr lang="en-GB" sz="2800" dirty="0" err="1">
                <a:solidFill>
                  <a:schemeClr val="tx2"/>
                </a:solidFill>
                <a:latin typeface="+mj-lt"/>
              </a:rPr>
              <a:t>ie</a:t>
            </a:r>
            <a:r>
              <a:rPr lang="en-GB" sz="2800" dirty="0">
                <a:solidFill>
                  <a:schemeClr val="tx2"/>
                </a:solidFill>
                <a:latin typeface="+mj-lt"/>
              </a:rPr>
              <a:t>. Cough, sneeze or speech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949" y="3677070"/>
            <a:ext cx="63386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What is the leading cause of infections in a healthcare environment?</a:t>
            </a:r>
          </a:p>
        </p:txBody>
      </p:sp>
    </p:spTree>
    <p:extLst>
      <p:ext uri="{BB962C8B-B14F-4D97-AF65-F5344CB8AC3E}">
        <p14:creationId xmlns:p14="http://schemas.microsoft.com/office/powerpoint/2010/main" val="383284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20" y="-189510"/>
            <a:ext cx="9806711" cy="1434909"/>
          </a:xfrm>
        </p:spPr>
        <p:txBody>
          <a:bodyPr>
            <a:normAutofit/>
          </a:bodyPr>
          <a:lstStyle/>
          <a:p>
            <a:r>
              <a:rPr lang="en-GB" sz="3200" b="1" dirty="0"/>
              <a:t>What can happen when bacteria grow on surfaces?</a:t>
            </a:r>
          </a:p>
        </p:txBody>
      </p:sp>
      <p:sp>
        <p:nvSpPr>
          <p:cNvPr id="4" name="Rectangle 3"/>
          <p:cNvSpPr/>
          <p:nvPr/>
        </p:nvSpPr>
        <p:spPr>
          <a:xfrm>
            <a:off x="689548" y="2593295"/>
            <a:ext cx="1873770" cy="1199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1190359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570158" y="2593295"/>
            <a:ext cx="1873770" cy="1199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595096" y="2323471"/>
            <a:ext cx="1703973" cy="31479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3831126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4243413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4746718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165954" y="2593295"/>
            <a:ext cx="1873770" cy="1199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190892" y="1903748"/>
            <a:ext cx="1703973" cy="73451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6426922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6839209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7342514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17"/>
          <p:cNvSpPr/>
          <p:nvPr/>
        </p:nvSpPr>
        <p:spPr>
          <a:xfrm>
            <a:off x="7090862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6662952" y="23854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6624112" y="22066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7036399" y="22066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7539704" y="22066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/>
          <p:cNvSpPr/>
          <p:nvPr/>
        </p:nvSpPr>
        <p:spPr>
          <a:xfrm>
            <a:off x="7288052" y="22066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reeform 23"/>
          <p:cNvSpPr/>
          <p:nvPr/>
        </p:nvSpPr>
        <p:spPr>
          <a:xfrm>
            <a:off x="6860142" y="22066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reeform 24"/>
          <p:cNvSpPr/>
          <p:nvPr/>
        </p:nvSpPr>
        <p:spPr>
          <a:xfrm>
            <a:off x="6384437" y="20587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reeform 25"/>
          <p:cNvSpPr/>
          <p:nvPr/>
        </p:nvSpPr>
        <p:spPr>
          <a:xfrm>
            <a:off x="6796724" y="20587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reeform 26"/>
          <p:cNvSpPr/>
          <p:nvPr/>
        </p:nvSpPr>
        <p:spPr>
          <a:xfrm>
            <a:off x="7300029" y="20587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>
            <a:off x="7048377" y="20587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6620467" y="20587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9085243" y="2598406"/>
            <a:ext cx="1873770" cy="1199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 rot="4856389">
            <a:off x="8645636" y="1451878"/>
            <a:ext cx="1703973" cy="73451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 31"/>
          <p:cNvSpPr/>
          <p:nvPr/>
        </p:nvSpPr>
        <p:spPr>
          <a:xfrm>
            <a:off x="9346211" y="239058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reeform 32"/>
          <p:cNvSpPr/>
          <p:nvPr/>
        </p:nvSpPr>
        <p:spPr>
          <a:xfrm>
            <a:off x="9758498" y="239058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>
            <a:off x="10261803" y="239058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10010151" y="239058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 rot="6087502">
            <a:off x="9411586" y="1365551"/>
            <a:ext cx="1703973" cy="73451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9582241" y="239058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9543401" y="221172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 37"/>
          <p:cNvSpPr/>
          <p:nvPr/>
        </p:nvSpPr>
        <p:spPr>
          <a:xfrm>
            <a:off x="9955688" y="221172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10458993" y="221172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10207341" y="221172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9779431" y="2211728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9303726" y="2063870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9716013" y="2063870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10219318" y="2063870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reeform 44"/>
          <p:cNvSpPr/>
          <p:nvPr/>
        </p:nvSpPr>
        <p:spPr>
          <a:xfrm>
            <a:off x="9967666" y="2063870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Freeform 45"/>
          <p:cNvSpPr/>
          <p:nvPr/>
        </p:nvSpPr>
        <p:spPr>
          <a:xfrm>
            <a:off x="9539756" y="2063870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Freeform 46"/>
          <p:cNvSpPr/>
          <p:nvPr/>
        </p:nvSpPr>
        <p:spPr>
          <a:xfrm>
            <a:off x="9318611" y="1838543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Freeform 47"/>
          <p:cNvSpPr/>
          <p:nvPr/>
        </p:nvSpPr>
        <p:spPr>
          <a:xfrm>
            <a:off x="9515801" y="1659683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reeform 48"/>
          <p:cNvSpPr/>
          <p:nvPr/>
        </p:nvSpPr>
        <p:spPr>
          <a:xfrm>
            <a:off x="9276126" y="1529334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reeform 49"/>
          <p:cNvSpPr/>
          <p:nvPr/>
        </p:nvSpPr>
        <p:spPr>
          <a:xfrm>
            <a:off x="9473316" y="1350474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Freeform 50"/>
          <p:cNvSpPr/>
          <p:nvPr/>
        </p:nvSpPr>
        <p:spPr>
          <a:xfrm>
            <a:off x="9221664" y="1350474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Freeform 51"/>
          <p:cNvSpPr/>
          <p:nvPr/>
        </p:nvSpPr>
        <p:spPr>
          <a:xfrm>
            <a:off x="9233641" y="1202616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 53"/>
          <p:cNvSpPr/>
          <p:nvPr/>
        </p:nvSpPr>
        <p:spPr>
          <a:xfrm>
            <a:off x="10046084" y="187727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reeform 54"/>
          <p:cNvSpPr/>
          <p:nvPr/>
        </p:nvSpPr>
        <p:spPr>
          <a:xfrm>
            <a:off x="10243274" y="1698417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 55"/>
          <p:cNvSpPr/>
          <p:nvPr/>
        </p:nvSpPr>
        <p:spPr>
          <a:xfrm>
            <a:off x="10003599" y="1550559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10153943" y="1428593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 57"/>
          <p:cNvSpPr/>
          <p:nvPr/>
        </p:nvSpPr>
        <p:spPr>
          <a:xfrm>
            <a:off x="10351133" y="1249733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>
            <a:off x="10111458" y="1101875"/>
            <a:ext cx="263630" cy="207818"/>
          </a:xfrm>
          <a:custGeom>
            <a:avLst/>
            <a:gdLst>
              <a:gd name="connsiteX0" fmla="*/ 388321 w 767666"/>
              <a:gd name="connsiteY0" fmla="*/ 13854 h 512618"/>
              <a:gd name="connsiteX1" fmla="*/ 388321 w 767666"/>
              <a:gd name="connsiteY1" fmla="*/ 13854 h 512618"/>
              <a:gd name="connsiteX2" fmla="*/ 263630 w 767666"/>
              <a:gd name="connsiteY2" fmla="*/ 27709 h 512618"/>
              <a:gd name="connsiteX3" fmla="*/ 180503 w 767666"/>
              <a:gd name="connsiteY3" fmla="*/ 55418 h 512618"/>
              <a:gd name="connsiteX4" fmla="*/ 138939 w 767666"/>
              <a:gd name="connsiteY4" fmla="*/ 69273 h 512618"/>
              <a:gd name="connsiteX5" fmla="*/ 41957 w 767666"/>
              <a:gd name="connsiteY5" fmla="*/ 193964 h 512618"/>
              <a:gd name="connsiteX6" fmla="*/ 14248 w 767666"/>
              <a:gd name="connsiteY6" fmla="*/ 235527 h 512618"/>
              <a:gd name="connsiteX7" fmla="*/ 394 w 767666"/>
              <a:gd name="connsiteY7" fmla="*/ 277091 h 512618"/>
              <a:gd name="connsiteX8" fmla="*/ 14248 w 767666"/>
              <a:gd name="connsiteY8" fmla="*/ 429491 h 512618"/>
              <a:gd name="connsiteX9" fmla="*/ 125084 w 767666"/>
              <a:gd name="connsiteY9" fmla="*/ 512618 h 512618"/>
              <a:gd name="connsiteX10" fmla="*/ 443739 w 767666"/>
              <a:gd name="connsiteY10" fmla="*/ 498764 h 512618"/>
              <a:gd name="connsiteX11" fmla="*/ 526866 w 767666"/>
              <a:gd name="connsiteY11" fmla="*/ 457200 h 512618"/>
              <a:gd name="connsiteX12" fmla="*/ 568430 w 767666"/>
              <a:gd name="connsiteY12" fmla="*/ 443345 h 512618"/>
              <a:gd name="connsiteX13" fmla="*/ 609994 w 767666"/>
              <a:gd name="connsiteY13" fmla="*/ 401782 h 512618"/>
              <a:gd name="connsiteX14" fmla="*/ 651557 w 767666"/>
              <a:gd name="connsiteY14" fmla="*/ 387927 h 512618"/>
              <a:gd name="connsiteX15" fmla="*/ 693121 w 767666"/>
              <a:gd name="connsiteY15" fmla="*/ 332509 h 512618"/>
              <a:gd name="connsiteX16" fmla="*/ 734684 w 767666"/>
              <a:gd name="connsiteY16" fmla="*/ 304800 h 512618"/>
              <a:gd name="connsiteX17" fmla="*/ 748539 w 767666"/>
              <a:gd name="connsiteY17" fmla="*/ 83127 h 512618"/>
              <a:gd name="connsiteX18" fmla="*/ 706975 w 767666"/>
              <a:gd name="connsiteY18" fmla="*/ 41564 h 512618"/>
              <a:gd name="connsiteX19" fmla="*/ 609994 w 767666"/>
              <a:gd name="connsiteY19" fmla="*/ 0 h 512618"/>
              <a:gd name="connsiteX20" fmla="*/ 388321 w 767666"/>
              <a:gd name="connsiteY20" fmla="*/ 13854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7666" h="512618">
                <a:moveTo>
                  <a:pt x="388321" y="13854"/>
                </a:moveTo>
                <a:lnTo>
                  <a:pt x="388321" y="13854"/>
                </a:lnTo>
                <a:cubicBezTo>
                  <a:pt x="346757" y="18472"/>
                  <a:pt x="304637" y="19507"/>
                  <a:pt x="263630" y="27709"/>
                </a:cubicBezTo>
                <a:cubicBezTo>
                  <a:pt x="234989" y="33437"/>
                  <a:pt x="208212" y="46182"/>
                  <a:pt x="180503" y="55418"/>
                </a:cubicBezTo>
                <a:lnTo>
                  <a:pt x="138939" y="69273"/>
                </a:lnTo>
                <a:cubicBezTo>
                  <a:pt x="73825" y="134385"/>
                  <a:pt x="108245" y="94532"/>
                  <a:pt x="41957" y="193964"/>
                </a:cubicBezTo>
                <a:lnTo>
                  <a:pt x="14248" y="235527"/>
                </a:lnTo>
                <a:cubicBezTo>
                  <a:pt x="9630" y="249382"/>
                  <a:pt x="394" y="262487"/>
                  <a:pt x="394" y="277091"/>
                </a:cubicBezTo>
                <a:cubicBezTo>
                  <a:pt x="394" y="328100"/>
                  <a:pt x="-3663" y="381729"/>
                  <a:pt x="14248" y="429491"/>
                </a:cubicBezTo>
                <a:cubicBezTo>
                  <a:pt x="36991" y="490139"/>
                  <a:pt x="77968" y="496913"/>
                  <a:pt x="125084" y="512618"/>
                </a:cubicBezTo>
                <a:cubicBezTo>
                  <a:pt x="231302" y="508000"/>
                  <a:pt x="337733" y="506918"/>
                  <a:pt x="443739" y="498764"/>
                </a:cubicBezTo>
                <a:cubicBezTo>
                  <a:pt x="484894" y="495598"/>
                  <a:pt x="491628" y="474819"/>
                  <a:pt x="526866" y="457200"/>
                </a:cubicBezTo>
                <a:cubicBezTo>
                  <a:pt x="539928" y="450669"/>
                  <a:pt x="554575" y="447963"/>
                  <a:pt x="568430" y="443345"/>
                </a:cubicBezTo>
                <a:cubicBezTo>
                  <a:pt x="582285" y="429491"/>
                  <a:pt x="593691" y="412650"/>
                  <a:pt x="609994" y="401782"/>
                </a:cubicBezTo>
                <a:cubicBezTo>
                  <a:pt x="622145" y="393681"/>
                  <a:pt x="640338" y="397276"/>
                  <a:pt x="651557" y="387927"/>
                </a:cubicBezTo>
                <a:cubicBezTo>
                  <a:pt x="669296" y="373144"/>
                  <a:pt x="676793" y="348837"/>
                  <a:pt x="693121" y="332509"/>
                </a:cubicBezTo>
                <a:cubicBezTo>
                  <a:pt x="704895" y="320735"/>
                  <a:pt x="720830" y="314036"/>
                  <a:pt x="734684" y="304800"/>
                </a:cubicBezTo>
                <a:cubicBezTo>
                  <a:pt x="765679" y="211817"/>
                  <a:pt x="783402" y="196432"/>
                  <a:pt x="748539" y="83127"/>
                </a:cubicBezTo>
                <a:cubicBezTo>
                  <a:pt x="742777" y="64400"/>
                  <a:pt x="722027" y="54107"/>
                  <a:pt x="706975" y="41564"/>
                </a:cubicBezTo>
                <a:cubicBezTo>
                  <a:pt x="665968" y="7391"/>
                  <a:pt x="662813" y="13204"/>
                  <a:pt x="609994" y="0"/>
                </a:cubicBezTo>
                <a:lnTo>
                  <a:pt x="388321" y="1385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539858" y="2846027"/>
            <a:ext cx="22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Adhesion to a surface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644443" y="2801113"/>
            <a:ext cx="2204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Formation of a monolayer and production of extra-cellular matrix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317592" y="2838707"/>
            <a:ext cx="2204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Micro-colony formation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003530" y="2862716"/>
            <a:ext cx="2204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Mature </a:t>
            </a:r>
            <a:r>
              <a:rPr lang="en-GB" sz="2400" b="1" dirty="0"/>
              <a:t>biofilm</a:t>
            </a:r>
            <a:r>
              <a:rPr lang="en-GB" dirty="0"/>
              <a:t> ‘slime city’</a:t>
            </a:r>
          </a:p>
        </p:txBody>
      </p:sp>
      <p:sp>
        <p:nvSpPr>
          <p:cNvPr id="64" name="Right Arrow 63"/>
          <p:cNvSpPr/>
          <p:nvPr/>
        </p:nvSpPr>
        <p:spPr>
          <a:xfrm>
            <a:off x="2750400" y="2232953"/>
            <a:ext cx="487475" cy="1219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65" name="Right Arrow 64"/>
          <p:cNvSpPr/>
          <p:nvPr/>
        </p:nvSpPr>
        <p:spPr>
          <a:xfrm>
            <a:off x="5571085" y="2234549"/>
            <a:ext cx="487475" cy="1219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8287677" y="2206617"/>
            <a:ext cx="487475" cy="1219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9858" y="4601980"/>
            <a:ext cx="345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Easier</a:t>
            </a:r>
            <a:r>
              <a:rPr lang="en-GB" b="1" dirty="0">
                <a:solidFill>
                  <a:schemeClr val="accent2"/>
                </a:solidFill>
              </a:rPr>
              <a:t> </a:t>
            </a:r>
            <a:r>
              <a:rPr lang="en-GB" dirty="0"/>
              <a:t>to kill with antibiotics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042696" y="4491888"/>
            <a:ext cx="2353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More difficult </a:t>
            </a:r>
            <a:r>
              <a:rPr lang="en-GB" dirty="0"/>
              <a:t>to kill with antibiotics</a:t>
            </a: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763" y="5431253"/>
            <a:ext cx="1426747" cy="1426747"/>
          </a:xfrm>
          <a:prstGeom prst="rect">
            <a:avLst/>
          </a:prstGeom>
        </p:spPr>
      </p:pic>
      <p:sp>
        <p:nvSpPr>
          <p:cNvPr id="70" name="Rectangle 69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49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2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53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/>
      <p:bldP spid="61" grpId="0"/>
      <p:bldP spid="62" grpId="0"/>
      <p:bldP spid="63" grpId="0"/>
      <p:bldP spid="64" grpId="0" animBg="1"/>
      <p:bldP spid="65" grpId="0" animBg="1"/>
      <p:bldP spid="67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antibiotics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It depends on the type of antibiotic, they can work in a number of different ways that either leads to their death or prevents reproduction </a:t>
            </a:r>
            <a:r>
              <a:rPr lang="en-GB" dirty="0" err="1">
                <a:solidFill>
                  <a:schemeClr val="tx2"/>
                </a:solidFill>
              </a:rPr>
              <a:t>eg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Attack the cell wall of the bacteria, specifically they prevent bacteria producing a molecule peptidoglycan that provides the strength the cell wall needs to survive in the human body</a:t>
            </a:r>
          </a:p>
          <a:p>
            <a:pPr lvl="1"/>
            <a:r>
              <a:rPr lang="en-GB" dirty="0"/>
              <a:t>Prevent successful DNA replication in bacteria</a:t>
            </a:r>
          </a:p>
          <a:p>
            <a:pPr lvl="1"/>
            <a:r>
              <a:rPr lang="en-GB" dirty="0"/>
              <a:t>Inhibit protein synthesis – lead to cell death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721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determine if the presence of a ‘biofilm’ on a surface effects the ability of ‘antibiotics’ to kill/remove the ‘bacteria’.</a:t>
            </a:r>
          </a:p>
        </p:txBody>
      </p:sp>
    </p:spTree>
    <p:extLst>
      <p:ext uri="{BB962C8B-B14F-4D97-AF65-F5344CB8AC3E}">
        <p14:creationId xmlns:p14="http://schemas.microsoft.com/office/powerpoint/2010/main" val="3680862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Which surface was easier to clean, with or without the biofilm?</a:t>
            </a:r>
          </a:p>
          <a:p>
            <a:r>
              <a:rPr lang="en-GB" dirty="0"/>
              <a:t>What methods could we try to prevent biofilms forming on the surface?</a:t>
            </a:r>
          </a:p>
          <a:p>
            <a:r>
              <a:rPr lang="en-GB" dirty="0"/>
              <a:t>How could biofilms be a problem in a healthcare environment such as a hospital?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95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Bacteria can survive on surfaces</a:t>
            </a:r>
          </a:p>
          <a:p>
            <a:r>
              <a:rPr lang="en-GB" dirty="0"/>
              <a:t>Bacteria can survive on medical devices and cause infections in healthcare settings</a:t>
            </a:r>
          </a:p>
          <a:p>
            <a:r>
              <a:rPr lang="en-GB" dirty="0"/>
              <a:t>Bacteria can form biofilms ‘slime cities’ which make them harder to treat with antibiotics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53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171307A8DB4240BD3F39FCD6290DE7" ma:contentTypeVersion="9" ma:contentTypeDescription="Create a new document." ma:contentTypeScope="" ma:versionID="755ed7f3fb8a2776bb84e264312f50da">
  <xsd:schema xmlns:xsd="http://www.w3.org/2001/XMLSchema" xmlns:xs="http://www.w3.org/2001/XMLSchema" xmlns:p="http://schemas.microsoft.com/office/2006/metadata/properties" xmlns:ns2="e6205835-0f0a-4067-983b-8a658cfaec98" xmlns:ns3="5d05ffa9-e6c7-4b42-b38b-60b291935c68" targetNamespace="http://schemas.microsoft.com/office/2006/metadata/properties" ma:root="true" ma:fieldsID="a4b83a7013b07138082ba82bcf0da854" ns2:_="" ns3:_="">
    <xsd:import namespace="e6205835-0f0a-4067-983b-8a658cfaec98"/>
    <xsd:import namespace="5d05ffa9-e6c7-4b42-b38b-60b291935c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205835-0f0a-4067-983b-8a658cfaec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05ffa9-e6c7-4b42-b38b-60b291935c6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9C3C58-2107-4C68-85DC-948FAEADAF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97FBEC-ED22-43EB-B097-B35A4FE845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205835-0f0a-4067-983b-8a658cfaec98"/>
    <ds:schemaRef ds:uri="5d05ffa9-e6c7-4b42-b38b-60b291935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395C77-D404-4DDB-86F8-B50FC57DF28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706</Words>
  <Application>Microsoft Office PowerPoint</Application>
  <PresentationFormat>Widescreen</PresentationFormat>
  <Paragraphs>72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Stick and Slide</vt:lpstr>
      <vt:lpstr>Reminder – What is a bacteria?</vt:lpstr>
      <vt:lpstr>Bacteria on Surfaces </vt:lpstr>
      <vt:lpstr>Medical devices – any instrument used in a medical setting</vt:lpstr>
      <vt:lpstr>What can happen when bacteria grow on surfaces?</vt:lpstr>
      <vt:lpstr>How do antibiotics work?</vt:lpstr>
      <vt:lpstr>Activity </vt:lpstr>
      <vt:lpstr>Discussion</vt:lpstr>
      <vt:lpstr>Summary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Stick and Slide</dc:title>
  <dc:creator>Anne Canning</dc:creator>
  <cp:lastModifiedBy>Anne Canning</cp:lastModifiedBy>
  <cp:revision>239</cp:revision>
  <dcterms:created xsi:type="dcterms:W3CDTF">2019-06-04T15:31:17Z</dcterms:created>
  <dcterms:modified xsi:type="dcterms:W3CDTF">2019-06-20T10:36:43Z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0x010100B2171307A8DB4240BD3F39FCD6290DE7</vt:lpwstr>
  </property>
</Properties>
</file>