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165088" cy="51127025"/>
  <p:notesSz cx="6858000" cy="9144000"/>
  <p:defaultTextStyle>
    <a:defPPr>
      <a:defRPr lang="de-DE"/>
    </a:defPPr>
    <a:lvl1pPr marL="0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80142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60282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40422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120564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400704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80844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960986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241126" algn="l" defTabSz="2560282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" d="100"/>
          <a:sy n="10" d="100"/>
        </p:scale>
        <p:origin x="-2574" y="-780"/>
      </p:cViewPr>
      <p:guideLst>
        <p:guide orient="horz" pos="16104"/>
        <p:guide pos="120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2381" y="15882525"/>
            <a:ext cx="32440326" cy="1095917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24765" y="28971981"/>
            <a:ext cx="26715562" cy="130657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80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6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40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2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0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8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96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24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7669691" y="2047461"/>
            <a:ext cx="8587145" cy="43623661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257" y="2047461"/>
            <a:ext cx="25125351" cy="4362366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4781" y="32853849"/>
            <a:ext cx="32440326" cy="10154396"/>
          </a:xfrm>
        </p:spPr>
        <p:txBody>
          <a:bodyPr anchor="t"/>
          <a:lstStyle>
            <a:lvl1pPr algn="l">
              <a:defRPr sz="11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4781" y="21669823"/>
            <a:ext cx="32440326" cy="11184032"/>
          </a:xfrm>
        </p:spPr>
        <p:txBody>
          <a:bodyPr anchor="b"/>
          <a:lstStyle>
            <a:lvl1pPr marL="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1pPr>
            <a:lvl2pPr marL="128014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6028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4042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12056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40070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68084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896098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24112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254" y="11929643"/>
            <a:ext cx="16856245" cy="33741473"/>
          </a:xfrm>
        </p:spPr>
        <p:txBody>
          <a:bodyPr/>
          <a:lstStyle>
            <a:lvl1pPr>
              <a:defRPr sz="7800"/>
            </a:lvl1pPr>
            <a:lvl2pPr>
              <a:defRPr sz="68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400589" y="11929643"/>
            <a:ext cx="16856245" cy="33741473"/>
          </a:xfrm>
        </p:spPr>
        <p:txBody>
          <a:bodyPr/>
          <a:lstStyle>
            <a:lvl1pPr>
              <a:defRPr sz="7800"/>
            </a:lvl1pPr>
            <a:lvl2pPr>
              <a:defRPr sz="68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264" y="11444408"/>
            <a:ext cx="16862872" cy="4769484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280142" indent="0">
              <a:buNone/>
              <a:defRPr sz="5600" b="1"/>
            </a:lvl2pPr>
            <a:lvl3pPr marL="2560282" indent="0">
              <a:buNone/>
              <a:defRPr sz="5000" b="1"/>
            </a:lvl3pPr>
            <a:lvl4pPr marL="3840422" indent="0">
              <a:buNone/>
              <a:defRPr sz="4400" b="1"/>
            </a:lvl4pPr>
            <a:lvl5pPr marL="5120564" indent="0">
              <a:buNone/>
              <a:defRPr sz="4400" b="1"/>
            </a:lvl5pPr>
            <a:lvl6pPr marL="6400704" indent="0">
              <a:buNone/>
              <a:defRPr sz="4400" b="1"/>
            </a:lvl6pPr>
            <a:lvl7pPr marL="7680844" indent="0">
              <a:buNone/>
              <a:defRPr sz="4400" b="1"/>
            </a:lvl7pPr>
            <a:lvl8pPr marL="8960986" indent="0">
              <a:buNone/>
              <a:defRPr sz="4400" b="1"/>
            </a:lvl8pPr>
            <a:lvl9pPr marL="10241126" indent="0">
              <a:buNone/>
              <a:defRPr sz="4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08264" y="16213892"/>
            <a:ext cx="16862872" cy="29457219"/>
          </a:xfrm>
        </p:spPr>
        <p:txBody>
          <a:bodyPr/>
          <a:lstStyle>
            <a:lvl1pPr>
              <a:defRPr sz="6800"/>
            </a:lvl1pPr>
            <a:lvl2pPr>
              <a:defRPr sz="56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9387342" y="11444408"/>
            <a:ext cx="16869500" cy="4769484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280142" indent="0">
              <a:buNone/>
              <a:defRPr sz="5600" b="1"/>
            </a:lvl2pPr>
            <a:lvl3pPr marL="2560282" indent="0">
              <a:buNone/>
              <a:defRPr sz="5000" b="1"/>
            </a:lvl3pPr>
            <a:lvl4pPr marL="3840422" indent="0">
              <a:buNone/>
              <a:defRPr sz="4400" b="1"/>
            </a:lvl4pPr>
            <a:lvl5pPr marL="5120564" indent="0">
              <a:buNone/>
              <a:defRPr sz="4400" b="1"/>
            </a:lvl5pPr>
            <a:lvl6pPr marL="6400704" indent="0">
              <a:buNone/>
              <a:defRPr sz="4400" b="1"/>
            </a:lvl6pPr>
            <a:lvl7pPr marL="7680844" indent="0">
              <a:buNone/>
              <a:defRPr sz="4400" b="1"/>
            </a:lvl7pPr>
            <a:lvl8pPr marL="8960986" indent="0">
              <a:buNone/>
              <a:defRPr sz="4400" b="1"/>
            </a:lvl8pPr>
            <a:lvl9pPr marL="10241126" indent="0">
              <a:buNone/>
              <a:defRPr sz="4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9387342" y="16213892"/>
            <a:ext cx="16869500" cy="29457219"/>
          </a:xfrm>
        </p:spPr>
        <p:txBody>
          <a:bodyPr/>
          <a:lstStyle>
            <a:lvl1pPr>
              <a:defRPr sz="6800"/>
            </a:lvl1pPr>
            <a:lvl2pPr>
              <a:defRPr sz="56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264" y="2035613"/>
            <a:ext cx="12556054" cy="866319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921492" y="2035622"/>
            <a:ext cx="21335346" cy="43635499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8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08264" y="10698815"/>
            <a:ext cx="12556054" cy="34972309"/>
          </a:xfrm>
        </p:spPr>
        <p:txBody>
          <a:bodyPr/>
          <a:lstStyle>
            <a:lvl1pPr marL="0" indent="0">
              <a:buNone/>
              <a:defRPr sz="4000"/>
            </a:lvl1pPr>
            <a:lvl2pPr marL="1280142" indent="0">
              <a:buNone/>
              <a:defRPr sz="3400"/>
            </a:lvl2pPr>
            <a:lvl3pPr marL="2560282" indent="0">
              <a:buNone/>
              <a:defRPr sz="2800"/>
            </a:lvl3pPr>
            <a:lvl4pPr marL="3840422" indent="0">
              <a:buNone/>
              <a:defRPr sz="2600"/>
            </a:lvl4pPr>
            <a:lvl5pPr marL="5120564" indent="0">
              <a:buNone/>
              <a:defRPr sz="2600"/>
            </a:lvl5pPr>
            <a:lvl6pPr marL="6400704" indent="0">
              <a:buNone/>
              <a:defRPr sz="2600"/>
            </a:lvl6pPr>
            <a:lvl7pPr marL="7680844" indent="0">
              <a:buNone/>
              <a:defRPr sz="2600"/>
            </a:lvl7pPr>
            <a:lvl8pPr marL="8960986" indent="0">
              <a:buNone/>
              <a:defRPr sz="2600"/>
            </a:lvl8pPr>
            <a:lvl9pPr marL="10241126" indent="0">
              <a:buNone/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0623" y="35788925"/>
            <a:ext cx="22899053" cy="4225084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480623" y="4568296"/>
            <a:ext cx="22899053" cy="30676215"/>
          </a:xfrm>
        </p:spPr>
        <p:txBody>
          <a:bodyPr/>
          <a:lstStyle>
            <a:lvl1pPr marL="0" indent="0">
              <a:buNone/>
              <a:defRPr sz="9000"/>
            </a:lvl1pPr>
            <a:lvl2pPr marL="1280142" indent="0">
              <a:buNone/>
              <a:defRPr sz="7800"/>
            </a:lvl2pPr>
            <a:lvl3pPr marL="2560282" indent="0">
              <a:buNone/>
              <a:defRPr sz="6800"/>
            </a:lvl3pPr>
            <a:lvl4pPr marL="3840422" indent="0">
              <a:buNone/>
              <a:defRPr sz="5600"/>
            </a:lvl4pPr>
            <a:lvl5pPr marL="5120564" indent="0">
              <a:buNone/>
              <a:defRPr sz="5600"/>
            </a:lvl5pPr>
            <a:lvl6pPr marL="6400704" indent="0">
              <a:buNone/>
              <a:defRPr sz="5600"/>
            </a:lvl6pPr>
            <a:lvl7pPr marL="7680844" indent="0">
              <a:buNone/>
              <a:defRPr sz="5600"/>
            </a:lvl7pPr>
            <a:lvl8pPr marL="8960986" indent="0">
              <a:buNone/>
              <a:defRPr sz="5600"/>
            </a:lvl8pPr>
            <a:lvl9pPr marL="10241126" indent="0">
              <a:buNone/>
              <a:defRPr sz="5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80623" y="40014009"/>
            <a:ext cx="22899053" cy="6000320"/>
          </a:xfrm>
        </p:spPr>
        <p:txBody>
          <a:bodyPr/>
          <a:lstStyle>
            <a:lvl1pPr marL="0" indent="0">
              <a:buNone/>
              <a:defRPr sz="4000"/>
            </a:lvl1pPr>
            <a:lvl2pPr marL="1280142" indent="0">
              <a:buNone/>
              <a:defRPr sz="3400"/>
            </a:lvl2pPr>
            <a:lvl3pPr marL="2560282" indent="0">
              <a:buNone/>
              <a:defRPr sz="2800"/>
            </a:lvl3pPr>
            <a:lvl4pPr marL="3840422" indent="0">
              <a:buNone/>
              <a:defRPr sz="2600"/>
            </a:lvl4pPr>
            <a:lvl5pPr marL="5120564" indent="0">
              <a:buNone/>
              <a:defRPr sz="2600"/>
            </a:lvl5pPr>
            <a:lvl6pPr marL="6400704" indent="0">
              <a:buNone/>
              <a:defRPr sz="2600"/>
            </a:lvl6pPr>
            <a:lvl7pPr marL="7680844" indent="0">
              <a:buNone/>
              <a:defRPr sz="2600"/>
            </a:lvl7pPr>
            <a:lvl8pPr marL="8960986" indent="0">
              <a:buNone/>
              <a:defRPr sz="2600"/>
            </a:lvl8pPr>
            <a:lvl9pPr marL="10241126" indent="0">
              <a:buNone/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257" y="2047454"/>
            <a:ext cx="34348579" cy="8521172"/>
          </a:xfrm>
          <a:prstGeom prst="rect">
            <a:avLst/>
          </a:prstGeom>
        </p:spPr>
        <p:txBody>
          <a:bodyPr vert="horz" lIns="256028" tIns="128014" rIns="256028" bIns="12801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257" y="11929643"/>
            <a:ext cx="34348579" cy="33741473"/>
          </a:xfrm>
          <a:prstGeom prst="rect">
            <a:avLst/>
          </a:prstGeom>
        </p:spPr>
        <p:txBody>
          <a:bodyPr vert="horz" lIns="256028" tIns="128014" rIns="256028" bIns="12801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08258" y="47387188"/>
            <a:ext cx="8905189" cy="2722042"/>
          </a:xfrm>
          <a:prstGeom prst="rect">
            <a:avLst/>
          </a:prstGeom>
        </p:spPr>
        <p:txBody>
          <a:bodyPr vert="horz" lIns="256028" tIns="128014" rIns="256028" bIns="128014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039748" y="47387188"/>
            <a:ext cx="12085609" cy="2722042"/>
          </a:xfrm>
          <a:prstGeom prst="rect">
            <a:avLst/>
          </a:prstGeom>
        </p:spPr>
        <p:txBody>
          <a:bodyPr vert="horz" lIns="256028" tIns="128014" rIns="256028" bIns="128014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7351649" y="47387188"/>
            <a:ext cx="8905189" cy="2722042"/>
          </a:xfrm>
          <a:prstGeom prst="rect">
            <a:avLst/>
          </a:prstGeom>
        </p:spPr>
        <p:txBody>
          <a:bodyPr vert="horz" lIns="256028" tIns="128014" rIns="256028" bIns="128014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0282" rtl="0" eaLnBrk="1" latinLnBrk="0" hangingPunct="1">
        <a:spcBef>
          <a:spcPct val="0"/>
        </a:spcBef>
        <a:buNone/>
        <a:defRPr sz="1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06" indent="-960106" algn="l" defTabSz="2560282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080228" indent="-800088" algn="l" defTabSz="2560282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352" indent="-640070" algn="l" defTabSz="2560282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492" indent="-640070" algn="l" defTabSz="2560282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634" indent="-640070" algn="l" defTabSz="2560282" rtl="0" eaLnBrk="1" latinLnBrk="0" hangingPunct="1">
        <a:spcBef>
          <a:spcPct val="20000"/>
        </a:spcBef>
        <a:buFont typeface="Arial" pitchFamily="34" charset="0"/>
        <a:buChar char="»"/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40774" indent="-640070" algn="l" defTabSz="256028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320916" indent="-640070" algn="l" defTabSz="256028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056" indent="-640070" algn="l" defTabSz="256028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196" indent="-640070" algn="l" defTabSz="256028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42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60282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22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120564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400704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80844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960986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126" algn="l" defTabSz="256028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510" y="17285456"/>
            <a:ext cx="36076008" cy="25576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i="1" dirty="0" smtClean="0"/>
              <a:t>Step 3: Develop Core Set </a:t>
            </a:r>
            <a:r>
              <a:rPr lang="en-GB" sz="7200" b="1" i="1" dirty="0"/>
              <a:t>of </a:t>
            </a:r>
            <a:r>
              <a:rPr lang="en-GB" sz="7200" b="1" i="1" dirty="0" smtClean="0"/>
              <a:t>Outcome Measurements</a:t>
            </a:r>
            <a:endParaRPr lang="en-GB" sz="7200" b="1" i="1" dirty="0"/>
          </a:p>
          <a:p>
            <a:pPr algn="ctr"/>
            <a:r>
              <a:rPr lang="en-GB" sz="7200" dirty="0" smtClean="0"/>
              <a:t>Identification and recommendation of adequate measurement instrument(s) for each core outcome domain by a 5 stage process</a:t>
            </a:r>
            <a:r>
              <a:rPr lang="en-GB" sz="7200" b="1" dirty="0" smtClean="0"/>
              <a:t> </a:t>
            </a:r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en-GB" sz="7200" b="1" dirty="0" smtClean="0"/>
          </a:p>
          <a:p>
            <a:pPr algn="ctr"/>
            <a:endParaRPr lang="en-GB" sz="7200" b="1" dirty="0"/>
          </a:p>
          <a:p>
            <a:pPr algn="ctr"/>
            <a:endParaRPr lang="de-DE" sz="7200" b="1" dirty="0" smtClean="0"/>
          </a:p>
          <a:p>
            <a:pPr algn="ctr"/>
            <a:endParaRPr lang="de-DE" sz="7200" b="1" dirty="0"/>
          </a:p>
        </p:txBody>
      </p:sp>
      <p:sp>
        <p:nvSpPr>
          <p:cNvPr id="5" name="Rechteck 4"/>
          <p:cNvSpPr/>
          <p:nvPr/>
        </p:nvSpPr>
        <p:spPr>
          <a:xfrm>
            <a:off x="10352538" y="1869230"/>
            <a:ext cx="17569952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i="1" dirty="0"/>
              <a:t>Step 1: Define scope and </a:t>
            </a:r>
            <a:r>
              <a:rPr lang="en-GB" sz="7200" b="1" i="1" dirty="0" smtClean="0"/>
              <a:t>applicability</a:t>
            </a:r>
          </a:p>
          <a:p>
            <a:pPr algn="ctr"/>
            <a:r>
              <a:rPr lang="en-GB" sz="7200" dirty="0" smtClean="0"/>
              <a:t>Population (condition)</a:t>
            </a:r>
          </a:p>
          <a:p>
            <a:pPr algn="ctr"/>
            <a:r>
              <a:rPr lang="en-GB" sz="7200" dirty="0" smtClean="0"/>
              <a:t>Intervention</a:t>
            </a:r>
          </a:p>
          <a:p>
            <a:pPr algn="ctr"/>
            <a:r>
              <a:rPr lang="en-GB" sz="7200" dirty="0" smtClean="0"/>
              <a:t>Setting </a:t>
            </a:r>
            <a:r>
              <a:rPr lang="en-GB" sz="7200" dirty="0"/>
              <a:t>(e.g. </a:t>
            </a:r>
            <a:r>
              <a:rPr lang="en-GB" sz="7200" dirty="0" smtClean="0"/>
              <a:t>trial</a:t>
            </a:r>
            <a:r>
              <a:rPr lang="en-GB" sz="7200" dirty="0"/>
              <a:t>, </a:t>
            </a:r>
            <a:r>
              <a:rPr lang="en-GB" sz="7200" dirty="0" smtClean="0"/>
              <a:t>registry, clinical practice)</a:t>
            </a:r>
          </a:p>
          <a:p>
            <a:pPr algn="ctr"/>
            <a:r>
              <a:rPr lang="en-GB" sz="7200" dirty="0" smtClean="0"/>
              <a:t>Geographical </a:t>
            </a:r>
            <a:r>
              <a:rPr lang="en-GB" sz="7200" dirty="0"/>
              <a:t>/ regional </a:t>
            </a:r>
            <a:r>
              <a:rPr lang="en-GB" sz="7200" dirty="0" smtClean="0"/>
              <a:t> scope *</a:t>
            </a:r>
          </a:p>
          <a:p>
            <a:pPr algn="ctr"/>
            <a:r>
              <a:rPr lang="en-GB" sz="7200" dirty="0" smtClean="0"/>
              <a:t>Stakeholders</a:t>
            </a:r>
            <a:endParaRPr lang="de-DE" sz="7200" dirty="0"/>
          </a:p>
        </p:txBody>
      </p:sp>
      <p:sp>
        <p:nvSpPr>
          <p:cNvPr id="8" name="Rechteck 7"/>
          <p:cNvSpPr/>
          <p:nvPr/>
        </p:nvSpPr>
        <p:spPr>
          <a:xfrm>
            <a:off x="10352538" y="11129968"/>
            <a:ext cx="1756995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i="1" dirty="0"/>
              <a:t>Step </a:t>
            </a:r>
            <a:r>
              <a:rPr lang="en-GB" sz="7200" b="1" i="1" dirty="0" smtClean="0"/>
              <a:t>2: Develop Core Set of Outcome Domains</a:t>
            </a:r>
          </a:p>
          <a:p>
            <a:pPr algn="ctr"/>
            <a:r>
              <a:rPr lang="en-GB" sz="7200" dirty="0" smtClean="0"/>
              <a:t>Consensus study involving representatives of relevant stakeholders.  </a:t>
            </a:r>
            <a:endParaRPr lang="de-DE" sz="7200" dirty="0"/>
          </a:p>
        </p:txBody>
      </p:sp>
      <p:sp>
        <p:nvSpPr>
          <p:cNvPr id="10" name="Rechteck 9"/>
          <p:cNvSpPr/>
          <p:nvPr/>
        </p:nvSpPr>
        <p:spPr>
          <a:xfrm>
            <a:off x="10873632" y="45581887"/>
            <a:ext cx="1756995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i="1" dirty="0" smtClean="0"/>
              <a:t>Step 4: </a:t>
            </a:r>
            <a:r>
              <a:rPr lang="en-US" sz="7200" b="1" i="1" dirty="0" smtClean="0"/>
              <a:t>Disseminate, prepare guidance material, review</a:t>
            </a:r>
            <a:r>
              <a:rPr lang="en-US" sz="7200" b="1" i="1" dirty="0"/>
              <a:t>, and possibly </a:t>
            </a:r>
            <a:r>
              <a:rPr lang="en-US" sz="7200" b="1" i="1" dirty="0" smtClean="0"/>
              <a:t>revise Core Set </a:t>
            </a:r>
            <a:r>
              <a:rPr lang="en-US" sz="7200" b="1" i="1" dirty="0"/>
              <a:t>of </a:t>
            </a:r>
            <a:r>
              <a:rPr lang="en-US" sz="7200" b="1" i="1" dirty="0" smtClean="0"/>
              <a:t>Outcome Measurements</a:t>
            </a:r>
            <a:endParaRPr lang="de-DE" sz="7200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9137514" y="8609537"/>
            <a:ext cx="0" cy="2408359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19154552" y="14658209"/>
            <a:ext cx="0" cy="2408359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9154552" y="43205472"/>
            <a:ext cx="0" cy="2408359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44" y="20955000"/>
            <a:ext cx="33121080" cy="21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587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Larissa-Design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Jochen Schmitt</dc:creator>
  <cp:lastModifiedBy>Elliott Bryony</cp:lastModifiedBy>
  <cp:revision>3</cp:revision>
  <dcterms:created xsi:type="dcterms:W3CDTF">2014-07-23T22:53:25Z</dcterms:created>
  <dcterms:modified xsi:type="dcterms:W3CDTF">2015-03-31T10:35:44Z</dcterms:modified>
</cp:coreProperties>
</file>