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06" r:id="rId2"/>
    <p:sldId id="303" r:id="rId3"/>
    <p:sldId id="305" r:id="rId4"/>
    <p:sldId id="301" r:id="rId5"/>
    <p:sldId id="300" r:id="rId6"/>
    <p:sldId id="30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215968"/>
    <a:srgbClr val="2F7F95"/>
    <a:srgbClr val="E2E2E2"/>
    <a:srgbClr val="FFFFFF"/>
    <a:srgbClr val="ECECEC"/>
    <a:srgbClr val="F2F2F2"/>
    <a:srgbClr val="F4D0B1"/>
    <a:srgbClr val="E7B48F"/>
    <a:srgbClr val="DB9E7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660" autoAdjust="0"/>
  </p:normalViewPr>
  <p:slideViewPr>
    <p:cSldViewPr snapToGrid="0">
      <p:cViewPr>
        <p:scale>
          <a:sx n="66" d="100"/>
          <a:sy n="66" d="100"/>
        </p:scale>
        <p:origin x="-629" y="-326"/>
      </p:cViewPr>
      <p:guideLst>
        <p:guide orient="horz" pos="2160"/>
        <p:guide pos="2767"/>
      </p:guideLst>
    </p:cSldViewPr>
  </p:slideViewPr>
  <p:outlineViewPr>
    <p:cViewPr>
      <p:scale>
        <a:sx n="33" d="100"/>
        <a:sy n="33" d="100"/>
      </p:scale>
      <p:origin x="0" y="0"/>
    </p:cViewPr>
  </p:outlineViewPr>
  <p:notesTextViewPr>
    <p:cViewPr>
      <p:scale>
        <a:sx n="1" d="1"/>
        <a:sy n="1" d="1"/>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14281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1981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58014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115449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93983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52729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419746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324492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362347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146123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500EDD-96B9-4499-8432-51C8F25662ED}" type="datetimeFigureOut">
              <a:rPr lang="en-GB" smtClean="0"/>
              <a:pPr/>
              <a:t>11/11/2015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CFCAF48-0A05-49A1-94B9-38C9E7E1C327}" type="slidenum">
              <a:rPr lang="en-GB" smtClean="0"/>
              <a:pPr/>
              <a:t>‹#›</a:t>
            </a:fld>
            <a:endParaRPr lang="en-GB"/>
          </a:p>
        </p:txBody>
      </p:sp>
    </p:spTree>
    <p:extLst>
      <p:ext uri="{BB962C8B-B14F-4D97-AF65-F5344CB8AC3E}">
        <p14:creationId xmlns:p14="http://schemas.microsoft.com/office/powerpoint/2010/main" xmlns="" val="1763031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 name="Rectangle 6"/>
          <p:cNvSpPr/>
          <p:nvPr userDrawn="1"/>
        </p:nvSpPr>
        <p:spPr>
          <a:xfrm rot="5400000">
            <a:off x="4484914" y="-4484914"/>
            <a:ext cx="174171" cy="9144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solidFill>
                <a:schemeClr val="tx1"/>
              </a:solidFill>
              <a:ea typeface="Segoe UI" pitchFamily="34" charset="0"/>
              <a:cs typeface="Segoe UI" pitchFamily="34" charset="0"/>
            </a:endParaRPr>
          </a:p>
        </p:txBody>
      </p:sp>
      <p:sp>
        <p:nvSpPr>
          <p:cNvPr id="8" name="Rectangle 7"/>
          <p:cNvSpPr/>
          <p:nvPr userDrawn="1"/>
        </p:nvSpPr>
        <p:spPr>
          <a:xfrm rot="5400000">
            <a:off x="4484915" y="2198915"/>
            <a:ext cx="174171" cy="9144000"/>
          </a:xfrm>
          <a:prstGeom prst="rect">
            <a:avLst/>
          </a:prstGeom>
          <a:solidFill>
            <a:srgbClr val="CC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xmlns="" val="138191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3796877"/>
            <a:ext cx="9144000" cy="1415772"/>
          </a:xfrm>
          <a:prstGeom prst="rect">
            <a:avLst/>
          </a:prstGeom>
          <a:noFill/>
        </p:spPr>
        <p:txBody>
          <a:bodyPr wrap="square" rtlCol="0">
            <a:spAutoFit/>
          </a:bodyPr>
          <a:lstStyle/>
          <a:p>
            <a:pPr algn="ctr">
              <a:spcAft>
                <a:spcPts val="600"/>
              </a:spcAft>
            </a:pPr>
            <a:r>
              <a:rPr lang="en-GB" sz="2400" b="1" spc="-110" smtClean="0">
                <a:solidFill>
                  <a:schemeClr val="accent5">
                    <a:lumMod val="50000"/>
                  </a:schemeClr>
                </a:solidFill>
              </a:rPr>
              <a:t>By Dr Jonathan Batchelor</a:t>
            </a:r>
          </a:p>
          <a:p>
            <a:pPr algn="ctr">
              <a:spcAft>
                <a:spcPts val="600"/>
              </a:spcAft>
            </a:pPr>
            <a:endParaRPr lang="en-GB" sz="2400" b="1" spc="-110" smtClean="0">
              <a:solidFill>
                <a:srgbClr val="215968"/>
              </a:solidFill>
            </a:endParaRPr>
          </a:p>
          <a:p>
            <a:pPr algn="ctr"/>
            <a:r>
              <a:rPr lang="en-GB" sz="1400" i="1" smtClean="0">
                <a:solidFill>
                  <a:srgbClr val="215968"/>
                </a:solidFill>
                <a:latin typeface="Georgia" pitchFamily="18" charset="0"/>
              </a:rPr>
              <a:t>With thanks to Melody MacGregor, Sally-Ann Bell, </a:t>
            </a:r>
          </a:p>
          <a:p>
            <a:pPr algn="ctr"/>
            <a:r>
              <a:rPr lang="en-GB" sz="1400" i="1" smtClean="0">
                <a:solidFill>
                  <a:srgbClr val="215968"/>
                </a:solidFill>
                <a:latin typeface="Georgia" pitchFamily="18" charset="0"/>
              </a:rPr>
              <a:t>Vanessa Unsworth and Natasha Rogers</a:t>
            </a:r>
          </a:p>
        </p:txBody>
      </p:sp>
      <p:pic>
        <p:nvPicPr>
          <p:cNvPr id="19" name="Picture 18" descr="HI-Light Logo on blue.png"/>
          <p:cNvPicPr>
            <a:picLocks noChangeAspect="1"/>
          </p:cNvPicPr>
          <p:nvPr/>
        </p:nvPicPr>
        <p:blipFill>
          <a:blip r:embed="rId2" cstate="print"/>
          <a:srcRect l="3408" t="5552" r="2758" b="9867"/>
          <a:stretch>
            <a:fillRect/>
          </a:stretch>
        </p:blipFill>
        <p:spPr>
          <a:xfrm>
            <a:off x="296525" y="481172"/>
            <a:ext cx="2624098" cy="824236"/>
          </a:xfrm>
          <a:prstGeom prst="rect">
            <a:avLst/>
          </a:prstGeom>
          <a:effectLst>
            <a:outerShdw blurRad="50800" dist="38100" dir="13500000" algn="br" rotWithShape="0">
              <a:prstClr val="black">
                <a:alpha val="40000"/>
              </a:prstClr>
            </a:outerShdw>
          </a:effectLst>
        </p:spPr>
      </p:pic>
      <p:pic>
        <p:nvPicPr>
          <p:cNvPr id="24" name="Picture 23" descr="UoN-UK-C-M.BlueRGB.png"/>
          <p:cNvPicPr>
            <a:picLocks noChangeAspect="1"/>
          </p:cNvPicPr>
          <p:nvPr/>
        </p:nvPicPr>
        <p:blipFill>
          <a:blip r:embed="rId3" cstate="print"/>
          <a:stretch>
            <a:fillRect/>
          </a:stretch>
        </p:blipFill>
        <p:spPr>
          <a:xfrm>
            <a:off x="6687235" y="428236"/>
            <a:ext cx="2215986" cy="930109"/>
          </a:xfrm>
          <a:prstGeom prst="rect">
            <a:avLst/>
          </a:prstGeom>
          <a:effectLst/>
        </p:spPr>
      </p:pic>
      <p:cxnSp>
        <p:nvCxnSpPr>
          <p:cNvPr id="40" name="Straight Connector 39"/>
          <p:cNvCxnSpPr/>
          <p:nvPr/>
        </p:nvCxnSpPr>
        <p:spPr>
          <a:xfrm>
            <a:off x="0" y="6654165"/>
            <a:ext cx="9144000" cy="1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48"/>
          <p:cNvGrpSpPr/>
          <p:nvPr/>
        </p:nvGrpSpPr>
        <p:grpSpPr>
          <a:xfrm>
            <a:off x="2313509" y="1763815"/>
            <a:ext cx="4823776" cy="1569660"/>
            <a:chOff x="2313509" y="1763815"/>
            <a:chExt cx="4823776" cy="1569660"/>
          </a:xfrm>
        </p:grpSpPr>
        <p:grpSp>
          <p:nvGrpSpPr>
            <p:cNvPr id="3" name="Group 32"/>
            <p:cNvGrpSpPr/>
            <p:nvPr/>
          </p:nvGrpSpPr>
          <p:grpSpPr>
            <a:xfrm>
              <a:off x="2313509" y="1763815"/>
              <a:ext cx="4817922" cy="1569660"/>
              <a:chOff x="2313509" y="2525982"/>
              <a:chExt cx="4817922" cy="1569660"/>
            </a:xfrm>
          </p:grpSpPr>
          <p:sp>
            <p:nvSpPr>
              <p:cNvPr id="12" name="Rounded Rectangle 11"/>
              <p:cNvSpPr/>
              <p:nvPr/>
            </p:nvSpPr>
            <p:spPr>
              <a:xfrm>
                <a:off x="2338499" y="2720859"/>
                <a:ext cx="1741713" cy="658673"/>
              </a:xfrm>
              <a:prstGeom prst="roundRect">
                <a:avLst/>
              </a:prstGeom>
              <a:solidFill>
                <a:srgbClr val="FF0000">
                  <a:alpha val="38000"/>
                </a:srgbClr>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smtClean="0">
                  <a:solidFill>
                    <a:schemeClr val="tx1"/>
                  </a:solidFill>
                  <a:ea typeface="Segoe UI" pitchFamily="34" charset="0"/>
                  <a:cs typeface="Segoe UI" pitchFamily="34" charset="0"/>
                </a:endParaRPr>
              </a:p>
            </p:txBody>
          </p:sp>
          <p:sp>
            <p:nvSpPr>
              <p:cNvPr id="13" name="Rectangle 12"/>
              <p:cNvSpPr/>
              <p:nvPr/>
            </p:nvSpPr>
            <p:spPr>
              <a:xfrm>
                <a:off x="2313509" y="2525982"/>
                <a:ext cx="4817922" cy="156966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cap="none" spc="150" smtClean="0">
                    <a:ln w="11430"/>
                    <a:solidFill>
                      <a:schemeClr val="bg1"/>
                    </a:solidFill>
                    <a:effectLst>
                      <a:outerShdw blurRad="25400" algn="tl" rotWithShape="0">
                        <a:srgbClr val="000000">
                          <a:alpha val="43000"/>
                        </a:srgbClr>
                      </a:outerShdw>
                    </a:effectLst>
                  </a:rPr>
                  <a:t>MED</a:t>
                </a:r>
                <a:r>
                  <a:rPr lang="en-US" sz="6000" b="1" cap="none" spc="150" smtClean="0">
                    <a:ln w="11430"/>
                    <a:solidFill>
                      <a:schemeClr val="accent5">
                        <a:lumMod val="50000"/>
                      </a:schemeClr>
                    </a:solidFill>
                    <a:effectLst>
                      <a:outerShdw blurRad="25400" algn="tl" rotWithShape="0">
                        <a:srgbClr val="000000">
                          <a:alpha val="43000"/>
                        </a:srgbClr>
                      </a:outerShdw>
                    </a:effectLst>
                  </a:rPr>
                  <a:t> </a:t>
                </a:r>
                <a:r>
                  <a:rPr lang="en-US" sz="6000" b="1" cap="none" spc="150" smtClean="0">
                    <a:ln w="11430"/>
                    <a:solidFill>
                      <a:schemeClr val="tx1">
                        <a:lumMod val="65000"/>
                        <a:lumOff val="35000"/>
                      </a:schemeClr>
                    </a:solidFill>
                  </a:rPr>
                  <a:t>TESTING</a:t>
                </a:r>
              </a:p>
              <a:p>
                <a:pPr algn="ctr"/>
                <a:r>
                  <a:rPr lang="en-US" sz="3600" b="1" spc="150" smtClean="0">
                    <a:ln w="11430"/>
                    <a:solidFill>
                      <a:schemeClr val="accent5">
                        <a:lumMod val="50000"/>
                      </a:schemeClr>
                    </a:solidFill>
                    <a:effectLst>
                      <a:outerShdw blurRad="25400" algn="tl" rotWithShape="0">
                        <a:srgbClr val="000000">
                          <a:alpha val="43000"/>
                        </a:srgbClr>
                      </a:outerShdw>
                    </a:effectLst>
                    <a:latin typeface="Tekton Pro Ext" pitchFamily="34" charset="0"/>
                  </a:rPr>
                  <a:t>Training Resource</a:t>
                </a:r>
              </a:p>
            </p:txBody>
          </p:sp>
        </p:grpSp>
        <p:grpSp>
          <p:nvGrpSpPr>
            <p:cNvPr id="4" name="Group 45"/>
            <p:cNvGrpSpPr/>
            <p:nvPr/>
          </p:nvGrpSpPr>
          <p:grpSpPr>
            <a:xfrm>
              <a:off x="2319363" y="1763815"/>
              <a:ext cx="4817922" cy="1569660"/>
              <a:chOff x="2313509" y="2525982"/>
              <a:chExt cx="4817922" cy="1569660"/>
            </a:xfrm>
            <a:scene3d>
              <a:camera prst="orthographicFront">
                <a:rot lat="0" lon="0" rev="0"/>
              </a:camera>
              <a:lightRig rig="balanced" dir="t">
                <a:rot lat="0" lon="0" rev="8700000"/>
              </a:lightRig>
            </a:scene3d>
          </p:grpSpPr>
          <p:sp>
            <p:nvSpPr>
              <p:cNvPr id="47" name="Rounded Rectangle 46"/>
              <p:cNvSpPr/>
              <p:nvPr/>
            </p:nvSpPr>
            <p:spPr>
              <a:xfrm>
                <a:off x="2338499" y="2720859"/>
                <a:ext cx="1741713" cy="658673"/>
              </a:xfrm>
              <a:prstGeom prst="roundRect">
                <a:avLst/>
              </a:prstGeom>
              <a:solidFill>
                <a:srgbClr val="FF0000">
                  <a:alpha val="38000"/>
                </a:srgbClr>
              </a:solidFill>
              <a:ln>
                <a:noFill/>
              </a:ln>
              <a:effectLst>
                <a:outerShdw blurRad="44450" dist="27940" dir="5400000" algn="ctr">
                  <a:srgbClr val="000000">
                    <a:alpha val="32000"/>
                  </a:srgbClr>
                </a:outerShdw>
              </a:effectLst>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smtClean="0">
                  <a:solidFill>
                    <a:schemeClr val="tx1"/>
                  </a:solidFill>
                  <a:ea typeface="Segoe UI" pitchFamily="34" charset="0"/>
                  <a:cs typeface="Segoe UI" pitchFamily="34" charset="0"/>
                </a:endParaRPr>
              </a:p>
            </p:txBody>
          </p:sp>
          <p:sp>
            <p:nvSpPr>
              <p:cNvPr id="48" name="Rectangle 47"/>
              <p:cNvSpPr/>
              <p:nvPr/>
            </p:nvSpPr>
            <p:spPr>
              <a:xfrm>
                <a:off x="2313509" y="2525982"/>
                <a:ext cx="4817922" cy="1569660"/>
              </a:xfrm>
              <a:prstGeom prst="rect">
                <a:avLst/>
              </a:prstGeom>
              <a:noFill/>
              <a:ln>
                <a:noFill/>
              </a:ln>
              <a:effectLst>
                <a:outerShdw blurRad="44450" dist="27940" dir="5400000" algn="ctr">
                  <a:srgbClr val="000000">
                    <a:alpha val="32000"/>
                  </a:srgbClr>
                </a:outerShdw>
              </a:effectLst>
              <a:sp3d>
                <a:bevelT w="190500" h="38100"/>
              </a:sp3d>
            </p:spPr>
            <p:txBody>
              <a:bodyPr wrap="none" lIns="91440" tIns="45720" rIns="91440" bIns="45720">
                <a:spAutoFit/>
                <a:sp3d>
                  <a:bevelT w="27940" h="12700"/>
                  <a:contourClr>
                    <a:srgbClr val="DDDDDD"/>
                  </a:contourClr>
                </a:sp3d>
              </a:bodyPr>
              <a:lstStyle/>
              <a:p>
                <a:pPr algn="ctr"/>
                <a:r>
                  <a:rPr lang="en-US" sz="6000" b="1" cap="none" spc="150" smtClean="0">
                    <a:ln w="11430"/>
                    <a:solidFill>
                      <a:schemeClr val="bg1"/>
                    </a:solidFill>
                    <a:effectLst>
                      <a:outerShdw blurRad="25400" algn="tl" rotWithShape="0">
                        <a:srgbClr val="000000">
                          <a:alpha val="43000"/>
                        </a:srgbClr>
                      </a:outerShdw>
                    </a:effectLst>
                  </a:rPr>
                  <a:t>MED</a:t>
                </a:r>
                <a:r>
                  <a:rPr lang="en-US" sz="6000" b="1" cap="none" spc="150" smtClean="0">
                    <a:ln w="11430"/>
                    <a:solidFill>
                      <a:schemeClr val="accent5">
                        <a:lumMod val="50000"/>
                      </a:schemeClr>
                    </a:solidFill>
                    <a:effectLst>
                      <a:outerShdw blurRad="25400" algn="tl" rotWithShape="0">
                        <a:srgbClr val="000000">
                          <a:alpha val="43000"/>
                        </a:srgbClr>
                      </a:outerShdw>
                    </a:effectLst>
                  </a:rPr>
                  <a:t> </a:t>
                </a:r>
                <a:r>
                  <a:rPr lang="en-US" sz="6000" b="1" cap="none" spc="150" smtClean="0">
                    <a:ln w="11430"/>
                    <a:solidFill>
                      <a:schemeClr val="tx1">
                        <a:lumMod val="65000"/>
                        <a:lumOff val="35000"/>
                      </a:schemeClr>
                    </a:solidFill>
                  </a:rPr>
                  <a:t>TESTING</a:t>
                </a:r>
              </a:p>
              <a:p>
                <a:pPr algn="ctr"/>
                <a:r>
                  <a:rPr lang="en-US" sz="3600" b="1" spc="150" smtClean="0">
                    <a:ln w="11430"/>
                    <a:solidFill>
                      <a:schemeClr val="accent5">
                        <a:lumMod val="50000"/>
                      </a:schemeClr>
                    </a:solidFill>
                    <a:effectLst>
                      <a:outerShdw blurRad="25400" algn="tl" rotWithShape="0">
                        <a:srgbClr val="000000">
                          <a:alpha val="43000"/>
                        </a:srgbClr>
                      </a:outerShdw>
                    </a:effectLst>
                    <a:latin typeface="Tekton Pro Ext" pitchFamily="34" charset="0"/>
                  </a:rPr>
                  <a:t>Training Resource</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368660"/>
            <a:ext cx="9144001" cy="52449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solidFill>
                <a:schemeClr val="tx1"/>
              </a:solidFill>
              <a:ea typeface="Segoe UI" pitchFamily="34" charset="0"/>
              <a:cs typeface="Segoe UI" pitchFamily="34" charset="0"/>
            </a:endParaRPr>
          </a:p>
        </p:txBody>
      </p:sp>
      <p:sp>
        <p:nvSpPr>
          <p:cNvPr id="7" name="TextBox 6"/>
          <p:cNvSpPr txBox="1"/>
          <p:nvPr/>
        </p:nvSpPr>
        <p:spPr>
          <a:xfrm>
            <a:off x="520861" y="1133745"/>
            <a:ext cx="8182800" cy="1667567"/>
          </a:xfrm>
          <a:prstGeom prst="rect">
            <a:avLst/>
          </a:prstGeom>
          <a:noFill/>
        </p:spPr>
        <p:txBody>
          <a:bodyPr wrap="square" rIns="144000" bIns="36000" spcCol="360000">
            <a:spAutoFit/>
          </a:bodyPr>
          <a:lstStyle/>
          <a:p>
            <a:pPr eaLnBrk="1" fontAlgn="auto" hangingPunct="1">
              <a:spcBef>
                <a:spcPts val="0"/>
              </a:spcBef>
              <a:spcAft>
                <a:spcPts val="0"/>
              </a:spcAft>
              <a:buFont typeface="Arial" pitchFamily="34" charset="0"/>
              <a:buChar char="•"/>
              <a:defRPr/>
            </a:pPr>
            <a:r>
              <a:rPr lang="en-GB" sz="1250" smtClean="0">
                <a:solidFill>
                  <a:schemeClr val="bg1">
                    <a:lumMod val="50000"/>
                  </a:schemeClr>
                </a:solidFill>
                <a:latin typeface="Calibri" pitchFamily="34" charset="0"/>
                <a:ea typeface="Roboto" panose="02000000000000000000" pitchFamily="2" charset="0"/>
                <a:cs typeface="Calibri" pitchFamily="34" charset="0"/>
              </a:rPr>
              <a:t> </a:t>
            </a:r>
            <a:r>
              <a:rPr lang="en-GB" sz="1250" b="1" smtClean="0">
                <a:solidFill>
                  <a:schemeClr val="bg1">
                    <a:lumMod val="50000"/>
                  </a:schemeClr>
                </a:solidFill>
                <a:latin typeface="Calibri" pitchFamily="34" charset="0"/>
                <a:ea typeface="Roboto" panose="02000000000000000000" pitchFamily="2" charset="0"/>
                <a:cs typeface="Calibri" pitchFamily="34" charset="0"/>
              </a:rPr>
              <a:t>Prior to commencing treatment </a:t>
            </a:r>
            <a:r>
              <a:rPr lang="en-GB" sz="1250" smtClean="0">
                <a:solidFill>
                  <a:schemeClr val="bg1">
                    <a:lumMod val="50000"/>
                  </a:schemeClr>
                </a:solidFill>
                <a:latin typeface="Calibri" pitchFamily="34" charset="0"/>
                <a:ea typeface="Roboto" panose="02000000000000000000" pitchFamily="2" charset="0"/>
                <a:cs typeface="Calibri" pitchFamily="34" charset="0"/>
              </a:rPr>
              <a:t>with narrowband UVB, a </a:t>
            </a:r>
            <a:r>
              <a:rPr lang="en-GB" sz="1250" smtClean="0">
                <a:solidFill>
                  <a:srgbClr val="C00000"/>
                </a:solidFill>
                <a:latin typeface="Calibri" pitchFamily="34" charset="0"/>
                <a:ea typeface="Lato" pitchFamily="34" charset="0"/>
                <a:cs typeface="Calibri" pitchFamily="34" charset="0"/>
              </a:rPr>
              <a:t>Minimal Erythema Dose test</a:t>
            </a:r>
            <a:r>
              <a:rPr lang="en-GB" sz="1250" smtClean="0">
                <a:solidFill>
                  <a:schemeClr val="bg1">
                    <a:lumMod val="50000"/>
                  </a:schemeClr>
                </a:solidFill>
                <a:latin typeface="Calibri" pitchFamily="34" charset="0"/>
                <a:ea typeface="Roboto" panose="02000000000000000000" pitchFamily="2" charset="0"/>
                <a:cs typeface="Calibri" pitchFamily="34" charset="0"/>
              </a:rPr>
              <a:t>, also known as an </a:t>
            </a:r>
            <a:r>
              <a:rPr lang="en-GB" sz="1250" smtClean="0">
                <a:solidFill>
                  <a:srgbClr val="C00000"/>
                </a:solidFill>
                <a:latin typeface="Calibri" pitchFamily="34" charset="0"/>
                <a:ea typeface="Lato" pitchFamily="34" charset="0"/>
                <a:cs typeface="Calibri" pitchFamily="34" charset="0"/>
              </a:rPr>
              <a:t>MED test</a:t>
            </a:r>
            <a:r>
              <a:rPr lang="en-GB" sz="1250" smtClean="0">
                <a:solidFill>
                  <a:schemeClr val="bg1">
                    <a:lumMod val="50000"/>
                  </a:schemeClr>
                </a:solidFill>
                <a:latin typeface="Calibri" pitchFamily="34" charset="0"/>
                <a:ea typeface="Roboto" panose="02000000000000000000" pitchFamily="2" charset="0"/>
                <a:cs typeface="Calibri" pitchFamily="34" charset="0"/>
              </a:rPr>
              <a:t>, is performed to identify a patient’s individual sensitivity to narrowband UVB. </a:t>
            </a:r>
          </a:p>
          <a:p>
            <a:pPr algn="just" eaLnBrk="1" fontAlgn="auto" hangingPunct="1">
              <a:spcBef>
                <a:spcPts val="0"/>
              </a:spcBef>
              <a:spcAft>
                <a:spcPts val="0"/>
              </a:spcAft>
              <a:buFont typeface="Arial" pitchFamily="34" charset="0"/>
              <a:buChar char="•"/>
              <a:defRPr/>
            </a:pPr>
            <a:endParaRPr lang="en-GB" sz="1250" smtClean="0">
              <a:solidFill>
                <a:schemeClr val="bg1">
                  <a:lumMod val="50000"/>
                </a:schemeClr>
              </a:solidFill>
              <a:latin typeface="Calibri" pitchFamily="34" charset="0"/>
              <a:ea typeface="Roboto" panose="02000000000000000000" pitchFamily="2" charset="0"/>
              <a:cs typeface="Calibri" pitchFamily="34" charset="0"/>
            </a:endParaRPr>
          </a:p>
          <a:p>
            <a:pPr algn="just" eaLnBrk="1" fontAlgn="auto" hangingPunct="1">
              <a:spcBef>
                <a:spcPts val="0"/>
              </a:spcBef>
              <a:spcAft>
                <a:spcPts val="0"/>
              </a:spcAft>
              <a:buFont typeface="Arial" pitchFamily="34" charset="0"/>
              <a:buChar char="•"/>
              <a:defRPr/>
            </a:pPr>
            <a:r>
              <a:rPr lang="en-GB" sz="1250" smtClean="0">
                <a:solidFill>
                  <a:schemeClr val="bg1">
                    <a:lumMod val="50000"/>
                  </a:schemeClr>
                </a:solidFill>
                <a:latin typeface="Calibri" pitchFamily="34" charset="0"/>
                <a:ea typeface="Roboto" panose="02000000000000000000" pitchFamily="2" charset="0"/>
                <a:cs typeface="Calibri" pitchFamily="34" charset="0"/>
              </a:rPr>
              <a:t> This purpose of this training resource is to demonstrate </a:t>
            </a:r>
            <a:r>
              <a:rPr lang="en-GB" sz="1250" smtClean="0">
                <a:solidFill>
                  <a:schemeClr val="accent2"/>
                </a:solidFill>
                <a:latin typeface="Calibri" pitchFamily="34" charset="0"/>
                <a:ea typeface="Roboto" panose="02000000000000000000" pitchFamily="2" charset="0"/>
                <a:cs typeface="Calibri" pitchFamily="34" charset="0"/>
              </a:rPr>
              <a:t>how to perform an </a:t>
            </a:r>
            <a:r>
              <a:rPr lang="en-GB" sz="1250" b="1" smtClean="0">
                <a:solidFill>
                  <a:schemeClr val="accent2"/>
                </a:solidFill>
                <a:latin typeface="Calibri" pitchFamily="34" charset="0"/>
                <a:ea typeface="Roboto" panose="02000000000000000000" pitchFamily="2" charset="0"/>
                <a:cs typeface="Calibri" pitchFamily="34" charset="0"/>
              </a:rPr>
              <a:t>MED test</a:t>
            </a:r>
            <a:r>
              <a:rPr lang="en-GB" sz="1250" smtClean="0">
                <a:solidFill>
                  <a:schemeClr val="bg1">
                    <a:lumMod val="50000"/>
                  </a:schemeClr>
                </a:solidFill>
                <a:latin typeface="Calibri" pitchFamily="34" charset="0"/>
                <a:ea typeface="Roboto" panose="02000000000000000000" pitchFamily="2" charset="0"/>
                <a:cs typeface="Calibri" pitchFamily="34" charset="0"/>
              </a:rPr>
              <a:t>. The MED test ensures that the patient receives a </a:t>
            </a:r>
            <a:r>
              <a:rPr lang="en-GB" sz="1250" b="1" smtClean="0">
                <a:solidFill>
                  <a:schemeClr val="bg1">
                    <a:lumMod val="50000"/>
                  </a:schemeClr>
                </a:solidFill>
                <a:latin typeface="Calibri" pitchFamily="34" charset="0"/>
                <a:ea typeface="Roboto" panose="02000000000000000000" pitchFamily="2" charset="0"/>
                <a:cs typeface="Calibri" pitchFamily="34" charset="0"/>
              </a:rPr>
              <a:t>starting dose of narrowband UVB suitable for their individual skin</a:t>
            </a:r>
            <a:r>
              <a:rPr lang="en-GB" sz="1250" smtClean="0">
                <a:solidFill>
                  <a:schemeClr val="bg1">
                    <a:lumMod val="50000"/>
                  </a:schemeClr>
                </a:solidFill>
                <a:latin typeface="Calibri" pitchFamily="34" charset="0"/>
                <a:ea typeface="Roboto" panose="02000000000000000000" pitchFamily="2" charset="0"/>
                <a:cs typeface="Calibri" pitchFamily="34" charset="0"/>
              </a:rPr>
              <a:t>.</a:t>
            </a:r>
          </a:p>
          <a:p>
            <a:pPr algn="just" eaLnBrk="1" fontAlgn="auto" hangingPunct="1">
              <a:spcBef>
                <a:spcPts val="0"/>
              </a:spcBef>
              <a:spcAft>
                <a:spcPts val="0"/>
              </a:spcAft>
              <a:buFont typeface="Arial" pitchFamily="34" charset="0"/>
              <a:buChar char="•"/>
              <a:defRPr/>
            </a:pPr>
            <a:endParaRPr lang="en-GB" sz="1250" smtClean="0">
              <a:solidFill>
                <a:schemeClr val="bg1">
                  <a:lumMod val="50000"/>
                </a:schemeClr>
              </a:solidFill>
              <a:latin typeface="Calibri" pitchFamily="34" charset="0"/>
              <a:ea typeface="Roboto" panose="02000000000000000000" pitchFamily="2" charset="0"/>
              <a:cs typeface="Calibri" pitchFamily="34" charset="0"/>
            </a:endParaRPr>
          </a:p>
          <a:p>
            <a:pPr algn="just" eaLnBrk="1" fontAlgn="auto" hangingPunct="1">
              <a:spcBef>
                <a:spcPts val="0"/>
              </a:spcBef>
              <a:spcAft>
                <a:spcPts val="0"/>
              </a:spcAft>
              <a:buFont typeface="Arial" pitchFamily="34" charset="0"/>
              <a:buChar char="•"/>
              <a:defRPr/>
            </a:pPr>
            <a:r>
              <a:rPr lang="en-GB" sz="1250" smtClean="0">
                <a:solidFill>
                  <a:schemeClr val="bg1">
                    <a:lumMod val="50000"/>
                  </a:schemeClr>
                </a:solidFill>
                <a:latin typeface="Calibri" pitchFamily="34" charset="0"/>
                <a:ea typeface="Roboto" panose="02000000000000000000" pitchFamily="2" charset="0"/>
                <a:cs typeface="Calibri" pitchFamily="34" charset="0"/>
              </a:rPr>
              <a:t> In the HI-Light trial all participants will start at the same starting dose, and the MED test is </a:t>
            </a:r>
            <a:r>
              <a:rPr lang="en-GB" sz="1250" b="1" smtClean="0">
                <a:solidFill>
                  <a:schemeClr val="bg1">
                    <a:lumMod val="50000"/>
                  </a:schemeClr>
                </a:solidFill>
                <a:latin typeface="Calibri" pitchFamily="34" charset="0"/>
                <a:ea typeface="Roboto" panose="02000000000000000000" pitchFamily="2" charset="0"/>
                <a:cs typeface="Calibri" pitchFamily="34" charset="0"/>
              </a:rPr>
              <a:t>mainly performed to rule out </a:t>
            </a:r>
            <a:r>
              <a:rPr lang="en-GB" sz="1250" b="1" smtClean="0">
                <a:solidFill>
                  <a:schemeClr val="accent2"/>
                </a:solidFill>
                <a:latin typeface="Calibri" pitchFamily="34" charset="0"/>
                <a:ea typeface="Roboto" panose="02000000000000000000" pitchFamily="2" charset="0"/>
                <a:cs typeface="Calibri" pitchFamily="34" charset="0"/>
              </a:rPr>
              <a:t>photosensitivity</a:t>
            </a:r>
            <a:r>
              <a:rPr lang="en-GB" sz="1250" smtClean="0">
                <a:solidFill>
                  <a:schemeClr val="bg1">
                    <a:lumMod val="50000"/>
                  </a:schemeClr>
                </a:solidFill>
                <a:latin typeface="Calibri" pitchFamily="34" charset="0"/>
                <a:ea typeface="Roboto" panose="02000000000000000000" pitchFamily="2" charset="0"/>
                <a:cs typeface="Calibri" pitchFamily="34" charset="0"/>
              </a:rPr>
              <a:t>, but we will also be recording the MED test result in the medical notes.</a:t>
            </a:r>
            <a:endParaRPr lang="en-US" sz="1250" dirty="0">
              <a:solidFill>
                <a:schemeClr val="bg1">
                  <a:lumMod val="50000"/>
                </a:schemeClr>
              </a:solidFill>
              <a:latin typeface="Calibri" pitchFamily="34" charset="0"/>
              <a:ea typeface="Roboto" panose="02000000000000000000" pitchFamily="2" charset="0"/>
              <a:cs typeface="Calibri" pitchFamily="34" charset="0"/>
            </a:endParaRPr>
          </a:p>
        </p:txBody>
      </p:sp>
      <p:cxnSp>
        <p:nvCxnSpPr>
          <p:cNvPr id="9" name="Straight Connector 8"/>
          <p:cNvCxnSpPr/>
          <p:nvPr/>
        </p:nvCxnSpPr>
        <p:spPr>
          <a:xfrm>
            <a:off x="587829" y="3081468"/>
            <a:ext cx="7946571" cy="0"/>
          </a:xfrm>
          <a:prstGeom prst="line">
            <a:avLst/>
          </a:prstGeom>
        </p:spPr>
        <p:style>
          <a:lnRef idx="1">
            <a:schemeClr val="accent2"/>
          </a:lnRef>
          <a:fillRef idx="0">
            <a:schemeClr val="accent2"/>
          </a:fillRef>
          <a:effectRef idx="0">
            <a:schemeClr val="accent2"/>
          </a:effectRef>
          <a:fontRef idx="minor">
            <a:schemeClr val="tx1"/>
          </a:fontRef>
        </p:style>
      </p:cxnSp>
      <p:sp>
        <p:nvSpPr>
          <p:cNvPr id="10" name="Content Placeholder 7"/>
          <p:cNvSpPr txBox="1">
            <a:spLocks/>
          </p:cNvSpPr>
          <p:nvPr/>
        </p:nvSpPr>
        <p:spPr>
          <a:xfrm>
            <a:off x="0" y="100690"/>
            <a:ext cx="9144001" cy="837473"/>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itchFamily="34" charset="0"/>
              <a:buNone/>
              <a:defRPr/>
            </a:pPr>
            <a:r>
              <a:rPr lang="en-GB" sz="3600" b="1" smtClean="0">
                <a:solidFill>
                  <a:srgbClr val="C00000"/>
                </a:solidFill>
                <a:latin typeface="+mj-lt"/>
              </a:rPr>
              <a:t>Introduction</a:t>
            </a:r>
            <a:endParaRPr lang="en-US" sz="3600" b="1" dirty="0" smtClean="0">
              <a:solidFill>
                <a:srgbClr val="C00000"/>
              </a:solidFill>
              <a:latin typeface="+mj-lt"/>
            </a:endParaRPr>
          </a:p>
        </p:txBody>
      </p:sp>
      <p:sp>
        <p:nvSpPr>
          <p:cNvPr id="22" name="TextBox 21"/>
          <p:cNvSpPr txBox="1"/>
          <p:nvPr/>
        </p:nvSpPr>
        <p:spPr>
          <a:xfrm>
            <a:off x="520862" y="5907411"/>
            <a:ext cx="8171726" cy="513405"/>
          </a:xfrm>
          <a:prstGeom prst="rect">
            <a:avLst/>
          </a:prstGeom>
          <a:solidFill>
            <a:schemeClr val="bg2"/>
          </a:solidFill>
        </p:spPr>
        <p:txBody>
          <a:bodyPr wrap="square" rIns="144000" bIns="36000" numCol="1" spcCol="360000">
            <a:spAutoFit/>
          </a:bodyPr>
          <a:lstStyle/>
          <a:p>
            <a:pPr algn="ctr" eaLnBrk="1" fontAlgn="auto" hangingPunct="1">
              <a:spcBef>
                <a:spcPts val="0"/>
              </a:spcBef>
              <a:spcAft>
                <a:spcPts val="0"/>
              </a:spcAft>
              <a:defRPr/>
            </a:pPr>
            <a:r>
              <a:rPr lang="en-GB" sz="1400" b="1" smtClean="0">
                <a:solidFill>
                  <a:schemeClr val="bg1">
                    <a:lumMod val="50000"/>
                  </a:schemeClr>
                </a:solidFill>
                <a:latin typeface="+mn-lt"/>
                <a:ea typeface="Roboto" panose="02000000000000000000" pitchFamily="2" charset="0"/>
              </a:rPr>
              <a:t>These </a:t>
            </a:r>
            <a:r>
              <a:rPr lang="en-GB" sz="1400" b="1">
                <a:solidFill>
                  <a:schemeClr val="bg1">
                    <a:lumMod val="50000"/>
                  </a:schemeClr>
                </a:solidFill>
                <a:latin typeface="+mn-lt"/>
                <a:ea typeface="Roboto" panose="02000000000000000000" pitchFamily="2" charset="0"/>
              </a:rPr>
              <a:t>instructions assume that the MED tester has been calibrated </a:t>
            </a:r>
            <a:r>
              <a:rPr lang="en-GB" sz="1400" b="1" u="sng">
                <a:solidFill>
                  <a:srgbClr val="C00000"/>
                </a:solidFill>
                <a:latin typeface="+mn-lt"/>
                <a:ea typeface="Roboto" panose="02000000000000000000" pitchFamily="2" charset="0"/>
              </a:rPr>
              <a:t>prior</a:t>
            </a:r>
            <a:r>
              <a:rPr lang="en-GB" sz="1400" b="1">
                <a:solidFill>
                  <a:schemeClr val="bg1">
                    <a:lumMod val="50000"/>
                  </a:schemeClr>
                </a:solidFill>
                <a:latin typeface="+mn-lt"/>
                <a:ea typeface="Roboto" panose="02000000000000000000" pitchFamily="2" charset="0"/>
              </a:rPr>
              <a:t> to use. </a:t>
            </a:r>
            <a:endParaRPr lang="en-GB" sz="1400" b="1" smtClean="0">
              <a:solidFill>
                <a:schemeClr val="bg1">
                  <a:lumMod val="50000"/>
                </a:schemeClr>
              </a:solidFill>
              <a:latin typeface="+mn-lt"/>
              <a:ea typeface="Roboto" panose="02000000000000000000" pitchFamily="2" charset="0"/>
            </a:endParaRPr>
          </a:p>
          <a:p>
            <a:pPr algn="ctr" eaLnBrk="1" fontAlgn="auto" hangingPunct="1">
              <a:spcBef>
                <a:spcPts val="0"/>
              </a:spcBef>
              <a:spcAft>
                <a:spcPts val="0"/>
              </a:spcAft>
              <a:defRPr/>
            </a:pPr>
            <a:r>
              <a:rPr lang="en-GB" sz="1400" b="1" smtClean="0">
                <a:solidFill>
                  <a:schemeClr val="bg1">
                    <a:lumMod val="50000"/>
                  </a:schemeClr>
                </a:solidFill>
                <a:latin typeface="+mn-lt"/>
                <a:ea typeface="Roboto" panose="02000000000000000000" pitchFamily="2" charset="0"/>
              </a:rPr>
              <a:t>This </a:t>
            </a:r>
            <a:r>
              <a:rPr lang="en-GB" sz="1400" b="1">
                <a:solidFill>
                  <a:schemeClr val="bg1">
                    <a:lumMod val="50000"/>
                  </a:schemeClr>
                </a:solidFill>
                <a:latin typeface="+mn-lt"/>
                <a:ea typeface="Roboto" panose="02000000000000000000" pitchFamily="2" charset="0"/>
              </a:rPr>
              <a:t>should be done by your local medical physics department</a:t>
            </a:r>
            <a:r>
              <a:rPr lang="en-GB" sz="1400" b="1" smtClean="0">
                <a:solidFill>
                  <a:schemeClr val="bg1">
                    <a:lumMod val="50000"/>
                  </a:schemeClr>
                </a:solidFill>
                <a:latin typeface="+mn-lt"/>
                <a:ea typeface="Roboto" panose="02000000000000000000" pitchFamily="2" charset="0"/>
              </a:rPr>
              <a:t>.</a:t>
            </a:r>
            <a:endParaRPr lang="en-GB" sz="1400">
              <a:solidFill>
                <a:schemeClr val="bg1">
                  <a:lumMod val="50000"/>
                </a:schemeClr>
              </a:solidFill>
              <a:latin typeface="+mn-lt"/>
              <a:ea typeface="Roboto" panose="02000000000000000000" pitchFamily="2" charset="0"/>
            </a:endParaRPr>
          </a:p>
        </p:txBody>
      </p:sp>
      <p:sp>
        <p:nvSpPr>
          <p:cNvPr id="11" name="TextBox 10"/>
          <p:cNvSpPr txBox="1"/>
          <p:nvPr/>
        </p:nvSpPr>
        <p:spPr>
          <a:xfrm>
            <a:off x="534764" y="3303409"/>
            <a:ext cx="2610290" cy="2390842"/>
          </a:xfrm>
          <a:prstGeom prst="rect">
            <a:avLst/>
          </a:prstGeom>
          <a:noFill/>
        </p:spPr>
        <p:txBody>
          <a:bodyPr wrap="square" rIns="144000" bIns="36000" numCol="1" spcCol="360000" rtlCol="0">
            <a:spAutoFit/>
          </a:bodyPr>
          <a:lstStyle/>
          <a:p>
            <a:pPr algn="just">
              <a:defRPr/>
            </a:pPr>
            <a:r>
              <a:rPr lang="en-GB" sz="1250" kern="1100" spc="20" dirty="0" smtClean="0">
                <a:solidFill>
                  <a:schemeClr val="bg1">
                    <a:lumMod val="50000"/>
                  </a:schemeClr>
                </a:solidFill>
                <a:ea typeface="Roboto" panose="02000000000000000000" pitchFamily="2" charset="0"/>
              </a:rPr>
              <a:t>The MED test involves a small hand held machine, which exposes the skin to </a:t>
            </a:r>
            <a:r>
              <a:rPr lang="en-GB" sz="1250" kern="1100" spc="20" dirty="0" smtClean="0">
                <a:solidFill>
                  <a:schemeClr val="accent2"/>
                </a:solidFill>
                <a:ea typeface="Roboto" panose="02000000000000000000" pitchFamily="2" charset="0"/>
              </a:rPr>
              <a:t>ten fixed incremental doses </a:t>
            </a:r>
            <a:r>
              <a:rPr lang="en-GB" sz="1250" kern="1100" spc="20" dirty="0" smtClean="0">
                <a:solidFill>
                  <a:schemeClr val="bg1">
                    <a:lumMod val="50000"/>
                  </a:schemeClr>
                </a:solidFill>
                <a:ea typeface="Roboto" panose="02000000000000000000" pitchFamily="2" charset="0"/>
              </a:rPr>
              <a:t>of narrowband UVB. </a:t>
            </a:r>
          </a:p>
          <a:p>
            <a:pPr algn="just">
              <a:defRPr/>
            </a:pPr>
            <a:endParaRPr lang="en-GB" sz="1250" kern="1100" spc="20" dirty="0" smtClean="0">
              <a:solidFill>
                <a:schemeClr val="bg1">
                  <a:lumMod val="50000"/>
                </a:schemeClr>
              </a:solidFill>
              <a:ea typeface="Roboto" panose="02000000000000000000" pitchFamily="2" charset="0"/>
            </a:endParaRPr>
          </a:p>
          <a:p>
            <a:pPr algn="just">
              <a:defRPr/>
            </a:pPr>
            <a:r>
              <a:rPr lang="en-GB" sz="1250" kern="1100" spc="20" dirty="0" smtClean="0">
                <a:solidFill>
                  <a:schemeClr val="bg1">
                    <a:lumMod val="50000"/>
                  </a:schemeClr>
                </a:solidFill>
                <a:ea typeface="Roboto" panose="02000000000000000000" pitchFamily="2" charset="0"/>
              </a:rPr>
              <a:t>Readings are taken 24 hours later when the effect of the narrowband UVB has reached its peak.  The </a:t>
            </a:r>
            <a:r>
              <a:rPr lang="en-GB" sz="1250" b="1" kern="1100" spc="20" dirty="0" smtClean="0">
                <a:solidFill>
                  <a:schemeClr val="bg1">
                    <a:lumMod val="50000"/>
                  </a:schemeClr>
                </a:solidFill>
                <a:ea typeface="Roboto" panose="02000000000000000000" pitchFamily="2" charset="0"/>
              </a:rPr>
              <a:t>MED</a:t>
            </a:r>
            <a:r>
              <a:rPr lang="en-GB" sz="1250" kern="1100" spc="20" dirty="0" smtClean="0">
                <a:solidFill>
                  <a:schemeClr val="bg1">
                    <a:lumMod val="50000"/>
                  </a:schemeClr>
                </a:solidFill>
                <a:ea typeface="Roboto" panose="02000000000000000000" pitchFamily="2" charset="0"/>
              </a:rPr>
              <a:t> is the</a:t>
            </a:r>
            <a:r>
              <a:rPr lang="en-GB" sz="1250" b="1" kern="1100" spc="20" dirty="0" smtClean="0">
                <a:solidFill>
                  <a:schemeClr val="bg1">
                    <a:lumMod val="50000"/>
                  </a:schemeClr>
                </a:solidFill>
                <a:ea typeface="Roboto" panose="02000000000000000000" pitchFamily="2" charset="0"/>
              </a:rPr>
              <a:t> </a:t>
            </a:r>
            <a:r>
              <a:rPr lang="en-GB" sz="1250" b="1" kern="1100" spc="20" dirty="0" smtClean="0">
                <a:solidFill>
                  <a:schemeClr val="accent2"/>
                </a:solidFill>
                <a:ea typeface="Roboto" panose="02000000000000000000" pitchFamily="2" charset="0"/>
              </a:rPr>
              <a:t>lowest dose </a:t>
            </a:r>
            <a:r>
              <a:rPr lang="en-GB" sz="1250" kern="1100" spc="20" dirty="0" smtClean="0">
                <a:solidFill>
                  <a:schemeClr val="accent2"/>
                </a:solidFill>
                <a:ea typeface="Roboto" panose="02000000000000000000" pitchFamily="2" charset="0"/>
              </a:rPr>
              <a:t>needed to produce a clearly demarcated area of redness</a:t>
            </a:r>
            <a:r>
              <a:rPr lang="en-GB" sz="1250" kern="1100" spc="20" dirty="0" smtClean="0">
                <a:solidFill>
                  <a:schemeClr val="bg1">
                    <a:lumMod val="50000"/>
                  </a:schemeClr>
                </a:solidFill>
                <a:ea typeface="Roboto" panose="02000000000000000000" pitchFamily="2" charset="0"/>
              </a:rPr>
              <a:t>, or erythema, on the skin.</a:t>
            </a:r>
            <a:endParaRPr lang="en-GB" sz="1250" kern="1100" spc="20" dirty="0">
              <a:solidFill>
                <a:schemeClr val="bg1">
                  <a:lumMod val="50000"/>
                </a:schemeClr>
              </a:solidFill>
              <a:ea typeface="Roboto" panose="02000000000000000000" pitchFamily="2" charset="0"/>
            </a:endParaRPr>
          </a:p>
        </p:txBody>
      </p:sp>
      <p:sp>
        <p:nvSpPr>
          <p:cNvPr id="12" name="TextBox 11"/>
          <p:cNvSpPr txBox="1"/>
          <p:nvPr/>
        </p:nvSpPr>
        <p:spPr>
          <a:xfrm>
            <a:off x="3287590" y="3303409"/>
            <a:ext cx="2610290" cy="2390842"/>
          </a:xfrm>
          <a:prstGeom prst="rect">
            <a:avLst/>
          </a:prstGeom>
          <a:noFill/>
        </p:spPr>
        <p:txBody>
          <a:bodyPr wrap="square" rIns="144000" bIns="36000" numCol="1" spcCol="360000" rtlCol="0">
            <a:spAutoFit/>
          </a:bodyPr>
          <a:lstStyle/>
          <a:p>
            <a:pPr algn="just">
              <a:defRPr/>
            </a:pPr>
            <a:r>
              <a:rPr lang="en-GB" sz="1250" spc="20" dirty="0" smtClean="0">
                <a:solidFill>
                  <a:schemeClr val="bg1">
                    <a:lumMod val="50000"/>
                  </a:schemeClr>
                </a:solidFill>
                <a:ea typeface="Roboto" panose="02000000000000000000" pitchFamily="2" charset="0"/>
              </a:rPr>
              <a:t>The instructions in this training resource relate to use of the </a:t>
            </a:r>
            <a:r>
              <a:rPr lang="en-GB" sz="1250" b="1" spc="20" dirty="0" err="1" smtClean="0">
                <a:solidFill>
                  <a:schemeClr val="accent2"/>
                </a:solidFill>
                <a:ea typeface="Roboto" panose="02000000000000000000" pitchFamily="2" charset="0"/>
              </a:rPr>
              <a:t>Dermalight</a:t>
            </a:r>
            <a:r>
              <a:rPr lang="en-GB" sz="1250" b="1" spc="20" dirty="0" smtClean="0">
                <a:solidFill>
                  <a:schemeClr val="accent2"/>
                </a:solidFill>
                <a:ea typeface="Roboto" panose="02000000000000000000" pitchFamily="2" charset="0"/>
              </a:rPr>
              <a:t> 80 MED tester</a:t>
            </a:r>
            <a:r>
              <a:rPr lang="en-GB" sz="1250" spc="20" dirty="0" smtClean="0">
                <a:solidFill>
                  <a:schemeClr val="bg1">
                    <a:lumMod val="50000"/>
                  </a:schemeClr>
                </a:solidFill>
                <a:ea typeface="Roboto" panose="02000000000000000000" pitchFamily="2" charset="0"/>
              </a:rPr>
              <a:t>, which is being issued to sites for use in the HI-Light trial. </a:t>
            </a:r>
            <a:r>
              <a:rPr lang="en-GB" sz="1250" b="1" spc="20" dirty="0" smtClean="0">
                <a:solidFill>
                  <a:schemeClr val="bg1">
                    <a:lumMod val="50000"/>
                  </a:schemeClr>
                </a:solidFill>
                <a:ea typeface="Roboto" panose="02000000000000000000" pitchFamily="2" charset="0"/>
              </a:rPr>
              <a:t>Please refer to the ‘</a:t>
            </a:r>
            <a:r>
              <a:rPr lang="en-GB" sz="1250" b="1" spc="20" dirty="0" err="1" smtClean="0">
                <a:solidFill>
                  <a:schemeClr val="bg1">
                    <a:lumMod val="50000"/>
                  </a:schemeClr>
                </a:solidFill>
                <a:ea typeface="Roboto" panose="02000000000000000000" pitchFamily="2" charset="0"/>
              </a:rPr>
              <a:t>Dermalight</a:t>
            </a:r>
            <a:r>
              <a:rPr lang="en-GB" sz="1250" b="1" spc="20" dirty="0" smtClean="0">
                <a:solidFill>
                  <a:schemeClr val="bg1">
                    <a:lumMod val="50000"/>
                  </a:schemeClr>
                </a:solidFill>
                <a:ea typeface="Roboto" panose="02000000000000000000" pitchFamily="2" charset="0"/>
              </a:rPr>
              <a:t>® 80 MED-Tester operating instruction manual’ for more information</a:t>
            </a:r>
            <a:r>
              <a:rPr lang="en-GB" sz="1250" spc="20" dirty="0">
                <a:solidFill>
                  <a:schemeClr val="bg1">
                    <a:lumMod val="50000"/>
                  </a:schemeClr>
                </a:solidFill>
                <a:ea typeface="Roboto" panose="02000000000000000000" pitchFamily="2" charset="0"/>
              </a:rPr>
              <a:t>.</a:t>
            </a:r>
            <a:r>
              <a:rPr lang="en-GB" sz="1250" spc="20" dirty="0" smtClean="0">
                <a:solidFill>
                  <a:schemeClr val="bg1">
                    <a:lumMod val="50000"/>
                  </a:schemeClr>
                </a:solidFill>
                <a:ea typeface="Roboto" panose="02000000000000000000" pitchFamily="2" charset="0"/>
              </a:rPr>
              <a:t> </a:t>
            </a:r>
          </a:p>
          <a:p>
            <a:pPr algn="just">
              <a:defRPr/>
            </a:pPr>
            <a:r>
              <a:rPr lang="en-GB" sz="1250" spc="20" dirty="0" smtClean="0">
                <a:solidFill>
                  <a:schemeClr val="bg1">
                    <a:lumMod val="50000"/>
                  </a:schemeClr>
                </a:solidFill>
                <a:ea typeface="Roboto" panose="02000000000000000000" pitchFamily="2" charset="0"/>
              </a:rPr>
              <a:t>Some sites may choose to carry out MED testing using their own equipment, so some steps of the procedure will be slightly different.</a:t>
            </a:r>
            <a:endParaRPr lang="en-GB" sz="1250" spc="20" dirty="0">
              <a:solidFill>
                <a:schemeClr val="bg1">
                  <a:lumMod val="50000"/>
                </a:schemeClr>
              </a:solidFill>
              <a:ea typeface="Roboto" panose="02000000000000000000" pitchFamily="2" charset="0"/>
            </a:endParaRPr>
          </a:p>
        </p:txBody>
      </p:sp>
      <p:sp>
        <p:nvSpPr>
          <p:cNvPr id="14" name="TextBox 13"/>
          <p:cNvSpPr txBox="1"/>
          <p:nvPr/>
        </p:nvSpPr>
        <p:spPr>
          <a:xfrm>
            <a:off x="5985070" y="4842292"/>
            <a:ext cx="2610290" cy="851959"/>
          </a:xfrm>
          <a:prstGeom prst="rect">
            <a:avLst/>
          </a:prstGeom>
          <a:noFill/>
        </p:spPr>
        <p:txBody>
          <a:bodyPr wrap="square" rIns="144000" bIns="36000" numCol="1" spcCol="360000" rtlCol="0">
            <a:spAutoFit/>
          </a:bodyPr>
          <a:lstStyle/>
          <a:p>
            <a:pPr algn="just">
              <a:defRPr/>
            </a:pPr>
            <a:endParaRPr lang="en-GB" sz="1250" smtClean="0">
              <a:solidFill>
                <a:schemeClr val="bg1">
                  <a:lumMod val="50000"/>
                </a:schemeClr>
              </a:solidFill>
              <a:ea typeface="Roboto" panose="02000000000000000000" pitchFamily="2" charset="0"/>
            </a:endParaRPr>
          </a:p>
          <a:p>
            <a:pPr algn="just">
              <a:defRPr/>
            </a:pPr>
            <a:r>
              <a:rPr lang="en-GB" sz="1250" smtClean="0">
                <a:solidFill>
                  <a:schemeClr val="bg1">
                    <a:lumMod val="50000"/>
                  </a:schemeClr>
                </a:solidFill>
                <a:ea typeface="Roboto" panose="02000000000000000000" pitchFamily="2" charset="0"/>
              </a:rPr>
              <a:t>If this is the case, please take advice from the local phototherapy nurses and medical physics department.</a:t>
            </a:r>
          </a:p>
        </p:txBody>
      </p:sp>
      <p:pic>
        <p:nvPicPr>
          <p:cNvPr id="15" name="Picture 14" descr="Picturek1.tif"/>
          <p:cNvPicPr>
            <a:picLocks noChangeAspect="1"/>
          </p:cNvPicPr>
          <p:nvPr/>
        </p:nvPicPr>
        <p:blipFill>
          <a:blip r:embed="rId2" cstate="print"/>
          <a:srcRect t="4357" r="4176" b="1411"/>
          <a:stretch>
            <a:fillRect/>
          </a:stretch>
        </p:blipFill>
        <p:spPr>
          <a:xfrm>
            <a:off x="6101162" y="3303409"/>
            <a:ext cx="2359932" cy="166878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368660"/>
            <a:ext cx="9144001" cy="52449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solidFill>
                <a:schemeClr val="tx1"/>
              </a:solidFill>
              <a:ea typeface="Segoe UI" pitchFamily="34" charset="0"/>
              <a:cs typeface="Segoe UI" pitchFamily="34" charset="0"/>
            </a:endParaRPr>
          </a:p>
        </p:txBody>
      </p:sp>
      <p:sp>
        <p:nvSpPr>
          <p:cNvPr id="22" name="TextBox 21"/>
          <p:cNvSpPr txBox="1"/>
          <p:nvPr/>
        </p:nvSpPr>
        <p:spPr>
          <a:xfrm>
            <a:off x="520862" y="5907411"/>
            <a:ext cx="8171726" cy="513405"/>
          </a:xfrm>
          <a:prstGeom prst="rect">
            <a:avLst/>
          </a:prstGeom>
          <a:solidFill>
            <a:schemeClr val="bg2"/>
          </a:solidFill>
        </p:spPr>
        <p:txBody>
          <a:bodyPr wrap="square" rIns="144000" bIns="36000" numCol="1" spcCol="360000">
            <a:spAutoFit/>
          </a:bodyPr>
          <a:lstStyle/>
          <a:p>
            <a:pPr algn="ctr">
              <a:defRPr/>
            </a:pPr>
            <a:r>
              <a:rPr lang="en-GB" sz="1400" b="1" smtClean="0">
                <a:solidFill>
                  <a:schemeClr val="bg1">
                    <a:lumMod val="50000"/>
                  </a:schemeClr>
                </a:solidFill>
                <a:ea typeface="Roboto" panose="02000000000000000000" pitchFamily="2" charset="0"/>
              </a:rPr>
              <a:t>For each skin type, two exposure times (in seconds) are given </a:t>
            </a:r>
          </a:p>
          <a:p>
            <a:pPr algn="ctr">
              <a:defRPr/>
            </a:pPr>
            <a:r>
              <a:rPr lang="en-GB" sz="1400" b="1" smtClean="0">
                <a:solidFill>
                  <a:schemeClr val="bg1">
                    <a:lumMod val="50000"/>
                  </a:schemeClr>
                </a:solidFill>
                <a:ea typeface="Roboto" panose="02000000000000000000" pitchFamily="2" charset="0"/>
              </a:rPr>
              <a:t>please use the </a:t>
            </a:r>
            <a:r>
              <a:rPr lang="en-GB" sz="1400" b="1" u="sng" smtClean="0">
                <a:solidFill>
                  <a:srgbClr val="C00000"/>
                </a:solidFill>
                <a:ea typeface="Roboto" panose="02000000000000000000" pitchFamily="2" charset="0"/>
              </a:rPr>
              <a:t>shorter</a:t>
            </a:r>
            <a:r>
              <a:rPr lang="en-GB" sz="1400" b="1" smtClean="0">
                <a:solidFill>
                  <a:schemeClr val="bg1">
                    <a:lumMod val="50000"/>
                  </a:schemeClr>
                </a:solidFill>
                <a:ea typeface="Roboto" panose="02000000000000000000" pitchFamily="2" charset="0"/>
              </a:rPr>
              <a:t> of these two times.</a:t>
            </a:r>
          </a:p>
        </p:txBody>
      </p:sp>
      <p:sp>
        <p:nvSpPr>
          <p:cNvPr id="14" name="Oval 13"/>
          <p:cNvSpPr>
            <a:spLocks noChangeAspect="1"/>
          </p:cNvSpPr>
          <p:nvPr/>
        </p:nvSpPr>
        <p:spPr bwMode="auto">
          <a:xfrm>
            <a:off x="598199" y="3365592"/>
            <a:ext cx="144091" cy="144000"/>
          </a:xfrm>
          <a:prstGeom prst="ellipse">
            <a:avLst/>
          </a:prstGeom>
          <a:solidFill>
            <a:srgbClr val="F4D0B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nchor="ctr" anchorCtr="0">
            <a:sp3d extrusionH="57150">
              <a:bevelT w="38100" h="38100" prst="convex"/>
            </a:sp3d>
          </a:bodyPr>
          <a:lstStyle/>
          <a:p>
            <a:pPr algn="ctr" eaLnBrk="1" fontAlgn="auto" hangingPunct="1">
              <a:spcBef>
                <a:spcPts val="0"/>
              </a:spcBef>
              <a:spcAft>
                <a:spcPts val="0"/>
              </a:spcAft>
              <a:defRPr/>
            </a:pPr>
            <a:endParaRPr lang="en-US" sz="1600" b="1">
              <a:solidFill>
                <a:schemeClr val="tx2">
                  <a:lumMod val="75000"/>
                </a:schemeClr>
              </a:solidFill>
              <a:latin typeface="Tahoma" pitchFamily="34" charset="0"/>
              <a:ea typeface="Tahoma" pitchFamily="34" charset="0"/>
              <a:cs typeface="Tahoma" pitchFamily="34" charset="0"/>
            </a:endParaRPr>
          </a:p>
        </p:txBody>
      </p:sp>
      <p:sp>
        <p:nvSpPr>
          <p:cNvPr id="15" name="Oval 19"/>
          <p:cNvSpPr>
            <a:spLocks noChangeAspect="1"/>
          </p:cNvSpPr>
          <p:nvPr/>
        </p:nvSpPr>
        <p:spPr bwMode="auto">
          <a:xfrm>
            <a:off x="598199" y="3643942"/>
            <a:ext cx="143916" cy="144000"/>
          </a:xfrm>
          <a:prstGeom prst="ellipse">
            <a:avLst/>
          </a:prstGeom>
          <a:solidFill>
            <a:srgbClr val="E7B48F"/>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algn="ctr" eaLnBrk="1" fontAlgn="auto" hangingPunct="1">
              <a:spcBef>
                <a:spcPts val="0"/>
              </a:spcBef>
              <a:spcAft>
                <a:spcPts val="0"/>
              </a:spcAft>
              <a:defRPr/>
            </a:pPr>
            <a:endParaRPr lang="en-US" sz="1200" b="1">
              <a:solidFill>
                <a:schemeClr val="bg1">
                  <a:lumMod val="65000"/>
                </a:schemeClr>
              </a:solidFill>
              <a:latin typeface="Tahoma" pitchFamily="34" charset="0"/>
              <a:ea typeface="Tahoma" pitchFamily="34" charset="0"/>
              <a:cs typeface="Tahoma" pitchFamily="34" charset="0"/>
            </a:endParaRPr>
          </a:p>
        </p:txBody>
      </p:sp>
      <p:sp>
        <p:nvSpPr>
          <p:cNvPr id="16" name="Oval 19"/>
          <p:cNvSpPr>
            <a:spLocks noChangeAspect="1"/>
          </p:cNvSpPr>
          <p:nvPr/>
        </p:nvSpPr>
        <p:spPr bwMode="auto">
          <a:xfrm>
            <a:off x="598199" y="3922292"/>
            <a:ext cx="144547" cy="144000"/>
          </a:xfrm>
          <a:prstGeom prst="ellipse">
            <a:avLst/>
          </a:prstGeom>
          <a:solidFill>
            <a:srgbClr val="DB9E7C"/>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eaLnBrk="1" fontAlgn="auto" hangingPunct="1">
              <a:spcBef>
                <a:spcPts val="0"/>
              </a:spcBef>
              <a:spcAft>
                <a:spcPts val="0"/>
              </a:spcAft>
              <a:defRPr/>
            </a:pPr>
            <a:endParaRPr lang="en-US" sz="1200" b="1">
              <a:solidFill>
                <a:schemeClr val="bg1">
                  <a:lumMod val="65000"/>
                </a:schemeClr>
              </a:solidFill>
              <a:latin typeface="Tahoma" pitchFamily="34" charset="0"/>
              <a:ea typeface="Tahoma" pitchFamily="34" charset="0"/>
              <a:cs typeface="Tahoma" pitchFamily="34" charset="0"/>
            </a:endParaRPr>
          </a:p>
        </p:txBody>
      </p:sp>
      <p:sp>
        <p:nvSpPr>
          <p:cNvPr id="18" name="Oval 19"/>
          <p:cNvSpPr>
            <a:spLocks noChangeAspect="1"/>
          </p:cNvSpPr>
          <p:nvPr/>
        </p:nvSpPr>
        <p:spPr bwMode="auto">
          <a:xfrm>
            <a:off x="598199" y="4689140"/>
            <a:ext cx="143928" cy="144000"/>
          </a:xfrm>
          <a:prstGeom prst="ellipse">
            <a:avLst/>
          </a:prstGeom>
          <a:solidFill>
            <a:srgbClr val="BA775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eaLnBrk="1" fontAlgn="auto" hangingPunct="1">
              <a:spcBef>
                <a:spcPts val="0"/>
              </a:spcBef>
              <a:spcAft>
                <a:spcPts val="0"/>
              </a:spcAft>
              <a:defRPr/>
            </a:pPr>
            <a:endParaRPr lang="en-US" sz="1200" b="1">
              <a:solidFill>
                <a:schemeClr val="bg1">
                  <a:lumMod val="65000"/>
                </a:schemeClr>
              </a:solidFill>
              <a:latin typeface="Tahoma" pitchFamily="34" charset="0"/>
              <a:ea typeface="Tahoma" pitchFamily="34" charset="0"/>
              <a:cs typeface="Tahoma" pitchFamily="34" charset="0"/>
            </a:endParaRPr>
          </a:p>
        </p:txBody>
      </p:sp>
      <p:sp>
        <p:nvSpPr>
          <p:cNvPr id="19" name="Oval 19"/>
          <p:cNvSpPr>
            <a:spLocks noChangeAspect="1"/>
          </p:cNvSpPr>
          <p:nvPr/>
        </p:nvSpPr>
        <p:spPr bwMode="auto">
          <a:xfrm>
            <a:off x="598199" y="4967490"/>
            <a:ext cx="143974" cy="144000"/>
          </a:xfrm>
          <a:prstGeom prst="ellipse">
            <a:avLst/>
          </a:prstGeom>
          <a:solidFill>
            <a:srgbClr val="A55D2B"/>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endParaRPr lang="id-ID" altLang="id-ID" sz="1200" b="1">
              <a:solidFill>
                <a:schemeClr val="bg1">
                  <a:lumMod val="65000"/>
                </a:schemeClr>
              </a:solidFill>
              <a:latin typeface="Tahoma" pitchFamily="34" charset="0"/>
              <a:ea typeface="Tahoma" pitchFamily="34" charset="0"/>
              <a:cs typeface="Tahoma" pitchFamily="34" charset="0"/>
            </a:endParaRPr>
          </a:p>
        </p:txBody>
      </p:sp>
      <p:sp>
        <p:nvSpPr>
          <p:cNvPr id="20" name="Oval 19"/>
          <p:cNvSpPr>
            <a:spLocks noChangeAspect="1"/>
          </p:cNvSpPr>
          <p:nvPr/>
        </p:nvSpPr>
        <p:spPr bwMode="auto">
          <a:xfrm>
            <a:off x="598199" y="5245842"/>
            <a:ext cx="143863" cy="144000"/>
          </a:xfrm>
          <a:prstGeom prst="ellipse">
            <a:avLst/>
          </a:prstGeom>
          <a:solidFill>
            <a:srgbClr val="3C201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pPr eaLnBrk="1" fontAlgn="auto" hangingPunct="1">
              <a:spcBef>
                <a:spcPts val="0"/>
              </a:spcBef>
              <a:spcAft>
                <a:spcPts val="0"/>
              </a:spcAft>
              <a:defRPr/>
            </a:pPr>
            <a:endParaRPr lang="en-US" sz="1200" b="1">
              <a:solidFill>
                <a:schemeClr val="bg1">
                  <a:lumMod val="65000"/>
                </a:schemeClr>
              </a:solidFill>
              <a:latin typeface="Tahoma" pitchFamily="34" charset="0"/>
              <a:ea typeface="Tahoma" pitchFamily="34" charset="0"/>
              <a:cs typeface="Tahoma" pitchFamily="34" charset="0"/>
            </a:endParaRPr>
          </a:p>
        </p:txBody>
      </p:sp>
      <p:sp>
        <p:nvSpPr>
          <p:cNvPr id="21" name="TextBox 20"/>
          <p:cNvSpPr txBox="1"/>
          <p:nvPr/>
        </p:nvSpPr>
        <p:spPr>
          <a:xfrm>
            <a:off x="728202" y="3306824"/>
            <a:ext cx="7720988" cy="2160010"/>
          </a:xfrm>
          <a:prstGeom prst="rect">
            <a:avLst/>
          </a:prstGeom>
          <a:noFill/>
        </p:spPr>
        <p:txBody>
          <a:bodyPr wrap="square" rIns="144000" bIns="36000" numCol="1" spcCol="360000">
            <a:spAutoFit/>
          </a:bodyPr>
          <a:lstStyle/>
          <a:p>
            <a:pPr marL="0" lvl="1">
              <a:spcBef>
                <a:spcPts val="700"/>
              </a:spcBef>
              <a:defRPr/>
            </a:pPr>
            <a:r>
              <a:rPr lang="en-GB" sz="1250" b="1" smtClean="0">
                <a:solidFill>
                  <a:schemeClr val="bg1">
                    <a:lumMod val="50000"/>
                  </a:schemeClr>
                </a:solidFill>
                <a:ea typeface="Roboto" panose="02000000000000000000" pitchFamily="2" charset="0"/>
              </a:rPr>
              <a:t>Skin type 1 	</a:t>
            </a:r>
            <a:r>
              <a:rPr lang="en-GB" sz="1250" smtClean="0">
                <a:solidFill>
                  <a:schemeClr val="bg1">
                    <a:lumMod val="50000"/>
                  </a:schemeClr>
                </a:solidFill>
                <a:ea typeface="Roboto" panose="02000000000000000000" pitchFamily="2" charset="0"/>
              </a:rPr>
              <a:t>Always burns, does not tan (Celtic type)</a:t>
            </a:r>
          </a:p>
          <a:p>
            <a:pPr marL="0" lvl="1">
              <a:spcBef>
                <a:spcPts val="700"/>
              </a:spcBef>
              <a:defRPr/>
            </a:pPr>
            <a:r>
              <a:rPr lang="en-GB" sz="1250" b="1" smtClean="0">
                <a:solidFill>
                  <a:schemeClr val="bg1">
                    <a:lumMod val="50000"/>
                  </a:schemeClr>
                </a:solidFill>
                <a:ea typeface="Roboto" panose="02000000000000000000" pitchFamily="2" charset="0"/>
              </a:rPr>
              <a:t>Skin type 2	</a:t>
            </a:r>
            <a:r>
              <a:rPr lang="en-GB" sz="1250" smtClean="0">
                <a:solidFill>
                  <a:schemeClr val="bg1">
                    <a:lumMod val="50000"/>
                  </a:schemeClr>
                </a:solidFill>
                <a:ea typeface="Roboto" panose="02000000000000000000" pitchFamily="2" charset="0"/>
              </a:rPr>
              <a:t>Burns easily, tans poorly (fair European type)</a:t>
            </a:r>
          </a:p>
          <a:p>
            <a:pPr marL="0" lvl="1">
              <a:spcBef>
                <a:spcPts val="700"/>
              </a:spcBef>
              <a:defRPr/>
            </a:pPr>
            <a:r>
              <a:rPr lang="en-GB" sz="1250" b="1" smtClean="0">
                <a:solidFill>
                  <a:schemeClr val="bg1">
                    <a:lumMod val="50000"/>
                  </a:schemeClr>
                </a:solidFill>
                <a:ea typeface="Roboto" panose="02000000000000000000" pitchFamily="2" charset="0"/>
              </a:rPr>
              <a:t>Skin type 3 	</a:t>
            </a:r>
            <a:r>
              <a:rPr lang="en-GB" sz="1250" smtClean="0">
                <a:solidFill>
                  <a:schemeClr val="bg1">
                    <a:lumMod val="50000"/>
                  </a:schemeClr>
                </a:solidFill>
                <a:ea typeface="Roboto" panose="02000000000000000000" pitchFamily="2" charset="0"/>
              </a:rPr>
              <a:t>Sometimes burns; tans gradually after repeated </a:t>
            </a:r>
          </a:p>
          <a:p>
            <a:pPr marL="0" lvl="1">
              <a:defRPr/>
            </a:pPr>
            <a:r>
              <a:rPr lang="en-GB" sz="1250" smtClean="0">
                <a:solidFill>
                  <a:schemeClr val="bg1">
                    <a:lumMod val="50000"/>
                  </a:schemeClr>
                </a:solidFill>
                <a:ea typeface="Roboto" panose="02000000000000000000" pitchFamily="2" charset="0"/>
              </a:rPr>
              <a:t>	sun exposure (dark-skinned European type)</a:t>
            </a:r>
          </a:p>
          <a:p>
            <a:pPr marL="0" lvl="1">
              <a:spcBef>
                <a:spcPts val="700"/>
              </a:spcBef>
              <a:defRPr/>
            </a:pPr>
            <a:endParaRPr lang="en-GB" sz="1250" b="1" smtClean="0">
              <a:solidFill>
                <a:schemeClr val="bg1">
                  <a:lumMod val="50000"/>
                </a:schemeClr>
              </a:solidFill>
              <a:ea typeface="Roboto" panose="02000000000000000000" pitchFamily="2" charset="0"/>
            </a:endParaRPr>
          </a:p>
          <a:p>
            <a:pPr marL="0" lvl="1">
              <a:spcBef>
                <a:spcPts val="700"/>
              </a:spcBef>
              <a:defRPr/>
            </a:pPr>
            <a:r>
              <a:rPr lang="en-GB" sz="1250" b="1" smtClean="0">
                <a:solidFill>
                  <a:schemeClr val="bg1">
                    <a:lumMod val="50000"/>
                  </a:schemeClr>
                </a:solidFill>
                <a:ea typeface="Roboto" panose="02000000000000000000" pitchFamily="2" charset="0"/>
              </a:rPr>
              <a:t>Skin type 4 	</a:t>
            </a:r>
            <a:r>
              <a:rPr lang="en-GB" sz="1250" smtClean="0">
                <a:solidFill>
                  <a:schemeClr val="bg1">
                    <a:lumMod val="50000"/>
                  </a:schemeClr>
                </a:solidFill>
                <a:ea typeface="Roboto" panose="02000000000000000000" pitchFamily="2" charset="0"/>
              </a:rPr>
              <a:t>Rarely burns; tans easily (Mediterranean type)</a:t>
            </a:r>
          </a:p>
          <a:p>
            <a:pPr marL="0" lvl="1">
              <a:spcBef>
                <a:spcPts val="700"/>
              </a:spcBef>
              <a:defRPr/>
            </a:pPr>
            <a:r>
              <a:rPr lang="en-GB" sz="1250" b="1" smtClean="0">
                <a:solidFill>
                  <a:schemeClr val="bg1">
                    <a:lumMod val="50000"/>
                  </a:schemeClr>
                </a:solidFill>
                <a:ea typeface="Roboto" panose="02000000000000000000" pitchFamily="2" charset="0"/>
              </a:rPr>
              <a:t>Skin type 5	</a:t>
            </a:r>
            <a:r>
              <a:rPr lang="en-GB" sz="1250" smtClean="0">
                <a:solidFill>
                  <a:schemeClr val="bg1">
                    <a:lumMod val="50000"/>
                  </a:schemeClr>
                </a:solidFill>
                <a:ea typeface="Roboto" panose="02000000000000000000" pitchFamily="2" charset="0"/>
              </a:rPr>
              <a:t>Very Rarely burns, tans darkly easily</a:t>
            </a:r>
          </a:p>
          <a:p>
            <a:pPr marL="0" lvl="1">
              <a:spcBef>
                <a:spcPts val="700"/>
              </a:spcBef>
              <a:defRPr/>
            </a:pPr>
            <a:r>
              <a:rPr lang="en-GB" sz="1250" b="1" smtClean="0">
                <a:solidFill>
                  <a:schemeClr val="bg1">
                    <a:lumMod val="50000"/>
                  </a:schemeClr>
                </a:solidFill>
                <a:ea typeface="Roboto" panose="02000000000000000000" pitchFamily="2" charset="0"/>
              </a:rPr>
              <a:t>Skin type 6 	</a:t>
            </a:r>
            <a:r>
              <a:rPr lang="en-GB" sz="1250" smtClean="0">
                <a:solidFill>
                  <a:schemeClr val="bg1">
                    <a:lumMod val="50000"/>
                  </a:schemeClr>
                </a:solidFill>
                <a:ea typeface="Roboto" panose="02000000000000000000" pitchFamily="2" charset="0"/>
              </a:rPr>
              <a:t>Never burns, always tans darkly</a:t>
            </a:r>
          </a:p>
        </p:txBody>
      </p:sp>
      <p:sp>
        <p:nvSpPr>
          <p:cNvPr id="31" name="Content Placeholder 7"/>
          <p:cNvSpPr txBox="1">
            <a:spLocks/>
          </p:cNvSpPr>
          <p:nvPr/>
        </p:nvSpPr>
        <p:spPr>
          <a:xfrm>
            <a:off x="0" y="100690"/>
            <a:ext cx="9144001" cy="837473"/>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Font typeface="Arial" pitchFamily="34" charset="0"/>
              <a:buNone/>
              <a:defRPr/>
            </a:pPr>
            <a:r>
              <a:rPr lang="en-GB" sz="3600" b="1" smtClean="0">
                <a:solidFill>
                  <a:srgbClr val="C00000"/>
                </a:solidFill>
                <a:latin typeface="+mj-lt"/>
              </a:rPr>
              <a:t>Med Testing</a:t>
            </a:r>
            <a:endParaRPr lang="en-US" sz="3600" b="1" dirty="0" smtClean="0">
              <a:solidFill>
                <a:srgbClr val="C00000"/>
              </a:solidFill>
              <a:latin typeface="+mj-lt"/>
            </a:endParaRPr>
          </a:p>
        </p:txBody>
      </p:sp>
      <p:sp>
        <p:nvSpPr>
          <p:cNvPr id="34" name="TextBox 33"/>
          <p:cNvSpPr txBox="1"/>
          <p:nvPr/>
        </p:nvSpPr>
        <p:spPr>
          <a:xfrm>
            <a:off x="520861" y="1133745"/>
            <a:ext cx="8182800" cy="1813761"/>
          </a:xfrm>
          <a:prstGeom prst="rect">
            <a:avLst/>
          </a:prstGeom>
          <a:noFill/>
        </p:spPr>
        <p:txBody>
          <a:bodyPr wrap="square" rIns="144000" bIns="36000" spcCol="360000">
            <a:spAutoFit/>
          </a:bodyPr>
          <a:lstStyle/>
          <a:p>
            <a:pPr>
              <a:buFont typeface="Arial" pitchFamily="34" charset="0"/>
              <a:buChar char="•"/>
              <a:defRPr/>
            </a:pPr>
            <a:r>
              <a:rPr lang="en-GB" sz="1250" b="1" smtClean="0">
                <a:solidFill>
                  <a:schemeClr val="bg1">
                    <a:lumMod val="50000"/>
                  </a:schemeClr>
                </a:solidFill>
                <a:latin typeface="Calibri" pitchFamily="34" charset="0"/>
                <a:ea typeface="Roboto" panose="02000000000000000000" pitchFamily="2" charset="0"/>
                <a:cs typeface="Calibri" pitchFamily="34" charset="0"/>
              </a:rPr>
              <a:t>Determine the </a:t>
            </a:r>
            <a:r>
              <a:rPr lang="en-GB" sz="1250" b="1" smtClean="0">
                <a:solidFill>
                  <a:schemeClr val="accent2"/>
                </a:solidFill>
                <a:latin typeface="Calibri" pitchFamily="34" charset="0"/>
                <a:ea typeface="Roboto" panose="02000000000000000000" pitchFamily="2" charset="0"/>
                <a:cs typeface="Calibri" pitchFamily="34" charset="0"/>
              </a:rPr>
              <a:t>skin type of the patient</a:t>
            </a:r>
            <a:r>
              <a:rPr lang="en-GB" sz="1250" smtClean="0">
                <a:solidFill>
                  <a:schemeClr val="accent2"/>
                </a:solidFill>
                <a:latin typeface="Calibri" pitchFamily="34" charset="0"/>
                <a:ea typeface="Roboto" panose="02000000000000000000" pitchFamily="2" charset="0"/>
                <a:cs typeface="Calibri" pitchFamily="34" charset="0"/>
              </a:rPr>
              <a:t> </a:t>
            </a:r>
            <a:r>
              <a:rPr lang="en-GB" sz="1250" smtClean="0">
                <a:solidFill>
                  <a:schemeClr val="bg1">
                    <a:lumMod val="50000"/>
                  </a:schemeClr>
                </a:solidFill>
                <a:latin typeface="Calibri" pitchFamily="34" charset="0"/>
                <a:ea typeface="Roboto" panose="02000000000000000000" pitchFamily="2" charset="0"/>
                <a:cs typeface="Calibri" pitchFamily="34" charset="0"/>
              </a:rPr>
              <a:t>- ask the patient about how their skin responds to sun </a:t>
            </a:r>
          </a:p>
          <a:p>
            <a:pPr>
              <a:defRPr/>
            </a:pPr>
            <a:r>
              <a:rPr lang="en-GB" sz="1250" smtClean="0">
                <a:solidFill>
                  <a:schemeClr val="bg1">
                    <a:lumMod val="50000"/>
                  </a:schemeClr>
                </a:solidFill>
                <a:latin typeface="Calibri" pitchFamily="34" charset="0"/>
                <a:ea typeface="Roboto" panose="02000000000000000000" pitchFamily="2" charset="0"/>
                <a:cs typeface="Calibri" pitchFamily="34" charset="0"/>
              </a:rPr>
              <a:t>exposure and refer to the table in the Dermalight 80 MED tester manual (summarised below).</a:t>
            </a:r>
          </a:p>
          <a:p>
            <a:pPr algn="just" eaLnBrk="1" fontAlgn="auto" hangingPunct="1">
              <a:spcBef>
                <a:spcPts val="0"/>
              </a:spcBef>
              <a:spcAft>
                <a:spcPts val="0"/>
              </a:spcAft>
              <a:buFont typeface="Arial" pitchFamily="34" charset="0"/>
              <a:buChar char="•"/>
              <a:defRPr/>
            </a:pPr>
            <a:endParaRPr lang="en-GB" sz="1250" smtClean="0">
              <a:solidFill>
                <a:schemeClr val="bg1">
                  <a:lumMod val="50000"/>
                </a:schemeClr>
              </a:solidFill>
              <a:latin typeface="Calibri" pitchFamily="34" charset="0"/>
              <a:ea typeface="Roboto" panose="02000000000000000000" pitchFamily="2" charset="0"/>
              <a:cs typeface="Calibri" pitchFamily="34" charset="0"/>
            </a:endParaRPr>
          </a:p>
          <a:p>
            <a:pPr>
              <a:buFont typeface="Arial" pitchFamily="34" charset="0"/>
              <a:buChar char="•"/>
              <a:defRPr/>
            </a:pPr>
            <a:r>
              <a:rPr lang="en-GB" sz="1250" smtClean="0">
                <a:solidFill>
                  <a:schemeClr val="bg1">
                    <a:lumMod val="50000"/>
                  </a:schemeClr>
                </a:solidFill>
                <a:ea typeface="Roboto" panose="02000000000000000000" pitchFamily="2" charset="0"/>
              </a:rPr>
              <a:t>Having determined the skin type of the patient, use the other tables at the back of the manual to </a:t>
            </a:r>
            <a:r>
              <a:rPr lang="en-GB" sz="1250" b="1" smtClean="0">
                <a:solidFill>
                  <a:schemeClr val="bg1">
                    <a:lumMod val="50000"/>
                  </a:schemeClr>
                </a:solidFill>
                <a:ea typeface="Roboto" panose="02000000000000000000" pitchFamily="2" charset="0"/>
              </a:rPr>
              <a:t>determine the exposure time to be used for the MED test</a:t>
            </a:r>
            <a:r>
              <a:rPr lang="en-GB" sz="1250" smtClean="0">
                <a:solidFill>
                  <a:schemeClr val="bg1">
                    <a:lumMod val="50000"/>
                  </a:schemeClr>
                </a:solidFill>
                <a:ea typeface="Roboto" panose="02000000000000000000" pitchFamily="2" charset="0"/>
              </a:rPr>
              <a:t>. If the patient is skin type 4, 5 or 6, please use the exposure time given for type 4 skin.</a:t>
            </a:r>
            <a:endParaRPr lang="en-US" sz="1250" smtClean="0">
              <a:solidFill>
                <a:schemeClr val="bg1">
                  <a:lumMod val="50000"/>
                </a:schemeClr>
              </a:solidFill>
              <a:ea typeface="Roboto" panose="02000000000000000000" pitchFamily="2" charset="0"/>
            </a:endParaRPr>
          </a:p>
          <a:p>
            <a:pPr>
              <a:buFont typeface="Arial" pitchFamily="34" charset="0"/>
              <a:buChar char="•"/>
              <a:defRPr/>
            </a:pPr>
            <a:endParaRPr lang="en-GB" sz="1250" smtClean="0">
              <a:solidFill>
                <a:schemeClr val="bg1">
                  <a:lumMod val="50000"/>
                </a:schemeClr>
              </a:solidFill>
              <a:ea typeface="Roboto" panose="02000000000000000000" pitchFamily="2" charset="0"/>
            </a:endParaRPr>
          </a:p>
          <a:p>
            <a:pPr>
              <a:buFont typeface="Arial" pitchFamily="34" charset="0"/>
              <a:buChar char="•"/>
              <a:defRPr/>
            </a:pPr>
            <a:r>
              <a:rPr lang="en-GB" sz="1250" smtClean="0">
                <a:solidFill>
                  <a:schemeClr val="bg1">
                    <a:lumMod val="50000"/>
                  </a:schemeClr>
                </a:solidFill>
                <a:ea typeface="Roboto" panose="02000000000000000000" pitchFamily="2" charset="0"/>
              </a:rPr>
              <a:t> In the manual there are three tables, based on the MED tester having three slightly different outputs. Having calibrated the MED tester, </a:t>
            </a:r>
            <a:r>
              <a:rPr lang="en-GB" sz="1250" b="1" smtClean="0">
                <a:solidFill>
                  <a:schemeClr val="bg1">
                    <a:lumMod val="50000"/>
                  </a:schemeClr>
                </a:solidFill>
                <a:ea typeface="Roboto" panose="02000000000000000000" pitchFamily="2" charset="0"/>
              </a:rPr>
              <a:t>the medical physics department will be able to tell you to which of these tables to use</a:t>
            </a:r>
            <a:r>
              <a:rPr lang="en-GB" sz="1250" smtClean="0">
                <a:solidFill>
                  <a:schemeClr val="bg1">
                    <a:lumMod val="50000"/>
                  </a:schemeClr>
                </a:solidFill>
                <a:ea typeface="Roboto" panose="02000000000000000000" pitchFamily="2" charset="0"/>
              </a:rPr>
              <a:t>.</a:t>
            </a:r>
          </a:p>
          <a:p>
            <a:pPr algn="just">
              <a:defRPr/>
            </a:pPr>
            <a:r>
              <a:rPr lang="en-GB" sz="1250" smtClean="0">
                <a:solidFill>
                  <a:schemeClr val="bg1">
                    <a:lumMod val="50000"/>
                  </a:schemeClr>
                </a:solidFill>
                <a:ea typeface="Roboto" panose="02000000000000000000" pitchFamily="2" charset="0"/>
              </a:rPr>
              <a:t>  </a:t>
            </a:r>
          </a:p>
        </p:txBody>
      </p:sp>
      <p:sp>
        <p:nvSpPr>
          <p:cNvPr id="36" name="Rounded Rectangle 35"/>
          <p:cNvSpPr/>
          <p:nvPr/>
        </p:nvSpPr>
        <p:spPr>
          <a:xfrm>
            <a:off x="7251204" y="1211349"/>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smtClean="0">
                <a:solidFill>
                  <a:schemeClr val="bg1"/>
                </a:solidFill>
                <a:ea typeface="Segoe UI" pitchFamily="34" charset="0"/>
                <a:cs typeface="Segoe UI" pitchFamily="34" charset="0"/>
              </a:rPr>
              <a:t>Step 1</a:t>
            </a:r>
          </a:p>
        </p:txBody>
      </p:sp>
      <p:cxnSp>
        <p:nvCxnSpPr>
          <p:cNvPr id="42" name="Straight Connector 41"/>
          <p:cNvCxnSpPr/>
          <p:nvPr/>
        </p:nvCxnSpPr>
        <p:spPr>
          <a:xfrm>
            <a:off x="587829" y="3081468"/>
            <a:ext cx="7946571" cy="0"/>
          </a:xfrm>
          <a:prstGeom prst="line">
            <a:avLst/>
          </a:prstGeom>
        </p:spPr>
        <p:style>
          <a:lnRef idx="1">
            <a:schemeClr val="accent2"/>
          </a:lnRef>
          <a:fillRef idx="0">
            <a:schemeClr val="accent2"/>
          </a:fillRef>
          <a:effectRef idx="0">
            <a:schemeClr val="accent2"/>
          </a:effectRef>
          <a:fontRef idx="minor">
            <a:schemeClr val="tx1"/>
          </a:fontRef>
        </p:style>
      </p:cxnSp>
      <p:pic>
        <p:nvPicPr>
          <p:cNvPr id="17" name="Picture 16" descr="DL80 MED Tester 10 hole-11.png"/>
          <p:cNvPicPr>
            <a:picLocks noChangeAspect="1"/>
          </p:cNvPicPr>
          <p:nvPr/>
        </p:nvPicPr>
        <p:blipFill>
          <a:blip r:embed="rId2" cstate="print"/>
          <a:srcRect l="-3273" t="-79" r="3246" b="37446"/>
          <a:stretch>
            <a:fillRect/>
          </a:stretch>
        </p:blipFill>
        <p:spPr>
          <a:xfrm>
            <a:off x="5849450" y="3259140"/>
            <a:ext cx="2655295" cy="247527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2" name="Rectangle 41"/>
          <p:cNvSpPr/>
          <p:nvPr/>
        </p:nvSpPr>
        <p:spPr>
          <a:xfrm>
            <a:off x="6096000"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buFont typeface="Arial" pitchFamily="34" charset="0"/>
              <a:buChar char="•"/>
              <a:defRPr/>
            </a:pPr>
            <a:r>
              <a:rPr lang="en-GB" sz="1250" smtClean="0">
                <a:solidFill>
                  <a:schemeClr val="bg1">
                    <a:lumMod val="50000"/>
                  </a:schemeClr>
                </a:solidFill>
                <a:ea typeface="Roboto" panose="02000000000000000000" pitchFamily="2" charset="0"/>
              </a:rPr>
              <a:t> Switch on the MED machine and allow it to </a:t>
            </a:r>
            <a:r>
              <a:rPr lang="en-GB" sz="1250" smtClean="0">
                <a:solidFill>
                  <a:schemeClr val="accent2"/>
                </a:solidFill>
                <a:ea typeface="Roboto" panose="02000000000000000000" pitchFamily="2" charset="0"/>
              </a:rPr>
              <a:t>warm up </a:t>
            </a:r>
            <a:r>
              <a:rPr lang="en-GB" sz="1250" smtClean="0">
                <a:solidFill>
                  <a:schemeClr val="bg1">
                    <a:lumMod val="50000"/>
                  </a:schemeClr>
                </a:solidFill>
                <a:ea typeface="Roboto" panose="02000000000000000000" pitchFamily="2" charset="0"/>
              </a:rPr>
              <a:t>for at least </a:t>
            </a:r>
          </a:p>
          <a:p>
            <a:pPr algn="just">
              <a:defRPr/>
            </a:pPr>
            <a:r>
              <a:rPr lang="en-GB" sz="1250" u="sng" smtClean="0">
                <a:solidFill>
                  <a:schemeClr val="bg1">
                    <a:lumMod val="50000"/>
                  </a:schemeClr>
                </a:solidFill>
                <a:ea typeface="Roboto" panose="02000000000000000000" pitchFamily="2" charset="0"/>
              </a:rPr>
              <a:t>4 minutes </a:t>
            </a:r>
            <a:r>
              <a:rPr lang="en-GB" sz="1250" smtClean="0">
                <a:solidFill>
                  <a:schemeClr val="bg1">
                    <a:lumMod val="50000"/>
                  </a:schemeClr>
                </a:solidFill>
                <a:ea typeface="Roboto" panose="02000000000000000000" pitchFamily="2" charset="0"/>
              </a:rPr>
              <a:t>prior to MED testing. </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Once switched on, it should be laid face down on a table and covered with the </a:t>
            </a:r>
            <a:r>
              <a:rPr lang="en-GB" sz="1250" smtClean="0">
                <a:solidFill>
                  <a:schemeClr val="accent2"/>
                </a:solidFill>
                <a:ea typeface="Roboto" panose="02000000000000000000" pitchFamily="2" charset="0"/>
              </a:rPr>
              <a:t>device’s case </a:t>
            </a:r>
            <a:r>
              <a:rPr lang="en-GB" sz="1250" smtClean="0">
                <a:solidFill>
                  <a:schemeClr val="bg1">
                    <a:lumMod val="50000"/>
                  </a:schemeClr>
                </a:solidFill>
                <a:ea typeface="Roboto" panose="02000000000000000000" pitchFamily="2" charset="0"/>
              </a:rPr>
              <a:t>or with a </a:t>
            </a:r>
            <a:r>
              <a:rPr lang="en-GB" sz="1250" smtClean="0">
                <a:solidFill>
                  <a:schemeClr val="accent2"/>
                </a:solidFill>
                <a:ea typeface="Roboto" panose="02000000000000000000" pitchFamily="2" charset="0"/>
              </a:rPr>
              <a:t>fabric cover </a:t>
            </a:r>
            <a:r>
              <a:rPr lang="en-GB" sz="1250" smtClean="0">
                <a:solidFill>
                  <a:schemeClr val="bg1">
                    <a:lumMod val="50000"/>
                  </a:schemeClr>
                </a:solidFill>
                <a:ea typeface="Roboto" panose="02000000000000000000" pitchFamily="2" charset="0"/>
              </a:rPr>
              <a:t>such as a pillowcase.</a:t>
            </a:r>
          </a:p>
        </p:txBody>
      </p:sp>
      <p:pic>
        <p:nvPicPr>
          <p:cNvPr id="16" name="Picture 15" descr="Pictured1.tif"/>
          <p:cNvPicPr>
            <a:picLocks noChangeAspect="1"/>
          </p:cNvPicPr>
          <p:nvPr/>
        </p:nvPicPr>
        <p:blipFill>
          <a:blip r:embed="rId2" cstate="print"/>
          <a:stretch>
            <a:fillRect/>
          </a:stretch>
        </p:blipFill>
        <p:spPr>
          <a:xfrm>
            <a:off x="6354502" y="4086691"/>
            <a:ext cx="1969008" cy="1207008"/>
          </a:xfrm>
          <a:prstGeom prst="rect">
            <a:avLst/>
          </a:prstGeom>
        </p:spPr>
      </p:pic>
      <p:pic>
        <p:nvPicPr>
          <p:cNvPr id="15" name="Picture 14" descr="Picturec1.tif"/>
          <p:cNvPicPr>
            <a:picLocks noChangeAspect="1"/>
          </p:cNvPicPr>
          <p:nvPr/>
        </p:nvPicPr>
        <p:blipFill>
          <a:blip r:embed="rId3" cstate="print"/>
          <a:stretch>
            <a:fillRect/>
          </a:stretch>
        </p:blipFill>
        <p:spPr>
          <a:xfrm>
            <a:off x="6096000" y="622417"/>
            <a:ext cx="2511552" cy="2468880"/>
          </a:xfrm>
          <a:prstGeom prst="rect">
            <a:avLst/>
          </a:prstGeom>
        </p:spPr>
      </p:pic>
      <p:pic>
        <p:nvPicPr>
          <p:cNvPr id="14" name="Picture 13" descr="Pictureb1.tif"/>
          <p:cNvPicPr>
            <a:picLocks noChangeAspect="1"/>
          </p:cNvPicPr>
          <p:nvPr/>
        </p:nvPicPr>
        <p:blipFill>
          <a:blip r:embed="rId4" cstate="print"/>
          <a:stretch>
            <a:fillRect/>
          </a:stretch>
        </p:blipFill>
        <p:spPr>
          <a:xfrm>
            <a:off x="3309262" y="622417"/>
            <a:ext cx="2511552" cy="2468880"/>
          </a:xfrm>
          <a:prstGeom prst="rect">
            <a:avLst/>
          </a:prstGeom>
        </p:spPr>
      </p:pic>
      <p:pic>
        <p:nvPicPr>
          <p:cNvPr id="13" name="Picture 12" descr="Picturea1.tif"/>
          <p:cNvPicPr>
            <a:picLocks noChangeAspect="1"/>
          </p:cNvPicPr>
          <p:nvPr/>
        </p:nvPicPr>
        <p:blipFill>
          <a:blip r:embed="rId5" cstate="print"/>
          <a:stretch>
            <a:fillRect/>
          </a:stretch>
        </p:blipFill>
        <p:spPr>
          <a:xfrm>
            <a:off x="537023" y="622417"/>
            <a:ext cx="2517648" cy="2468880"/>
          </a:xfrm>
          <a:prstGeom prst="rect">
            <a:avLst/>
          </a:prstGeom>
        </p:spPr>
      </p:pic>
      <p:sp>
        <p:nvSpPr>
          <p:cNvPr id="40" name="Rectangle 39"/>
          <p:cNvSpPr/>
          <p:nvPr/>
        </p:nvSpPr>
        <p:spPr>
          <a:xfrm>
            <a:off x="537023"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Font typeface="Arial" pitchFamily="34" charset="0"/>
              <a:buChar char="•"/>
              <a:defRPr/>
            </a:pPr>
            <a:r>
              <a:rPr lang="en-GB" sz="1250" smtClean="0">
                <a:solidFill>
                  <a:schemeClr val="bg1">
                    <a:lumMod val="50000"/>
                  </a:schemeClr>
                </a:solidFill>
                <a:ea typeface="Roboto" panose="02000000000000000000" pitchFamily="2" charset="0"/>
              </a:rPr>
              <a:t> Examine the patient’s skin and </a:t>
            </a:r>
            <a:r>
              <a:rPr lang="en-GB" sz="1250" smtClean="0">
                <a:solidFill>
                  <a:schemeClr val="accent2"/>
                </a:solidFill>
                <a:ea typeface="Roboto" panose="02000000000000000000" pitchFamily="2" charset="0"/>
              </a:rPr>
              <a:t>select a suitable site </a:t>
            </a:r>
            <a:r>
              <a:rPr lang="en-GB" sz="1250" smtClean="0">
                <a:solidFill>
                  <a:schemeClr val="bg1">
                    <a:lumMod val="50000"/>
                  </a:schemeClr>
                </a:solidFill>
                <a:ea typeface="Roboto" panose="02000000000000000000" pitchFamily="2" charset="0"/>
              </a:rPr>
              <a:t>on which to perform the MED test.</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 The best site is the </a:t>
            </a:r>
            <a:r>
              <a:rPr lang="en-GB" sz="1250" smtClean="0">
                <a:solidFill>
                  <a:schemeClr val="accent2"/>
                </a:solidFill>
                <a:ea typeface="Roboto" panose="02000000000000000000" pitchFamily="2" charset="0"/>
              </a:rPr>
              <a:t>lower back or buttocks</a:t>
            </a:r>
            <a:r>
              <a:rPr lang="en-GB" sz="1250" smtClean="0">
                <a:solidFill>
                  <a:schemeClr val="bg1">
                    <a:lumMod val="50000"/>
                  </a:schemeClr>
                </a:solidFill>
                <a:ea typeface="Roboto" panose="02000000000000000000" pitchFamily="2" charset="0"/>
              </a:rPr>
              <a:t>, as these are not commonly exposed to the sun.</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 The test area should be </a:t>
            </a:r>
            <a:r>
              <a:rPr lang="en-GB" sz="1250" smtClean="0">
                <a:solidFill>
                  <a:schemeClr val="accent2"/>
                </a:solidFill>
                <a:ea typeface="Roboto" panose="02000000000000000000" pitchFamily="2" charset="0"/>
              </a:rPr>
              <a:t>normal skin, not affected by vitiligo </a:t>
            </a:r>
            <a:r>
              <a:rPr lang="en-GB" sz="1250" smtClean="0">
                <a:solidFill>
                  <a:schemeClr val="bg1">
                    <a:lumMod val="50000"/>
                  </a:schemeClr>
                </a:solidFill>
                <a:ea typeface="Roboto" panose="02000000000000000000" pitchFamily="2" charset="0"/>
              </a:rPr>
              <a:t>or any other skin rash.</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 If necessary, the inner upper arm can be used but this is not recommended.</a:t>
            </a:r>
          </a:p>
        </p:txBody>
      </p:sp>
      <p:sp>
        <p:nvSpPr>
          <p:cNvPr id="41" name="Rectangle 40"/>
          <p:cNvSpPr/>
          <p:nvPr/>
        </p:nvSpPr>
        <p:spPr>
          <a:xfrm>
            <a:off x="3309262"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Font typeface="Arial" pitchFamily="34" charset="0"/>
              <a:buChar char="•"/>
              <a:defRPr/>
            </a:pPr>
            <a:r>
              <a:rPr lang="en-GB" sz="1250" smtClean="0">
                <a:solidFill>
                  <a:schemeClr val="bg1">
                    <a:lumMod val="50000"/>
                  </a:schemeClr>
                </a:solidFill>
                <a:ea typeface="Roboto" panose="02000000000000000000" pitchFamily="2" charset="0"/>
              </a:rPr>
              <a:t> The patient must </a:t>
            </a:r>
            <a:r>
              <a:rPr lang="en-GB" sz="1250" smtClean="0">
                <a:solidFill>
                  <a:schemeClr val="accent2"/>
                </a:solidFill>
                <a:ea typeface="Roboto" panose="02000000000000000000" pitchFamily="2" charset="0"/>
              </a:rPr>
              <a:t>wear protective goggles or glasses</a:t>
            </a:r>
            <a:r>
              <a:rPr lang="en-GB" sz="1250" smtClean="0">
                <a:solidFill>
                  <a:schemeClr val="bg1">
                    <a:lumMod val="50000"/>
                  </a:schemeClr>
                </a:solidFill>
                <a:ea typeface="Roboto" panose="02000000000000000000" pitchFamily="2" charset="0"/>
              </a:rPr>
              <a:t>, as should the person performing the test.</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 Anyone else in the room during the MED test must also wear protective goggles or glasses.</a:t>
            </a:r>
          </a:p>
          <a:p>
            <a:pPr algn="just">
              <a:buFont typeface="Arial" pitchFamily="34" charset="0"/>
              <a:buChar char="•"/>
              <a:defRPr/>
            </a:pPr>
            <a:endParaRPr lang="en-GB" sz="1250" smtClean="0">
              <a:solidFill>
                <a:schemeClr val="bg1">
                  <a:lumMod val="50000"/>
                </a:schemeClr>
              </a:solidFill>
              <a:ea typeface="Roboto" panose="02000000000000000000" pitchFamily="2" charset="0"/>
            </a:endParaRPr>
          </a:p>
          <a:p>
            <a:pPr algn="just">
              <a:buFont typeface="Arial" pitchFamily="34" charset="0"/>
              <a:buChar char="•"/>
              <a:defRPr/>
            </a:pPr>
            <a:r>
              <a:rPr lang="en-GB" sz="1250" smtClean="0">
                <a:solidFill>
                  <a:schemeClr val="bg1">
                    <a:lumMod val="50000"/>
                  </a:schemeClr>
                </a:solidFill>
                <a:ea typeface="Roboto" panose="02000000000000000000" pitchFamily="2" charset="0"/>
              </a:rPr>
              <a:t> The person performing the test should also </a:t>
            </a:r>
            <a:r>
              <a:rPr lang="en-GB" sz="1250" smtClean="0">
                <a:solidFill>
                  <a:schemeClr val="accent2"/>
                </a:solidFill>
                <a:ea typeface="Roboto" panose="02000000000000000000" pitchFamily="2" charset="0"/>
              </a:rPr>
              <a:t>wear protective cotton gloves.</a:t>
            </a:r>
          </a:p>
        </p:txBody>
      </p:sp>
      <p:sp>
        <p:nvSpPr>
          <p:cNvPr id="68" name="Rounded Rectangle 67"/>
          <p:cNvSpPr/>
          <p:nvPr/>
        </p:nvSpPr>
        <p:spPr>
          <a:xfrm>
            <a:off x="4137352"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3</a:t>
            </a:r>
          </a:p>
        </p:txBody>
      </p:sp>
      <p:sp>
        <p:nvSpPr>
          <p:cNvPr id="69" name="Rounded Rectangle 68"/>
          <p:cNvSpPr/>
          <p:nvPr/>
        </p:nvSpPr>
        <p:spPr>
          <a:xfrm>
            <a:off x="1365113"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2</a:t>
            </a:r>
          </a:p>
        </p:txBody>
      </p:sp>
      <p:sp>
        <p:nvSpPr>
          <p:cNvPr id="71" name="Rounded Rectangle 70"/>
          <p:cNvSpPr/>
          <p:nvPr/>
        </p:nvSpPr>
        <p:spPr>
          <a:xfrm>
            <a:off x="6924090"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1" name="Picture 10" descr="Pictureg1.tif"/>
          <p:cNvPicPr>
            <a:picLocks noChangeAspect="1"/>
          </p:cNvPicPr>
          <p:nvPr/>
        </p:nvPicPr>
        <p:blipFill>
          <a:blip r:embed="rId2" cstate="print"/>
          <a:stretch>
            <a:fillRect/>
          </a:stretch>
        </p:blipFill>
        <p:spPr>
          <a:xfrm>
            <a:off x="6096000" y="622417"/>
            <a:ext cx="2511552" cy="2481072"/>
          </a:xfrm>
          <a:prstGeom prst="rect">
            <a:avLst/>
          </a:prstGeom>
        </p:spPr>
      </p:pic>
      <p:pic>
        <p:nvPicPr>
          <p:cNvPr id="15" name="Picture 14" descr="Picturef1.tif"/>
          <p:cNvPicPr>
            <a:picLocks noChangeAspect="1"/>
          </p:cNvPicPr>
          <p:nvPr/>
        </p:nvPicPr>
        <p:blipFill>
          <a:blip r:embed="rId3" cstate="print"/>
          <a:stretch>
            <a:fillRect/>
          </a:stretch>
        </p:blipFill>
        <p:spPr>
          <a:xfrm>
            <a:off x="3309262" y="622417"/>
            <a:ext cx="2511552" cy="2468880"/>
          </a:xfrm>
          <a:prstGeom prst="rect">
            <a:avLst/>
          </a:prstGeom>
        </p:spPr>
      </p:pic>
      <p:pic>
        <p:nvPicPr>
          <p:cNvPr id="16" name="Picture 15" descr="Picturee1.tif"/>
          <p:cNvPicPr>
            <a:picLocks noChangeAspect="1"/>
          </p:cNvPicPr>
          <p:nvPr/>
        </p:nvPicPr>
        <p:blipFill>
          <a:blip r:embed="rId4" cstate="print"/>
          <a:stretch>
            <a:fillRect/>
          </a:stretch>
        </p:blipFill>
        <p:spPr>
          <a:xfrm>
            <a:off x="537023" y="622417"/>
            <a:ext cx="2517648" cy="2468880"/>
          </a:xfrm>
          <a:prstGeom prst="rect">
            <a:avLst/>
          </a:prstGeom>
        </p:spPr>
      </p:pic>
      <p:sp>
        <p:nvSpPr>
          <p:cNvPr id="40" name="Rectangle 39"/>
          <p:cNvSpPr/>
          <p:nvPr/>
        </p:nvSpPr>
        <p:spPr>
          <a:xfrm>
            <a:off x="537023"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defRPr/>
            </a:pPr>
            <a:r>
              <a:rPr lang="en-GB" sz="1250" smtClean="0">
                <a:solidFill>
                  <a:schemeClr val="accent2"/>
                </a:solidFill>
                <a:latin typeface="Gill Sans MT" pitchFamily="34" charset="0"/>
                <a:ea typeface="Roboto" panose="02000000000000000000" pitchFamily="2" charset="0"/>
              </a:rPr>
              <a:t>Adjust the exposure time</a:t>
            </a:r>
            <a:r>
              <a:rPr lang="en-GB" sz="1250" smtClean="0">
                <a:solidFill>
                  <a:schemeClr val="bg1">
                    <a:lumMod val="50000"/>
                  </a:schemeClr>
                </a:solidFill>
                <a:latin typeface="Gill Sans MT" pitchFamily="34" charset="0"/>
                <a:ea typeface="Roboto" panose="02000000000000000000" pitchFamily="2" charset="0"/>
              </a:rPr>
              <a:t>, as determined in step 1, using the (-) or (+) buttons.</a:t>
            </a:r>
          </a:p>
        </p:txBody>
      </p:sp>
      <p:sp>
        <p:nvSpPr>
          <p:cNvPr id="41" name="Rectangle 40"/>
          <p:cNvSpPr/>
          <p:nvPr/>
        </p:nvSpPr>
        <p:spPr>
          <a:xfrm>
            <a:off x="3309262"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Font typeface="Arial" pitchFamily="34" charset="0"/>
              <a:buChar char="•"/>
              <a:defRPr/>
            </a:pPr>
            <a:r>
              <a:rPr lang="en-GB" sz="1250" dirty="0" smtClean="0">
                <a:solidFill>
                  <a:schemeClr val="bg1">
                    <a:lumMod val="50000"/>
                  </a:schemeClr>
                </a:solidFill>
                <a:latin typeface="Gill Sans MT" pitchFamily="34" charset="0"/>
                <a:ea typeface="Roboto" panose="02000000000000000000" pitchFamily="2" charset="0"/>
              </a:rPr>
              <a:t> Once the MED tester has warmed up, hold it lightly but firmly on the selected area of skin and </a:t>
            </a:r>
            <a:r>
              <a:rPr lang="en-GB" sz="1250" dirty="0" smtClean="0">
                <a:solidFill>
                  <a:schemeClr val="accent2"/>
                </a:solidFill>
                <a:latin typeface="Gill Sans MT" pitchFamily="34" charset="0"/>
                <a:ea typeface="Roboto" panose="02000000000000000000" pitchFamily="2" charset="0"/>
              </a:rPr>
              <a:t>press the </a:t>
            </a:r>
            <a:r>
              <a:rPr lang="en-GB" sz="1250" u="sng" dirty="0" smtClean="0">
                <a:solidFill>
                  <a:schemeClr val="accent2"/>
                </a:solidFill>
                <a:latin typeface="Gill Sans MT" pitchFamily="34" charset="0"/>
                <a:ea typeface="Roboto" panose="02000000000000000000" pitchFamily="2" charset="0"/>
              </a:rPr>
              <a:t>MODE (or START/STOP) </a:t>
            </a:r>
            <a:r>
              <a:rPr lang="en-GB" sz="1250" dirty="0" smtClean="0">
                <a:solidFill>
                  <a:schemeClr val="accent2"/>
                </a:solidFill>
                <a:latin typeface="Gill Sans MT" pitchFamily="34" charset="0"/>
                <a:ea typeface="Roboto" panose="02000000000000000000" pitchFamily="2" charset="0"/>
              </a:rPr>
              <a:t>button to start the timer</a:t>
            </a:r>
            <a:r>
              <a:rPr lang="en-GB" sz="1250" dirty="0" smtClean="0">
                <a:solidFill>
                  <a:schemeClr val="bg1">
                    <a:lumMod val="50000"/>
                  </a:schemeClr>
                </a:solidFill>
                <a:latin typeface="Gill Sans MT" pitchFamily="34" charset="0"/>
                <a:ea typeface="Roboto" panose="02000000000000000000" pitchFamily="2" charset="0"/>
              </a:rPr>
              <a:t>.</a:t>
            </a:r>
          </a:p>
          <a:p>
            <a:pPr algn="just">
              <a:buFont typeface="Arial" pitchFamily="34" charset="0"/>
              <a:buChar char="•"/>
              <a:defRPr/>
            </a:pPr>
            <a:endParaRPr lang="en-GB" sz="1250" dirty="0" smtClean="0">
              <a:solidFill>
                <a:schemeClr val="bg1">
                  <a:lumMod val="50000"/>
                </a:schemeClr>
              </a:solidFill>
              <a:latin typeface="Gill Sans MT" pitchFamily="34" charset="0"/>
              <a:ea typeface="Roboto" panose="02000000000000000000" pitchFamily="2" charset="0"/>
            </a:endParaRPr>
          </a:p>
          <a:p>
            <a:pPr algn="just">
              <a:buFont typeface="Arial" pitchFamily="34" charset="0"/>
              <a:buChar char="•"/>
              <a:defRPr/>
            </a:pPr>
            <a:r>
              <a:rPr lang="en-GB" sz="1250" dirty="0" smtClean="0">
                <a:solidFill>
                  <a:schemeClr val="bg1">
                    <a:lumMod val="50000"/>
                  </a:schemeClr>
                </a:solidFill>
                <a:latin typeface="Gill Sans MT" pitchFamily="34" charset="0"/>
                <a:ea typeface="Roboto" panose="02000000000000000000" pitchFamily="2" charset="0"/>
              </a:rPr>
              <a:t>  The end of the exposure time is indicated by a beep and </a:t>
            </a:r>
            <a:r>
              <a:rPr lang="en-GB" sz="1250" dirty="0" smtClean="0">
                <a:solidFill>
                  <a:schemeClr val="accent2"/>
                </a:solidFill>
                <a:latin typeface="Gill Sans MT" pitchFamily="34" charset="0"/>
                <a:ea typeface="Roboto" panose="02000000000000000000" pitchFamily="2" charset="0"/>
              </a:rPr>
              <a:t>the MED tester is switched off automatically</a:t>
            </a:r>
            <a:r>
              <a:rPr lang="en-GB" sz="1250" dirty="0" smtClean="0">
                <a:solidFill>
                  <a:schemeClr val="bg1">
                    <a:lumMod val="50000"/>
                  </a:schemeClr>
                </a:solidFill>
                <a:latin typeface="Gill Sans MT" pitchFamily="34" charset="0"/>
                <a:ea typeface="Roboto" panose="02000000000000000000" pitchFamily="2" charset="0"/>
              </a:rPr>
              <a:t>.</a:t>
            </a:r>
          </a:p>
        </p:txBody>
      </p:sp>
      <p:sp>
        <p:nvSpPr>
          <p:cNvPr id="42" name="Rectangle 41"/>
          <p:cNvSpPr/>
          <p:nvPr/>
        </p:nvSpPr>
        <p:spPr>
          <a:xfrm>
            <a:off x="6096000" y="3298371"/>
            <a:ext cx="2502000" cy="3145972"/>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buFont typeface="Arial" pitchFamily="34" charset="0"/>
              <a:buChar char="•"/>
              <a:defRPr/>
            </a:pPr>
            <a:r>
              <a:rPr lang="en-GB" sz="1250" smtClean="0">
                <a:solidFill>
                  <a:schemeClr val="tx1">
                    <a:lumMod val="50000"/>
                    <a:lumOff val="50000"/>
                  </a:schemeClr>
                </a:solidFill>
                <a:latin typeface="Gill Sans MT" pitchFamily="34" charset="0"/>
                <a:ea typeface="Roboto" panose="02000000000000000000" pitchFamily="2" charset="0"/>
              </a:rPr>
              <a:t> </a:t>
            </a:r>
            <a:r>
              <a:rPr lang="en-GB" sz="1250" smtClean="0">
                <a:solidFill>
                  <a:schemeClr val="accent2"/>
                </a:solidFill>
                <a:latin typeface="Gill Sans MT" pitchFamily="34" charset="0"/>
                <a:ea typeface="Roboto" panose="02000000000000000000" pitchFamily="2" charset="0"/>
              </a:rPr>
              <a:t>Before removing the MED tester </a:t>
            </a:r>
            <a:r>
              <a:rPr lang="en-GB" sz="1250" smtClean="0">
                <a:solidFill>
                  <a:schemeClr val="bg1">
                    <a:lumMod val="50000"/>
                  </a:schemeClr>
                </a:solidFill>
                <a:latin typeface="Gill Sans MT" pitchFamily="34" charset="0"/>
                <a:ea typeface="Roboto" panose="02000000000000000000" pitchFamily="2" charset="0"/>
              </a:rPr>
              <a:t>from the skin, mark the skin with a skin marker at both ends of the tester. This will enable the person reading the test result on the following day to know which area of skin was exposed to the UVB. </a:t>
            </a:r>
          </a:p>
          <a:p>
            <a:pPr algn="just">
              <a:buFont typeface="Arial" pitchFamily="34" charset="0"/>
              <a:buChar char="•"/>
              <a:defRPr/>
            </a:pPr>
            <a:endParaRPr lang="en-GB" sz="1250" smtClean="0">
              <a:solidFill>
                <a:schemeClr val="bg1">
                  <a:lumMod val="50000"/>
                </a:schemeClr>
              </a:solidFill>
              <a:latin typeface="Gill Sans MT" pitchFamily="34" charset="0"/>
              <a:ea typeface="Roboto" panose="02000000000000000000" pitchFamily="2" charset="0"/>
            </a:endParaRPr>
          </a:p>
          <a:p>
            <a:pPr algn="just">
              <a:buFont typeface="Arial" pitchFamily="34" charset="0"/>
              <a:buChar char="•"/>
              <a:defRPr/>
            </a:pPr>
            <a:r>
              <a:rPr lang="en-GB" sz="1250" smtClean="0">
                <a:solidFill>
                  <a:schemeClr val="bg1">
                    <a:lumMod val="50000"/>
                  </a:schemeClr>
                </a:solidFill>
                <a:latin typeface="Gill Sans MT" pitchFamily="34" charset="0"/>
                <a:ea typeface="Roboto" panose="02000000000000000000" pitchFamily="2" charset="0"/>
              </a:rPr>
              <a:t> Ask the patient to keep the area </a:t>
            </a:r>
          </a:p>
          <a:p>
            <a:pPr algn="just">
              <a:defRPr/>
            </a:pPr>
            <a:r>
              <a:rPr lang="en-GB" sz="1250" smtClean="0">
                <a:solidFill>
                  <a:schemeClr val="bg1">
                    <a:lumMod val="50000"/>
                  </a:schemeClr>
                </a:solidFill>
                <a:latin typeface="Gill Sans MT" pitchFamily="34" charset="0"/>
                <a:ea typeface="Roboto" panose="02000000000000000000" pitchFamily="2" charset="0"/>
              </a:rPr>
              <a:t>as </a:t>
            </a:r>
            <a:r>
              <a:rPr lang="en-GB" sz="1250" smtClean="0">
                <a:solidFill>
                  <a:schemeClr val="accent2"/>
                </a:solidFill>
                <a:latin typeface="Gill Sans MT" pitchFamily="34" charset="0"/>
                <a:ea typeface="Roboto" panose="02000000000000000000" pitchFamily="2" charset="0"/>
              </a:rPr>
              <a:t>dry</a:t>
            </a:r>
            <a:r>
              <a:rPr lang="en-GB" sz="1250" smtClean="0">
                <a:solidFill>
                  <a:schemeClr val="bg1">
                    <a:lumMod val="50000"/>
                  </a:schemeClr>
                </a:solidFill>
                <a:latin typeface="Gill Sans MT" pitchFamily="34" charset="0"/>
                <a:ea typeface="Roboto" panose="02000000000000000000" pitchFamily="2" charset="0"/>
              </a:rPr>
              <a:t> as possible for </a:t>
            </a:r>
            <a:r>
              <a:rPr lang="en-GB" sz="1250" smtClean="0">
                <a:solidFill>
                  <a:schemeClr val="accent2"/>
                </a:solidFill>
                <a:latin typeface="Gill Sans MT" pitchFamily="34" charset="0"/>
                <a:ea typeface="Roboto" panose="02000000000000000000" pitchFamily="2" charset="0"/>
              </a:rPr>
              <a:t>24 hours </a:t>
            </a:r>
            <a:r>
              <a:rPr lang="en-GB" sz="1250" smtClean="0">
                <a:solidFill>
                  <a:schemeClr val="bg1">
                    <a:lumMod val="50000"/>
                  </a:schemeClr>
                </a:solidFill>
                <a:latin typeface="Gill Sans MT" pitchFamily="34" charset="0"/>
                <a:ea typeface="Roboto" panose="02000000000000000000" pitchFamily="2" charset="0"/>
              </a:rPr>
              <a:t>so that the markings are kept as clear as possible.</a:t>
            </a:r>
          </a:p>
          <a:p>
            <a:pPr algn="just">
              <a:defRPr/>
            </a:pPr>
            <a:endParaRPr lang="en-GB" sz="1250" smtClean="0">
              <a:solidFill>
                <a:schemeClr val="bg1">
                  <a:lumMod val="50000"/>
                </a:schemeClr>
              </a:solidFill>
              <a:latin typeface="Gill Sans MT" pitchFamily="34" charset="0"/>
              <a:ea typeface="Roboto" panose="02000000000000000000" pitchFamily="2" charset="0"/>
            </a:endParaRPr>
          </a:p>
        </p:txBody>
      </p:sp>
      <p:sp>
        <p:nvSpPr>
          <p:cNvPr id="68" name="Rounded Rectangle 67"/>
          <p:cNvSpPr/>
          <p:nvPr/>
        </p:nvSpPr>
        <p:spPr>
          <a:xfrm>
            <a:off x="4137352"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6</a:t>
            </a:r>
          </a:p>
        </p:txBody>
      </p:sp>
      <p:sp>
        <p:nvSpPr>
          <p:cNvPr id="69" name="Rounded Rectangle 68"/>
          <p:cNvSpPr/>
          <p:nvPr/>
        </p:nvSpPr>
        <p:spPr>
          <a:xfrm>
            <a:off x="1365113"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5</a:t>
            </a:r>
          </a:p>
        </p:txBody>
      </p:sp>
      <p:sp>
        <p:nvSpPr>
          <p:cNvPr id="71" name="Rounded Rectangle 70"/>
          <p:cNvSpPr/>
          <p:nvPr/>
        </p:nvSpPr>
        <p:spPr>
          <a:xfrm>
            <a:off x="6924090"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11" descr="Picturej1.tif"/>
          <p:cNvPicPr>
            <a:picLocks noChangeAspect="1"/>
          </p:cNvPicPr>
          <p:nvPr/>
        </p:nvPicPr>
        <p:blipFill>
          <a:blip r:embed="rId2" cstate="print"/>
          <a:stretch>
            <a:fillRect/>
          </a:stretch>
        </p:blipFill>
        <p:spPr>
          <a:xfrm>
            <a:off x="6096000" y="622417"/>
            <a:ext cx="2511552" cy="2468880"/>
          </a:xfrm>
          <a:prstGeom prst="rect">
            <a:avLst/>
          </a:prstGeom>
        </p:spPr>
      </p:pic>
      <p:pic>
        <p:nvPicPr>
          <p:cNvPr id="13" name="Picture 12" descr="Picturei1.tif"/>
          <p:cNvPicPr>
            <a:picLocks noChangeAspect="1"/>
          </p:cNvPicPr>
          <p:nvPr/>
        </p:nvPicPr>
        <p:blipFill>
          <a:blip r:embed="rId3" cstate="print"/>
          <a:stretch>
            <a:fillRect/>
          </a:stretch>
        </p:blipFill>
        <p:spPr>
          <a:xfrm>
            <a:off x="3309262" y="622417"/>
            <a:ext cx="2511552" cy="2474976"/>
          </a:xfrm>
          <a:prstGeom prst="rect">
            <a:avLst/>
          </a:prstGeom>
        </p:spPr>
      </p:pic>
      <p:pic>
        <p:nvPicPr>
          <p:cNvPr id="14" name="Picture 13" descr="Pictureh1.tif"/>
          <p:cNvPicPr>
            <a:picLocks noChangeAspect="1"/>
          </p:cNvPicPr>
          <p:nvPr/>
        </p:nvPicPr>
        <p:blipFill>
          <a:blip r:embed="rId4" cstate="print"/>
          <a:stretch>
            <a:fillRect/>
          </a:stretch>
        </p:blipFill>
        <p:spPr>
          <a:xfrm>
            <a:off x="537023" y="622417"/>
            <a:ext cx="2517648" cy="2468880"/>
          </a:xfrm>
          <a:prstGeom prst="rect">
            <a:avLst/>
          </a:prstGeom>
        </p:spPr>
      </p:pic>
      <p:sp>
        <p:nvSpPr>
          <p:cNvPr id="40" name="Rectangle 39"/>
          <p:cNvSpPr/>
          <p:nvPr/>
        </p:nvSpPr>
        <p:spPr>
          <a:xfrm>
            <a:off x="537023" y="3298371"/>
            <a:ext cx="2502000" cy="2199604"/>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defRPr/>
            </a:pPr>
            <a:r>
              <a:rPr lang="en-GB" sz="1250" smtClean="0">
                <a:solidFill>
                  <a:schemeClr val="accent2"/>
                </a:solidFill>
                <a:latin typeface="Gill Sans MT" pitchFamily="34" charset="0"/>
                <a:ea typeface="Roboto" panose="02000000000000000000" pitchFamily="2" charset="0"/>
              </a:rPr>
              <a:t>Complete the medical notes </a:t>
            </a:r>
            <a:r>
              <a:rPr lang="en-GB" sz="1250" smtClean="0">
                <a:solidFill>
                  <a:schemeClr val="bg1">
                    <a:lumMod val="50000"/>
                  </a:schemeClr>
                </a:solidFill>
                <a:latin typeface="Gill Sans MT" pitchFamily="34" charset="0"/>
                <a:ea typeface="Roboto" panose="02000000000000000000" pitchFamily="2" charset="0"/>
              </a:rPr>
              <a:t>with date and time the procedure was performed and </a:t>
            </a:r>
            <a:r>
              <a:rPr lang="en-GB" sz="1250" smtClean="0">
                <a:solidFill>
                  <a:schemeClr val="accent2"/>
                </a:solidFill>
                <a:latin typeface="Gill Sans MT" pitchFamily="34" charset="0"/>
                <a:ea typeface="Roboto" panose="02000000000000000000" pitchFamily="2" charset="0"/>
              </a:rPr>
              <a:t>sign the entry</a:t>
            </a:r>
            <a:r>
              <a:rPr lang="en-GB" sz="1250" smtClean="0">
                <a:solidFill>
                  <a:schemeClr val="bg1">
                    <a:lumMod val="50000"/>
                  </a:schemeClr>
                </a:solidFill>
                <a:latin typeface="Gill Sans MT" pitchFamily="34" charset="0"/>
                <a:ea typeface="Roboto" panose="02000000000000000000" pitchFamily="2" charset="0"/>
              </a:rPr>
              <a:t>.</a:t>
            </a:r>
          </a:p>
        </p:txBody>
      </p:sp>
      <p:sp>
        <p:nvSpPr>
          <p:cNvPr id="41" name="Rectangle 40"/>
          <p:cNvSpPr/>
          <p:nvPr/>
        </p:nvSpPr>
        <p:spPr>
          <a:xfrm>
            <a:off x="3309262" y="3298371"/>
            <a:ext cx="2502000" cy="2199604"/>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buFont typeface="Arial" pitchFamily="34" charset="0"/>
              <a:buChar char="•"/>
              <a:defRPr/>
            </a:pPr>
            <a:r>
              <a:rPr lang="en-GB" sz="1250" smtClean="0">
                <a:solidFill>
                  <a:schemeClr val="bg1">
                    <a:lumMod val="50000"/>
                  </a:schemeClr>
                </a:solidFill>
                <a:latin typeface="Gill Sans MT" pitchFamily="34" charset="0"/>
                <a:ea typeface="Roboto" panose="02000000000000000000" pitchFamily="2" charset="0"/>
              </a:rPr>
              <a:t>The patient returns </a:t>
            </a:r>
            <a:r>
              <a:rPr lang="en-GB" sz="1250" smtClean="0">
                <a:solidFill>
                  <a:schemeClr val="accent2"/>
                </a:solidFill>
                <a:latin typeface="Gill Sans MT" pitchFamily="34" charset="0"/>
                <a:ea typeface="Roboto" panose="02000000000000000000" pitchFamily="2" charset="0"/>
              </a:rPr>
              <a:t>24 hours later </a:t>
            </a:r>
            <a:r>
              <a:rPr lang="en-GB" sz="1250" smtClean="0">
                <a:solidFill>
                  <a:schemeClr val="bg1">
                    <a:lumMod val="50000"/>
                  </a:schemeClr>
                </a:solidFill>
                <a:latin typeface="Gill Sans MT" pitchFamily="34" charset="0"/>
                <a:ea typeface="Roboto" panose="02000000000000000000" pitchFamily="2" charset="0"/>
              </a:rPr>
              <a:t>for the result to be read.</a:t>
            </a:r>
          </a:p>
          <a:p>
            <a:pPr algn="just">
              <a:buFont typeface="Arial" pitchFamily="34" charset="0"/>
              <a:buChar char="•"/>
              <a:defRPr/>
            </a:pPr>
            <a:endParaRPr lang="en-GB" sz="1250" smtClean="0">
              <a:solidFill>
                <a:schemeClr val="bg1">
                  <a:lumMod val="50000"/>
                </a:schemeClr>
              </a:solidFill>
              <a:latin typeface="Gill Sans MT" pitchFamily="34" charset="0"/>
              <a:ea typeface="Roboto" panose="02000000000000000000" pitchFamily="2" charset="0"/>
            </a:endParaRPr>
          </a:p>
          <a:p>
            <a:pPr algn="just">
              <a:buFont typeface="Arial" pitchFamily="34" charset="0"/>
              <a:buChar char="•"/>
              <a:defRPr/>
            </a:pPr>
            <a:r>
              <a:rPr lang="en-GB" sz="1250" smtClean="0">
                <a:solidFill>
                  <a:schemeClr val="bg1">
                    <a:lumMod val="50000"/>
                  </a:schemeClr>
                </a:solidFill>
                <a:latin typeface="Gill Sans MT" pitchFamily="34" charset="0"/>
                <a:ea typeface="Roboto" panose="02000000000000000000" pitchFamily="2" charset="0"/>
              </a:rPr>
              <a:t>The MED is identified using the table in the manual.</a:t>
            </a:r>
          </a:p>
          <a:p>
            <a:pPr algn="just">
              <a:buFont typeface="Arial" pitchFamily="34" charset="0"/>
              <a:buChar char="•"/>
              <a:defRPr/>
            </a:pPr>
            <a:endParaRPr lang="en-GB" sz="1250" smtClean="0">
              <a:solidFill>
                <a:schemeClr val="bg1">
                  <a:lumMod val="50000"/>
                </a:schemeClr>
              </a:solidFill>
              <a:latin typeface="Gill Sans MT" pitchFamily="34" charset="0"/>
              <a:ea typeface="Roboto" panose="02000000000000000000" pitchFamily="2" charset="0"/>
            </a:endParaRPr>
          </a:p>
          <a:p>
            <a:pPr algn="just">
              <a:buFont typeface="Arial" pitchFamily="34" charset="0"/>
              <a:buChar char="•"/>
              <a:defRPr/>
            </a:pPr>
            <a:r>
              <a:rPr lang="en-GB" sz="1250" smtClean="0">
                <a:solidFill>
                  <a:schemeClr val="bg1">
                    <a:lumMod val="50000"/>
                  </a:schemeClr>
                </a:solidFill>
                <a:latin typeface="Gill Sans MT" pitchFamily="34" charset="0"/>
                <a:ea typeface="Roboto" panose="02000000000000000000" pitchFamily="2" charset="0"/>
              </a:rPr>
              <a:t>It is the dose given to the area showing a square of erythema that is</a:t>
            </a:r>
            <a:r>
              <a:rPr lang="en-GB" sz="1250" u="sng" smtClean="0">
                <a:solidFill>
                  <a:schemeClr val="bg1">
                    <a:lumMod val="50000"/>
                  </a:schemeClr>
                </a:solidFill>
                <a:latin typeface="Gill Sans MT" pitchFamily="34" charset="0"/>
                <a:ea typeface="Roboto" panose="02000000000000000000" pitchFamily="2" charset="0"/>
              </a:rPr>
              <a:t> </a:t>
            </a:r>
            <a:r>
              <a:rPr lang="en-GB" sz="1250" u="sng" smtClean="0">
                <a:solidFill>
                  <a:schemeClr val="accent2"/>
                </a:solidFill>
                <a:latin typeface="Gill Sans MT" pitchFamily="34" charset="0"/>
                <a:ea typeface="Roboto" panose="02000000000000000000" pitchFamily="2" charset="0"/>
              </a:rPr>
              <a:t>just </a:t>
            </a:r>
            <a:r>
              <a:rPr lang="en-GB" sz="1250" smtClean="0">
                <a:solidFill>
                  <a:schemeClr val="accent2"/>
                </a:solidFill>
                <a:latin typeface="Gill Sans MT" pitchFamily="34" charset="0"/>
                <a:ea typeface="Roboto" panose="02000000000000000000" pitchFamily="2" charset="0"/>
              </a:rPr>
              <a:t>visible</a:t>
            </a:r>
            <a:r>
              <a:rPr lang="en-GB" sz="1250" smtClean="0">
                <a:solidFill>
                  <a:schemeClr val="bg1">
                    <a:lumMod val="50000"/>
                  </a:schemeClr>
                </a:solidFill>
                <a:latin typeface="Gill Sans MT" pitchFamily="34" charset="0"/>
                <a:ea typeface="Roboto" panose="02000000000000000000" pitchFamily="2" charset="0"/>
              </a:rPr>
              <a:t>.</a:t>
            </a:r>
          </a:p>
          <a:p>
            <a:pPr algn="just">
              <a:buFont typeface="Arial" pitchFamily="34" charset="0"/>
              <a:buChar char="•"/>
              <a:defRPr/>
            </a:pPr>
            <a:endParaRPr lang="en-GB" sz="1250" smtClean="0">
              <a:solidFill>
                <a:schemeClr val="bg1">
                  <a:lumMod val="50000"/>
                </a:schemeClr>
              </a:solidFill>
              <a:latin typeface="Gill Sans MT" pitchFamily="34" charset="0"/>
              <a:ea typeface="Roboto" panose="02000000000000000000" pitchFamily="2" charset="0"/>
            </a:endParaRPr>
          </a:p>
          <a:p>
            <a:pPr algn="just">
              <a:buFont typeface="Arial" pitchFamily="34" charset="0"/>
              <a:buChar char="•"/>
              <a:defRPr/>
            </a:pPr>
            <a:endParaRPr lang="en-GB" sz="1250" smtClean="0">
              <a:solidFill>
                <a:schemeClr val="bg1">
                  <a:lumMod val="50000"/>
                </a:schemeClr>
              </a:solidFill>
              <a:latin typeface="Gill Sans MT" pitchFamily="34" charset="0"/>
              <a:ea typeface="Roboto" panose="02000000000000000000" pitchFamily="2" charset="0"/>
            </a:endParaRPr>
          </a:p>
        </p:txBody>
      </p:sp>
      <p:sp>
        <p:nvSpPr>
          <p:cNvPr id="42" name="Rectangle 41"/>
          <p:cNvSpPr/>
          <p:nvPr/>
        </p:nvSpPr>
        <p:spPr>
          <a:xfrm>
            <a:off x="6096000" y="3298371"/>
            <a:ext cx="2502000" cy="856940"/>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defRPr/>
            </a:pPr>
            <a:r>
              <a:rPr lang="en-GB" sz="1250" smtClean="0">
                <a:solidFill>
                  <a:schemeClr val="accent2"/>
                </a:solidFill>
                <a:latin typeface="Gill Sans MT" pitchFamily="34" charset="0"/>
                <a:ea typeface="Roboto" panose="02000000000000000000" pitchFamily="2" charset="0"/>
              </a:rPr>
              <a:t>Complete the medical notes </a:t>
            </a:r>
            <a:r>
              <a:rPr lang="en-GB" sz="1250" smtClean="0">
                <a:solidFill>
                  <a:schemeClr val="bg1">
                    <a:lumMod val="50000"/>
                  </a:schemeClr>
                </a:solidFill>
                <a:latin typeface="Gill Sans MT" pitchFamily="34" charset="0"/>
                <a:ea typeface="Roboto" panose="02000000000000000000" pitchFamily="2" charset="0"/>
              </a:rPr>
              <a:t>with date, time of reading, the MED result and </a:t>
            </a:r>
            <a:r>
              <a:rPr lang="en-GB" sz="1250" smtClean="0">
                <a:solidFill>
                  <a:schemeClr val="accent2"/>
                </a:solidFill>
                <a:latin typeface="Gill Sans MT" pitchFamily="34" charset="0"/>
                <a:ea typeface="Roboto" panose="02000000000000000000" pitchFamily="2" charset="0"/>
              </a:rPr>
              <a:t>signature.</a:t>
            </a:r>
          </a:p>
        </p:txBody>
      </p:sp>
      <p:sp>
        <p:nvSpPr>
          <p:cNvPr id="68" name="Rounded Rectangle 67"/>
          <p:cNvSpPr/>
          <p:nvPr/>
        </p:nvSpPr>
        <p:spPr>
          <a:xfrm>
            <a:off x="4137352"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9</a:t>
            </a:r>
          </a:p>
        </p:txBody>
      </p:sp>
      <p:sp>
        <p:nvSpPr>
          <p:cNvPr id="69" name="Rounded Rectangle 68"/>
          <p:cNvSpPr/>
          <p:nvPr/>
        </p:nvSpPr>
        <p:spPr>
          <a:xfrm>
            <a:off x="1365113"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8</a:t>
            </a:r>
          </a:p>
        </p:txBody>
      </p:sp>
      <p:sp>
        <p:nvSpPr>
          <p:cNvPr id="71" name="Rounded Rectangle 70"/>
          <p:cNvSpPr/>
          <p:nvPr/>
        </p:nvSpPr>
        <p:spPr>
          <a:xfrm>
            <a:off x="6924090" y="2948841"/>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10</a:t>
            </a:r>
          </a:p>
        </p:txBody>
      </p:sp>
      <p:sp>
        <p:nvSpPr>
          <p:cNvPr id="17" name="Right Arrow 16"/>
          <p:cNvSpPr/>
          <p:nvPr/>
        </p:nvSpPr>
        <p:spPr>
          <a:xfrm>
            <a:off x="3548748" y="1994017"/>
            <a:ext cx="434340" cy="320040"/>
          </a:xfrm>
          <a:prstGeom prst="rightArrow">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solidFill>
                <a:schemeClr val="tx1"/>
              </a:solidFill>
              <a:ea typeface="Segoe UI" pitchFamily="34" charset="0"/>
              <a:cs typeface="Segoe UI" pitchFamily="34" charset="0"/>
            </a:endParaRPr>
          </a:p>
        </p:txBody>
      </p:sp>
      <p:sp>
        <p:nvSpPr>
          <p:cNvPr id="20" name="Rectangle 19"/>
          <p:cNvSpPr/>
          <p:nvPr/>
        </p:nvSpPr>
        <p:spPr>
          <a:xfrm>
            <a:off x="6051630" y="4641035"/>
            <a:ext cx="2502000" cy="856940"/>
          </a:xfrm>
          <a:prstGeom prst="rect">
            <a:avLst/>
          </a:prstGeom>
          <a:solidFill>
            <a:schemeClr val="bg1"/>
          </a:solidFill>
          <a:ln>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algn="just">
              <a:defRPr/>
            </a:pPr>
            <a:r>
              <a:rPr lang="en-GB" sz="1250" smtClean="0">
                <a:solidFill>
                  <a:schemeClr val="bg1">
                    <a:lumMod val="50000"/>
                  </a:schemeClr>
                </a:solidFill>
                <a:latin typeface="Gill Sans MT" pitchFamily="34" charset="0"/>
                <a:ea typeface="Roboto" panose="02000000000000000000" pitchFamily="2" charset="0"/>
              </a:rPr>
              <a:t>When the test is completed the MED tester should not be re-used for 3 to 5 minutes.</a:t>
            </a:r>
          </a:p>
        </p:txBody>
      </p:sp>
      <p:sp>
        <p:nvSpPr>
          <p:cNvPr id="21" name="Rounded Rectangle 20"/>
          <p:cNvSpPr/>
          <p:nvPr/>
        </p:nvSpPr>
        <p:spPr>
          <a:xfrm>
            <a:off x="6924090" y="4270287"/>
            <a:ext cx="845820" cy="287528"/>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b="1" smtClean="0">
                <a:solidFill>
                  <a:srgbClr val="ECECEC"/>
                </a:solidFill>
                <a:ea typeface="Segoe UI" pitchFamily="34" charset="0"/>
                <a:cs typeface="Segoe UI" pitchFamily="34" charset="0"/>
              </a:rPr>
              <a:t>Step 11</a:t>
            </a:r>
          </a:p>
        </p:txBody>
      </p:sp>
      <p:sp>
        <p:nvSpPr>
          <p:cNvPr id="15" name="Rectangle 14"/>
          <p:cNvSpPr/>
          <p:nvPr/>
        </p:nvSpPr>
        <p:spPr>
          <a:xfrm>
            <a:off x="538480" y="5964821"/>
            <a:ext cx="8015150" cy="553998"/>
          </a:xfrm>
          <a:prstGeom prst="rect">
            <a:avLst/>
          </a:prstGeom>
          <a:solidFill>
            <a:schemeClr val="bg1"/>
          </a:solidFill>
        </p:spPr>
        <p:txBody>
          <a:bodyPr wrap="square">
            <a:spAutoFit/>
          </a:bodyPr>
          <a:lstStyle/>
          <a:p>
            <a:pPr algn="ctr"/>
            <a:r>
              <a:rPr lang="en-US" sz="1000" smtClean="0"/>
              <a:t>This resource was developed as part of the HI-Light Vitiligo Trial, which is funded by the National Institute for Health Research Health Technology Assessment programme (project number 12/24/02).</a:t>
            </a:r>
            <a:r>
              <a:rPr lang="en-GB" sz="1000" smtClean="0"/>
              <a:t> The views and opinions expressed herein are those of the authors and do not necessarily reflect those of the NIHR, NHS or the Department of Health.</a:t>
            </a:r>
            <a:endParaRPr lang="en-GB"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sz="1400" smtClean="0">
            <a:solidFill>
              <a:schemeClr val="tx1"/>
            </a:solidFill>
            <a:ea typeface="Segoe UI" pitchFamily="34" charset="0"/>
            <a:cs typeface="Segoe U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Ins="144000" bIns="36000" numCol="1" spcCol="360000">
        <a:spAutoFit/>
      </a:bodyPr>
      <a:lstStyle>
        <a:defPPr marL="0">
          <a:defRPr sz="1250" b="1" smtClean="0">
            <a:solidFill>
              <a:schemeClr val="bg1">
                <a:lumMod val="50000"/>
              </a:schemeClr>
            </a:solidFill>
            <a:ea typeface="Roboto" panose="02000000000000000000"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2614</TotalTime>
  <Words>980</Words>
  <Application>Microsoft Office PowerPoint</Application>
  <PresentationFormat>On-screen Show (4:3)</PresentationFormat>
  <Paragraphs>92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Company>University Of Nottingham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dc:creator>
  <cp:lastModifiedBy>Natasha Rogers</cp:lastModifiedBy>
  <cp:revision>325</cp:revision>
  <dcterms:created xsi:type="dcterms:W3CDTF">2015-10-20T10:05:22Z</dcterms:created>
  <dcterms:modified xsi:type="dcterms:W3CDTF">2015-11-11T14:32:34Z</dcterms:modified>
</cp:coreProperties>
</file>