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6" r:id="rId2"/>
    <p:sldId id="280" r:id="rId3"/>
    <p:sldId id="296" r:id="rId4"/>
    <p:sldId id="297" r:id="rId5"/>
    <p:sldId id="284" r:id="rId6"/>
    <p:sldId id="292" r:id="rId7"/>
    <p:sldId id="304" r:id="rId8"/>
    <p:sldId id="305" r:id="rId9"/>
    <p:sldId id="312" r:id="rId10"/>
    <p:sldId id="313" r:id="rId11"/>
    <p:sldId id="310" r:id="rId12"/>
    <p:sldId id="311" r:id="rId13"/>
    <p:sldId id="288" r:id="rId14"/>
    <p:sldId id="307" r:id="rId15"/>
    <p:sldId id="309" r:id="rId16"/>
  </p:sldIdLst>
  <p:sldSz cx="12192000" cy="6858000"/>
  <p:notesSz cx="68580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079" autoAdjust="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013E3-377C-4C01-9808-98FF2F74064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8138"/>
            <a:ext cx="2971800" cy="487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228138"/>
            <a:ext cx="2971800" cy="487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066AC-1C6D-4EC9-952D-EAE7A69ABED6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45243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4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874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116A2-CD5B-4177-90CB-FAA8E45CFC20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14350" y="1214438"/>
            <a:ext cx="5829300" cy="3278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675584"/>
            <a:ext cx="5486400" cy="38254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8040"/>
            <a:ext cx="2971800" cy="4874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228040"/>
            <a:ext cx="2971800" cy="4874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6ACAB-117A-46A7-8B65-BDED6C06EC9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309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6ACAB-117A-46A7-8B65-BDED6C06EC9E}" type="slidenum">
              <a:rPr lang="en-ZA" smtClean="0"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97073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ZA" alt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E9FB09-7B1B-4F3C-88EC-A04E2C2CDF3B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1053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6ACAB-117A-46A7-8B65-BDED6C06EC9E}" type="slidenum">
              <a:rPr lang="en-ZA" smtClean="0"/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69051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6ACAB-117A-46A7-8B65-BDED6C06EC9E}" type="slidenum">
              <a:rPr lang="en-ZA" smtClean="0"/>
              <a:t>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20806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6ACAB-117A-46A7-8B65-BDED6C06EC9E}" type="slidenum">
              <a:rPr lang="en-ZA" smtClean="0"/>
              <a:t>11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781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71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980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3961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7895167" y="5862638"/>
            <a:ext cx="4303184" cy="9953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800" dirty="0" smtClean="0">
              <a:solidFill>
                <a:srgbClr val="7F7F7F"/>
              </a:solidFill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628651" y="611189"/>
            <a:ext cx="11582400" cy="5546725"/>
          </a:xfrm>
          <a:prstGeom prst="rect">
            <a:avLst/>
          </a:prstGeom>
          <a:solidFill>
            <a:srgbClr val="00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0176933" y="6215064"/>
            <a:ext cx="2015067" cy="642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 sz="1800" dirty="0" smtClean="0"/>
          </a:p>
        </p:txBody>
      </p:sp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283633" y="266701"/>
            <a:ext cx="2489200" cy="2487613"/>
          </a:xfrm>
          <a:prstGeom prst="rect">
            <a:avLst/>
          </a:prstGeom>
          <a:solidFill>
            <a:srgbClr val="008E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u="sng" dirty="0"/>
          </a:p>
        </p:txBody>
      </p:sp>
      <p:pic>
        <p:nvPicPr>
          <p:cNvPr id="10" name="Picture 3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611189"/>
            <a:ext cx="6424083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Subtitle 2"/>
          <p:cNvSpPr>
            <a:spLocks noGrp="1" noChangeAspect="1"/>
          </p:cNvSpPr>
          <p:nvPr>
            <p:ph type="subTitle" idx="1"/>
          </p:nvPr>
        </p:nvSpPr>
        <p:spPr>
          <a:xfrm>
            <a:off x="779681" y="5099911"/>
            <a:ext cx="6191804" cy="76227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056462" y="611718"/>
            <a:ext cx="5153965" cy="554566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7" name="Title 1"/>
          <p:cNvSpPr>
            <a:spLocks noGrp="1"/>
          </p:cNvSpPr>
          <p:nvPr>
            <p:ph type="ctrTitle"/>
          </p:nvPr>
        </p:nvSpPr>
        <p:spPr>
          <a:xfrm>
            <a:off x="781073" y="2934479"/>
            <a:ext cx="6190412" cy="2042200"/>
          </a:xfrm>
          <a:prstGeom prst="rect">
            <a:avLst/>
          </a:prstGeom>
        </p:spPr>
        <p:txBody>
          <a:bodyPr bIns="684000" anchor="t">
            <a:normAutofit/>
          </a:bodyPr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800088" y="6296000"/>
            <a:ext cx="6171395" cy="36512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8877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73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524000"/>
            <a:ext cx="46228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0400" y="1524000"/>
            <a:ext cx="46228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039B5-5B7E-40C5-8251-5BE6F75C671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0661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6758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1938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7425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3397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48756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59771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8567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753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B5CAF-545D-46D9-94EE-611F2D8F66C4}" type="datetimeFigureOut">
              <a:rPr lang="en-ZA" smtClean="0"/>
              <a:t>2019/09/23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1694E-EE82-4B6A-BC9D-20293456F3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3600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Placeholder 2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" r="122"/>
          <a:stretch>
            <a:fillRect/>
          </a:stretch>
        </p:blipFill>
        <p:spPr/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ZA" sz="2700" dirty="0" smtClean="0"/>
              <a:t>North-South Tensions and Challenges in academic writing for African Scholars </a:t>
            </a:r>
            <a:br>
              <a:rPr lang="en-ZA" sz="2700" dirty="0" smtClean="0"/>
            </a:br>
            <a:r>
              <a:rPr lang="en-ZA" sz="2700" dirty="0" smtClean="0"/>
              <a:t>Presentation to British Academy Writing Workshop for sub-Saharan Africa (Early Career Researchers) </a:t>
            </a:r>
            <a:br>
              <a:rPr lang="en-ZA" sz="2700" dirty="0" smtClean="0"/>
            </a:br>
            <a:r>
              <a:rPr lang="en-ZA" sz="2700" dirty="0" smtClean="0"/>
              <a:t> 24-27 September 2019</a:t>
            </a:r>
            <a:br>
              <a:rPr lang="en-ZA" sz="2700" dirty="0" smtClean="0"/>
            </a:br>
            <a:r>
              <a:rPr lang="en-ZA" sz="2700" dirty="0" smtClean="0"/>
              <a:t>Professor Stella M. Nkomo</a:t>
            </a:r>
            <a:br>
              <a:rPr lang="en-ZA" sz="2700" dirty="0" smtClean="0"/>
            </a:br>
            <a:r>
              <a:rPr lang="en-ZA" sz="2700" dirty="0" smtClean="0"/>
              <a:t>University of Pretoria, South Africa </a:t>
            </a:r>
            <a:br>
              <a:rPr lang="en-ZA" sz="2700" dirty="0" smtClean="0"/>
            </a:br>
            <a:r>
              <a:rPr lang="en-ZA" sz="2700" dirty="0" smtClean="0"/>
              <a:t/>
            </a:r>
            <a:br>
              <a:rPr lang="en-ZA" sz="2700" dirty="0" smtClean="0"/>
            </a:br>
            <a:r>
              <a:rPr lang="en-ZA" sz="3100" dirty="0" smtClean="0"/>
              <a:t/>
            </a:r>
            <a:br>
              <a:rPr lang="en-ZA" sz="3100" dirty="0" smtClean="0"/>
            </a:br>
            <a:r>
              <a:rPr lang="en-ZA" sz="2200" dirty="0" smtClean="0"/>
              <a:t/>
            </a:r>
            <a:br>
              <a:rPr lang="en-ZA" sz="2200" dirty="0" smtClean="0"/>
            </a:br>
            <a:r>
              <a:rPr lang="en-ZA" sz="2200" dirty="0" smtClean="0"/>
              <a:t/>
            </a:r>
            <a:br>
              <a:rPr lang="en-ZA" sz="2200" dirty="0" smtClean="0"/>
            </a:br>
            <a:r>
              <a:rPr lang="en-ZA" sz="2200" dirty="0"/>
              <a:t/>
            </a:r>
            <a:br>
              <a:rPr lang="en-ZA" sz="2200" dirty="0"/>
            </a:br>
            <a:r>
              <a:rPr lang="en-ZA" sz="2200" dirty="0" smtClean="0"/>
              <a:t/>
            </a:r>
            <a:br>
              <a:rPr lang="en-ZA" sz="2200" dirty="0" smtClean="0"/>
            </a:br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 </a:t>
            </a:r>
            <a:br>
              <a:rPr lang="en-ZA" dirty="0" smtClean="0"/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7519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114301"/>
            <a:ext cx="11615738" cy="514350"/>
          </a:xfrm>
        </p:spPr>
        <p:txBody>
          <a:bodyPr>
            <a:normAutofit fontScale="90000"/>
          </a:bodyPr>
          <a:lstStyle/>
          <a:p>
            <a:pPr algn="ctr"/>
            <a:r>
              <a:rPr lang="en-ZA" b="1" i="1" dirty="0" smtClean="0"/>
              <a:t>Example of</a:t>
            </a:r>
            <a:r>
              <a:rPr lang="en-ZA" i="1" dirty="0" smtClean="0"/>
              <a:t> </a:t>
            </a:r>
            <a:r>
              <a:rPr lang="en-ZA" b="1" i="1" dirty="0" smtClean="0"/>
              <a:t>Outside In Strategy</a:t>
            </a:r>
            <a:endParaRPr lang="en-Z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871077"/>
            <a:ext cx="12049125" cy="5843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2600" b="1" dirty="0" smtClean="0"/>
              <a:t>Nkomo</a:t>
            </a:r>
            <a:r>
              <a:rPr lang="en-ZA" sz="2600" b="1" dirty="0"/>
              <a:t>, S. M. &amp; Kriek, D. (2011). Leading change in the ‘new South Africa</a:t>
            </a:r>
            <a:r>
              <a:rPr lang="en-ZA" sz="2600" b="1" i="1" dirty="0"/>
              <a:t>’. </a:t>
            </a:r>
            <a:r>
              <a:rPr lang="en-ZA" sz="2600" b="1" i="1" dirty="0" smtClean="0"/>
              <a:t>Journal </a:t>
            </a:r>
            <a:r>
              <a:rPr lang="en-ZA" sz="2600" b="1" i="1" dirty="0"/>
              <a:t>of Occupational and Organizational </a:t>
            </a:r>
            <a:r>
              <a:rPr lang="en-ZA" sz="2600" b="1" i="1" dirty="0" smtClean="0"/>
              <a:t>Psychology</a:t>
            </a:r>
            <a:r>
              <a:rPr lang="en-ZA" sz="2600" b="1" i="1" dirty="0"/>
              <a:t>. </a:t>
            </a:r>
            <a:endParaRPr lang="en-ZA" sz="2600" b="1" i="1" dirty="0" smtClean="0"/>
          </a:p>
          <a:p>
            <a:pPr marL="0" indent="0">
              <a:buNone/>
            </a:pPr>
            <a:endParaRPr lang="en-ZA" sz="2600" b="1" i="1" dirty="0" smtClean="0"/>
          </a:p>
          <a:p>
            <a:pPr marL="0" lvl="0" indent="0">
              <a:buNone/>
            </a:pPr>
            <a:r>
              <a:rPr lang="en-ZA" sz="3200" b="1" i="1" dirty="0"/>
              <a:t>RQ</a:t>
            </a:r>
            <a:r>
              <a:rPr lang="en-ZA" sz="3200" b="1" dirty="0"/>
              <a:t>:</a:t>
            </a:r>
            <a:r>
              <a:rPr lang="en-ZA" sz="3200" dirty="0"/>
              <a:t> </a:t>
            </a:r>
            <a:r>
              <a:rPr lang="en-ZA" sz="3200" i="1" dirty="0"/>
              <a:t>How did leaders in South Africa lead organisational change precipitated by the changing national context of South Africa?  </a:t>
            </a:r>
          </a:p>
          <a:p>
            <a:pPr marL="0" indent="0">
              <a:buNone/>
            </a:pPr>
            <a:endParaRPr lang="en-ZA" sz="2400" i="1" dirty="0"/>
          </a:p>
          <a:p>
            <a:pPr marL="0" indent="0">
              <a:buNone/>
            </a:pPr>
            <a:r>
              <a:rPr lang="en-ZA" sz="3200" b="1" dirty="0" smtClean="0"/>
              <a:t>Contribution</a:t>
            </a:r>
            <a:r>
              <a:rPr lang="en-ZA" sz="3200" dirty="0" smtClean="0"/>
              <a:t>: “</a:t>
            </a:r>
            <a:r>
              <a:rPr lang="en-ZA" sz="3200" dirty="0"/>
              <a:t>Literature on strategic leadership focuses </a:t>
            </a:r>
            <a:r>
              <a:rPr lang="en-ZA" sz="3200" dirty="0" smtClean="0"/>
              <a:t>primarily on </a:t>
            </a:r>
            <a:r>
              <a:rPr lang="en-ZA" sz="3200" dirty="0"/>
              <a:t>how leaders lead change in response to changes in the competitive environment </a:t>
            </a:r>
            <a:r>
              <a:rPr lang="en-ZA" sz="3200" b="1" i="1" dirty="0"/>
              <a:t>but what happens when there is disruptive national/societal change</a:t>
            </a:r>
            <a:r>
              <a:rPr lang="en-ZA" sz="3200" dirty="0"/>
              <a:t>?  </a:t>
            </a:r>
            <a:r>
              <a:rPr lang="en-ZA" sz="3200" i="1" dirty="0"/>
              <a:t>Empirical research on how leaders interpret and respond to radical national level change is sparse</a:t>
            </a:r>
            <a:r>
              <a:rPr lang="en-ZA" sz="3200" dirty="0"/>
              <a:t> </a:t>
            </a:r>
            <a:r>
              <a:rPr lang="en-ZA" sz="3200" i="1" dirty="0"/>
              <a:t>. . .”</a:t>
            </a:r>
          </a:p>
          <a:p>
            <a:pPr marL="0" indent="0">
              <a:buNone/>
            </a:pPr>
            <a:endParaRPr lang="en-ZA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88960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185863"/>
            <a:ext cx="12192000" cy="5672137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ZA" sz="4600" i="1" dirty="0" smtClean="0"/>
              <a:t>(3) </a:t>
            </a:r>
            <a:r>
              <a:rPr lang="en-ZA" sz="4600" b="1" i="1" dirty="0"/>
              <a:t>Inside Out: </a:t>
            </a:r>
            <a:r>
              <a:rPr lang="en-ZA" sz="3800" i="1" dirty="0"/>
              <a:t>Making the </a:t>
            </a:r>
            <a:r>
              <a:rPr lang="en-ZA" sz="3800" i="1" dirty="0" smtClean="0"/>
              <a:t>‘indigenous’ in ‘Africa’ have broader relevance   </a:t>
            </a:r>
            <a:endParaRPr lang="en-ZA" sz="3800" i="1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ZA" sz="3800" i="1" u="sng" dirty="0"/>
              <a:t>Connect observations/empirical analysis </a:t>
            </a:r>
            <a:r>
              <a:rPr lang="en-ZA" sz="3800" i="1" dirty="0"/>
              <a:t>of </a:t>
            </a:r>
            <a:r>
              <a:rPr lang="en-ZA" sz="3800" i="1" dirty="0" smtClean="0"/>
              <a:t>an indigenous  </a:t>
            </a:r>
            <a:r>
              <a:rPr lang="en-ZA" sz="3800" i="1" dirty="0"/>
              <a:t>phenomenon to familiar concepts in the existing </a:t>
            </a:r>
            <a:r>
              <a:rPr lang="en-ZA" sz="3800" i="1" dirty="0" smtClean="0"/>
              <a:t>literature.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n-ZA" sz="3800" i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ZA" sz="4000" i="1" dirty="0"/>
              <a:t>The local phenomenon may be quite </a:t>
            </a:r>
            <a:r>
              <a:rPr lang="en-ZA" sz="4000" i="1" dirty="0" smtClean="0"/>
              <a:t>peculiar </a:t>
            </a:r>
            <a:r>
              <a:rPr lang="en-ZA" sz="4000" i="1" dirty="0"/>
              <a:t>from North/West phenomenon  (i.e. </a:t>
            </a:r>
            <a:r>
              <a:rPr lang="en-ZA" sz="4000" i="1" dirty="0" smtClean="0"/>
              <a:t>country only or the continent)  </a:t>
            </a:r>
            <a:endParaRPr lang="en-ZA" sz="4000" i="1" dirty="0"/>
          </a:p>
          <a:p>
            <a:pPr lvl="2">
              <a:buFont typeface="Wingdings" panose="05000000000000000000" pitchFamily="2" charset="2"/>
              <a:buChar char="ü"/>
            </a:pPr>
            <a:endParaRPr lang="en-ZA" sz="4000" i="1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ZA" sz="4000" i="1" dirty="0"/>
              <a:t>Starts with the local </a:t>
            </a:r>
            <a:r>
              <a:rPr lang="en-ZA" sz="4000" i="1" dirty="0" smtClean="0"/>
              <a:t>(indigenous) but </a:t>
            </a:r>
            <a:r>
              <a:rPr lang="en-ZA" sz="4000" i="1" dirty="0"/>
              <a:t>makes it clear why it has implications beyond it</a:t>
            </a:r>
            <a:endParaRPr lang="en-ZA" sz="3600" i="1" dirty="0"/>
          </a:p>
          <a:p>
            <a:pPr lvl="2">
              <a:buFont typeface="Wingdings" panose="05000000000000000000" pitchFamily="2" charset="2"/>
              <a:buChar char="ü"/>
            </a:pPr>
            <a:endParaRPr lang="en-ZA" sz="3800" i="1" dirty="0" smtClean="0"/>
          </a:p>
          <a:p>
            <a:pPr lvl="2">
              <a:buFont typeface="Wingdings" panose="05000000000000000000" pitchFamily="2" charset="2"/>
              <a:buChar char="ü"/>
            </a:pPr>
            <a:endParaRPr lang="en-ZA" sz="3200" i="1" dirty="0"/>
          </a:p>
          <a:p>
            <a:pPr marL="914400" lvl="2" indent="0">
              <a:buNone/>
            </a:pPr>
            <a:endParaRPr lang="en-ZA" sz="3200" i="1" dirty="0"/>
          </a:p>
        </p:txBody>
      </p:sp>
    </p:spTree>
    <p:extLst>
      <p:ext uri="{BB962C8B-B14F-4D97-AF65-F5344CB8AC3E}">
        <p14:creationId xmlns:p14="http://schemas.microsoft.com/office/powerpoint/2010/main" val="101647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5751" y="228600"/>
            <a:ext cx="11801474" cy="15621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ZA" sz="3100" b="1" dirty="0">
                <a:latin typeface="+mn-lt"/>
              </a:rPr>
              <a:t>Mangaliso, M. P. (2001). Building competitive advantage from </a:t>
            </a:r>
            <a:r>
              <a:rPr lang="en-ZA" sz="3100" b="1" i="1" dirty="0">
                <a:latin typeface="+mn-lt"/>
              </a:rPr>
              <a:t>Ubuntu:</a:t>
            </a:r>
            <a:r>
              <a:rPr lang="en-ZA" sz="3100" b="1" dirty="0">
                <a:latin typeface="+mn-lt"/>
              </a:rPr>
              <a:t> </a:t>
            </a:r>
            <a:r>
              <a:rPr lang="en-ZA" sz="3100" b="1" dirty="0" smtClean="0">
                <a:latin typeface="+mn-lt"/>
              </a:rPr>
              <a:t>management </a:t>
            </a:r>
            <a:r>
              <a:rPr lang="en-ZA" sz="3100" b="1" dirty="0">
                <a:latin typeface="+mn-lt"/>
              </a:rPr>
              <a:t>lessons from South Africa. </a:t>
            </a:r>
            <a:r>
              <a:rPr lang="en-ZA" sz="3100" b="1" i="1" dirty="0" smtClean="0">
                <a:latin typeface="+mn-lt"/>
              </a:rPr>
              <a:t>Academy of Management Perspectives</a:t>
            </a:r>
            <a:r>
              <a:rPr lang="en-ZA" sz="3100" b="1" dirty="0" smtClean="0">
                <a:latin typeface="+mn-lt"/>
              </a:rPr>
              <a:t>, 15(3): 23-33.</a:t>
            </a:r>
            <a:br>
              <a:rPr lang="en-ZA" sz="3100" b="1" dirty="0" smtClean="0">
                <a:latin typeface="+mn-lt"/>
              </a:rPr>
            </a:br>
            <a:endParaRPr lang="en-ZA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588" y="1790700"/>
            <a:ext cx="120634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2400" b="1" dirty="0" smtClean="0">
                <a:solidFill>
                  <a:srgbClr val="000000"/>
                </a:solidFill>
                <a:latin typeface="Open Sans"/>
              </a:rPr>
              <a:t>Research Purpose</a:t>
            </a:r>
            <a:r>
              <a:rPr lang="en-ZA" sz="2400" dirty="0" smtClean="0">
                <a:solidFill>
                  <a:srgbClr val="000000"/>
                </a:solidFill>
                <a:latin typeface="Open Sans"/>
              </a:rPr>
              <a:t>: “</a:t>
            </a:r>
            <a:r>
              <a:rPr lang="en-ZA" sz="2400" dirty="0" smtClean="0">
                <a:solidFill>
                  <a:srgbClr val="000000"/>
                </a:solidFill>
              </a:rPr>
              <a:t>Much </a:t>
            </a:r>
            <a:r>
              <a:rPr lang="en-ZA" sz="2400" dirty="0">
                <a:solidFill>
                  <a:srgbClr val="000000"/>
                </a:solidFill>
              </a:rPr>
              <a:t>of management theory is based on the writings of early 20</a:t>
            </a:r>
            <a:r>
              <a:rPr lang="en-ZA" sz="2400" baseline="30000" dirty="0">
                <a:solidFill>
                  <a:srgbClr val="000000"/>
                </a:solidFill>
              </a:rPr>
              <a:t>th</a:t>
            </a:r>
            <a:r>
              <a:rPr lang="en-ZA" sz="2400" dirty="0">
                <a:solidFill>
                  <a:srgbClr val="000000"/>
                </a:solidFill>
              </a:rPr>
              <a:t>-century Western scholars whose disciplinary orientations were heavily grounded in economics and classical sociology. </a:t>
            </a:r>
            <a:r>
              <a:rPr lang="en-ZA" sz="2400" b="1" dirty="0">
                <a:solidFill>
                  <a:srgbClr val="000000"/>
                </a:solidFill>
              </a:rPr>
              <a:t>These writings depict homo sapiens as an individualistic, utility-maximizing, transaction-oriented species</a:t>
            </a:r>
            <a:r>
              <a:rPr lang="en-ZA" sz="2400" dirty="0">
                <a:solidFill>
                  <a:srgbClr val="000000"/>
                </a:solidFill>
              </a:rPr>
              <a:t>. In contrast, recent scholarship has revealed the gender and racio-ethnic biases of these theories, and shown them to be invalid models of human nature. </a:t>
            </a:r>
            <a:r>
              <a:rPr lang="en-ZA" sz="2400" b="1" dirty="0">
                <a:solidFill>
                  <a:srgbClr val="000000"/>
                </a:solidFill>
              </a:rPr>
              <a:t>Humans are social and communal beings</a:t>
            </a:r>
            <a:r>
              <a:rPr lang="en-ZA" sz="2400" b="1" dirty="0" smtClean="0">
                <a:solidFill>
                  <a:srgbClr val="000000"/>
                </a:solidFill>
              </a:rPr>
              <a:t>. </a:t>
            </a:r>
          </a:p>
          <a:p>
            <a:r>
              <a:rPr lang="en-ZA" sz="2400" dirty="0" smtClean="0"/>
              <a:t>By </a:t>
            </a:r>
            <a:r>
              <a:rPr lang="en-ZA" sz="2400" dirty="0"/>
              <a:t>acknowledging the importance of emotions, world management discourse can evolve more holistic, inclusive, and emancipatory theories. South Africa offers a unique opportunity for understanding the African concept of </a:t>
            </a:r>
            <a:r>
              <a:rPr lang="en-ZA" sz="2400" b="1" i="1" dirty="0" smtClean="0"/>
              <a:t>Ubuntu</a:t>
            </a:r>
            <a:r>
              <a:rPr lang="en-ZA" sz="2400" i="1" dirty="0" smtClean="0"/>
              <a:t> </a:t>
            </a:r>
            <a:r>
              <a:rPr lang="en-ZA" sz="2400" dirty="0" smtClean="0"/>
              <a:t>or </a:t>
            </a:r>
            <a:r>
              <a:rPr lang="en-ZA" sz="2400" dirty="0"/>
              <a:t>humaneness. Ubuntu is rich with consideration for compassion and communality</a:t>
            </a:r>
            <a:r>
              <a:rPr lang="en-ZA" sz="2400" dirty="0" smtClean="0"/>
              <a:t>.”</a:t>
            </a:r>
          </a:p>
          <a:p>
            <a:endParaRPr lang="en-ZA" sz="2400" dirty="0"/>
          </a:p>
          <a:p>
            <a:r>
              <a:rPr lang="en-ZA" sz="2800" b="1" dirty="0" smtClean="0"/>
              <a:t>Contribution:</a:t>
            </a:r>
            <a:r>
              <a:rPr lang="en-ZA" sz="2400" b="1" dirty="0" smtClean="0"/>
              <a:t>  It </a:t>
            </a:r>
            <a:r>
              <a:rPr lang="en-ZA" sz="2400" b="1" dirty="0" smtClean="0"/>
              <a:t>is the contention of this article that Ubuntu can guide the development of managerial practices for healthy competitive advantage.  </a:t>
            </a:r>
          </a:p>
          <a:p>
            <a:endParaRPr lang="en-ZA" sz="2400" dirty="0"/>
          </a:p>
          <a:p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40081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179388"/>
            <a:ext cx="10515600" cy="434975"/>
          </a:xfrm>
        </p:spPr>
        <p:txBody>
          <a:bodyPr>
            <a:normAutofit fontScale="90000"/>
          </a:bodyPr>
          <a:lstStyle/>
          <a:p>
            <a:r>
              <a:rPr lang="en-ZA" sz="4000" b="1" dirty="0" smtClean="0"/>
              <a:t>What You Need to Know to Use the Strategie</a:t>
            </a:r>
            <a:r>
              <a:rPr lang="en-ZA" b="1" dirty="0" smtClean="0"/>
              <a:t>s 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722672"/>
            <a:ext cx="11788570" cy="5928851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r>
              <a:rPr lang="en-ZA" dirty="0" smtClean="0"/>
              <a:t>Must know and keep up with the theoretical and empirical conversation </a:t>
            </a:r>
            <a:r>
              <a:rPr lang="en-ZA" dirty="0" smtClean="0"/>
              <a:t>in </a:t>
            </a:r>
            <a:r>
              <a:rPr lang="en-ZA" i="1" dirty="0" smtClean="0"/>
              <a:t>your discipline</a:t>
            </a:r>
          </a:p>
          <a:p>
            <a:r>
              <a:rPr lang="en-ZA" dirty="0" smtClean="0"/>
              <a:t>Put careful thought into planning your research questions, designing </a:t>
            </a:r>
            <a:r>
              <a:rPr lang="en-ZA" dirty="0"/>
              <a:t>your research </a:t>
            </a:r>
            <a:r>
              <a:rPr lang="en-ZA" dirty="0" smtClean="0"/>
              <a:t>methodology  (must follow state-of-the art practices in your discipline)</a:t>
            </a:r>
            <a:endParaRPr lang="en-ZA" dirty="0"/>
          </a:p>
          <a:p>
            <a:r>
              <a:rPr lang="en-ZA" dirty="0" smtClean="0"/>
              <a:t>Have knowledge of high impact journals in your field and their aims </a:t>
            </a:r>
          </a:p>
          <a:p>
            <a:r>
              <a:rPr lang="en-ZA" dirty="0" smtClean="0"/>
              <a:t>Take advantage of special issues </a:t>
            </a:r>
            <a:r>
              <a:rPr lang="en-ZA" dirty="0" smtClean="0"/>
              <a:t>of journals focused </a:t>
            </a:r>
            <a:r>
              <a:rPr lang="en-ZA" dirty="0" smtClean="0"/>
              <a:t>on Africa</a:t>
            </a:r>
          </a:p>
          <a:p>
            <a:r>
              <a:rPr lang="en-ZA" dirty="0" smtClean="0"/>
              <a:t>Attend and submit work to top international conferences in your discipline </a:t>
            </a:r>
          </a:p>
          <a:p>
            <a:pPr marL="180000" lvl="1"/>
            <a:r>
              <a:rPr lang="en-ZA" sz="2800" dirty="0" smtClean="0"/>
              <a:t>Collaborate with scholars </a:t>
            </a:r>
            <a:r>
              <a:rPr lang="en-ZA" sz="2800" b="1" dirty="0" smtClean="0"/>
              <a:t>both </a:t>
            </a:r>
            <a:r>
              <a:rPr lang="en-ZA" sz="2800" dirty="0" smtClean="0"/>
              <a:t>on the continent and outside the continent</a:t>
            </a:r>
            <a:endParaRPr lang="en-ZA" dirty="0" smtClean="0"/>
          </a:p>
          <a:p>
            <a:pPr marL="324000" lvl="1" indent="-342900"/>
            <a:endParaRPr lang="en-ZA" dirty="0" smtClean="0"/>
          </a:p>
          <a:p>
            <a:pPr marL="914400" lvl="1" indent="-457200">
              <a:buFont typeface="+mj-lt"/>
              <a:buAutoNum type="arabicPeriod"/>
            </a:pPr>
            <a:endParaRPr lang="en-ZA" dirty="0"/>
          </a:p>
          <a:p>
            <a:pPr marL="914400" lvl="1" indent="-457200">
              <a:buFont typeface="+mj-lt"/>
              <a:buAutoNum type="arabicPeriod"/>
            </a:pP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208560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625" y="1171576"/>
            <a:ext cx="11487150" cy="5314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marR="540385" algn="just">
              <a:lnSpc>
                <a:spcPct val="150000"/>
              </a:lnSpc>
              <a:spcAft>
                <a:spcPts val="0"/>
              </a:spcAft>
            </a:pPr>
            <a:r>
              <a:rPr lang="en-ZA" sz="2800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  <a:r>
              <a:rPr lang="en-ZA" sz="2800" b="1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To </a:t>
            </a:r>
            <a:r>
              <a:rPr lang="en-ZA" sz="28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adopt an image, everything take places as if the African intellectual were trapped in an elevator that perpetually goes up and down.  In principle, a single gesture would be sufficient to stop the machine, get out, and rent a flat or room; in sum, live and experience the reality of the world.  But apparently, he </a:t>
            </a:r>
            <a:r>
              <a:rPr lang="en-ZA" sz="2800" b="1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(sic) does </a:t>
            </a:r>
            <a:r>
              <a:rPr lang="en-ZA" sz="28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not understand that the initiative to escape belongs to </a:t>
            </a:r>
            <a:r>
              <a:rPr lang="en-ZA" sz="2800" b="1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him (sic). </a:t>
            </a:r>
            <a:endParaRPr lang="en-ZA" sz="2800" b="1" i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40385" marR="540385" algn="just">
              <a:lnSpc>
                <a:spcPct val="150000"/>
              </a:lnSpc>
              <a:spcAft>
                <a:spcPts val="0"/>
              </a:spcAft>
            </a:pPr>
            <a:endParaRPr lang="en-Z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lnSpc>
                <a:spcPct val="107000"/>
              </a:lnSpc>
              <a:spcAft>
                <a:spcPts val="800"/>
              </a:spcAft>
            </a:pPr>
            <a:r>
              <a:rPr lang="en-Z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L’autre face du royaume (translation: The other side of the kingdom), V. Y. Mudimbe (1973:102) </a:t>
            </a:r>
            <a:endParaRPr lang="en-Z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Z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Closing Thoughts</a:t>
            </a:r>
            <a:endParaRPr lang="en-Z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06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600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 smtClean="0"/>
              <a:t/>
            </a:r>
            <a:br>
              <a:rPr lang="en-ZA" dirty="0" smtClean="0"/>
            </a:br>
            <a:r>
              <a:rPr lang="en-ZA" b="1" dirty="0" smtClean="0"/>
              <a:t>Closing Thought  </a:t>
            </a:r>
            <a:endParaRPr lang="en-ZA" b="1" dirty="0"/>
          </a:p>
        </p:txBody>
      </p:sp>
      <p:sp>
        <p:nvSpPr>
          <p:cNvPr id="3" name="Rectangle 2"/>
          <p:cNvSpPr/>
          <p:nvPr/>
        </p:nvSpPr>
        <p:spPr>
          <a:xfrm>
            <a:off x="257175" y="1585913"/>
            <a:ext cx="1122997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2800" dirty="0"/>
              <a:t>If not us, then who?</a:t>
            </a:r>
            <a:br>
              <a:rPr lang="en-ZA" sz="2800" dirty="0"/>
            </a:br>
            <a:r>
              <a:rPr lang="en-ZA" sz="2800" dirty="0"/>
              <a:t>If not from Africa, then whence?</a:t>
            </a:r>
            <a:br>
              <a:rPr lang="en-ZA" sz="2800" dirty="0"/>
            </a:br>
            <a:r>
              <a:rPr lang="en-ZA" sz="2800" dirty="0"/>
              <a:t>If not now, then when?</a:t>
            </a:r>
            <a:br>
              <a:rPr lang="en-ZA" sz="2800" dirty="0"/>
            </a:br>
            <a:r>
              <a:rPr lang="en-ZA" sz="2800" dirty="0"/>
              <a:t>If not for Africa and humanity, why not?</a:t>
            </a:r>
            <a:br>
              <a:rPr lang="en-ZA" sz="2800" dirty="0"/>
            </a:br>
            <a:r>
              <a:rPr lang="en-ZA" sz="2800" dirty="0"/>
              <a:t>Let Africa rise to its quintessential challenge.</a:t>
            </a:r>
            <a:br>
              <a:rPr lang="en-ZA" sz="2800" dirty="0"/>
            </a:br>
            <a:r>
              <a:rPr lang="en-ZA" sz="2800" dirty="0"/>
              <a:t>It is our destiny</a:t>
            </a:r>
            <a:r>
              <a:rPr lang="en-ZA" sz="2800" dirty="0" smtClean="0"/>
              <a:t>.</a:t>
            </a:r>
          </a:p>
          <a:p>
            <a:pPr algn="ctr"/>
            <a:endParaRPr lang="en-ZA" sz="2400" dirty="0"/>
          </a:p>
          <a:p>
            <a:pPr algn="ctr"/>
            <a:r>
              <a:rPr lang="en-ZA" sz="2400" dirty="0"/>
              <a:t/>
            </a:r>
            <a:br>
              <a:rPr lang="en-ZA" sz="2400" dirty="0"/>
            </a:br>
            <a:r>
              <a:rPr lang="en-ZA" sz="2000" dirty="0"/>
              <a:t>Reuel Khoza (2004).   Let Africa Lead:  African Transformational Leadership for 21</a:t>
            </a:r>
            <a:r>
              <a:rPr lang="en-ZA" sz="2000" baseline="30000" dirty="0"/>
              <a:t>st</a:t>
            </a:r>
            <a:r>
              <a:rPr lang="en-ZA" sz="2000" dirty="0"/>
              <a:t> Century Business </a:t>
            </a:r>
          </a:p>
        </p:txBody>
      </p:sp>
    </p:spTree>
    <p:extLst>
      <p:ext uri="{BB962C8B-B14F-4D97-AF65-F5344CB8AC3E}">
        <p14:creationId xmlns:p14="http://schemas.microsoft.com/office/powerpoint/2010/main" val="325799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Writing an Article is a Conversation with Scholars in Your Field</a:t>
            </a:r>
            <a:endParaRPr lang="en-ZA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308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045B52-A1F3-4462-A2F9-EFA6CC9502FC}" type="slidenum">
              <a:rPr lang="en-GB" altLang="en-US" sz="1200">
                <a:solidFill>
                  <a:srgbClr val="005BAB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dirty="0">
              <a:solidFill>
                <a:srgbClr val="005BAB"/>
              </a:solidFill>
              <a:latin typeface="Verdana" panose="020B0604030504040204" pitchFamily="34" charset="0"/>
            </a:endParaRPr>
          </a:p>
        </p:txBody>
      </p:sp>
      <p:sp>
        <p:nvSpPr>
          <p:cNvPr id="36867" name="Text Placeholder 2"/>
          <p:cNvSpPr>
            <a:spLocks noGrp="1"/>
          </p:cNvSpPr>
          <p:nvPr>
            <p:ph type="body" sz="half" idx="4294967295"/>
          </p:nvPr>
        </p:nvSpPr>
        <p:spPr>
          <a:xfrm>
            <a:off x="0" y="1484313"/>
            <a:ext cx="11872913" cy="4648200"/>
          </a:xfrm>
        </p:spPr>
        <p:txBody>
          <a:bodyPr>
            <a:normAutofit/>
          </a:bodyPr>
          <a:lstStyle/>
          <a:p>
            <a:endParaRPr lang="en-ZA" alt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Written </a:t>
            </a:r>
            <a:r>
              <a:rPr lang="en-Z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work is the most enduring and the most influential contribution a scholar makes to an academic </a:t>
            </a:r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community! </a:t>
            </a:r>
            <a:endParaRPr lang="en-Z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62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1550" y="215901"/>
            <a:ext cx="10329863" cy="769937"/>
          </a:xfrm>
        </p:spPr>
        <p:txBody>
          <a:bodyPr>
            <a:noAutofit/>
          </a:bodyPr>
          <a:lstStyle/>
          <a:p>
            <a:r>
              <a:rPr lang="en-ZA" sz="2800" b="1" dirty="0" smtClean="0"/>
              <a:t>The State of Research Productivity in Sub-Saharan Africa </a:t>
            </a:r>
            <a:endParaRPr lang="en-ZA" sz="28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111123" y="1158875"/>
            <a:ext cx="7832725" cy="5527676"/>
          </a:xfrm>
        </p:spPr>
        <p:txBody>
          <a:bodyPr>
            <a:noAutofit/>
          </a:bodyPr>
          <a:lstStyle/>
          <a:p>
            <a:r>
              <a:rPr lang="en-ZA" sz="2400" dirty="0" smtClean="0"/>
              <a:t>Accounts for 13.5</a:t>
            </a:r>
            <a:r>
              <a:rPr lang="en-ZA" sz="2400" dirty="0"/>
              <a:t>% of the global population but </a:t>
            </a:r>
            <a:r>
              <a:rPr lang="en-ZA" sz="2400" dirty="0" smtClean="0"/>
              <a:t>around 2% of  </a:t>
            </a:r>
            <a:r>
              <a:rPr lang="en-ZA" sz="2400" dirty="0"/>
              <a:t>global research output</a:t>
            </a:r>
            <a:r>
              <a:rPr lang="en-ZA" sz="2400" dirty="0" smtClean="0"/>
              <a:t>.</a:t>
            </a:r>
          </a:p>
          <a:p>
            <a:r>
              <a:rPr lang="en-ZA" sz="2400" dirty="0" smtClean="0"/>
              <a:t>Contributes </a:t>
            </a:r>
            <a:r>
              <a:rPr lang="en-ZA" sz="2400" dirty="0"/>
              <a:t>less than 1% of the </a:t>
            </a:r>
            <a:r>
              <a:rPr lang="en-ZA" sz="2400" dirty="0" smtClean="0"/>
              <a:t>global expenditure on research and development  </a:t>
            </a:r>
          </a:p>
          <a:p>
            <a:r>
              <a:rPr lang="en-ZA" sz="2400" dirty="0" smtClean="0"/>
              <a:t>Research topics most relevant to Africa done by scholars outside the continent (World Science Report, 2016).</a:t>
            </a:r>
          </a:p>
          <a:p>
            <a:r>
              <a:rPr lang="en-ZA" sz="2400" dirty="0" smtClean="0"/>
              <a:t>Depends </a:t>
            </a:r>
            <a:r>
              <a:rPr lang="en-ZA" sz="2400" dirty="0"/>
              <a:t>greatly on international collaboration and visiting academics for its research </a:t>
            </a:r>
            <a:r>
              <a:rPr lang="en-ZA" sz="2400" dirty="0" smtClean="0"/>
              <a:t>output: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A" sz="2400" dirty="0" smtClean="0"/>
              <a:t>79 % for Southern </a:t>
            </a:r>
            <a:r>
              <a:rPr lang="en-ZA" sz="2400" dirty="0"/>
              <a:t>Africa </a:t>
            </a:r>
            <a:endParaRPr lang="en-ZA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A" sz="2400" dirty="0" smtClean="0"/>
              <a:t>70% East Africa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A" sz="2400" dirty="0" smtClean="0"/>
              <a:t>45% Central Africa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A" sz="2400" dirty="0" smtClean="0"/>
              <a:t>Intra-Africa </a:t>
            </a:r>
            <a:r>
              <a:rPr lang="en-ZA" sz="2400" dirty="0"/>
              <a:t>collaboration which is extremely rare. Collaboration </a:t>
            </a:r>
            <a:r>
              <a:rPr lang="en-ZA" sz="2400" dirty="0" smtClean="0"/>
              <a:t>ranges </a:t>
            </a:r>
            <a:r>
              <a:rPr lang="en-ZA" sz="2400" dirty="0"/>
              <a:t>from 0·9% in west and central Africa to </a:t>
            </a:r>
            <a:r>
              <a:rPr lang="en-ZA" sz="2400" dirty="0" smtClean="0"/>
              <a:t>2.9</a:t>
            </a:r>
            <a:r>
              <a:rPr lang="en-ZA" sz="2400" dirty="0"/>
              <a:t>% in southern </a:t>
            </a:r>
            <a:r>
              <a:rPr lang="en-ZA" sz="2400" dirty="0" smtClean="0"/>
              <a:t>Africa (Fonn, 2018).</a:t>
            </a:r>
            <a:endParaRPr lang="en-ZA" sz="2400" dirty="0"/>
          </a:p>
        </p:txBody>
      </p:sp>
      <p:graphicFrame>
        <p:nvGraphicFramePr>
          <p:cNvPr id="6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451335"/>
              </p:ext>
            </p:extLst>
          </p:nvPr>
        </p:nvGraphicFramePr>
        <p:xfrm>
          <a:off x="8186738" y="1263650"/>
          <a:ext cx="3616324" cy="466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3" imgW="4663800" imgH="4663800" progId="MS_ClipArt_Gallery.2">
                  <p:embed/>
                </p:oleObj>
              </mc:Choice>
              <mc:Fallback>
                <p:oleObj name="Clip" r:id="rId3" imgW="4663800" imgH="4663800" progId="MS_ClipArt_Gallery.2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6738" y="1263650"/>
                        <a:ext cx="3616324" cy="466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81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528638"/>
            <a:ext cx="10515600" cy="295275"/>
          </a:xfrm>
        </p:spPr>
        <p:txBody>
          <a:bodyPr>
            <a:normAutofit fontScale="90000"/>
          </a:bodyPr>
          <a:lstStyle/>
          <a:p>
            <a:pPr algn="ctr"/>
            <a:r>
              <a:rPr lang="en-Z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Articles on Africa Published in Leading Journals in Management, Marketing</a:t>
            </a:r>
            <a:br>
              <a:rPr lang="en-Z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&amp; Economics 1960-2011 (Zoogah, Peng, &amp; Woldu (2015).</a:t>
            </a:r>
            <a:endParaRPr lang="en-Z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35" y="1437860"/>
            <a:ext cx="10487753" cy="509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74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257175"/>
            <a:ext cx="11830049" cy="979902"/>
          </a:xfrm>
        </p:spPr>
        <p:txBody>
          <a:bodyPr>
            <a:normAutofit fontScale="90000"/>
          </a:bodyPr>
          <a:lstStyle/>
          <a:p>
            <a:pPr algn="ctr"/>
            <a:r>
              <a:rPr lang="en-ZA" altLang="en-US" sz="3600" i="1" dirty="0"/>
              <a:t/>
            </a:r>
            <a:br>
              <a:rPr lang="en-ZA" altLang="en-US" sz="3600" i="1" dirty="0"/>
            </a:br>
            <a:r>
              <a:rPr lang="en-ZA" alt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Challenges of Doing Research </a:t>
            </a:r>
            <a:r>
              <a:rPr lang="en-ZA" alt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From Africa and About Africa</a:t>
            </a:r>
            <a:r>
              <a:rPr lang="en-ZA" alt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altLang="en-US" i="1" dirty="0" smtClean="0"/>
              <a:t/>
            </a:r>
            <a:br>
              <a:rPr lang="en-ZA" altLang="en-US" i="1" dirty="0" smtClean="0"/>
            </a:br>
            <a:r>
              <a:rPr lang="en-ZA" altLang="en-US" dirty="0" smtClean="0"/>
              <a:t> 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228601" y="871538"/>
            <a:ext cx="11830050" cy="5849937"/>
          </a:xfrm>
        </p:spPr>
        <p:txBody>
          <a:bodyPr>
            <a:normAutofit/>
          </a:bodyPr>
          <a:lstStyle/>
          <a:p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Low presence in top journals in the field</a:t>
            </a:r>
          </a:p>
          <a:p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Some good quality local journals but low visibility </a:t>
            </a:r>
          </a:p>
          <a:p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Predatory Publishing</a:t>
            </a:r>
          </a:p>
          <a:p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Capacity and resource constraints but demands to publish in international journals  </a:t>
            </a:r>
          </a:p>
          <a:p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tensions between the ‘North’ and ‘South’ and Global and ‘Local’  </a:t>
            </a:r>
          </a:p>
          <a:p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Domination of management theory, knowledge and </a:t>
            </a:r>
            <a:r>
              <a:rPr lang="en-Z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journals </a:t>
            </a:r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by the North:  </a:t>
            </a:r>
            <a:r>
              <a:rPr lang="en-ZA" alt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ZA" sz="3200" i="1" dirty="0" smtClean="0"/>
              <a:t>egemonic ethnocentrism (</a:t>
            </a:r>
            <a:r>
              <a:rPr lang="en-ZA" sz="3200" dirty="0" err="1"/>
              <a:t>Alcadipani</a:t>
            </a:r>
            <a:r>
              <a:rPr lang="en-ZA" sz="3200" dirty="0"/>
              <a:t>, </a:t>
            </a:r>
            <a:r>
              <a:rPr lang="en-ZA" sz="3200" dirty="0" smtClean="0"/>
              <a:t>et al., 2012) </a:t>
            </a:r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African scholars trapped in a vise between: Colony </a:t>
            </a:r>
            <a:r>
              <a:rPr lang="en-Z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vs. Enclave (see Hamann et al</a:t>
            </a:r>
            <a:r>
              <a:rPr lang="en-ZA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., forthcoming</a:t>
            </a:r>
            <a:r>
              <a:rPr lang="en-Z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en-ZA" alt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alt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1612E-2A1D-4B28-AFDB-11536FFF03A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1488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/>
              <a:t/>
            </a:r>
            <a:br>
              <a:rPr lang="en-ZA" b="1" dirty="0"/>
            </a:br>
            <a:r>
              <a:rPr lang="en-ZA" b="1" dirty="0"/>
              <a:t>Strategies for Writing Africa </a:t>
            </a:r>
            <a:r>
              <a:rPr lang="en-ZA" b="1" i="1" dirty="0"/>
              <a:t>Into </a:t>
            </a:r>
            <a:r>
              <a:rPr lang="en-ZA" b="1" dirty="0"/>
              <a:t>Management Knowledge </a:t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"/>
          </p:nvPr>
        </p:nvSpPr>
        <p:spPr>
          <a:xfrm>
            <a:off x="185737" y="1524000"/>
            <a:ext cx="7758111" cy="5334000"/>
          </a:xfrm>
        </p:spPr>
        <p:txBody>
          <a:bodyPr>
            <a:normAutofit/>
          </a:bodyPr>
          <a:lstStyle/>
          <a:p>
            <a:r>
              <a:rPr lang="en-ZA" dirty="0" smtClean="0"/>
              <a:t>Can the ‘sub-altern’ speak </a:t>
            </a:r>
            <a:r>
              <a:rPr lang="en-ZA" i="1" dirty="0" smtClean="0"/>
              <a:t>unproblematically</a:t>
            </a:r>
            <a:r>
              <a:rPr lang="en-ZA" dirty="0" smtClean="0"/>
              <a:t> about knowledge?  (Spivak, 1988)</a:t>
            </a:r>
          </a:p>
          <a:p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Contributing </a:t>
            </a:r>
            <a:r>
              <a:rPr lang="en-ZA" altLang="en-US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global knowledge requires the right </a:t>
            </a:r>
            <a:r>
              <a:rPr lang="en-ZA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HOOK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 Positioning the </a:t>
            </a:r>
            <a:r>
              <a:rPr lang="en-ZA" dirty="0" smtClean="0"/>
              <a:t>significance of the contribution </a:t>
            </a:r>
            <a:r>
              <a:rPr lang="en-ZA" dirty="0"/>
              <a:t>the article can make to </a:t>
            </a:r>
            <a:r>
              <a:rPr lang="en-ZA" i="1" dirty="0"/>
              <a:t>current conversations in your </a:t>
            </a:r>
            <a:r>
              <a:rPr lang="en-ZA" i="1" dirty="0" smtClean="0"/>
              <a:t>discipline!</a:t>
            </a:r>
            <a:endParaRPr lang="en-ZA" i="1" dirty="0"/>
          </a:p>
          <a:p>
            <a:r>
              <a:rPr lang="en-ZA" dirty="0"/>
              <a:t>Three </a:t>
            </a:r>
            <a:r>
              <a:rPr lang="en-ZA" dirty="0" smtClean="0"/>
              <a:t>writing strategies </a:t>
            </a:r>
            <a:r>
              <a:rPr lang="en-ZA" dirty="0"/>
              <a:t>for achieving </a:t>
            </a:r>
            <a:r>
              <a:rPr lang="en-ZA" b="1" dirty="0"/>
              <a:t>local relevance </a:t>
            </a:r>
            <a:r>
              <a:rPr lang="en-ZA" b="1" i="1" dirty="0"/>
              <a:t>and</a:t>
            </a:r>
            <a:r>
              <a:rPr lang="en-ZA" b="1" dirty="0"/>
              <a:t> global </a:t>
            </a:r>
            <a:r>
              <a:rPr lang="en-ZA" b="1" dirty="0" smtClean="0"/>
              <a:t>impact and publishing in international journals:  </a:t>
            </a:r>
            <a:endParaRPr lang="en-ZA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ZA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Mainstreaming, Outside-In, Inside-Out 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Z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43849" y="1524000"/>
            <a:ext cx="3686176" cy="3743324"/>
          </a:xfrm>
        </p:spPr>
      </p:pic>
    </p:spTree>
    <p:extLst>
      <p:ext uri="{BB962C8B-B14F-4D97-AF65-F5344CB8AC3E}">
        <p14:creationId xmlns:p14="http://schemas.microsoft.com/office/powerpoint/2010/main" val="132265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657225" y="365126"/>
            <a:ext cx="10696575" cy="792162"/>
          </a:xfrm>
        </p:spPr>
        <p:txBody>
          <a:bodyPr/>
          <a:lstStyle/>
          <a:p>
            <a:r>
              <a:rPr lang="en-ZA" altLang="en-US" b="1" dirty="0" smtClean="0"/>
              <a:t>1) Mainstreaming Strategy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500063" y="1514475"/>
            <a:ext cx="10853737" cy="46624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ZA" altLang="en-US" sz="3600" dirty="0"/>
              <a:t>Research a mainstream topic/area debate in your discipline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altLang="en-US" sz="3600" dirty="0"/>
              <a:t>The </a:t>
            </a:r>
            <a:r>
              <a:rPr lang="en-ZA" altLang="en-US" sz="3600" dirty="0" smtClean="0"/>
              <a:t>goal </a:t>
            </a:r>
            <a:r>
              <a:rPr lang="en-ZA" altLang="en-US" sz="3600" dirty="0"/>
              <a:t>is to make a significant contribution to the </a:t>
            </a:r>
            <a:r>
              <a:rPr lang="en-ZA" altLang="en-US" sz="3600" dirty="0" smtClean="0"/>
              <a:t>theoretical or </a:t>
            </a:r>
            <a:r>
              <a:rPr lang="en-ZA" altLang="en-US" sz="3600" dirty="0"/>
              <a:t>empirical knowledge on that topic!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altLang="en-US" sz="3600" i="1" dirty="0"/>
              <a:t>Sampling</a:t>
            </a:r>
            <a:r>
              <a:rPr lang="en-ZA" altLang="en-US" sz="3600" dirty="0"/>
              <a:t> just happens to be </a:t>
            </a:r>
            <a:r>
              <a:rPr lang="en-ZA" altLang="en-US" sz="3600" dirty="0" smtClean="0"/>
              <a:t>from an African country but </a:t>
            </a:r>
            <a:r>
              <a:rPr lang="en-ZA" altLang="en-US" sz="3600" dirty="0"/>
              <a:t>it is not the focus </a:t>
            </a:r>
            <a:r>
              <a:rPr lang="en-ZA" altLang="en-US" sz="3600" dirty="0" smtClean="0"/>
              <a:t>(</a:t>
            </a:r>
            <a:r>
              <a:rPr lang="en-ZA" altLang="en-US" sz="3600" i="1" dirty="0" smtClean="0"/>
              <a:t>Context is not a limitation</a:t>
            </a:r>
            <a:r>
              <a:rPr lang="en-ZA" altLang="en-US" sz="3600" dirty="0" smtClean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64012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1400174"/>
          </a:xfrm>
        </p:spPr>
        <p:txBody>
          <a:bodyPr>
            <a:noAutofit/>
          </a:bodyPr>
          <a:lstStyle/>
          <a:p>
            <a:r>
              <a:rPr lang="en-ZA" sz="2400" b="1" dirty="0">
                <a:latin typeface="+mn-lt"/>
              </a:rPr>
              <a:t>Gielnik, M. M., Frese, M., Kahara-Kawuki, A., Wasswa Katono, I., Kyejjusa, S., Ngoma, M., ... &amp; Oyugi, J. (2015). Action and action-regulation in entrepreneurship: Evaluating a student training for promoting entrepreneurship. </a:t>
            </a:r>
            <a:r>
              <a:rPr lang="en-ZA" sz="2400" b="1" i="1" dirty="0">
                <a:latin typeface="+mn-lt"/>
              </a:rPr>
              <a:t>Academy of Management Learning &amp; Education</a:t>
            </a:r>
            <a:r>
              <a:rPr lang="en-ZA" sz="2400" b="1" dirty="0">
                <a:latin typeface="+mn-lt"/>
              </a:rPr>
              <a:t>, </a:t>
            </a:r>
            <a:r>
              <a:rPr lang="en-ZA" sz="2400" b="1" i="1" dirty="0">
                <a:latin typeface="+mn-lt"/>
              </a:rPr>
              <a:t>14</a:t>
            </a:r>
            <a:r>
              <a:rPr lang="en-ZA" sz="2400" b="1" dirty="0">
                <a:latin typeface="+mn-lt"/>
              </a:rPr>
              <a:t>(1), 69-94</a:t>
            </a:r>
            <a:r>
              <a:rPr lang="en-ZA" sz="2400" dirty="0">
                <a:latin typeface="+mn-lt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7338"/>
            <a:ext cx="12072937" cy="5172075"/>
          </a:xfrm>
        </p:spPr>
        <p:txBody>
          <a:bodyPr>
            <a:normAutofit fontScale="85000" lnSpcReduction="20000"/>
          </a:bodyPr>
          <a:lstStyle/>
          <a:p>
            <a:r>
              <a:rPr lang="en-ZA" b="1" dirty="0" smtClean="0"/>
              <a:t>RQ:</a:t>
            </a:r>
            <a:r>
              <a:rPr lang="en-ZA" dirty="0" smtClean="0"/>
              <a:t> Given the central </a:t>
            </a:r>
            <a:r>
              <a:rPr lang="en-ZA" dirty="0"/>
              <a:t>role of action in entrepreneurship, </a:t>
            </a:r>
            <a:r>
              <a:rPr lang="en-ZA" b="1" dirty="0"/>
              <a:t>an </a:t>
            </a:r>
            <a:r>
              <a:rPr lang="en-ZA" b="1" dirty="0" smtClean="0"/>
              <a:t>important question </a:t>
            </a:r>
            <a:r>
              <a:rPr lang="en-ZA" b="1" dirty="0"/>
              <a:t>discussed in the literature </a:t>
            </a:r>
            <a:r>
              <a:rPr lang="en-ZA" b="1" dirty="0" smtClean="0"/>
              <a:t>is about </a:t>
            </a:r>
            <a:r>
              <a:rPr lang="en-ZA" b="1" dirty="0"/>
              <a:t>the best method to train entrepreneurial </a:t>
            </a:r>
            <a:r>
              <a:rPr lang="en-ZA" b="1" dirty="0" smtClean="0"/>
              <a:t>action </a:t>
            </a:r>
            <a:r>
              <a:rPr lang="sv-SE" dirty="0" smtClean="0"/>
              <a:t>(</a:t>
            </a:r>
            <a:r>
              <a:rPr lang="sv-SE" dirty="0"/>
              <a:t>Edelman, Manolova, &amp; Brush, 2008; Neck </a:t>
            </a:r>
            <a:r>
              <a:rPr lang="sv-SE" dirty="0" smtClean="0"/>
              <a:t>&amp; </a:t>
            </a:r>
            <a:r>
              <a:rPr lang="en-ZA" dirty="0" smtClean="0"/>
              <a:t>Greene</a:t>
            </a:r>
            <a:r>
              <a:rPr lang="en-ZA" dirty="0"/>
              <a:t>, 2011). We seek to contribute to this </a:t>
            </a:r>
            <a:r>
              <a:rPr lang="en-ZA" dirty="0" smtClean="0"/>
              <a:t>discussion in </a:t>
            </a:r>
            <a:r>
              <a:rPr lang="en-ZA" dirty="0"/>
              <a:t>two ways. First, our study presents a </a:t>
            </a:r>
            <a:r>
              <a:rPr lang="en-ZA" dirty="0" smtClean="0"/>
              <a:t>training program </a:t>
            </a:r>
            <a:r>
              <a:rPr lang="en-ZA" dirty="0"/>
              <a:t>that combines an action-based and </a:t>
            </a:r>
            <a:r>
              <a:rPr lang="en-ZA" dirty="0" smtClean="0"/>
              <a:t>a theory-based </a:t>
            </a:r>
            <a:r>
              <a:rPr lang="en-ZA" dirty="0"/>
              <a:t>training method. Second, and this </a:t>
            </a:r>
            <a:r>
              <a:rPr lang="en-ZA" dirty="0" smtClean="0"/>
              <a:t>is </a:t>
            </a:r>
            <a:r>
              <a:rPr lang="en-ZA" b="1" dirty="0" smtClean="0"/>
              <a:t>our </a:t>
            </a:r>
            <a:r>
              <a:rPr lang="en-ZA" b="1" dirty="0"/>
              <a:t>main focus, we present a theoretical model </a:t>
            </a:r>
            <a:r>
              <a:rPr lang="en-ZA" b="1" dirty="0" smtClean="0"/>
              <a:t>on the </a:t>
            </a:r>
            <a:r>
              <a:rPr lang="en-ZA" b="1" dirty="0"/>
              <a:t>short- and long-term effects of the training </a:t>
            </a:r>
            <a:r>
              <a:rPr lang="en-ZA" b="1" dirty="0" smtClean="0"/>
              <a:t>to explain </a:t>
            </a:r>
            <a:r>
              <a:rPr lang="en-ZA" b="1" dirty="0"/>
              <a:t>how the training exerts an </a:t>
            </a:r>
            <a:r>
              <a:rPr lang="en-ZA" b="1" dirty="0" smtClean="0"/>
              <a:t>influence on starting </a:t>
            </a:r>
            <a:r>
              <a:rPr lang="en-ZA" b="1" dirty="0"/>
              <a:t>a new </a:t>
            </a:r>
            <a:r>
              <a:rPr lang="en-ZA" b="1" dirty="0" smtClean="0"/>
              <a:t>business. . . </a:t>
            </a:r>
          </a:p>
          <a:p>
            <a:r>
              <a:rPr lang="en-ZA" b="1" dirty="0" smtClean="0"/>
              <a:t>Contribution Section</a:t>
            </a:r>
            <a:r>
              <a:rPr lang="en-ZA" dirty="0" smtClean="0"/>
              <a:t>:  First, the study </a:t>
            </a:r>
            <a:r>
              <a:rPr lang="en-ZA" dirty="0"/>
              <a:t>thus </a:t>
            </a:r>
            <a:r>
              <a:rPr lang="en-ZA" b="1" dirty="0"/>
              <a:t>contributes to developing a theory </a:t>
            </a:r>
            <a:r>
              <a:rPr lang="en-ZA" b="1" dirty="0" smtClean="0"/>
              <a:t>of action-based entrepreneurship trainings that explain why and how these trainings work </a:t>
            </a:r>
            <a:r>
              <a:rPr lang="en-ZA" dirty="0" smtClean="0"/>
              <a:t>. . . Last</a:t>
            </a:r>
            <a:r>
              <a:rPr lang="en-ZA" dirty="0"/>
              <a:t>, we think that the </a:t>
            </a:r>
            <a:r>
              <a:rPr lang="en-ZA" b="1" dirty="0"/>
              <a:t>context</a:t>
            </a:r>
            <a:r>
              <a:rPr lang="en-ZA" dirty="0"/>
              <a:t> of our study </a:t>
            </a:r>
            <a:r>
              <a:rPr lang="en-ZA" dirty="0" smtClean="0"/>
              <a:t>also contributes </a:t>
            </a:r>
            <a:r>
              <a:rPr lang="en-ZA" dirty="0"/>
              <a:t>to the entrepreneurship literature. </a:t>
            </a:r>
            <a:r>
              <a:rPr lang="en-ZA" dirty="0" smtClean="0"/>
              <a:t>We conducted </a:t>
            </a:r>
            <a:r>
              <a:rPr lang="en-ZA" dirty="0"/>
              <a:t>our study in a developing country</a:t>
            </a:r>
            <a:r>
              <a:rPr lang="en-ZA" dirty="0" smtClean="0"/>
              <a:t>, where </a:t>
            </a:r>
            <a:r>
              <a:rPr lang="en-ZA" dirty="0"/>
              <a:t>entrepreneurship plays an important </a:t>
            </a:r>
            <a:r>
              <a:rPr lang="en-ZA" dirty="0" smtClean="0"/>
              <a:t>role for </a:t>
            </a:r>
            <a:r>
              <a:rPr lang="en-ZA" dirty="0"/>
              <a:t>economic development and wealth </a:t>
            </a:r>
            <a:r>
              <a:rPr lang="en-ZA" dirty="0" smtClean="0"/>
              <a:t>creation (</a:t>
            </a:r>
            <a:r>
              <a:rPr lang="en-ZA" dirty="0"/>
              <a:t>Mead &amp; Liedholm, 1998</a:t>
            </a:r>
            <a:r>
              <a:rPr lang="en-ZA" dirty="0" smtClean="0"/>
              <a:t>). </a:t>
            </a:r>
            <a:r>
              <a:rPr lang="en-ZA" dirty="0"/>
              <a:t>Scholars note that </a:t>
            </a:r>
            <a:r>
              <a:rPr lang="en-ZA" dirty="0" smtClean="0"/>
              <a:t>entrepreneurship research </a:t>
            </a:r>
            <a:r>
              <a:rPr lang="en-ZA" dirty="0"/>
              <a:t>has so far almost </a:t>
            </a:r>
            <a:r>
              <a:rPr lang="en-ZA" dirty="0" smtClean="0"/>
              <a:t>exclusively focused </a:t>
            </a:r>
            <a:r>
              <a:rPr lang="en-ZA" dirty="0"/>
              <a:t>on North America and Europe (Bruton, Ahlstrom</a:t>
            </a:r>
            <a:r>
              <a:rPr lang="en-ZA" dirty="0" smtClean="0"/>
              <a:t>, &amp; </a:t>
            </a:r>
            <a:r>
              <a:rPr lang="en-ZA" dirty="0"/>
              <a:t>Obloj, 2008); however, people living </a:t>
            </a:r>
            <a:r>
              <a:rPr lang="en-ZA" dirty="0" smtClean="0"/>
              <a:t>in developing </a:t>
            </a:r>
            <a:r>
              <a:rPr lang="en-ZA" dirty="0"/>
              <a:t>countries form the majority of the </a:t>
            </a:r>
            <a:r>
              <a:rPr lang="en-ZA" dirty="0" smtClean="0"/>
              <a:t>world (</a:t>
            </a:r>
            <a:r>
              <a:rPr lang="en-ZA" dirty="0"/>
              <a:t>Arnett, 2008). Therefore, developing and </a:t>
            </a:r>
            <a:r>
              <a:rPr lang="en-ZA" dirty="0" smtClean="0"/>
              <a:t>testing theoretical </a:t>
            </a:r>
            <a:r>
              <a:rPr lang="en-ZA" dirty="0"/>
              <a:t>models that explain successful </a:t>
            </a:r>
            <a:r>
              <a:rPr lang="en-ZA" dirty="0" smtClean="0"/>
              <a:t>entrepreneurship in </a:t>
            </a:r>
            <a:r>
              <a:rPr lang="en-ZA" dirty="0"/>
              <a:t>developing countries is an </a:t>
            </a:r>
            <a:r>
              <a:rPr lang="en-ZA" dirty="0" smtClean="0"/>
              <a:t>important scholarly </a:t>
            </a:r>
            <a:r>
              <a:rPr lang="en-ZA" dirty="0"/>
              <a:t>task. </a:t>
            </a:r>
            <a:r>
              <a:rPr lang="en-ZA" dirty="0" smtClean="0"/>
              <a:t>Our study is a step in this direction!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98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42963"/>
          </a:xfrm>
        </p:spPr>
        <p:txBody>
          <a:bodyPr>
            <a:normAutofit/>
          </a:bodyPr>
          <a:lstStyle/>
          <a:p>
            <a:pPr algn="ctr"/>
            <a:r>
              <a:rPr lang="en-ZA" sz="4000" dirty="0" smtClean="0"/>
              <a:t> 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1"/>
            <a:ext cx="12072939" cy="6743700"/>
          </a:xfrm>
        </p:spPr>
        <p:txBody>
          <a:bodyPr>
            <a:normAutofit fontScale="85000" lnSpcReduction="20000"/>
          </a:bodyPr>
          <a:lstStyle/>
          <a:p>
            <a:endParaRPr lang="en-ZA" sz="3400" dirty="0"/>
          </a:p>
          <a:p>
            <a:endParaRPr lang="en-ZA" sz="3400" dirty="0" smtClean="0"/>
          </a:p>
          <a:p>
            <a:endParaRPr lang="en-ZA" sz="3400" dirty="0" smtClean="0"/>
          </a:p>
          <a:p>
            <a:pPr marL="457200" lvl="1" indent="0">
              <a:buNone/>
            </a:pPr>
            <a:r>
              <a:rPr lang="en-ZA" sz="4600" dirty="0" smtClean="0"/>
              <a:t>	(2) </a:t>
            </a:r>
            <a:r>
              <a:rPr lang="en-ZA" sz="4600" b="1" dirty="0" smtClean="0"/>
              <a:t>Outside In</a:t>
            </a:r>
            <a:r>
              <a:rPr lang="en-ZA" sz="4600" dirty="0" smtClean="0"/>
              <a:t>:  </a:t>
            </a:r>
            <a:r>
              <a:rPr lang="en-ZA" sz="3600" dirty="0" smtClean="0"/>
              <a:t>(</a:t>
            </a:r>
            <a:r>
              <a:rPr lang="en-ZA" sz="3200" dirty="0" smtClean="0"/>
              <a:t>1) </a:t>
            </a:r>
            <a:r>
              <a:rPr lang="en-ZA" sz="3400" b="1" i="1" dirty="0" smtClean="0"/>
              <a:t>Making the familiar novel</a:t>
            </a:r>
            <a:r>
              <a:rPr lang="en-ZA" sz="3400" i="1" dirty="0" smtClean="0"/>
              <a:t>:   Ask a commonly studied theoretical  relationship/model/construct in an African context (or apply it) to an African ‘context’</a:t>
            </a:r>
          </a:p>
          <a:p>
            <a:pPr marL="457200" lvl="1" indent="0">
              <a:buNone/>
            </a:pPr>
            <a:endParaRPr lang="en-ZA" sz="3200" i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ZA" sz="4000" b="1" i="1" dirty="0"/>
              <a:t>Show how </a:t>
            </a:r>
            <a:r>
              <a:rPr lang="en-ZA" sz="4000" b="1" i="1" dirty="0" smtClean="0"/>
              <a:t>a </a:t>
            </a:r>
            <a:r>
              <a:rPr lang="en-ZA" sz="4000" b="1" i="1" u="sng" dirty="0"/>
              <a:t>context variable </a:t>
            </a:r>
            <a:r>
              <a:rPr lang="en-ZA" sz="4000" b="1" i="1" dirty="0"/>
              <a:t>sets a boundary to an existing theory or construct </a:t>
            </a:r>
            <a:endParaRPr lang="en-ZA" sz="4000" b="1" i="1" dirty="0" smtClean="0"/>
          </a:p>
          <a:p>
            <a:pPr lvl="2">
              <a:buFont typeface="Wingdings" panose="05000000000000000000" pitchFamily="2" charset="2"/>
              <a:buChar char="ü"/>
            </a:pPr>
            <a:endParaRPr lang="en-ZA" sz="4000" b="1" i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ZA" sz="4000" i="1" dirty="0" smtClean="0"/>
              <a:t>Must be </a:t>
            </a:r>
            <a:r>
              <a:rPr lang="en-ZA" sz="4000" b="1" i="1" dirty="0" smtClean="0"/>
              <a:t>explicit</a:t>
            </a:r>
            <a:r>
              <a:rPr lang="en-ZA" sz="4000" b="1" dirty="0" smtClean="0"/>
              <a:t> </a:t>
            </a:r>
            <a:r>
              <a:rPr lang="en-ZA" sz="4000" b="1" i="1" dirty="0" smtClean="0"/>
              <a:t>about contextualisation</a:t>
            </a:r>
            <a:r>
              <a:rPr lang="en-ZA" sz="4000" i="1" dirty="0" smtClean="0"/>
              <a:t>:  Incorporate the context factors (e.g. culture, economic system, political system, legal system, etc.) in describing, understanding and theorizing about phenomena. 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n-ZA" sz="4000" i="1" dirty="0"/>
          </a:p>
          <a:p>
            <a:pPr marL="457200" lvl="1" indent="0">
              <a:buNone/>
            </a:pPr>
            <a:r>
              <a:rPr lang="en-ZA" sz="3600" i="1" dirty="0" smtClean="0"/>
              <a:t>African Context:  See Zoogah, Peng &amp; Woldu (2015)	</a:t>
            </a:r>
            <a:endParaRPr lang="en-ZA" sz="3600" i="1" dirty="0"/>
          </a:p>
        </p:txBody>
      </p:sp>
    </p:spTree>
    <p:extLst>
      <p:ext uri="{BB962C8B-B14F-4D97-AF65-F5344CB8AC3E}">
        <p14:creationId xmlns:p14="http://schemas.microsoft.com/office/powerpoint/2010/main" val="144643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85ECB67D7CEF429DAEDC17BBB4A398" ma:contentTypeVersion="10" ma:contentTypeDescription="Create a new document." ma:contentTypeScope="" ma:versionID="00d80d166bdf1f1ae1f2a804c57c64c1">
  <xsd:schema xmlns:xsd="http://www.w3.org/2001/XMLSchema" xmlns:xs="http://www.w3.org/2001/XMLSchema" xmlns:p="http://schemas.microsoft.com/office/2006/metadata/properties" xmlns:ns2="d3d0fe1a-5c89-4380-87f7-0a951d1682c9" xmlns:ns3="b7bcf00f-f614-419d-8f67-2512d84d2499" targetNamespace="http://schemas.microsoft.com/office/2006/metadata/properties" ma:root="true" ma:fieldsID="5500b9a0c700483d6726a9f72aafb7b9" ns2:_="" ns3:_="">
    <xsd:import namespace="d3d0fe1a-5c89-4380-87f7-0a951d1682c9"/>
    <xsd:import namespace="b7bcf00f-f614-419d-8f67-2512d84d24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0fe1a-5c89-4380-87f7-0a951d1682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cf00f-f614-419d-8f67-2512d84d24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0E8B1B-7A07-4A13-B729-98E3185F1171}"/>
</file>

<file path=customXml/itemProps2.xml><?xml version="1.0" encoding="utf-8"?>
<ds:datastoreItem xmlns:ds="http://schemas.openxmlformats.org/officeDocument/2006/customXml" ds:itemID="{A875A3BD-7A8A-4DD6-9554-F8EA8DD7FE78}"/>
</file>

<file path=customXml/itemProps3.xml><?xml version="1.0" encoding="utf-8"?>
<ds:datastoreItem xmlns:ds="http://schemas.openxmlformats.org/officeDocument/2006/customXml" ds:itemID="{64CF4E94-8F7B-41D2-A660-FC6203AF28CA}"/>
</file>

<file path=docProps/app.xml><?xml version="1.0" encoding="utf-8"?>
<Properties xmlns="http://schemas.openxmlformats.org/officeDocument/2006/extended-properties" xmlns:vt="http://schemas.openxmlformats.org/officeDocument/2006/docPropsVTypes">
  <TotalTime>2345</TotalTime>
  <Words>1006</Words>
  <Application>Microsoft Office PowerPoint</Application>
  <PresentationFormat>Widescreen</PresentationFormat>
  <Paragraphs>87</Paragraphs>
  <Slides>15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Office Theme</vt:lpstr>
      <vt:lpstr>Clip</vt:lpstr>
      <vt:lpstr>North-South Tensions and Challenges in academic writing for African Scholars  Presentation to British Academy Writing Workshop for sub-Saharan Africa (Early Career Researchers)   24-27 September 2019 Professor Stella M. Nkomo University of Pretoria, South Africa           </vt:lpstr>
      <vt:lpstr>Writing an Article is a Conversation with Scholars in Your Field</vt:lpstr>
      <vt:lpstr>The State of Research Productivity in Sub-Saharan Africa </vt:lpstr>
      <vt:lpstr>Articles on Africa Published in Leading Journals in Management, Marketing &amp; Economics 1960-2011 (Zoogah, Peng, &amp; Woldu (2015).</vt:lpstr>
      <vt:lpstr> Challenges of Doing Research From Africa and About Africa   </vt:lpstr>
      <vt:lpstr>  Strategies for Writing Africa Into Management Knowledge   </vt:lpstr>
      <vt:lpstr>1) Mainstreaming Strategy</vt:lpstr>
      <vt:lpstr>Gielnik, M. M., Frese, M., Kahara-Kawuki, A., Wasswa Katono, I., Kyejjusa, S., Ngoma, M., ... &amp; Oyugi, J. (2015). Action and action-regulation in entrepreneurship: Evaluating a student training for promoting entrepreneurship. Academy of Management Learning &amp; Education, 14(1), 69-94.</vt:lpstr>
      <vt:lpstr> </vt:lpstr>
      <vt:lpstr>Example of Outside In Strategy</vt:lpstr>
      <vt:lpstr>PowerPoint Presentation</vt:lpstr>
      <vt:lpstr>Mangaliso, M. P. (2001). Building competitive advantage from Ubuntu: management lessons from South Africa. Academy of Management Perspectives, 15(3): 23-33. </vt:lpstr>
      <vt:lpstr>What You Need to Know to Use the Strategies </vt:lpstr>
      <vt:lpstr>Closing Thoughts</vt:lpstr>
      <vt:lpstr> Closing Thought  </vt:lpstr>
    </vt:vector>
  </TitlesOfParts>
  <Company>University of Pretoria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significant contribution to knowledge?</dc:title>
  <dc:creator>Prof Stella Nkomo</dc:creator>
  <cp:lastModifiedBy>Prof. S Nkomo</cp:lastModifiedBy>
  <cp:revision>98</cp:revision>
  <cp:lastPrinted>2016-09-19T09:19:42Z</cp:lastPrinted>
  <dcterms:created xsi:type="dcterms:W3CDTF">2015-10-24T12:10:27Z</dcterms:created>
  <dcterms:modified xsi:type="dcterms:W3CDTF">2019-09-23T19:08:00Z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0x0101008B85ECB67D7CEF429DAEDC17BBB4A398</vt:lpwstr>
  </property>
</Properties>
</file>