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7" r:id="rId2"/>
    <p:sldId id="258" r:id="rId3"/>
    <p:sldId id="269" r:id="rId4"/>
    <p:sldId id="260" r:id="rId5"/>
    <p:sldId id="266" r:id="rId6"/>
    <p:sldId id="268" r:id="rId7"/>
    <p:sldId id="261" r:id="rId8"/>
    <p:sldId id="262" r:id="rId9"/>
    <p:sldId id="263" r:id="rId10"/>
    <p:sldId id="26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91" d="100"/>
          <a:sy n="91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3843C-3B88-4955-A04C-9E582762C0E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7B62-818D-482F-9CA8-541F0610D9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D9E19-979C-4FA9-8585-B439E2AFAF3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3459F-7C1D-46CB-836A-43457447FEA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Publishing in </a:t>
            </a:r>
            <a:r>
              <a:rPr lang="en-GB" dirty="0" smtClean="0"/>
              <a:t>Educational Management, Administration and Leadership (EMAL)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Professor Tony </a:t>
            </a:r>
            <a:r>
              <a:rPr lang="en-GB" dirty="0" smtClean="0"/>
              <a:t>Bush (Editor)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Journals decision process: resubmissions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Revised papers usually sent to same referees</a:t>
            </a:r>
          </a:p>
          <a:p>
            <a:r>
              <a:rPr lang="en-GB" dirty="0" smtClean="0"/>
              <a:t>Authors should explain how they have responded to the initial comments</a:t>
            </a:r>
          </a:p>
          <a:p>
            <a:r>
              <a:rPr lang="en-GB" dirty="0" smtClean="0"/>
              <a:t>The same decision options are available to the editor – so further revisions may be required</a:t>
            </a:r>
          </a:p>
          <a:p>
            <a:r>
              <a:rPr lang="en-GB" dirty="0" smtClean="0"/>
              <a:t>If not rejected, persevere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African journal articles on educational leadership and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393 published in all journals 2008-2016 (only 89 from 1999-2007, so a huge increase)</a:t>
            </a:r>
          </a:p>
          <a:p>
            <a:r>
              <a:rPr lang="en-GB" dirty="0" smtClean="0"/>
              <a:t>Top eight African countries 1960-2016 (</a:t>
            </a:r>
            <a:r>
              <a:rPr lang="en-GB" dirty="0" err="1" smtClean="0"/>
              <a:t>Hallinger</a:t>
            </a:r>
            <a:r>
              <a:rPr lang="en-GB" dirty="0" smtClean="0"/>
              <a:t> 2019):</a:t>
            </a:r>
          </a:p>
          <a:p>
            <a:pPr marL="514350" indent="-514350">
              <a:buAutoNum type="arabicPeriod"/>
            </a:pPr>
            <a:r>
              <a:rPr lang="en-GB" dirty="0" smtClean="0"/>
              <a:t>South Africa 160 articles</a:t>
            </a:r>
          </a:p>
          <a:p>
            <a:pPr marL="514350" indent="-514350">
              <a:buAutoNum type="arabicPeriod"/>
            </a:pPr>
            <a:r>
              <a:rPr lang="en-GB" dirty="0" smtClean="0"/>
              <a:t>Nigeria  98</a:t>
            </a:r>
          </a:p>
          <a:p>
            <a:pPr marL="514350" indent="-514350">
              <a:buAutoNum type="arabicPeriod"/>
            </a:pPr>
            <a:r>
              <a:rPr lang="en-GB" dirty="0" smtClean="0"/>
              <a:t>Kenya 78</a:t>
            </a:r>
          </a:p>
          <a:p>
            <a:pPr marL="514350" indent="-514350">
              <a:buAutoNum type="arabicPeriod"/>
            </a:pPr>
            <a:r>
              <a:rPr lang="en-GB" dirty="0" smtClean="0"/>
              <a:t>Zimbabwe 26</a:t>
            </a:r>
          </a:p>
          <a:p>
            <a:pPr marL="514350" indent="-514350">
              <a:buAutoNum type="arabicPeriod"/>
            </a:pPr>
            <a:r>
              <a:rPr lang="en-GB" dirty="0" smtClean="0"/>
              <a:t>Botswana 21</a:t>
            </a:r>
          </a:p>
          <a:p>
            <a:pPr marL="514350" indent="-514350">
              <a:buAutoNum type="arabicPeriod"/>
            </a:pPr>
            <a:r>
              <a:rPr lang="en-GB" dirty="0" smtClean="0"/>
              <a:t>Tanzania 21</a:t>
            </a:r>
          </a:p>
          <a:p>
            <a:pPr marL="514350" indent="-514350">
              <a:buAutoNum type="arabicPeriod"/>
            </a:pPr>
            <a:r>
              <a:rPr lang="en-GB" dirty="0" smtClean="0"/>
              <a:t>Ghana 19</a:t>
            </a:r>
          </a:p>
          <a:p>
            <a:pPr marL="514350" indent="-514350">
              <a:buAutoNum type="arabicPeriod"/>
            </a:pPr>
            <a:r>
              <a:rPr lang="en-GB" dirty="0" smtClean="0"/>
              <a:t>Uganda 16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Conclusion: Advancing African Research and Publications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Substantial growth in research outputs recently but from a low base</a:t>
            </a:r>
          </a:p>
          <a:p>
            <a:r>
              <a:rPr lang="en-GB" dirty="0" smtClean="0"/>
              <a:t>Partnerships within and beyond Africa vital to develop research capacity and capability – showing the value of this workshop</a:t>
            </a:r>
          </a:p>
          <a:p>
            <a:r>
              <a:rPr lang="en-GB" dirty="0" smtClean="0"/>
              <a:t>I intend to address this issue in my lecture on educational leadership and management in the Commonwealth (29 November in London)</a:t>
            </a:r>
          </a:p>
          <a:p>
            <a:r>
              <a:rPr lang="en-GB" dirty="0" smtClean="0"/>
              <a:t>I am happy to answer any questions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EMAL facts and 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EMAL is a learned society journal, owned by BELMAS (the British Educational Leadership, Management and Administration Society) and published by Sage (London)</a:t>
            </a:r>
            <a:endParaRPr lang="en-GB" dirty="0" smtClean="0"/>
          </a:p>
          <a:p>
            <a:r>
              <a:rPr lang="en-GB" dirty="0" smtClean="0"/>
              <a:t>EMAL is a very well established journal, founded in 1973 (2019 is volume 47)</a:t>
            </a:r>
          </a:p>
          <a:p>
            <a:r>
              <a:rPr lang="en-GB" dirty="0" smtClean="0"/>
              <a:t>EMAL has six issues a year (published bi-monthly)</a:t>
            </a:r>
          </a:p>
          <a:p>
            <a:r>
              <a:rPr lang="en-GB" dirty="0" smtClean="0"/>
              <a:t>EMAL is overseen by an Editorial Board, supported by the international Editorial Board  </a:t>
            </a:r>
            <a:r>
              <a:rPr lang="en-GB" dirty="0" smtClean="0"/>
              <a:t>  </a:t>
            </a:r>
          </a:p>
          <a:p>
            <a:r>
              <a:rPr lang="en-GB" dirty="0" smtClean="0"/>
              <a:t>EMAL is managed by the editor and an administrator</a:t>
            </a:r>
          </a:p>
          <a:p>
            <a:r>
              <a:rPr lang="en-GB" dirty="0" smtClean="0"/>
              <a:t>EMAL’s submission process is via Manuscript Central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EMAL aims and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EMAL considers articles about leadership or management in all sectors of education: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Early childhood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Primary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Secondary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Special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Vocational education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Higher education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diverse journals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Access journals (author pays) may not have robust review processes (profit, not quality)</a:t>
            </a:r>
          </a:p>
          <a:p>
            <a:r>
              <a:rPr lang="en-GB" dirty="0" smtClean="0"/>
              <a:t>Traditional journals (funded by subscriptions) have differential </a:t>
            </a:r>
            <a:r>
              <a:rPr lang="en-GB" dirty="0" smtClean="0"/>
              <a:t>esteem: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Social Science Citation Index (SSCI) journals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Scopus </a:t>
            </a:r>
            <a:r>
              <a:rPr lang="en-GB" dirty="0" smtClean="0"/>
              <a:t>journals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 journals</a:t>
            </a:r>
          </a:p>
          <a:p>
            <a:pPr marL="514350" indent="-514350"/>
            <a:r>
              <a:rPr lang="en-GB" dirty="0" smtClean="0"/>
              <a:t>Further differentiation based on impact factors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EMAL prestige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SSCI publishes ‘impact factors’, based on citations in other SSCI listed journals</a:t>
            </a:r>
          </a:p>
          <a:p>
            <a:r>
              <a:rPr lang="en-GB" dirty="0" smtClean="0"/>
              <a:t>EMAL has been listed in the SSCI since 2011 (first impact factor 2013)</a:t>
            </a:r>
          </a:p>
          <a:p>
            <a:r>
              <a:rPr lang="en-GB" dirty="0" smtClean="0"/>
              <a:t>In 2018 (most recent figures), EMAL’s impact factor was its best ever at 1.804 (2017 1.542) – ranked 87 out of 243 indexed journals</a:t>
            </a:r>
          </a:p>
          <a:p>
            <a:r>
              <a:rPr lang="en-GB" dirty="0" smtClean="0"/>
              <a:t>Submissions are also at a record level (400+)</a:t>
            </a:r>
          </a:p>
          <a:p>
            <a:r>
              <a:rPr lang="en-GB" dirty="0" smtClean="0"/>
              <a:t>Acceptance rates are falling (currently c. 10%)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</a:t>
            </a:r>
            <a:r>
              <a:rPr lang="en-GB" dirty="0" smtClean="0"/>
              <a:t>to prepare publishable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Target your journal carefully – does the scope fit your manuscript?</a:t>
            </a:r>
          </a:p>
          <a:p>
            <a:r>
              <a:rPr lang="en-GB" dirty="0" smtClean="0"/>
              <a:t>EMAL often receives papers unconnected to leadership or management</a:t>
            </a:r>
            <a:endParaRPr lang="en-GB" dirty="0" smtClean="0"/>
          </a:p>
          <a:p>
            <a:r>
              <a:rPr lang="en-GB" dirty="0" smtClean="0"/>
              <a:t>Very </a:t>
            </a:r>
            <a:r>
              <a:rPr lang="en-GB" dirty="0" smtClean="0"/>
              <a:t>high technical quality – no ‘typos’</a:t>
            </a:r>
          </a:p>
          <a:p>
            <a:r>
              <a:rPr lang="en-GB" dirty="0" smtClean="0"/>
              <a:t>Clear explanation of the purpose of the paper</a:t>
            </a:r>
          </a:p>
          <a:p>
            <a:r>
              <a:rPr lang="en-GB" dirty="0" smtClean="0"/>
              <a:t>Sound review of previous research &amp; literature </a:t>
            </a:r>
          </a:p>
          <a:p>
            <a:r>
              <a:rPr lang="en-GB" dirty="0" smtClean="0"/>
              <a:t>Careful explanation of methods </a:t>
            </a:r>
          </a:p>
          <a:p>
            <a:r>
              <a:rPr lang="en-GB" dirty="0" smtClean="0"/>
              <a:t>Clear presentation and discussion of findings</a:t>
            </a:r>
          </a:p>
          <a:p>
            <a:r>
              <a:rPr lang="en-GB" dirty="0" smtClean="0"/>
              <a:t>Link findings to previous research &amp; literature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Journals decision process: pre-review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Submission </a:t>
            </a:r>
            <a:r>
              <a:rPr lang="en-GB" dirty="0" smtClean="0"/>
              <a:t>via Manuscript Central</a:t>
            </a:r>
            <a:endParaRPr lang="en-GB" dirty="0" smtClean="0"/>
          </a:p>
          <a:p>
            <a:r>
              <a:rPr lang="en-GB" dirty="0" smtClean="0"/>
              <a:t>Papers go to the editor for initial decisions</a:t>
            </a:r>
          </a:p>
          <a:p>
            <a:r>
              <a:rPr lang="en-GB" dirty="0" smtClean="0"/>
              <a:t>Perhaps rejected at this stage because: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Paper does not fit the journal’s 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Weak presentation and grammar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Inadequate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 systematic 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Few links between data and literature</a:t>
            </a:r>
          </a:p>
          <a:p>
            <a:pPr marL="514350" indent="-514350"/>
            <a:r>
              <a:rPr lang="en-GB" dirty="0" smtClean="0"/>
              <a:t>For EMAL, 20% of papers rejected at this stage  </a:t>
            </a:r>
          </a:p>
          <a:p>
            <a:pPr marL="514350" indent="-514350"/>
            <a:r>
              <a:rPr lang="en-GB" dirty="0" smtClean="0"/>
              <a:t>Careful paper </a:t>
            </a:r>
            <a:r>
              <a:rPr lang="en-GB" dirty="0" smtClean="0"/>
              <a:t>preparation is required   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Journals decision-process: referees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Typically two </a:t>
            </a:r>
            <a:r>
              <a:rPr lang="en-GB" dirty="0" smtClean="0"/>
              <a:t>or three referees </a:t>
            </a:r>
            <a:r>
              <a:rPr lang="en-GB" dirty="0" smtClean="0"/>
              <a:t>per paper</a:t>
            </a:r>
          </a:p>
          <a:p>
            <a:r>
              <a:rPr lang="en-GB" dirty="0" smtClean="0"/>
              <a:t>One with specific subject knowledge</a:t>
            </a:r>
          </a:p>
          <a:p>
            <a:r>
              <a:rPr lang="en-GB" dirty="0" smtClean="0"/>
              <a:t>One with specific contextual </a:t>
            </a:r>
            <a:r>
              <a:rPr lang="en-GB" dirty="0" smtClean="0"/>
              <a:t>knowledge</a:t>
            </a:r>
            <a:endParaRPr lang="en-GB" dirty="0" smtClean="0"/>
          </a:p>
          <a:p>
            <a:r>
              <a:rPr lang="en-GB" dirty="0" smtClean="0"/>
              <a:t>Reviews are ‘double blind’</a:t>
            </a:r>
          </a:p>
          <a:p>
            <a:r>
              <a:rPr lang="en-GB" dirty="0" smtClean="0"/>
              <a:t>Referees are unpaid, so allocating referees is not a straightforward process – may be delays</a:t>
            </a:r>
          </a:p>
          <a:p>
            <a:r>
              <a:rPr lang="en-GB" dirty="0" smtClean="0"/>
              <a:t>Patience is </a:t>
            </a:r>
            <a:r>
              <a:rPr lang="en-GB" dirty="0" smtClean="0"/>
              <a:t>required while reports are received </a:t>
            </a:r>
            <a:r>
              <a:rPr lang="en-GB" dirty="0" smtClean="0"/>
              <a:t>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Journals decision-process: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Reports to the editor and the author(s)</a:t>
            </a:r>
          </a:p>
          <a:p>
            <a:r>
              <a:rPr lang="en-GB" dirty="0" smtClean="0"/>
              <a:t>First decision options: accept, minor revision, major revision, reject </a:t>
            </a:r>
          </a:p>
          <a:p>
            <a:r>
              <a:rPr lang="en-GB" dirty="0" smtClean="0"/>
              <a:t>‘Accept’ is very rare -  only 4 of my 80+ papers</a:t>
            </a:r>
          </a:p>
          <a:p>
            <a:r>
              <a:rPr lang="en-GB" dirty="0" smtClean="0"/>
              <a:t>‘Reject’ decisions depend on paper quality and journal capacity – EMAL’s accept rate is </a:t>
            </a:r>
            <a:r>
              <a:rPr lang="en-GB" dirty="0" smtClean="0"/>
              <a:t>10%</a:t>
            </a:r>
            <a:endParaRPr lang="en-GB" dirty="0" smtClean="0"/>
          </a:p>
          <a:p>
            <a:r>
              <a:rPr lang="en-GB" dirty="0" smtClean="0"/>
              <a:t>‘Revision’ outcomes ‘normal’ – </a:t>
            </a:r>
            <a:r>
              <a:rPr lang="en-GB" dirty="0" smtClean="0"/>
              <a:t>perseverance is required </a:t>
            </a:r>
            <a:r>
              <a:rPr lang="en-GB" dirty="0" smtClean="0"/>
              <a:t>to revise and resubmit; perhaps more than once </a:t>
            </a:r>
            <a:r>
              <a:rPr lang="en-GB" dirty="0" smtClean="0"/>
              <a:t>(stay </a:t>
            </a:r>
            <a:r>
              <a:rPr lang="en-GB" dirty="0" smtClean="0"/>
              <a:t>in the game)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5ECB67D7CEF429DAEDC17BBB4A398" ma:contentTypeVersion="10" ma:contentTypeDescription="Create a new document." ma:contentTypeScope="" ma:versionID="00d80d166bdf1f1ae1f2a804c57c64c1">
  <xsd:schema xmlns:xsd="http://www.w3.org/2001/XMLSchema" xmlns:xs="http://www.w3.org/2001/XMLSchema" xmlns:p="http://schemas.microsoft.com/office/2006/metadata/properties" xmlns:ns2="d3d0fe1a-5c89-4380-87f7-0a951d1682c9" xmlns:ns3="b7bcf00f-f614-419d-8f67-2512d84d2499" targetNamespace="http://schemas.microsoft.com/office/2006/metadata/properties" ma:root="true" ma:fieldsID="5500b9a0c700483d6726a9f72aafb7b9" ns2:_="" ns3:_="">
    <xsd:import namespace="d3d0fe1a-5c89-4380-87f7-0a951d1682c9"/>
    <xsd:import namespace="b7bcf00f-f614-419d-8f67-2512d84d24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0fe1a-5c89-4380-87f7-0a951d168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f00f-f614-419d-8f67-2512d84d24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17F885-12A6-4B9A-A8AA-DB220C4EA2AF}"/>
</file>

<file path=customXml/itemProps2.xml><?xml version="1.0" encoding="utf-8"?>
<ds:datastoreItem xmlns:ds="http://schemas.openxmlformats.org/officeDocument/2006/customXml" ds:itemID="{BAF19ECB-A0AA-47F9-8177-FCDFD220DE61}"/>
</file>

<file path=customXml/itemProps3.xml><?xml version="1.0" encoding="utf-8"?>
<ds:datastoreItem xmlns:ds="http://schemas.openxmlformats.org/officeDocument/2006/customXml" ds:itemID="{80516D6B-724E-49E0-8B71-E3F9C277169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696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Publishing in Educational Management, Administration and Leadership (EMAL) </vt:lpstr>
      <vt:lpstr>EMAL facts and figures</vt:lpstr>
      <vt:lpstr>EMAL aims and scope</vt:lpstr>
      <vt:lpstr>The diverse journals market</vt:lpstr>
      <vt:lpstr>EMAL prestige indicators</vt:lpstr>
      <vt:lpstr>How to prepare publishable papers</vt:lpstr>
      <vt:lpstr>Journals decision process: pre-review</vt:lpstr>
      <vt:lpstr>Journals decision-process: referees</vt:lpstr>
      <vt:lpstr>Journals decision-process: reports</vt:lpstr>
      <vt:lpstr>Journals decision process: resubmissions</vt:lpstr>
      <vt:lpstr>African journal articles on educational leadership and management</vt:lpstr>
      <vt:lpstr>Conclusion: Advancing African Research and Publications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 in Educational Management, Administration and LeadershipMAL:    Preparation, patience and perseverance</dc:title>
  <dc:creator>user</dc:creator>
  <cp:lastModifiedBy>user</cp:lastModifiedBy>
  <cp:revision>14</cp:revision>
  <dcterms:created xsi:type="dcterms:W3CDTF">2019-09-24T07:23:06Z</dcterms:created>
  <dcterms:modified xsi:type="dcterms:W3CDTF">2019-09-24T09:27:30Z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0x0101008B85ECB67D7CEF429DAEDC17BBB4A398</vt:lpwstr>
  </property>
</Properties>
</file>