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85" r:id="rId3"/>
    <p:sldId id="292" r:id="rId4"/>
    <p:sldId id="293" r:id="rId5"/>
    <p:sldId id="287" r:id="rId6"/>
    <p:sldId id="289" r:id="rId7"/>
    <p:sldId id="290" r:id="rId8"/>
    <p:sldId id="291" r:id="rId9"/>
    <p:sldId id="281" r:id="rId10"/>
    <p:sldId id="284" r:id="rId11"/>
    <p:sldId id="283" r:id="rId12"/>
    <p:sldId id="263" r:id="rId13"/>
    <p:sldId id="264" r:id="rId14"/>
    <p:sldId id="265" r:id="rId15"/>
    <p:sldId id="266" r:id="rId16"/>
    <p:sldId id="267" r:id="rId17"/>
    <p:sldId id="278" r:id="rId18"/>
    <p:sldId id="268" r:id="rId19"/>
    <p:sldId id="269" r:id="rId20"/>
    <p:sldId id="270" r:id="rId21"/>
    <p:sldId id="271" r:id="rId22"/>
    <p:sldId id="272" r:id="rId23"/>
    <p:sldId id="273" r:id="rId24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2A2A2A"/>
    <a:srgbClr val="313131"/>
    <a:srgbClr val="4646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656" y="-104"/>
      </p:cViewPr>
      <p:guideLst>
        <p:guide orient="horz" pos="2160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56CC-7375-5943-B4D1-66FE8C0AE9F7}" type="datetimeFigureOut">
              <a:rPr lang="en-US" smtClean="0"/>
              <a:t>19-09-25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D1CD-C0A6-C140-9E31-0308B85C2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157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56CC-7375-5943-B4D1-66FE8C0AE9F7}" type="datetimeFigureOut">
              <a:rPr lang="en-US" smtClean="0"/>
              <a:t>19-09-25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D1CD-C0A6-C140-9E31-0308B85C2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287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56CC-7375-5943-B4D1-66FE8C0AE9F7}" type="datetimeFigureOut">
              <a:rPr lang="en-US" smtClean="0"/>
              <a:t>19-09-25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D1CD-C0A6-C140-9E31-0308B85C2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30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56CC-7375-5943-B4D1-66FE8C0AE9F7}" type="datetimeFigureOut">
              <a:rPr lang="en-US" smtClean="0"/>
              <a:t>19-09-25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D1CD-C0A6-C140-9E31-0308B85C2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359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56CC-7375-5943-B4D1-66FE8C0AE9F7}" type="datetimeFigureOut">
              <a:rPr lang="en-US" smtClean="0"/>
              <a:t>19-09-25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D1CD-C0A6-C140-9E31-0308B85C2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069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56CC-7375-5943-B4D1-66FE8C0AE9F7}" type="datetimeFigureOut">
              <a:rPr lang="en-US" smtClean="0"/>
              <a:t>19-09-25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D1CD-C0A6-C140-9E31-0308B85C2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881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56CC-7375-5943-B4D1-66FE8C0AE9F7}" type="datetimeFigureOut">
              <a:rPr lang="en-US" smtClean="0"/>
              <a:t>19-09-25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D1CD-C0A6-C140-9E31-0308B85C2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179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56CC-7375-5943-B4D1-66FE8C0AE9F7}" type="datetimeFigureOut">
              <a:rPr lang="en-US" smtClean="0"/>
              <a:t>19-09-25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D1CD-C0A6-C140-9E31-0308B85C2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25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56CC-7375-5943-B4D1-66FE8C0AE9F7}" type="datetimeFigureOut">
              <a:rPr lang="en-US" smtClean="0"/>
              <a:t>19-09-25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D1CD-C0A6-C140-9E31-0308B85C2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231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56CC-7375-5943-B4D1-66FE8C0AE9F7}" type="datetimeFigureOut">
              <a:rPr lang="en-US" smtClean="0"/>
              <a:t>19-09-25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D1CD-C0A6-C140-9E31-0308B85C2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503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A56CC-7375-5943-B4D1-66FE8C0AE9F7}" type="datetimeFigureOut">
              <a:rPr lang="en-US" smtClean="0"/>
              <a:t>19-09-25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D1CD-C0A6-C140-9E31-0308B85C2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953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A56CC-7375-5943-B4D1-66FE8C0AE9F7}" type="datetimeFigureOut">
              <a:rPr lang="en-US" smtClean="0"/>
              <a:t>19-09-25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3D1CD-C0A6-C140-9E31-0308B85C2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758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gi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gerharmm@miamioh.edu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reload=9&amp;v=4gO8BgNjpWw&amp;feature=youtu.b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A-COLOU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0" y="1"/>
            <a:ext cx="3756528" cy="116903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1518984"/>
            <a:ext cx="10360501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So, I want to publish in AMLE... what do I need to know?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161" y="3264895"/>
            <a:ext cx="10759820" cy="3111781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William M. Foster</a:t>
            </a:r>
          </a:p>
          <a:p>
            <a:r>
              <a:rPr lang="en-US" dirty="0" smtClean="0"/>
              <a:t>University of Alberta</a:t>
            </a:r>
          </a:p>
          <a:p>
            <a:r>
              <a:rPr lang="en-US" dirty="0" smtClean="0"/>
              <a:t>Editor</a:t>
            </a:r>
          </a:p>
          <a:p>
            <a:r>
              <a:rPr lang="en-US" dirty="0" smtClean="0"/>
              <a:t>Academy of Management Learning and Education</a:t>
            </a:r>
          </a:p>
          <a:p>
            <a:fld id="{EFE13926-5189-694F-AAEA-D116A78AD0D8}" type="datetime4">
              <a:rPr lang="en-CA" smtClean="0"/>
              <a:t>September 25, 2019</a:t>
            </a:fld>
            <a:endParaRPr lang="en-CA" dirty="0" smtClean="0"/>
          </a:p>
          <a:p>
            <a:r>
              <a:rPr lang="en-US" dirty="0" smtClean="0"/>
              <a:t>Presented at:</a:t>
            </a:r>
          </a:p>
          <a:p>
            <a:r>
              <a:rPr lang="en-US" dirty="0" smtClean="0"/>
              <a:t>The British Academy Writing Workshop for Sub-Saharan </a:t>
            </a:r>
            <a:r>
              <a:rPr lang="en-US" dirty="0" smtClean="0"/>
              <a:t>Africa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577911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71438"/>
            <a:ext cx="10969943" cy="1143000"/>
          </a:xfrm>
        </p:spPr>
        <p:txBody>
          <a:bodyPr/>
          <a:lstStyle/>
          <a:p>
            <a:r>
              <a:rPr lang="en-US" dirty="0" smtClean="0"/>
              <a:t>Future Special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193800"/>
            <a:ext cx="10969943" cy="5384800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800" dirty="0" smtClean="0"/>
              <a:t>Learning and Education Strategies for Scholarly Impact: 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dirty="0" smtClean="0"/>
              <a:t>Influencing Regulation, Policy and Society through Research </a:t>
            </a:r>
            <a:endParaRPr lang="en-US" sz="2400" b="1" dirty="0" smtClean="0"/>
          </a:p>
          <a:p>
            <a:pPr marL="0" indent="0" algn="ctr">
              <a:buNone/>
            </a:pPr>
            <a:endParaRPr lang="en-US" sz="2400" u="sng" dirty="0" smtClean="0"/>
          </a:p>
          <a:p>
            <a:pPr marL="0" indent="0" algn="ctr">
              <a:buNone/>
            </a:pPr>
            <a:r>
              <a:rPr lang="en-US" sz="2400" u="sng" dirty="0" smtClean="0"/>
              <a:t>Guest </a:t>
            </a:r>
            <a:r>
              <a:rPr lang="en-US" sz="2400" u="sng" dirty="0"/>
              <a:t>Editors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 err="1" smtClean="0"/>
              <a:t>Usha</a:t>
            </a:r>
            <a:r>
              <a:rPr lang="en-US" sz="2400" dirty="0" smtClean="0"/>
              <a:t> </a:t>
            </a:r>
            <a:r>
              <a:rPr lang="en-US" sz="2400" dirty="0"/>
              <a:t>C. V. Haley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 smtClean="0"/>
              <a:t>Sir </a:t>
            </a:r>
            <a:r>
              <a:rPr lang="en-US" sz="2400" dirty="0"/>
              <a:t>Cary L. Cooper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 smtClean="0"/>
              <a:t>Andrew </a:t>
            </a:r>
            <a:r>
              <a:rPr lang="en-US" sz="2400" dirty="0"/>
              <a:t>J. </a:t>
            </a:r>
            <a:r>
              <a:rPr lang="en-US" sz="2400" dirty="0" smtClean="0"/>
              <a:t>Hoffman </a:t>
            </a:r>
            <a:endParaRPr lang="en-US" sz="2400" dirty="0"/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 smtClean="0"/>
              <a:t>Tyrone </a:t>
            </a:r>
            <a:r>
              <a:rPr lang="en-US" sz="2400" dirty="0"/>
              <a:t>S. </a:t>
            </a:r>
            <a:r>
              <a:rPr lang="en-US" sz="2400" dirty="0" err="1" smtClean="0"/>
              <a:t>Pitsis</a:t>
            </a:r>
            <a:endParaRPr lang="en-US" sz="2400" dirty="0"/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 smtClean="0"/>
              <a:t>Danna Greenberg</a:t>
            </a:r>
            <a:endParaRPr lang="en-US" sz="2400" dirty="0"/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 smtClean="0"/>
              <a:t>Paul </a:t>
            </a:r>
            <a:r>
              <a:rPr lang="en-US" sz="2400" dirty="0" err="1" smtClean="0"/>
              <a:t>Hibbert</a:t>
            </a:r>
            <a:r>
              <a:rPr lang="en-US" sz="2400" dirty="0" smtClean="0"/>
              <a:t> 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2400" dirty="0"/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b="1" dirty="0"/>
              <a:t>Initial submissions </a:t>
            </a:r>
            <a:r>
              <a:rPr lang="en-US" sz="2400" b="1" dirty="0" smtClean="0"/>
              <a:t>May </a:t>
            </a:r>
            <a:r>
              <a:rPr lang="en-US" sz="2400" b="1" dirty="0"/>
              <a:t>31, 2021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b="1" dirty="0"/>
              <a:t>Scheduled for Publication: September 2022</a:t>
            </a:r>
            <a:endParaRPr lang="en-US" sz="2400" b="1" dirty="0">
              <a:latin typeface="+mj-lt"/>
              <a:ea typeface="游ゴシック Light"/>
            </a:endParaRPr>
          </a:p>
        </p:txBody>
      </p:sp>
    </p:spTree>
    <p:extLst>
      <p:ext uri="{BB962C8B-B14F-4D97-AF65-F5344CB8AC3E}">
        <p14:creationId xmlns:p14="http://schemas.microsoft.com/office/powerpoint/2010/main" val="1329559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the go!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133329"/>
            <a:ext cx="10969943" cy="5724672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b="1" dirty="0"/>
              <a:t>Rhythms of Academic Life: Frost and Taylor 20 Years </a:t>
            </a:r>
            <a:r>
              <a:rPr lang="en-US" b="1" dirty="0" smtClean="0"/>
              <a:t>on.</a:t>
            </a:r>
            <a:endParaRPr lang="en-US" b="1" dirty="0"/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i="1" u="sng" dirty="0"/>
              <a:t>Guest </a:t>
            </a:r>
            <a:r>
              <a:rPr lang="en-US" sz="2400" i="1" u="sng" dirty="0" smtClean="0"/>
              <a:t>Editors:</a:t>
            </a:r>
            <a:endParaRPr lang="en-US" sz="2400" i="1" u="sng" dirty="0"/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/>
              <a:t>Jon </a:t>
            </a:r>
            <a:r>
              <a:rPr lang="en-US" sz="2400" dirty="0" err="1"/>
              <a:t>Billsberry</a:t>
            </a:r>
            <a:r>
              <a:rPr lang="en-US" sz="2400" dirty="0"/>
              <a:t>, </a:t>
            </a:r>
            <a:r>
              <a:rPr lang="en-US" sz="2400" dirty="0" err="1"/>
              <a:t>Deakin</a:t>
            </a:r>
            <a:r>
              <a:rPr lang="en-US" sz="2400" dirty="0"/>
              <a:t> University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/>
              <a:t>Michael Cohen, </a:t>
            </a:r>
            <a:r>
              <a:rPr lang="en-US" sz="2400" dirty="0" err="1"/>
              <a:t>Deakin</a:t>
            </a:r>
            <a:r>
              <a:rPr lang="en-US" sz="2400" dirty="0"/>
              <a:t> University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/>
              <a:t>Tine </a:t>
            </a:r>
            <a:r>
              <a:rPr lang="en-US" sz="2400" dirty="0" err="1"/>
              <a:t>Köhler</a:t>
            </a:r>
            <a:r>
              <a:rPr lang="en-US" sz="2400" dirty="0"/>
              <a:t>, University of Melbourne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 err="1"/>
              <a:t>Micheal</a:t>
            </a:r>
            <a:r>
              <a:rPr lang="en-US" sz="2400" dirty="0"/>
              <a:t> Stratton, University of North Carolina Asheville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/>
              <a:t>Susan Taylor, University of Maryland at College </a:t>
            </a:r>
            <a:r>
              <a:rPr lang="en-US" sz="2400" dirty="0" smtClean="0"/>
              <a:t>Park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000" dirty="0" smtClean="0"/>
              <a:t>Confronting </a:t>
            </a:r>
            <a:r>
              <a:rPr lang="en-US" sz="2000" dirty="0"/>
              <a:t>the Crisis of Confidence in Management Studies: Why Senior Scholars Need to Stop Setting a Bad </a:t>
            </a:r>
            <a:r>
              <a:rPr lang="en-US" sz="2000" dirty="0" smtClean="0"/>
              <a:t>Example-Bill Harley</a:t>
            </a:r>
          </a:p>
          <a:p>
            <a:pPr>
              <a:spcBef>
                <a:spcPts val="0"/>
              </a:spcBef>
            </a:pPr>
            <a:endParaRPr lang="en-US" sz="2000" dirty="0" smtClean="0"/>
          </a:p>
          <a:p>
            <a:pPr>
              <a:spcBef>
                <a:spcPts val="0"/>
              </a:spcBef>
            </a:pPr>
            <a:r>
              <a:rPr lang="en-US" sz="2000" dirty="0"/>
              <a:t>Isolation in Globalizing Academic Fields: A Collaborative </a:t>
            </a:r>
            <a:r>
              <a:rPr lang="en-US" sz="2000" dirty="0" err="1"/>
              <a:t>Autoethnography</a:t>
            </a:r>
            <a:r>
              <a:rPr lang="en-US" sz="2000" dirty="0"/>
              <a:t> of Early Career </a:t>
            </a:r>
            <a:r>
              <a:rPr lang="en-US" sz="2000" dirty="0" smtClean="0"/>
              <a:t>Researchers- </a:t>
            </a:r>
            <a:r>
              <a:rPr lang="en-US" sz="2000" dirty="0" err="1" smtClean="0"/>
              <a:t>Belkhir</a:t>
            </a:r>
            <a:r>
              <a:rPr lang="en-US" sz="2000" dirty="0" smtClean="0"/>
              <a:t> et al.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i="1" dirty="0" smtClean="0"/>
              <a:t>Scheduled </a:t>
            </a:r>
            <a:r>
              <a:rPr lang="en-US" sz="2800" i="1" dirty="0"/>
              <a:t>for Publication: June 2019</a:t>
            </a:r>
          </a:p>
        </p:txBody>
      </p:sp>
    </p:spTree>
    <p:extLst>
      <p:ext uri="{BB962C8B-B14F-4D97-AF65-F5344CB8AC3E}">
        <p14:creationId xmlns:p14="http://schemas.microsoft.com/office/powerpoint/2010/main" val="1324820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Editorial view of 5 common limitations in academic papers.</a:t>
            </a:r>
          </a:p>
          <a:p>
            <a:r>
              <a:rPr lang="en-US" dirty="0" smtClean="0"/>
              <a:t>Discussion of common publishing myths.</a:t>
            </a:r>
          </a:p>
          <a:p>
            <a:r>
              <a:rPr lang="en-US" dirty="0" smtClean="0"/>
              <a:t>Possible suggestions.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4249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Top 5 limitations of academic papers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Kitchen sink approach to theorizing</a:t>
            </a:r>
          </a:p>
          <a:p>
            <a:pPr marL="914400" lvl="1" indent="-514350"/>
            <a:r>
              <a:rPr lang="en-US" dirty="0" smtClean="0"/>
              <a:t>Include far too many ideas in the paper </a:t>
            </a:r>
          </a:p>
          <a:p>
            <a:pPr marL="914400" lvl="1" indent="-514350"/>
            <a:r>
              <a:rPr lang="en-US" dirty="0" smtClean="0"/>
              <a:t>Fear that some theory will be forgotten.</a:t>
            </a:r>
          </a:p>
          <a:p>
            <a:pPr marL="914400" lvl="1" indent="-514350"/>
            <a:r>
              <a:rPr lang="en-US" dirty="0" smtClean="0"/>
              <a:t>Indicates a lack of focus &amp; clear understanding of research question.</a:t>
            </a:r>
          </a:p>
          <a:p>
            <a:pPr marL="914400" lvl="1" indent="-514350"/>
            <a:r>
              <a:rPr lang="en-US" dirty="0" smtClean="0"/>
              <a:t>Characterized by:</a:t>
            </a:r>
          </a:p>
          <a:p>
            <a:pPr marL="1314450" lvl="2" indent="-514350"/>
            <a:r>
              <a:rPr lang="en-US" dirty="0" smtClean="0"/>
              <a:t>Meandering argument</a:t>
            </a:r>
          </a:p>
          <a:p>
            <a:pPr marL="1314450" lvl="2" indent="-514350"/>
            <a:r>
              <a:rPr lang="en-US" dirty="0" smtClean="0"/>
              <a:t>Paper too long.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398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Top 5 limitations of academic papers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Unclear contribution</a:t>
            </a:r>
          </a:p>
          <a:p>
            <a:pPr marL="914400" lvl="1" indent="-514350"/>
            <a:r>
              <a:rPr lang="en-US" dirty="0" smtClean="0"/>
              <a:t>Not clear which conversation the paper is joining.</a:t>
            </a:r>
          </a:p>
          <a:p>
            <a:pPr marL="914400" lvl="1" indent="-514350"/>
            <a:r>
              <a:rPr lang="en-US" dirty="0" smtClean="0"/>
              <a:t>Not clear how the paper is contributing to the conversation.</a:t>
            </a:r>
          </a:p>
          <a:p>
            <a:pPr marL="914400" lvl="1" indent="-514350"/>
            <a:r>
              <a:rPr lang="en-US" dirty="0" smtClean="0"/>
              <a:t>Characterized by:</a:t>
            </a:r>
          </a:p>
          <a:p>
            <a:pPr marL="1314450" lvl="2" indent="-514350"/>
            <a:r>
              <a:rPr lang="en-US" dirty="0" smtClean="0"/>
              <a:t>No clear research question</a:t>
            </a:r>
          </a:p>
          <a:p>
            <a:pPr marL="1314450" lvl="2" indent="-514350"/>
            <a:r>
              <a:rPr lang="en-US" dirty="0" smtClean="0"/>
              <a:t>Mere application of theory to new empirical context.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448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Top 5 limitations of academic papers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Lack of construct clarity</a:t>
            </a:r>
          </a:p>
          <a:p>
            <a:pPr marL="914400" lvl="1" indent="-514350"/>
            <a:r>
              <a:rPr lang="en-US" dirty="0" smtClean="0"/>
              <a:t>The constructs of the paper are not defined or ill-defined.</a:t>
            </a:r>
          </a:p>
          <a:p>
            <a:pPr marL="914400" lvl="1" indent="-514350"/>
            <a:r>
              <a:rPr lang="en-US" dirty="0" smtClean="0"/>
              <a:t>The boundary conditions of the paper are not outlined.</a:t>
            </a:r>
          </a:p>
          <a:p>
            <a:pPr marL="914400" lvl="1" indent="-514350"/>
            <a:r>
              <a:rPr lang="en-US" dirty="0" smtClean="0"/>
              <a:t>Characterized by:</a:t>
            </a:r>
          </a:p>
          <a:p>
            <a:pPr marL="1314450" lvl="2" indent="-514350"/>
            <a:r>
              <a:rPr lang="en-US" dirty="0" smtClean="0"/>
              <a:t>Overlapping ideas and theories.</a:t>
            </a:r>
          </a:p>
        </p:txBody>
      </p:sp>
    </p:spTree>
    <p:extLst>
      <p:ext uri="{BB962C8B-B14F-4D97-AF65-F5344CB8AC3E}">
        <p14:creationId xmlns:p14="http://schemas.microsoft.com/office/powerpoint/2010/main" val="1275776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Top 5 limitations of academic papers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Poor literature review</a:t>
            </a:r>
          </a:p>
          <a:p>
            <a:pPr marL="914400" lvl="1" indent="-514350"/>
            <a:r>
              <a:rPr lang="en-US" dirty="0"/>
              <a:t>D</a:t>
            </a:r>
            <a:r>
              <a:rPr lang="en-US" dirty="0" smtClean="0"/>
              <a:t>oes not outline the key gap in the literature or a problematization of a empirical observation.</a:t>
            </a:r>
          </a:p>
          <a:p>
            <a:pPr marL="914400" lvl="1" indent="-514350"/>
            <a:r>
              <a:rPr lang="en-US" dirty="0" smtClean="0"/>
              <a:t>Poor citation practices.</a:t>
            </a:r>
          </a:p>
          <a:p>
            <a:pPr marL="1314450" lvl="2" indent="-514350"/>
            <a:r>
              <a:rPr lang="en-US" dirty="0" smtClean="0"/>
              <a:t>E.g., lack of key citations, dated citations, limited number of citations </a:t>
            </a:r>
          </a:p>
          <a:p>
            <a:pPr marL="914400" lvl="1" indent="-514350"/>
            <a:r>
              <a:rPr lang="en-US" dirty="0" smtClean="0"/>
              <a:t>Characterized by:</a:t>
            </a:r>
          </a:p>
          <a:p>
            <a:pPr marL="1314450" lvl="2" indent="-514350"/>
            <a:r>
              <a:rPr lang="en-US" dirty="0" smtClean="0"/>
              <a:t>Unfocussed presentation of literature.</a:t>
            </a:r>
          </a:p>
          <a:p>
            <a:pPr marL="800100" lvl="2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050723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290" y="0"/>
            <a:ext cx="11828342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036002" y="2578268"/>
            <a:ext cx="10208418" cy="3526159"/>
          </a:xfrm>
          <a:prstGeom prst="rect">
            <a:avLst/>
          </a:prstGeom>
          <a:solidFill>
            <a:srgbClr val="2A2A2A"/>
          </a:solidFill>
          <a:ln>
            <a:solidFill>
              <a:schemeClr val="tx1">
                <a:lumMod val="85000"/>
                <a:lumOff val="1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35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Top 5 limitations of academic papers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Unpolished work</a:t>
            </a:r>
          </a:p>
          <a:p>
            <a:pPr marL="914400" lvl="1" indent="-514350"/>
            <a:r>
              <a:rPr lang="en-US" dirty="0" smtClean="0"/>
              <a:t>Sloppy and poorly written paper.</a:t>
            </a:r>
          </a:p>
          <a:p>
            <a:pPr marL="914400" lvl="1" indent="-514350"/>
            <a:r>
              <a:rPr lang="en-US" dirty="0" smtClean="0"/>
              <a:t>Does not “look” like an academic paper.</a:t>
            </a:r>
          </a:p>
          <a:p>
            <a:pPr marL="914400" lvl="1" indent="-514350"/>
            <a:r>
              <a:rPr lang="en-US" dirty="0" smtClean="0"/>
              <a:t>Characterized by:</a:t>
            </a:r>
          </a:p>
          <a:p>
            <a:pPr marL="1314450" lvl="2" indent="-514350"/>
            <a:r>
              <a:rPr lang="en-US" dirty="0" smtClean="0"/>
              <a:t>Poor grammar.</a:t>
            </a:r>
          </a:p>
          <a:p>
            <a:pPr marL="1314450" lvl="2" indent="-514350"/>
            <a:r>
              <a:rPr lang="en-US" dirty="0" smtClean="0"/>
              <a:t>Spelling mistakes.</a:t>
            </a:r>
          </a:p>
          <a:p>
            <a:pPr marL="1314450" lvl="2" indent="-514350"/>
            <a:r>
              <a:rPr lang="en-US" dirty="0" smtClean="0"/>
              <a:t>Poor formatting.</a:t>
            </a:r>
          </a:p>
          <a:p>
            <a:pPr marL="800100" lvl="2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403171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Publishing Myths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Q.A.D. vs. Top Journal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akes as long to write a good paper as it does a poor paper.</a:t>
            </a:r>
          </a:p>
          <a:p>
            <a:pPr lvl="1"/>
            <a:r>
              <a:rPr lang="en-US" dirty="0" smtClean="0"/>
              <a:t>Shoot high!</a:t>
            </a:r>
          </a:p>
          <a:p>
            <a:r>
              <a:rPr lang="en-US" dirty="0" smtClean="0"/>
              <a:t>The reviewers will fix it.</a:t>
            </a:r>
          </a:p>
          <a:p>
            <a:pPr lvl="1"/>
            <a:r>
              <a:rPr lang="en-US" dirty="0" smtClean="0"/>
              <a:t>The reviewer’s job is to provide constructive.</a:t>
            </a:r>
          </a:p>
          <a:p>
            <a:pPr lvl="1"/>
            <a:r>
              <a:rPr lang="en-US" dirty="0" smtClean="0"/>
              <a:t>Don’t expect the reviewers to know how to fix the paper. </a:t>
            </a:r>
          </a:p>
          <a:p>
            <a:r>
              <a:rPr lang="en-US" dirty="0" smtClean="0"/>
              <a:t>The reviewers didn’t understand my brilliance</a:t>
            </a:r>
          </a:p>
          <a:p>
            <a:pPr lvl="1"/>
            <a:r>
              <a:rPr lang="en-US" dirty="0" smtClean="0"/>
              <a:t>Your job is to make them understand.</a:t>
            </a:r>
          </a:p>
          <a:p>
            <a:pPr lvl="1"/>
            <a:r>
              <a:rPr lang="en-US" dirty="0" smtClean="0"/>
              <a:t>Clarify!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2923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1" y="274638"/>
            <a:ext cx="12188824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Academy of Management Learning and Education</a:t>
            </a:r>
            <a:endParaRPr lang="en-US" dirty="0"/>
          </a:p>
        </p:txBody>
      </p:sp>
      <p:pic>
        <p:nvPicPr>
          <p:cNvPr id="7" name="Content Placeholder 6" descr="cover_default.gif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21" b="6821"/>
          <a:stretch>
            <a:fillRect/>
          </a:stretch>
        </p:blipFill>
        <p:spPr>
          <a:xfrm>
            <a:off x="240323" y="1600200"/>
            <a:ext cx="4177307" cy="4353186"/>
          </a:xfr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32415" y="1549400"/>
            <a:ext cx="7656410" cy="5257801"/>
          </a:xfrm>
        </p:spPr>
        <p:txBody>
          <a:bodyPr>
            <a:normAutofit fontScale="92500" lnSpcReduction="10000"/>
          </a:bodyPr>
          <a:lstStyle/>
          <a:p>
            <a:r>
              <a:rPr lang="en-US" sz="3600" u="sng" dirty="0" smtClean="0"/>
              <a:t>Theory-driven journal!!!</a:t>
            </a:r>
          </a:p>
          <a:p>
            <a:pPr lvl="1"/>
            <a:r>
              <a:rPr lang="en-US" sz="3200" dirty="0" smtClean="0"/>
              <a:t>Our goal is to build and/or test theory about Management Learning. Management Education &amp; B-Schools.</a:t>
            </a:r>
          </a:p>
          <a:p>
            <a:pPr lvl="1"/>
            <a:r>
              <a:rPr lang="en-US" sz="3200" dirty="0" smtClean="0"/>
              <a:t>We also hope, to contribute to Management, Organization &amp; Education research more broadly.</a:t>
            </a:r>
          </a:p>
          <a:p>
            <a:r>
              <a:rPr lang="en-US" sz="3600" dirty="0" smtClean="0"/>
              <a:t>4  in ABS rankings. </a:t>
            </a:r>
          </a:p>
          <a:p>
            <a:r>
              <a:rPr lang="en-US" sz="3600" dirty="0" smtClean="0"/>
              <a:t>A* in ABDC rankings.</a:t>
            </a:r>
          </a:p>
          <a:p>
            <a:r>
              <a:rPr lang="en-US" sz="3600" dirty="0" smtClean="0"/>
              <a:t>2019 IF-3.274; 5-year-4.902</a:t>
            </a:r>
          </a:p>
        </p:txBody>
      </p:sp>
    </p:spTree>
    <p:extLst>
      <p:ext uri="{BB962C8B-B14F-4D97-AF65-F5344CB8AC3E}">
        <p14:creationId xmlns:p14="http://schemas.microsoft.com/office/powerpoint/2010/main" val="23937868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Ask for a friendly review.</a:t>
            </a:r>
          </a:p>
          <a:p>
            <a:pPr lvl="1"/>
            <a:r>
              <a:rPr lang="en-US" dirty="0" smtClean="0"/>
              <a:t>But not from someone friendly!</a:t>
            </a:r>
          </a:p>
          <a:p>
            <a:pPr lvl="1"/>
            <a:r>
              <a:rPr lang="en-US" dirty="0" smtClean="0"/>
              <a:t>Get an honest appraisal of you work.</a:t>
            </a:r>
          </a:p>
          <a:p>
            <a:pPr lvl="1"/>
            <a:r>
              <a:rPr lang="en-US" dirty="0" smtClean="0"/>
              <a:t>Present a numerous venues.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Look at/for exemplars.</a:t>
            </a:r>
          </a:p>
          <a:p>
            <a:pPr lvl="1"/>
            <a:r>
              <a:rPr lang="en-US" dirty="0" smtClean="0"/>
              <a:t>In target journal</a:t>
            </a:r>
          </a:p>
          <a:p>
            <a:pPr lvl="1"/>
            <a:r>
              <a:rPr lang="en-US" dirty="0" smtClean="0"/>
              <a:t>In top journals</a:t>
            </a:r>
          </a:p>
        </p:txBody>
      </p:sp>
    </p:spTree>
    <p:extLst>
      <p:ext uri="{BB962C8B-B14F-4D97-AF65-F5344CB8AC3E}">
        <p14:creationId xmlns:p14="http://schemas.microsoft.com/office/powerpoint/2010/main" val="26950019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KISS.</a:t>
            </a:r>
          </a:p>
          <a:p>
            <a:pPr lvl="1"/>
            <a:r>
              <a:rPr lang="en-US" dirty="0" smtClean="0"/>
              <a:t>Write simply and clearly</a:t>
            </a:r>
          </a:p>
          <a:p>
            <a:pPr lvl="1"/>
            <a:r>
              <a:rPr lang="en-US" dirty="0" smtClean="0"/>
              <a:t>Grandma test.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Abstract</a:t>
            </a:r>
          </a:p>
          <a:p>
            <a:pPr marL="914400" lvl="1" indent="-514350"/>
            <a:r>
              <a:rPr lang="en-US" dirty="0" smtClean="0"/>
              <a:t>Important and overlooked aspects of authorship</a:t>
            </a:r>
          </a:p>
          <a:p>
            <a:pPr marL="914400" lvl="1" indent="-514350"/>
            <a:r>
              <a:rPr lang="en-US" dirty="0" smtClean="0"/>
              <a:t>Keep abstract short and snappy.</a:t>
            </a:r>
          </a:p>
          <a:p>
            <a:pPr marL="1314450" lvl="2" indent="-514350"/>
            <a:r>
              <a:rPr lang="en-US" dirty="0" smtClean="0"/>
              <a:t>Get to the point. </a:t>
            </a:r>
          </a:p>
          <a:p>
            <a:pPr marL="1314450" lvl="2" indent="-514350"/>
            <a:r>
              <a:rPr lang="en-US" dirty="0" smtClean="0"/>
              <a:t>Should not recreate your introduction</a:t>
            </a:r>
          </a:p>
          <a:p>
            <a:pPr marL="40005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763206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Paper Keywords.</a:t>
            </a:r>
          </a:p>
          <a:p>
            <a:pPr lvl="1"/>
            <a:r>
              <a:rPr lang="en-US" dirty="0" smtClean="0"/>
              <a:t>Pay attention to your keywords.</a:t>
            </a:r>
          </a:p>
          <a:p>
            <a:pPr lvl="1"/>
            <a:r>
              <a:rPr lang="en-US" dirty="0" smtClean="0"/>
              <a:t>Important way for Editors &amp; AE’s to select reviewers.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/>
              <a:t>L</a:t>
            </a:r>
            <a:r>
              <a:rPr lang="en-US" dirty="0" smtClean="0"/>
              <a:t>etters to the editor</a:t>
            </a:r>
          </a:p>
          <a:p>
            <a:pPr marL="914400" lvl="1" indent="-514350"/>
            <a:r>
              <a:rPr lang="en-US" dirty="0" smtClean="0"/>
              <a:t>Tell the Editor if you have a conflict.</a:t>
            </a:r>
          </a:p>
          <a:p>
            <a:pPr marL="914400" lvl="1" indent="-514350"/>
            <a:r>
              <a:rPr lang="en-US" dirty="0" smtClean="0"/>
              <a:t>This is the place to ask for a specific AE or reviewer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Remember…everyone gets rejected.</a:t>
            </a:r>
          </a:p>
          <a:p>
            <a:pPr marL="400050" lvl="1" indent="0">
              <a:buNone/>
            </a:pPr>
            <a:endParaRPr lang="en-US" dirty="0" smtClean="0"/>
          </a:p>
        </p:txBody>
      </p:sp>
      <p:sp>
        <p:nvSpPr>
          <p:cNvPr id="4" name="Rectangular Callout 3"/>
          <p:cNvSpPr/>
          <p:nvPr/>
        </p:nvSpPr>
        <p:spPr>
          <a:xfrm>
            <a:off x="4905098" y="5557405"/>
            <a:ext cx="2293512" cy="382327"/>
          </a:xfrm>
          <a:prstGeom prst="wedgeRectCallout">
            <a:avLst>
              <a:gd name="adj1" fmla="val -14480"/>
              <a:gd name="adj2" fmla="val -131786"/>
            </a:avLst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Their paper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010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635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1" y="274638"/>
            <a:ext cx="12188824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Academy of Management Learning and Education</a:t>
            </a:r>
            <a:endParaRPr lang="en-US" dirty="0"/>
          </a:p>
        </p:txBody>
      </p:sp>
      <p:pic>
        <p:nvPicPr>
          <p:cNvPr id="7" name="Content Placeholder 6" descr="cover_default.gif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21" b="6821"/>
          <a:stretch>
            <a:fillRect/>
          </a:stretch>
        </p:blipFill>
        <p:spPr>
          <a:xfrm>
            <a:off x="240323" y="1600200"/>
            <a:ext cx="4177307" cy="4353186"/>
          </a:xfr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32415" y="1549400"/>
            <a:ext cx="7656410" cy="525780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600" dirty="0"/>
              <a:t>Interested in all forms of research: conceptual, empirical (qualitative and quantitative) and critical.</a:t>
            </a:r>
          </a:p>
          <a:p>
            <a:pPr>
              <a:lnSpc>
                <a:spcPct val="90000"/>
              </a:lnSpc>
            </a:pPr>
            <a:r>
              <a:rPr lang="en-US" sz="3600" dirty="0"/>
              <a:t>We engage in topics that pertain to management education, management learning and/or business schools.</a:t>
            </a:r>
          </a:p>
          <a:p>
            <a:pPr>
              <a:lnSpc>
                <a:spcPct val="90000"/>
              </a:lnSpc>
            </a:pPr>
            <a:r>
              <a:rPr lang="en-US" sz="3600" dirty="0"/>
              <a:t>Not a teaching or pedagogical journal. We do not publish papers that discuss classroom exercises or teaching methods.</a:t>
            </a:r>
          </a:p>
        </p:txBody>
      </p:sp>
    </p:spTree>
    <p:extLst>
      <p:ext uri="{BB962C8B-B14F-4D97-AF65-F5344CB8AC3E}">
        <p14:creationId xmlns:p14="http://schemas.microsoft.com/office/powerpoint/2010/main" val="14964910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Sections of the Journal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9441" y="1189773"/>
            <a:ext cx="11214761" cy="5592027"/>
          </a:xfrm>
        </p:spPr>
        <p:txBody>
          <a:bodyPr>
            <a:normAutofit/>
          </a:bodyPr>
          <a:lstStyle/>
          <a:p>
            <a:r>
              <a:rPr lang="en-US" sz="4100" dirty="0" smtClean="0"/>
              <a:t>Research and Reviews:  </a:t>
            </a:r>
          </a:p>
          <a:p>
            <a:pPr lvl="1"/>
            <a:r>
              <a:rPr lang="en-US" sz="3600" dirty="0" smtClean="0"/>
              <a:t>Conceptual papers, empirical research, literature reviews that lead to generating new theoretical questions.</a:t>
            </a:r>
            <a:endParaRPr lang="en-US" sz="3600" dirty="0"/>
          </a:p>
          <a:p>
            <a:pPr lvl="2"/>
            <a:r>
              <a:rPr lang="en-US" sz="2800" dirty="0"/>
              <a:t>Who Built Maslow’s Pyramid? A History of the Creation of Management Studies’ Most Famous Symbol and Its Implications for Management </a:t>
            </a:r>
            <a:r>
              <a:rPr lang="en-US" sz="2800" dirty="0" smtClean="0"/>
              <a:t>Education</a:t>
            </a:r>
            <a:r>
              <a:rPr lang="en-US" sz="2800" dirty="0"/>
              <a:t>. Todd Bridgman, Stephen Cummings, John A Ballard </a:t>
            </a:r>
            <a:r>
              <a:rPr lang="en-US" sz="2800" dirty="0" smtClean="0"/>
              <a:t>(Vol. 18, 1, 2019).</a:t>
            </a:r>
          </a:p>
          <a:p>
            <a:pPr lvl="2"/>
            <a:endParaRPr lang="en-US" sz="2800" dirty="0" smtClean="0"/>
          </a:p>
          <a:p>
            <a:pPr lvl="2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94795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Sections of the Journal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9441" y="1189773"/>
            <a:ext cx="11214761" cy="5592027"/>
          </a:xfrm>
        </p:spPr>
        <p:txBody>
          <a:bodyPr>
            <a:normAutofit/>
          </a:bodyPr>
          <a:lstStyle/>
          <a:p>
            <a:r>
              <a:rPr lang="en-US" sz="4100" dirty="0"/>
              <a:t>Essays &amp; Dialogues:  </a:t>
            </a:r>
          </a:p>
          <a:p>
            <a:pPr lvl="1"/>
            <a:r>
              <a:rPr lang="en-US" sz="3600" dirty="0"/>
              <a:t>Provocations and challenges on major topics.</a:t>
            </a:r>
          </a:p>
          <a:p>
            <a:pPr lvl="1"/>
            <a:r>
              <a:rPr lang="en-US" sz="3600" dirty="0"/>
              <a:t>Also theory-driven.</a:t>
            </a:r>
          </a:p>
          <a:p>
            <a:pPr lvl="1"/>
            <a:r>
              <a:rPr lang="en-US" sz="3600" dirty="0"/>
              <a:t>Co-Associate Editors (Russ Vince &amp; Paul </a:t>
            </a:r>
            <a:r>
              <a:rPr lang="en-US" sz="3600" dirty="0" err="1"/>
              <a:t>Hibbert</a:t>
            </a:r>
            <a:r>
              <a:rPr lang="en-US" sz="3600" dirty="0"/>
              <a:t>).</a:t>
            </a:r>
          </a:p>
          <a:p>
            <a:pPr lvl="1"/>
            <a:r>
              <a:rPr lang="en-US" sz="3600" dirty="0"/>
              <a:t>Call to action is required!</a:t>
            </a:r>
          </a:p>
          <a:p>
            <a:pPr lvl="2"/>
            <a:r>
              <a:rPr lang="en-US" sz="3000" dirty="0"/>
              <a:t>From the </a:t>
            </a:r>
            <a:r>
              <a:rPr lang="en-US" sz="3000" i="1" dirty="0"/>
              <a:t>AMLE</a:t>
            </a:r>
            <a:r>
              <a:rPr lang="en-US" sz="3000" dirty="0"/>
              <a:t> Editorial Team: Disciplined Provocation: Writing Essays for </a:t>
            </a:r>
            <a:r>
              <a:rPr lang="en-US" sz="3000" i="1" dirty="0"/>
              <a:t>AMLE</a:t>
            </a:r>
            <a:r>
              <a:rPr lang="en-US" sz="3000" dirty="0"/>
              <a:t> (Vol. 17:4, 2018) </a:t>
            </a:r>
          </a:p>
          <a:p>
            <a:pPr marL="914400" lvl="2" indent="0">
              <a:buNone/>
            </a:pPr>
            <a:endParaRPr lang="en-US" sz="2800" dirty="0" smtClean="0"/>
          </a:p>
          <a:p>
            <a:pPr lvl="2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161496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Sections of the Journal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226854"/>
            <a:ext cx="10969943" cy="5402457"/>
          </a:xfrm>
        </p:spPr>
        <p:txBody>
          <a:bodyPr>
            <a:normAutofit/>
          </a:bodyPr>
          <a:lstStyle/>
          <a:p>
            <a:r>
              <a:rPr lang="en-US" sz="4100" dirty="0" smtClean="0"/>
              <a:t>Exemplary Contributions: Invited, peer-reviewed</a:t>
            </a:r>
            <a:endParaRPr lang="en-US" sz="4100" dirty="0"/>
          </a:p>
          <a:p>
            <a:pPr lvl="1"/>
            <a:r>
              <a:rPr lang="en-US" sz="3600" dirty="0" smtClean="0"/>
              <a:t>Leaders in a field are asked to weigh in on important issues.</a:t>
            </a:r>
          </a:p>
          <a:p>
            <a:pPr lvl="2"/>
            <a:r>
              <a:rPr lang="en-US" sz="3000" dirty="0"/>
              <a:t>Can Early-Career Scholars Conduct Impactful Research? Playing “Small Ball” Versus “Swinging for the Fences</a:t>
            </a:r>
            <a:r>
              <a:rPr lang="en-US" sz="3000" dirty="0" smtClean="0"/>
              <a:t>”-Philip </a:t>
            </a:r>
            <a:r>
              <a:rPr lang="en-US" sz="3000" dirty="0"/>
              <a:t>M. </a:t>
            </a:r>
            <a:r>
              <a:rPr lang="en-US" sz="3000" dirty="0" err="1"/>
              <a:t>Podsakoff</a:t>
            </a:r>
            <a:r>
              <a:rPr lang="en-US" sz="3000" dirty="0"/>
              <a:t>, Nathan P. </a:t>
            </a:r>
            <a:r>
              <a:rPr lang="en-US" sz="3000" dirty="0" err="1"/>
              <a:t>Podsakoff</a:t>
            </a:r>
            <a:r>
              <a:rPr lang="en-US" sz="3000" dirty="0"/>
              <a:t>, </a:t>
            </a:r>
            <a:r>
              <a:rPr lang="en-US" sz="3000" dirty="0" err="1"/>
              <a:t>Paresh</a:t>
            </a:r>
            <a:r>
              <a:rPr lang="en-US" sz="3000" dirty="0"/>
              <a:t> Mishra, and Carly </a:t>
            </a:r>
            <a:r>
              <a:rPr lang="en-US" sz="3000" dirty="0" err="1" smtClean="0"/>
              <a:t>Escue</a:t>
            </a:r>
            <a:r>
              <a:rPr lang="en-US" sz="3000" dirty="0" smtClean="0"/>
              <a:t> (17(4), 2018)</a:t>
            </a:r>
          </a:p>
          <a:p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43984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Sections of the Journal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226854"/>
            <a:ext cx="10969943" cy="5402457"/>
          </a:xfrm>
        </p:spPr>
        <p:txBody>
          <a:bodyPr>
            <a:normAutofit/>
          </a:bodyPr>
          <a:lstStyle/>
          <a:p>
            <a:r>
              <a:rPr lang="en-US" sz="4100" dirty="0" smtClean="0"/>
              <a:t>Book and Resource Reviews</a:t>
            </a:r>
          </a:p>
          <a:p>
            <a:pPr lvl="1"/>
            <a:r>
              <a:rPr lang="en-US" sz="3600" dirty="0" smtClean="0"/>
              <a:t>Not peer-reviewed </a:t>
            </a:r>
          </a:p>
          <a:p>
            <a:pPr lvl="1"/>
            <a:r>
              <a:rPr lang="en-US" sz="3600" dirty="0" smtClean="0"/>
              <a:t>Contact AE Megan Gerhardt </a:t>
            </a:r>
            <a:r>
              <a:rPr lang="en-US" sz="3600" dirty="0" smtClean="0">
                <a:hlinkClick r:id="rId2"/>
              </a:rPr>
              <a:t>gerharmm@miamioh.edu</a:t>
            </a:r>
            <a:r>
              <a:rPr lang="en-US" sz="3600" dirty="0" smtClean="0"/>
              <a:t> about contributions.</a:t>
            </a:r>
          </a:p>
          <a:p>
            <a:pPr lvl="1"/>
            <a:r>
              <a:rPr lang="en-US" sz="3600" dirty="0" smtClean="0"/>
              <a:t>Reviews resources of all kinds—simulations, trade books, video collections, etc.</a:t>
            </a:r>
          </a:p>
          <a:p>
            <a:pPr lvl="1"/>
            <a:r>
              <a:rPr lang="en-US" sz="3600" dirty="0" smtClean="0"/>
              <a:t>New: Comparative book reviews.</a:t>
            </a:r>
          </a:p>
        </p:txBody>
      </p:sp>
    </p:spTree>
    <p:extLst>
      <p:ext uri="{BB962C8B-B14F-4D97-AF65-F5344CB8AC3E}">
        <p14:creationId xmlns:p14="http://schemas.microsoft.com/office/powerpoint/2010/main" val="444190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Recent Questions and Emerging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417638"/>
            <a:ext cx="11579384" cy="5440362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2800" dirty="0" smtClean="0"/>
              <a:t>How does management learning occur in sites outside of universities?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Why do students embrace</a:t>
            </a:r>
            <a:r>
              <a:rPr lang="en-US" sz="2800" dirty="0"/>
              <a:t> </a:t>
            </a:r>
            <a:r>
              <a:rPr lang="en-US" sz="2800" dirty="0" smtClean="0"/>
              <a:t>(and reject) certain types of management research?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How have students’ views of gender discrimination in the workplace changed?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How do accreditation and ratings impact business school and their constituents? 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How is faculty research in China affecting the development of a research culture in Chinese universities?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Why have MOOCs not have the effect many thought they would</a:t>
            </a:r>
            <a:r>
              <a:rPr lang="is-IS" sz="2800" dirty="0" smtClean="0"/>
              <a:t>?</a:t>
            </a:r>
          </a:p>
          <a:p>
            <a:pPr>
              <a:lnSpc>
                <a:spcPct val="80000"/>
              </a:lnSpc>
            </a:pPr>
            <a:r>
              <a:rPr lang="is-IS" sz="2800" dirty="0" smtClean="0"/>
              <a:t>How do corporate universities impact management education?</a:t>
            </a:r>
          </a:p>
          <a:p>
            <a:pPr>
              <a:lnSpc>
                <a:spcPct val="80000"/>
              </a:lnSpc>
            </a:pPr>
            <a:r>
              <a:rPr lang="is-IS" sz="2800" dirty="0" smtClean="0"/>
              <a:t>How is business ethics taught? Is there a better way?</a:t>
            </a:r>
          </a:p>
          <a:p>
            <a:pPr>
              <a:lnSpc>
                <a:spcPct val="80000"/>
              </a:lnSpc>
            </a:pPr>
            <a:r>
              <a:rPr lang="is-IS" sz="2800" dirty="0" smtClean="0"/>
              <a:t>Why do management students choose to become entrepreneurs?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86178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71438"/>
            <a:ext cx="10969943" cy="1143000"/>
          </a:xfrm>
        </p:spPr>
        <p:txBody>
          <a:bodyPr/>
          <a:lstStyle/>
          <a:p>
            <a:r>
              <a:rPr lang="en-US" dirty="0" smtClean="0"/>
              <a:t>Future Special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193800"/>
            <a:ext cx="10969943" cy="53848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b="1" dirty="0">
                <a:hlinkClick r:id="rId2"/>
              </a:rPr>
              <a:t>New Histories of Business Schools and How They May Inspire New </a:t>
            </a:r>
            <a:r>
              <a:rPr lang="en-US" b="1" dirty="0" smtClean="0">
                <a:hlinkClick r:id="rId2"/>
              </a:rPr>
              <a:t>Futures</a:t>
            </a:r>
            <a:endParaRPr lang="en-CA" dirty="0"/>
          </a:p>
          <a:p>
            <a:pPr marL="0" indent="0" algn="ctr">
              <a:buNone/>
            </a:pPr>
            <a:endParaRPr lang="en-CA" sz="1600" dirty="0"/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i="1" u="sng" dirty="0"/>
              <a:t>Guest Editors:</a:t>
            </a:r>
            <a:endParaRPr lang="en-CA" sz="2800" i="1" u="sng" dirty="0"/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/>
              <a:t>Patricia </a:t>
            </a:r>
            <a:r>
              <a:rPr lang="en-US" sz="2400" dirty="0" err="1"/>
              <a:t>Genoe</a:t>
            </a:r>
            <a:r>
              <a:rPr lang="en-US" sz="2400" dirty="0"/>
              <a:t> McLaren</a:t>
            </a:r>
            <a:endParaRPr lang="en-CA" sz="2400" dirty="0"/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/>
              <a:t>JC Spender</a:t>
            </a:r>
            <a:endParaRPr lang="en-CA" sz="2400" dirty="0"/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/>
              <a:t>Stephen Cummings</a:t>
            </a:r>
            <a:endParaRPr lang="en-CA" sz="2400" dirty="0"/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/>
              <a:t>Ellen O’Connor</a:t>
            </a:r>
            <a:endParaRPr lang="en-CA" sz="2400" dirty="0"/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/>
              <a:t>Todd Bridgman</a:t>
            </a:r>
            <a:endParaRPr lang="en-CA" sz="2400" dirty="0"/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/>
              <a:t>Gabrielle </a:t>
            </a:r>
            <a:r>
              <a:rPr lang="en-US" sz="2400" dirty="0" err="1"/>
              <a:t>Durepos</a:t>
            </a:r>
            <a:endParaRPr lang="en-CA" sz="2400" dirty="0"/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dirty="0"/>
              <a:t>Christina </a:t>
            </a:r>
            <a:r>
              <a:rPr lang="en-US" sz="2400" dirty="0" err="1"/>
              <a:t>Lubinski</a:t>
            </a:r>
            <a:endParaRPr lang="en-CA" sz="2400" dirty="0"/>
          </a:p>
          <a:p>
            <a:pPr marL="0" indent="0" algn="ctr">
              <a:lnSpc>
                <a:spcPct val="70000"/>
              </a:lnSpc>
              <a:buNone/>
            </a:pPr>
            <a:endParaRPr lang="en-US" sz="1600" b="1" dirty="0">
              <a:solidFill>
                <a:srgbClr val="666666"/>
              </a:solidFill>
              <a:latin typeface="Times New Roman"/>
              <a:ea typeface="游ゴシック Light"/>
            </a:endParaRPr>
          </a:p>
          <a:p>
            <a:pPr marL="0" indent="0" algn="ctr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400" b="1" dirty="0">
                <a:latin typeface="+mj-lt"/>
                <a:ea typeface="游ゴシック Light"/>
              </a:rPr>
              <a:t>Call for Submissions: </a:t>
            </a:r>
            <a:r>
              <a:rPr lang="en-US" sz="2400" b="1" dirty="0" smtClean="0">
                <a:latin typeface="+mj-lt"/>
                <a:ea typeface="游ゴシック Light"/>
              </a:rPr>
              <a:t>January 1</a:t>
            </a:r>
            <a:r>
              <a:rPr lang="en-US" sz="2400" b="1" dirty="0">
                <a:latin typeface="+mj-lt"/>
                <a:ea typeface="游ゴシック Light"/>
              </a:rPr>
              <a:t>, </a:t>
            </a:r>
            <a:r>
              <a:rPr lang="en-US" sz="2400" b="1" dirty="0" smtClean="0">
                <a:latin typeface="+mj-lt"/>
                <a:ea typeface="游ゴシック Light"/>
              </a:rPr>
              <a:t>2020</a:t>
            </a:r>
            <a:endParaRPr lang="en-US" sz="2400" b="1" dirty="0">
              <a:latin typeface="+mj-lt"/>
              <a:ea typeface="游ゴシック Light"/>
            </a:endParaRPr>
          </a:p>
          <a:p>
            <a:pPr marL="0" indent="0" algn="ctr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400" b="1" dirty="0">
                <a:latin typeface="+mj-lt"/>
                <a:ea typeface="游ゴシック Light"/>
              </a:rPr>
              <a:t>Deadline for Submissions: </a:t>
            </a:r>
            <a:r>
              <a:rPr lang="en-US" sz="2400" b="1" dirty="0" smtClean="0">
                <a:latin typeface="+mj-lt"/>
                <a:ea typeface="游ゴシック Light"/>
              </a:rPr>
              <a:t>March 31, 2020</a:t>
            </a:r>
            <a:r>
              <a:rPr lang="en-US" sz="2400" dirty="0">
                <a:latin typeface="+mj-lt"/>
                <a:ea typeface="游ゴシック Light"/>
              </a:rPr>
              <a:t/>
            </a:r>
            <a:br>
              <a:rPr lang="en-US" sz="2400" dirty="0">
                <a:latin typeface="+mj-lt"/>
                <a:ea typeface="游ゴシック Light"/>
              </a:rPr>
            </a:br>
            <a:r>
              <a:rPr lang="en-US" sz="2400" b="1" dirty="0">
                <a:latin typeface="+mj-lt"/>
                <a:ea typeface="游ゴシック Light"/>
              </a:rPr>
              <a:t>Scheduled for Publication: </a:t>
            </a:r>
            <a:r>
              <a:rPr lang="en-US" sz="2400" b="1" dirty="0" smtClean="0">
                <a:latin typeface="+mj-lt"/>
                <a:ea typeface="游ゴシック Light"/>
              </a:rPr>
              <a:t>June 2021</a:t>
            </a:r>
            <a:endParaRPr lang="en-US" sz="2400" b="1" dirty="0">
              <a:latin typeface="+mj-lt"/>
              <a:ea typeface="游ゴシック Light"/>
            </a:endParaRPr>
          </a:p>
        </p:txBody>
      </p:sp>
    </p:spTree>
    <p:extLst>
      <p:ext uri="{BB962C8B-B14F-4D97-AF65-F5344CB8AC3E}">
        <p14:creationId xmlns:p14="http://schemas.microsoft.com/office/powerpoint/2010/main" val="19073594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4934</TotalTime>
  <Words>1175</Words>
  <Application>Microsoft Macintosh PowerPoint</Application>
  <PresentationFormat>Custom</PresentationFormat>
  <Paragraphs>169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So, I want to publish in AMLE... what do I need to know?</vt:lpstr>
      <vt:lpstr>Academy of Management Learning and Education</vt:lpstr>
      <vt:lpstr>Academy of Management Learning and Education</vt:lpstr>
      <vt:lpstr>Sections of the Journal</vt:lpstr>
      <vt:lpstr>Sections of the Journal</vt:lpstr>
      <vt:lpstr>Sections of the Journal</vt:lpstr>
      <vt:lpstr>Sections of the Journal</vt:lpstr>
      <vt:lpstr>Recent Questions and Emerging Ideas</vt:lpstr>
      <vt:lpstr>Future Special Issues</vt:lpstr>
      <vt:lpstr>Future Special Issues</vt:lpstr>
      <vt:lpstr>On the go!</vt:lpstr>
      <vt:lpstr>Outline</vt:lpstr>
      <vt:lpstr>Top 5 limitations of academic papers</vt:lpstr>
      <vt:lpstr>Top 5 limitations of academic papers</vt:lpstr>
      <vt:lpstr>Top 5 limitations of academic papers</vt:lpstr>
      <vt:lpstr>Top 5 limitations of academic papers</vt:lpstr>
      <vt:lpstr>PowerPoint Presentation</vt:lpstr>
      <vt:lpstr>Top 5 limitations of academic papers</vt:lpstr>
      <vt:lpstr>Top Publishing Myths</vt:lpstr>
      <vt:lpstr>Suggestions</vt:lpstr>
      <vt:lpstr>Suggestions</vt:lpstr>
      <vt:lpstr>Suggestions</vt:lpstr>
      <vt:lpstr>Questions?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Quinn Trank</dc:creator>
  <cp:lastModifiedBy>Bill Foster</cp:lastModifiedBy>
  <cp:revision>44</cp:revision>
  <dcterms:created xsi:type="dcterms:W3CDTF">2016-08-02T21:57:19Z</dcterms:created>
  <dcterms:modified xsi:type="dcterms:W3CDTF">2019-09-25T14:03:22Z</dcterms:modified>
</cp:coreProperties>
</file>