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71" r:id="rId7"/>
    <p:sldId id="259" r:id="rId8"/>
    <p:sldId id="265" r:id="rId9"/>
    <p:sldId id="266" r:id="rId10"/>
    <p:sldId id="267" r:id="rId11"/>
    <p:sldId id="260" r:id="rId12"/>
    <p:sldId id="262" r:id="rId13"/>
    <p:sldId id="261" r:id="rId14"/>
    <p:sldId id="263" r:id="rId15"/>
    <p:sldId id="264" r:id="rId16"/>
    <p:sldId id="268" r:id="rId17"/>
    <p:sldId id="269" r:id="rId18"/>
    <p:sldId id="25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3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1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1139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43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5343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03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14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06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9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4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6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7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5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0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2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D3FC5-F222-486E-B326-30DF9A352A99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DC7B33-F111-43C5-B116-F59A3D245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0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do Reviews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Hermann A. </a:t>
            </a:r>
            <a:r>
              <a:rPr lang="en-US" dirty="0" err="1" smtClean="0"/>
              <a:t>Ndofor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01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111" y="92015"/>
            <a:ext cx="8596668" cy="1320800"/>
          </a:xfrm>
        </p:spPr>
        <p:txBody>
          <a:bodyPr/>
          <a:lstStyle/>
          <a:p>
            <a:r>
              <a:rPr lang="en-US" dirty="0" smtClean="0"/>
              <a:t>Second Read-Through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76709"/>
            <a:ext cx="9950409" cy="5457646"/>
          </a:xfrm>
        </p:spPr>
        <p:txBody>
          <a:bodyPr>
            <a:normAutofit fontScale="62500" lnSpcReduction="20000"/>
          </a:bodyPr>
          <a:lstStyle/>
          <a:p>
            <a:r>
              <a:rPr lang="en-US" sz="4500" dirty="0" smtClean="0"/>
              <a:t>Thorough. Write review during this read through</a:t>
            </a:r>
          </a:p>
          <a:p>
            <a:r>
              <a:rPr lang="en-US" sz="4500" dirty="0" smtClean="0"/>
              <a:t>Summarize key research issue, findings and contribution is possible</a:t>
            </a:r>
          </a:p>
          <a:p>
            <a:r>
              <a:rPr lang="en-US" sz="4500" dirty="0" smtClean="0"/>
              <a:t>As much as possible note the key positives of the paper</a:t>
            </a:r>
          </a:p>
          <a:p>
            <a:r>
              <a:rPr lang="en-US" sz="4500" dirty="0" smtClean="0"/>
              <a:t>Identify:</a:t>
            </a:r>
          </a:p>
          <a:p>
            <a:pPr lvl="1"/>
            <a:r>
              <a:rPr lang="en-US" sz="4500" dirty="0" smtClean="0"/>
              <a:t>Invalid arguments</a:t>
            </a:r>
          </a:p>
          <a:p>
            <a:pPr lvl="1"/>
            <a:r>
              <a:rPr lang="en-US" sz="4500" dirty="0" smtClean="0"/>
              <a:t>Factual errors</a:t>
            </a:r>
          </a:p>
          <a:p>
            <a:pPr lvl="1"/>
            <a:r>
              <a:rPr lang="en-US" sz="4500" dirty="0" smtClean="0"/>
              <a:t>Ambiguous or unclear statements/arguments.</a:t>
            </a:r>
          </a:p>
          <a:p>
            <a:r>
              <a:rPr lang="en-US" sz="4500" dirty="0" smtClean="0"/>
              <a:t>Group similar points together</a:t>
            </a:r>
          </a:p>
          <a:p>
            <a:r>
              <a:rPr lang="en-US" sz="4500" dirty="0" smtClean="0"/>
              <a:t>Be consistent with Journal expectations</a:t>
            </a:r>
          </a:p>
          <a:p>
            <a:r>
              <a:rPr lang="en-US" sz="4500" dirty="0" smtClean="0"/>
              <a:t>Offer suggestions on how authors can remedy issues raised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05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433" y="195532"/>
            <a:ext cx="8596668" cy="1320800"/>
          </a:xfrm>
        </p:spPr>
        <p:txBody>
          <a:bodyPr/>
          <a:lstStyle/>
          <a:p>
            <a:r>
              <a:rPr lang="en-US" dirty="0" smtClean="0"/>
              <a:t>Overall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433" y="1270000"/>
            <a:ext cx="10750617" cy="4351338"/>
          </a:xfrm>
        </p:spPr>
        <p:txBody>
          <a:bodyPr>
            <a:noAutofit/>
          </a:bodyPr>
          <a:lstStyle/>
          <a:p>
            <a:r>
              <a:rPr lang="en-US" sz="2800" dirty="0" smtClean="0"/>
              <a:t>It is not YOUR paper. Do not request the paper you would have written.</a:t>
            </a:r>
          </a:p>
          <a:p>
            <a:r>
              <a:rPr lang="en-US" sz="2800" dirty="0" smtClean="0"/>
              <a:t>Be constructive</a:t>
            </a:r>
          </a:p>
          <a:p>
            <a:r>
              <a:rPr lang="en-US" sz="2800" dirty="0" smtClean="0"/>
              <a:t>Be accurate. When unsure verify. At minimum state uncertainty</a:t>
            </a:r>
          </a:p>
          <a:p>
            <a:r>
              <a:rPr lang="en-US" sz="2800" dirty="0" smtClean="0"/>
              <a:t>Be as specific as possible. Provide example(s) of issues raised</a:t>
            </a:r>
          </a:p>
          <a:p>
            <a:r>
              <a:rPr lang="en-US" sz="2800" dirty="0" smtClean="0"/>
              <a:t>Do not state or discuss your recommendation in the review</a:t>
            </a:r>
          </a:p>
          <a:p>
            <a:r>
              <a:rPr lang="en-US" sz="2800" dirty="0" smtClean="0"/>
              <a:t>Be realistic, concise and open to be convinced otherwise</a:t>
            </a:r>
          </a:p>
          <a:p>
            <a:r>
              <a:rPr lang="en-US" sz="2800" dirty="0" smtClean="0"/>
              <a:t>Review the manuscript,  NOT the author</a:t>
            </a:r>
          </a:p>
          <a:p>
            <a:pPr lvl="1"/>
            <a:r>
              <a:rPr lang="en-US" sz="2800" dirty="0" smtClean="0"/>
              <a:t>‘</a:t>
            </a:r>
            <a:r>
              <a:rPr lang="en-US" sz="2800" i="1" dirty="0" smtClean="0"/>
              <a:t>the</a:t>
            </a:r>
            <a:r>
              <a:rPr lang="en-US" sz="2800" dirty="0" smtClean="0"/>
              <a:t> discussion of resources in the manuscript is ….’ versus</a:t>
            </a:r>
          </a:p>
          <a:p>
            <a:pPr lvl="1"/>
            <a:r>
              <a:rPr lang="en-US" sz="2800" dirty="0" smtClean="0"/>
              <a:t>‘</a:t>
            </a:r>
            <a:r>
              <a:rPr lang="en-US" sz="2800" i="1" dirty="0" smtClean="0"/>
              <a:t>Your</a:t>
            </a:r>
            <a:r>
              <a:rPr lang="en-US" sz="2800" dirty="0" smtClean="0"/>
              <a:t> discussion of resources is …’</a:t>
            </a:r>
          </a:p>
        </p:txBody>
      </p:sp>
    </p:spTree>
    <p:extLst>
      <p:ext uri="{BB962C8B-B14F-4D97-AF65-F5344CB8AC3E}">
        <p14:creationId xmlns:p14="http://schemas.microsoft.com/office/powerpoint/2010/main" val="594319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1916" y="554996"/>
            <a:ext cx="966376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</a:rPr>
              <a:t>BAD</a:t>
            </a:r>
          </a:p>
          <a:p>
            <a:r>
              <a:rPr lang="en-US" sz="3000" dirty="0" smtClean="0">
                <a:solidFill>
                  <a:srgbClr val="FF0000"/>
                </a:solidFill>
              </a:rPr>
              <a:t>✗</a:t>
            </a:r>
            <a:r>
              <a:rPr lang="en-US" sz="3000" dirty="0" smtClean="0"/>
              <a:t> “The authors appear to have no idea what they are talking about. I don’t think they have read any of the literature on this topic.”</a:t>
            </a:r>
          </a:p>
          <a:p>
            <a:endParaRPr lang="en-US" sz="30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3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BETTER</a:t>
            </a:r>
          </a:p>
          <a:p>
            <a:r>
              <a:rPr lang="en-US" sz="3000" dirty="0" smtClean="0">
                <a:solidFill>
                  <a:schemeClr val="accent6"/>
                </a:solidFill>
              </a:rPr>
              <a:t>✓</a:t>
            </a:r>
            <a:r>
              <a:rPr lang="en-US" sz="3000" dirty="0" smtClean="0"/>
              <a:t> “The study fails to address how the findings relate to previous research in this area. Rewriting the Introduction to include related literature, especially recently published work such as </a:t>
            </a:r>
            <a:r>
              <a:rPr lang="en-US" sz="3000" dirty="0" err="1" smtClean="0"/>
              <a:t>Mi</a:t>
            </a:r>
            <a:r>
              <a:rPr lang="en-US" sz="3000" dirty="0" smtClean="0"/>
              <a:t> and Yu (2019) would greatly enhance the manuscript”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58817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RESPONDING TO REVIEWER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667775"/>
            <a:ext cx="9340809" cy="4373588"/>
          </a:xfrm>
        </p:spPr>
        <p:txBody>
          <a:bodyPr>
            <a:noAutofit/>
          </a:bodyPr>
          <a:lstStyle/>
          <a:p>
            <a:r>
              <a:rPr lang="en-US" sz="2400" dirty="0" smtClean="0"/>
              <a:t>Reviewer comments very helpful to improving paper.</a:t>
            </a:r>
          </a:p>
          <a:p>
            <a:r>
              <a:rPr lang="en-US" sz="2400" dirty="0" smtClean="0"/>
              <a:t>Learning invariably entails getting feedback from peers. </a:t>
            </a:r>
          </a:p>
          <a:p>
            <a:r>
              <a:rPr lang="en-US" sz="2400" dirty="0" smtClean="0"/>
              <a:t>Constant process of learning and improving…no one is ‘there’ yet!</a:t>
            </a:r>
          </a:p>
          <a:p>
            <a:r>
              <a:rPr lang="en-US" sz="2400" dirty="0" smtClean="0"/>
              <a:t>Always expect you’ll have to make significant changes to paper after submission</a:t>
            </a:r>
          </a:p>
          <a:p>
            <a:r>
              <a:rPr lang="en-US" sz="2400" dirty="0" smtClean="0"/>
              <a:t>Never ignore a revision request…it is one GIANT foot through a well guarded and gated door</a:t>
            </a:r>
          </a:p>
          <a:p>
            <a:pPr lvl="1"/>
            <a:r>
              <a:rPr lang="en-US" sz="2400" dirty="0" err="1" smtClean="0"/>
              <a:t>AJoM</a:t>
            </a:r>
            <a:r>
              <a:rPr lang="en-US" sz="2400" dirty="0" smtClean="0"/>
              <a:t> has less than 9% acceptance rate. </a:t>
            </a:r>
            <a:r>
              <a:rPr lang="en-US" sz="2400" dirty="0"/>
              <a:t> </a:t>
            </a:r>
            <a:r>
              <a:rPr lang="en-US" sz="2400" dirty="0" smtClean="0"/>
              <a:t>A revision request increases publication odds 6fold (with 40% R&amp;R rate)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5377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7481"/>
          </a:xfrm>
        </p:spPr>
        <p:txBody>
          <a:bodyPr/>
          <a:lstStyle/>
          <a:p>
            <a:r>
              <a:rPr lang="en-US" dirty="0" smtClean="0"/>
              <a:t>RESPONDING TO REVIEWER FEEDBACK </a:t>
            </a:r>
            <a:br>
              <a:rPr lang="en-US" dirty="0" smtClean="0"/>
            </a:br>
            <a:r>
              <a:rPr lang="en-US" sz="1600" dirty="0" smtClean="0"/>
              <a:t>(from W. Noble (2017)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49238"/>
            <a:ext cx="11100599" cy="5083834"/>
          </a:xfrm>
        </p:spPr>
        <p:txBody>
          <a:bodyPr>
            <a:normAutofit/>
          </a:bodyPr>
          <a:lstStyle/>
          <a:p>
            <a:r>
              <a:rPr lang="en-US" sz="2400" dirty="0"/>
              <a:t>Rule 1: Provide an overview, then quote the full set of reviews</a:t>
            </a:r>
          </a:p>
          <a:p>
            <a:r>
              <a:rPr lang="en-US" sz="2400" dirty="0"/>
              <a:t>Rule 2: Be polite and respectful of all reviewers</a:t>
            </a:r>
          </a:p>
          <a:p>
            <a:r>
              <a:rPr lang="en-US" sz="2400" dirty="0"/>
              <a:t>Rule 3: Accept the blame</a:t>
            </a:r>
          </a:p>
          <a:p>
            <a:r>
              <a:rPr lang="en-US" sz="2400" dirty="0"/>
              <a:t>Rule 4: Make the response </a:t>
            </a:r>
            <a:r>
              <a:rPr lang="en-US" sz="2400" dirty="0" smtClean="0"/>
              <a:t>self-contained (quote changes if possible)</a:t>
            </a:r>
          </a:p>
          <a:p>
            <a:r>
              <a:rPr lang="en-US" sz="2400" dirty="0"/>
              <a:t>Rule 5: Respond to every point raised by the reviewer</a:t>
            </a:r>
          </a:p>
          <a:p>
            <a:r>
              <a:rPr lang="en-US" sz="2400" dirty="0"/>
              <a:t>Rule 6: Use typography to help the reviewer navigate your response</a:t>
            </a:r>
          </a:p>
          <a:p>
            <a:r>
              <a:rPr lang="en-US" sz="2400" dirty="0"/>
              <a:t>Rule 7: Whenever possible, begin your response to each comment with a direct answer to the point being raised</a:t>
            </a:r>
          </a:p>
          <a:p>
            <a:r>
              <a:rPr lang="en-US" sz="2400" dirty="0"/>
              <a:t>Rule 8: When possible, do what the reviewer asks</a:t>
            </a:r>
          </a:p>
          <a:p>
            <a:r>
              <a:rPr lang="en-US" sz="2400" dirty="0"/>
              <a:t>Rule 9: Be clear about what changed relative to the previous version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181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360" y="2260122"/>
            <a:ext cx="8596668" cy="1320800"/>
          </a:xfrm>
        </p:spPr>
        <p:txBody>
          <a:bodyPr/>
          <a:lstStyle/>
          <a:p>
            <a:r>
              <a:rPr lang="en-US" dirty="0" err="1" smtClean="0"/>
              <a:t>AJoM</a:t>
            </a:r>
            <a:r>
              <a:rPr lang="en-US" dirty="0" smtClean="0"/>
              <a:t>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9349" y="2977227"/>
            <a:ext cx="8596668" cy="3880773"/>
          </a:xfrm>
        </p:spPr>
        <p:txBody>
          <a:bodyPr/>
          <a:lstStyle/>
          <a:p>
            <a:r>
              <a:rPr lang="en-US" sz="3200" dirty="0" smtClean="0"/>
              <a:t>Web of Science (</a:t>
            </a:r>
            <a:r>
              <a:rPr lang="en-US" sz="3200" dirty="0" err="1" smtClean="0"/>
              <a:t>WoS</a:t>
            </a:r>
            <a:r>
              <a:rPr lang="en-US" sz="3200" dirty="0" smtClean="0"/>
              <a:t>) Emerging Sources Citation Index (ESCI) (May 2019)</a:t>
            </a:r>
          </a:p>
          <a:p>
            <a:r>
              <a:rPr lang="en-US" sz="3200" dirty="0" smtClean="0"/>
              <a:t>Accepted for Scopus accreditation in 2018</a:t>
            </a:r>
          </a:p>
          <a:p>
            <a:r>
              <a:rPr lang="en-US" sz="3200" dirty="0" smtClean="0"/>
              <a:t>Listed in the Academic Journal Guide in 2018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RAJM ban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4063"/>
            <a:ext cx="12192001" cy="20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46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726123" cy="388077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Understanding ‘peers’ in peer review</a:t>
            </a:r>
          </a:p>
          <a:p>
            <a:r>
              <a:rPr lang="en-US" sz="4000" dirty="0" smtClean="0"/>
              <a:t>How to do reviews</a:t>
            </a:r>
          </a:p>
          <a:p>
            <a:r>
              <a:rPr lang="en-US" sz="4000" dirty="0" smtClean="0"/>
              <a:t>How to respond to reviewer comments</a:t>
            </a:r>
          </a:p>
          <a:p>
            <a:r>
              <a:rPr lang="en-US" sz="4000" dirty="0" smtClean="0"/>
              <a:t>Questions and discussion</a:t>
            </a:r>
          </a:p>
        </p:txBody>
      </p:sp>
    </p:spTree>
    <p:extLst>
      <p:ext uri="{BB962C8B-B14F-4D97-AF65-F5344CB8AC3E}">
        <p14:creationId xmlns:p14="http://schemas.microsoft.com/office/powerpoint/2010/main" val="99899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838" y="171651"/>
            <a:ext cx="8596668" cy="1320800"/>
          </a:xfrm>
        </p:spPr>
        <p:txBody>
          <a:bodyPr/>
          <a:lstStyle/>
          <a:p>
            <a:pPr algn="ctr"/>
            <a:r>
              <a:rPr lang="en-US" dirty="0" smtClean="0"/>
              <a:t>Who are ‘peers’?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9609"/>
            <a:ext cx="8596668" cy="436175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Implications for research and collaboration</a:t>
            </a:r>
          </a:p>
          <a:p>
            <a:r>
              <a:rPr lang="en-US" sz="3200" dirty="0" smtClean="0"/>
              <a:t>Implications for tutelage</a:t>
            </a:r>
          </a:p>
          <a:p>
            <a:r>
              <a:rPr lang="en-US" sz="3200" dirty="0" smtClean="0"/>
              <a:t>Implications for mentoring</a:t>
            </a:r>
          </a:p>
          <a:p>
            <a:pPr lvl="1"/>
            <a:r>
              <a:rPr lang="en-US" sz="3200" dirty="0" smtClean="0"/>
              <a:t>Research is primarily experiential learning</a:t>
            </a:r>
          </a:p>
          <a:p>
            <a:r>
              <a:rPr lang="en-US" sz="3200" dirty="0" smtClean="0"/>
              <a:t>Role of hierarchy and power distance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8416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Reviews: Evaluation and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93" y="2154838"/>
            <a:ext cx="10025172" cy="3880773"/>
          </a:xfrm>
        </p:spPr>
        <p:txBody>
          <a:bodyPr>
            <a:noAutofit/>
          </a:bodyPr>
          <a:lstStyle/>
          <a:p>
            <a:r>
              <a:rPr lang="en-US" sz="2800" dirty="0" smtClean="0"/>
              <a:t>Provide an objective evaluation</a:t>
            </a:r>
          </a:p>
          <a:p>
            <a:r>
              <a:rPr lang="en-US" sz="2800" dirty="0" smtClean="0"/>
              <a:t>Provide the feedback you’ll like to receive</a:t>
            </a:r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Most top journals utilize double blind </a:t>
            </a:r>
            <a:r>
              <a:rPr lang="en-US" sz="2800" dirty="0" smtClean="0">
                <a:solidFill>
                  <a:srgbClr val="FF0000"/>
                </a:solidFill>
              </a:rPr>
              <a:t>peer</a:t>
            </a:r>
            <a:r>
              <a:rPr lang="en-US" sz="2800" dirty="0" smtClean="0"/>
              <a:t> review process</a:t>
            </a:r>
          </a:p>
          <a:p>
            <a:pPr lvl="1"/>
            <a:r>
              <a:rPr lang="en-US" sz="2800" dirty="0" smtClean="0"/>
              <a:t>It is called peer review for a reason -  you are the peer!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6616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do Reviews?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616855" cy="3880773"/>
          </a:xfrm>
        </p:spPr>
        <p:txBody>
          <a:bodyPr>
            <a:noAutofit/>
          </a:bodyPr>
          <a:lstStyle/>
          <a:p>
            <a:r>
              <a:rPr lang="en-US" sz="3600" dirty="0" smtClean="0"/>
              <a:t>Learn about the review/publishing process</a:t>
            </a:r>
          </a:p>
          <a:p>
            <a:r>
              <a:rPr lang="en-US" sz="3600" dirty="0" smtClean="0"/>
              <a:t>Keep up to date with most recent research and methods</a:t>
            </a:r>
          </a:p>
          <a:p>
            <a:r>
              <a:rPr lang="en-US" sz="3600" dirty="0" smtClean="0"/>
              <a:t>Build and demonstrate expertise in a field</a:t>
            </a:r>
          </a:p>
          <a:p>
            <a:r>
              <a:rPr lang="en-US" sz="3600" dirty="0" smtClean="0"/>
              <a:t>Develop social capital with Editors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985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before you accept invitation to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Do you have the expertise to adequately evaluate that paper?</a:t>
            </a:r>
          </a:p>
          <a:p>
            <a:r>
              <a:rPr lang="en-US" sz="2800" dirty="0" smtClean="0"/>
              <a:t>Do you have conflict of interest regarding authors, article or research stream that would affect your objectivity?</a:t>
            </a:r>
          </a:p>
          <a:p>
            <a:pPr lvl="1"/>
            <a:r>
              <a:rPr lang="en-US" sz="2800" dirty="0" smtClean="0"/>
              <a:t>If unsure let the editor know</a:t>
            </a:r>
          </a:p>
          <a:p>
            <a:pPr lvl="1"/>
            <a:endParaRPr lang="en-US" sz="2800" dirty="0"/>
          </a:p>
          <a:p>
            <a:r>
              <a:rPr lang="en-US" sz="2800" dirty="0" smtClean="0"/>
              <a:t>Do you have the time to provide an effective review (given review window)?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778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&amp; Don’ts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066" y="1361207"/>
            <a:ext cx="9306304" cy="3880773"/>
          </a:xfrm>
        </p:spPr>
        <p:txBody>
          <a:bodyPr>
            <a:noAutofit/>
          </a:bodyPr>
          <a:lstStyle/>
          <a:p>
            <a:r>
              <a:rPr lang="en-US" sz="2800" dirty="0" smtClean="0"/>
              <a:t>Do not ignore invitation to review</a:t>
            </a:r>
          </a:p>
          <a:p>
            <a:r>
              <a:rPr lang="en-US" sz="2800" dirty="0" smtClean="0"/>
              <a:t>It is OK to say No (once in a while)</a:t>
            </a:r>
          </a:p>
          <a:p>
            <a:pPr marL="0" indent="0">
              <a:buNone/>
            </a:pPr>
            <a:r>
              <a:rPr lang="en-US" sz="2800" dirty="0" smtClean="0"/>
              <a:t>	but, be positive and use process to suggest others</a:t>
            </a:r>
          </a:p>
          <a:p>
            <a:r>
              <a:rPr lang="en-US" sz="2800" dirty="0" smtClean="0"/>
              <a:t>Editors have good (and long) memories</a:t>
            </a:r>
          </a:p>
          <a:p>
            <a:r>
              <a:rPr lang="en-US" sz="2800" dirty="0" smtClean="0"/>
              <a:t>Familiarize yourself with norms &amp; standards of Journal</a:t>
            </a:r>
          </a:p>
          <a:p>
            <a:r>
              <a:rPr lang="en-US" sz="2800" dirty="0" smtClean="0"/>
              <a:t>Remember deadlines</a:t>
            </a:r>
          </a:p>
          <a:p>
            <a:r>
              <a:rPr lang="en-US" sz="2800" dirty="0" smtClean="0"/>
              <a:t>Bad manners will lead to no invitations to review</a:t>
            </a:r>
          </a:p>
          <a:p>
            <a:pPr lvl="1"/>
            <a:r>
              <a:rPr lang="en-US" sz="2800" dirty="0"/>
              <a:t>Getting no invitations to review is much worse than </a:t>
            </a:r>
            <a:r>
              <a:rPr lang="en-US" sz="2800" dirty="0" smtClean="0"/>
              <a:t>getting too many!</a:t>
            </a:r>
          </a:p>
        </p:txBody>
      </p:sp>
    </p:spTree>
    <p:extLst>
      <p:ext uri="{BB962C8B-B14F-4D97-AF65-F5344CB8AC3E}">
        <p14:creationId xmlns:p14="http://schemas.microsoft.com/office/powerpoint/2010/main" val="3023011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52311"/>
            <a:ext cx="10515600" cy="3924651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</a:t>
            </a:r>
            <a:r>
              <a:rPr lang="en-US" sz="3200" dirty="0"/>
              <a:t>is the research issue? Is it original, relevant and interesting?</a:t>
            </a:r>
          </a:p>
          <a:p>
            <a:r>
              <a:rPr lang="en-US" sz="3200" dirty="0"/>
              <a:t>Does the paper actually accomplish what it set out to? </a:t>
            </a:r>
            <a:endParaRPr lang="en-US" sz="3200" dirty="0" smtClean="0"/>
          </a:p>
          <a:p>
            <a:pPr lvl="1"/>
            <a:r>
              <a:rPr lang="en-US" sz="3200" dirty="0" smtClean="0"/>
              <a:t>Are conclusions consistent with results</a:t>
            </a:r>
            <a:endParaRPr lang="en-US" sz="3200" dirty="0"/>
          </a:p>
          <a:p>
            <a:r>
              <a:rPr lang="en-US" sz="3200" dirty="0"/>
              <a:t>I</a:t>
            </a:r>
            <a:r>
              <a:rPr lang="en-US" sz="3200" dirty="0" smtClean="0"/>
              <a:t>s </a:t>
            </a:r>
            <a:r>
              <a:rPr lang="en-US" sz="3200" dirty="0"/>
              <a:t>the structure and style consistent with Journal or field norms</a:t>
            </a:r>
            <a:r>
              <a:rPr lang="en-US" sz="3200" dirty="0" smtClean="0"/>
              <a:t>?</a:t>
            </a:r>
          </a:p>
          <a:p>
            <a:r>
              <a:rPr lang="en-US" sz="3200" dirty="0" smtClean="0"/>
              <a:t>Are there major/fatal flaws?</a:t>
            </a:r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First Read-Through: </a:t>
            </a:r>
            <a:r>
              <a:rPr lang="en-US" sz="2400" dirty="0" smtClean="0"/>
              <a:t>Skim reading, early impression and general sense of recommendation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995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constitutes Major/Fatal Flaw?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 smtClean="0"/>
              <a:t>Lack of clear research issue/contribution</a:t>
            </a:r>
          </a:p>
          <a:p>
            <a:r>
              <a:rPr lang="en-US" sz="3500" dirty="0" smtClean="0"/>
              <a:t>Inappropriate method</a:t>
            </a:r>
          </a:p>
          <a:p>
            <a:r>
              <a:rPr lang="en-US" sz="3500" dirty="0" smtClean="0"/>
              <a:t>Insufficient </a:t>
            </a:r>
            <a:r>
              <a:rPr lang="en-US" sz="3500" dirty="0"/>
              <a:t>data</a:t>
            </a:r>
          </a:p>
          <a:p>
            <a:r>
              <a:rPr lang="en-US" sz="3500" dirty="0" smtClean="0"/>
              <a:t>Questionable data/method/analyses</a:t>
            </a:r>
            <a:endParaRPr lang="en-US" sz="3500" dirty="0"/>
          </a:p>
          <a:p>
            <a:r>
              <a:rPr lang="en-US" sz="3500" dirty="0" smtClean="0"/>
              <a:t>Unsubstantiated/(non)logical theoretical arguments</a:t>
            </a:r>
          </a:p>
          <a:p>
            <a:r>
              <a:rPr lang="en-US" sz="3500" dirty="0" smtClean="0"/>
              <a:t>Lack of conformity to norms of journal/field</a:t>
            </a:r>
            <a:endParaRPr lang="en-US" sz="3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5404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85ECB67D7CEF429DAEDC17BBB4A398" ma:contentTypeVersion="10" ma:contentTypeDescription="Create a new document." ma:contentTypeScope="" ma:versionID="00d80d166bdf1f1ae1f2a804c57c64c1">
  <xsd:schema xmlns:xsd="http://www.w3.org/2001/XMLSchema" xmlns:xs="http://www.w3.org/2001/XMLSchema" xmlns:p="http://schemas.microsoft.com/office/2006/metadata/properties" xmlns:ns2="d3d0fe1a-5c89-4380-87f7-0a951d1682c9" xmlns:ns3="b7bcf00f-f614-419d-8f67-2512d84d2499" targetNamespace="http://schemas.microsoft.com/office/2006/metadata/properties" ma:root="true" ma:fieldsID="5500b9a0c700483d6726a9f72aafb7b9" ns2:_="" ns3:_="">
    <xsd:import namespace="d3d0fe1a-5c89-4380-87f7-0a951d1682c9"/>
    <xsd:import namespace="b7bcf00f-f614-419d-8f67-2512d84d24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0fe1a-5c89-4380-87f7-0a951d1682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cf00f-f614-419d-8f67-2512d84d24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391971-E1F5-408D-8756-BBEA0CBDE71C}"/>
</file>

<file path=customXml/itemProps2.xml><?xml version="1.0" encoding="utf-8"?>
<ds:datastoreItem xmlns:ds="http://schemas.openxmlformats.org/officeDocument/2006/customXml" ds:itemID="{78AB82EA-980A-4CC7-8FDB-F1F0D5F69A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AC7CF4-8C25-4DA9-B089-21753BD701EB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0c1e910d-4918-42f1-af2c-ed1101d63ab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961</TotalTime>
  <Words>748</Words>
  <Application>Microsoft Office PowerPoint</Application>
  <PresentationFormat>Widescreen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How to do Reviews</vt:lpstr>
      <vt:lpstr>Overview</vt:lpstr>
      <vt:lpstr>Who are ‘peers’?</vt:lpstr>
      <vt:lpstr>Doing Reviews: Evaluation and Feedback</vt:lpstr>
      <vt:lpstr>Why do Reviews?</vt:lpstr>
      <vt:lpstr>But before you accept invitation to review</vt:lpstr>
      <vt:lpstr>DOs &amp; Don’ts</vt:lpstr>
      <vt:lpstr>PowerPoint Presentation</vt:lpstr>
      <vt:lpstr>What constitutes Major/Fatal Flaw?</vt:lpstr>
      <vt:lpstr>Second Read-Through</vt:lpstr>
      <vt:lpstr>Overall</vt:lpstr>
      <vt:lpstr>PowerPoint Presentation</vt:lpstr>
      <vt:lpstr>RESPONDING TO REVIEWER FEEDBACK</vt:lpstr>
      <vt:lpstr>RESPONDING TO REVIEWER FEEDBACK  (from W. Noble (2017)</vt:lpstr>
      <vt:lpstr>AJoM Progress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Reviews</dc:title>
  <dc:creator>Achidi</dc:creator>
  <cp:lastModifiedBy>Juliet Thondhlana</cp:lastModifiedBy>
  <cp:revision>29</cp:revision>
  <dcterms:created xsi:type="dcterms:W3CDTF">2019-06-12T02:39:34Z</dcterms:created>
  <dcterms:modified xsi:type="dcterms:W3CDTF">2019-12-03T19:33:51Z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0x0101008B85ECB67D7CEF429DAEDC17BBB4A398</vt:lpwstr>
  </property>
</Properties>
</file>