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9" r:id="rId3"/>
    <p:sldId id="257" r:id="rId4"/>
    <p:sldId id="261" r:id="rId5"/>
    <p:sldId id="260" r:id="rId6"/>
    <p:sldId id="268" r:id="rId7"/>
    <p:sldId id="262" r:id="rId8"/>
    <p:sldId id="263" r:id="rId9"/>
    <p:sldId id="264" r:id="rId10"/>
    <p:sldId id="266" r:id="rId11"/>
    <p:sldId id="265" r:id="rId12"/>
    <p:sldId id="267" r:id="rId13"/>
    <p:sldId id="258" r:id="rId14"/>
  </p:sldIdLst>
  <p:sldSz cx="9144000" cy="6858000" type="screen4x3"/>
  <p:notesSz cx="6810375" cy="99425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3E5CBA-7483-4BC9-8B1C-24E0319AC82C}" type="datetimeFigureOut">
              <a:rPr lang="en-GB" smtClean="0"/>
              <a:t>03/12/2013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26B7A2-FC42-4525-B5AA-B5AC6F67A4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2521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C833BF6-60B8-4EFE-A69E-B8F52C4F2DE5}" type="datetimeFigureOut">
              <a:rPr lang="en-GB"/>
              <a:pPr>
                <a:defRPr/>
              </a:pPr>
              <a:t>03/12/2013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E62D017-4AE5-4ABB-8721-F25842D1C0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9609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FFEA03D-E094-4B79-86E7-A32885E1AAF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>
              <a:cs typeface="Arial" charset="0"/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AC0B944-66C7-48AA-8F53-58657E766BBB}" type="datetimeFigureOut">
              <a:rPr lang="en-GB"/>
              <a:pPr>
                <a:defRPr/>
              </a:pPr>
              <a:t>03/12/2013</a:t>
            </a:fld>
            <a:endParaRPr lang="en-GB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7EBC11D-F70A-4DEC-B35C-7FC7A10F52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0B93D5-6187-4F96-9DB4-93E0B2DE2EB9}" type="datetimeFigureOut">
              <a:rPr lang="en-GB"/>
              <a:pPr>
                <a:defRPr/>
              </a:pPr>
              <a:t>03/12/2013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053FF-0017-4A87-B147-CDC3D718FD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AC6A51-2B0E-4C7E-88BF-4C66EC32A606}" type="datetimeFigureOut">
              <a:rPr lang="en-GB"/>
              <a:pPr>
                <a:defRPr/>
              </a:pPr>
              <a:t>03/12/2013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2CCA7-F874-4D7D-8CF4-69AB688CD6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92E44-FBB8-47AA-89B5-8BA61EEFCA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F1DE0-67AE-4D95-9B2F-B030781F245B}" type="datetimeFigureOut">
              <a:rPr lang="en-GB"/>
              <a:pPr>
                <a:defRPr/>
              </a:pPr>
              <a:t>03/12/2013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5C60E-E1BD-42F2-96D5-2371F18DF82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5D2E062-6200-47C0-82BF-C3344CFBD409}" type="datetimeFigureOut">
              <a:rPr lang="en-GB"/>
              <a:pPr>
                <a:defRPr/>
              </a:pPr>
              <a:t>03/12/2013</a:t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7998225-0CCF-40D4-AA86-962A1FAA8E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9D91C6-5AF9-44D0-8AA9-6D881EDE2AA1}" type="datetimeFigureOut">
              <a:rPr lang="en-GB"/>
              <a:pPr>
                <a:defRPr/>
              </a:pPr>
              <a:t>03/12/2013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F1562B6-EA93-4187-A54B-7AF19F470F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CBE8914-24F3-4751-9CD7-865F479547F2}" type="datetimeFigureOut">
              <a:rPr lang="en-GB"/>
              <a:pPr>
                <a:defRPr/>
              </a:pPr>
              <a:t>03/12/2013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0B530BA-7EE4-4ABF-8C9B-B1C9C92EA9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744EA56-29D4-4F8B-A8D8-26DCE7A3A676}" type="datetimeFigureOut">
              <a:rPr lang="en-GB"/>
              <a:pPr>
                <a:defRPr/>
              </a:pPr>
              <a:t>03/12/2013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BB2FEB4-815A-4D5A-AC42-ABD75FE132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F133A-6BDC-483D-B060-961ED68ED5A8}" type="datetimeFigureOut">
              <a:rPr lang="en-GB"/>
              <a:pPr>
                <a:defRPr/>
              </a:pPr>
              <a:t>03/12/2013</a:t>
            </a:fld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467EF-A444-4890-86E3-67B77A74A7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BF4FB95-035D-415E-8099-661CE5E5D0D3}" type="datetimeFigureOut">
              <a:rPr lang="en-GB"/>
              <a:pPr>
                <a:defRPr/>
              </a:pPr>
              <a:t>03/12/2013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354DED4-9127-4641-B063-846F461A3E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EA27AE5-DA00-48D3-9B0F-04A46D5D534B}" type="datetimeFigureOut">
              <a:rPr lang="en-GB"/>
              <a:pPr>
                <a:defRPr/>
              </a:pPr>
              <a:t>03/12/2013</a:t>
            </a:fld>
            <a:endParaRPr lang="en-GB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F3FFB3F-4BC2-4258-A5E9-7CBA9D581F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151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289543BE-5220-4F81-974B-14DFF4A85DBD}" type="datetimeFigureOut">
              <a:rPr lang="en-GB"/>
              <a:pPr>
                <a:defRPr/>
              </a:pPr>
              <a:t>03/12/2013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1592FCAA-3E4F-4A66-A496-C6BADCFF20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  <p:sldLayoutId id="2147483675" r:id="rId3"/>
    <p:sldLayoutId id="2147483676" r:id="rId4"/>
    <p:sldLayoutId id="2147483677" r:id="rId5"/>
    <p:sldLayoutId id="2147483678" r:id="rId6"/>
    <p:sldLayoutId id="2147483672" r:id="rId7"/>
    <p:sldLayoutId id="2147483679" r:id="rId8"/>
    <p:sldLayoutId id="2147483680" r:id="rId9"/>
    <p:sldLayoutId id="2147483671" r:id="rId10"/>
    <p:sldLayoutId id="2147483670" r:id="rId11"/>
    <p:sldLayoutId id="214748368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Care planning: the law, accountability and the patient.</a:t>
            </a:r>
            <a:endParaRPr lang="en-GB" dirty="0"/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/>
            <a:r>
              <a:rPr lang="en-GB" smtClean="0"/>
              <a:t>Richard Pitt and Nigel Plant</a:t>
            </a:r>
          </a:p>
          <a:p>
            <a:pPr marR="0"/>
            <a:r>
              <a:rPr lang="en-GB" smtClean="0"/>
              <a:t>November 2013</a:t>
            </a:r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59563" y="333375"/>
            <a:ext cx="180975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GB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smtClean="0"/>
              <a:t>Professional standards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smtClean="0"/>
              <a:t>Duty of care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smtClean="0"/>
              <a:t>Standards for record keeping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smtClean="0"/>
              <a:t>Local policy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smtClean="0"/>
              <a:t>Patients preferences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smtClean="0"/>
              <a:t>Evidence based intervention/care</a:t>
            </a:r>
          </a:p>
          <a:p>
            <a:pPr marL="0" indent="0" fontAlgn="auto">
              <a:spcAft>
                <a:spcPts val="0"/>
              </a:spcAft>
              <a:buFont typeface="Wingdings 3"/>
              <a:buNone/>
              <a:defRPr/>
            </a:pPr>
            <a:endParaRPr lang="en-GB" dirty="0" smtClean="0"/>
          </a:p>
          <a:p>
            <a:pPr marL="0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en-GB" dirty="0" smtClean="0"/>
              <a:t>NMC; GMC; HCPC; GPC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764704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Professional accountability</a:t>
            </a:r>
            <a:endParaRPr lang="en-GB" dirty="0"/>
          </a:p>
        </p:txBody>
      </p:sp>
      <p:pic>
        <p:nvPicPr>
          <p:cNvPr id="2662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92950" y="188913"/>
            <a:ext cx="1811338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2297113"/>
            <a:ext cx="8229600" cy="4525962"/>
          </a:xfrm>
        </p:spPr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smtClean="0"/>
              <a:t>Autonomy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smtClean="0"/>
              <a:t>Beneficence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smtClean="0"/>
              <a:t>Non maleficence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smtClean="0"/>
              <a:t>Justice</a:t>
            </a:r>
          </a:p>
          <a:p>
            <a:pPr marL="0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en-GB" dirty="0" smtClean="0"/>
              <a:t>(</a:t>
            </a:r>
            <a:r>
              <a:rPr lang="en-GB" dirty="0" err="1" smtClean="0"/>
              <a:t>Beuchamp</a:t>
            </a:r>
            <a:r>
              <a:rPr lang="en-GB" dirty="0" smtClean="0"/>
              <a:t> and Childress 1981)</a:t>
            </a:r>
          </a:p>
          <a:p>
            <a:pPr marL="0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en-GB" dirty="0" smtClean="0"/>
              <a:t>Truth telling and honesty</a:t>
            </a:r>
          </a:p>
          <a:p>
            <a:pPr marL="0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en-GB" dirty="0" smtClean="0"/>
              <a:t>Over to you……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980728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Accountability and Ethics</a:t>
            </a:r>
            <a:endParaRPr lang="en-GB" dirty="0"/>
          </a:p>
        </p:txBody>
      </p:sp>
      <p:pic>
        <p:nvPicPr>
          <p:cNvPr id="2765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8488" y="260350"/>
            <a:ext cx="1811337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mtClean="0"/>
          </a:p>
          <a:p>
            <a:r>
              <a:rPr lang="en-GB" smtClean="0"/>
              <a:t>Personal Values</a:t>
            </a:r>
          </a:p>
          <a:p>
            <a:r>
              <a:rPr lang="en-GB" smtClean="0"/>
              <a:t>Beliefs</a:t>
            </a:r>
          </a:p>
          <a:p>
            <a:r>
              <a:rPr lang="en-GB" smtClean="0"/>
              <a:t>Attitudes</a:t>
            </a:r>
          </a:p>
          <a:p>
            <a:r>
              <a:rPr lang="en-GB" smtClean="0"/>
              <a:t>Responsibility</a:t>
            </a:r>
          </a:p>
          <a:p>
            <a:r>
              <a:rPr lang="en-GB" smtClean="0"/>
              <a:t>Standards</a:t>
            </a:r>
          </a:p>
          <a:p>
            <a:endParaRPr lang="en-GB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The self: expectations</a:t>
            </a:r>
            <a:endParaRPr lang="en-GB" dirty="0"/>
          </a:p>
        </p:txBody>
      </p:sp>
      <p:pic>
        <p:nvPicPr>
          <p:cNvPr id="2867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8488" y="333375"/>
            <a:ext cx="1811337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8" indent="0" algn="ctr">
              <a:buFont typeface="Wingdings 3" pitchFamily="18" charset="2"/>
              <a:buNone/>
            </a:pPr>
            <a:r>
              <a:rPr lang="en-GB" sz="6000" smtClean="0"/>
              <a:t>Discussion</a:t>
            </a:r>
          </a:p>
          <a:p>
            <a:pPr marL="109538" indent="0" algn="ctr">
              <a:buFont typeface="Wingdings 3" pitchFamily="18" charset="2"/>
              <a:buNone/>
            </a:pPr>
            <a:r>
              <a:rPr lang="en-GB" sz="4800" smtClean="0"/>
              <a:t>And</a:t>
            </a:r>
          </a:p>
          <a:p>
            <a:pPr marL="109538" indent="0" algn="ctr">
              <a:buFont typeface="Wingdings 3" pitchFamily="18" charset="2"/>
              <a:buNone/>
            </a:pPr>
            <a:r>
              <a:rPr lang="en-GB" sz="5400" smtClean="0"/>
              <a:t>Questions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4" name="Action Button: Help 3">
            <a:hlinkClick r:id="" action="ppaction://noaction" highlightClick="1"/>
          </p:cNvPr>
          <p:cNvSpPr/>
          <p:nvPr/>
        </p:nvSpPr>
        <p:spPr>
          <a:xfrm>
            <a:off x="3708400" y="4221163"/>
            <a:ext cx="2193925" cy="1401762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2970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2588" y="476250"/>
            <a:ext cx="1811337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Service user involvement</a:t>
            </a:r>
          </a:p>
          <a:p>
            <a:r>
              <a:rPr lang="en-GB" smtClean="0"/>
              <a:t>Expert patients</a:t>
            </a:r>
          </a:p>
          <a:p>
            <a:r>
              <a:rPr lang="en-GB" smtClean="0"/>
              <a:t>Partnership working</a:t>
            </a:r>
          </a:p>
          <a:p>
            <a:r>
              <a:rPr lang="en-GB" smtClean="0"/>
              <a:t>Interprofessional working</a:t>
            </a:r>
          </a:p>
          <a:p>
            <a:r>
              <a:rPr lang="en-GB" smtClean="0"/>
              <a:t>Compassionate care</a:t>
            </a:r>
          </a:p>
          <a:p>
            <a:r>
              <a:rPr lang="en-GB" smtClean="0"/>
              <a:t>Accountable practice</a:t>
            </a:r>
          </a:p>
          <a:p>
            <a:endParaRPr lang="en-GB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Agenda’s of care</a:t>
            </a:r>
            <a:endParaRPr lang="en-GB" dirty="0"/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8488" y="260350"/>
            <a:ext cx="180975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773238"/>
            <a:ext cx="8229600" cy="4464050"/>
          </a:xfrm>
        </p:spPr>
        <p:txBody>
          <a:bodyPr/>
          <a:lstStyle/>
          <a:p>
            <a:r>
              <a:rPr lang="en-GB" smtClean="0"/>
              <a:t>Reflect the needs of the patient</a:t>
            </a:r>
          </a:p>
          <a:p>
            <a:r>
              <a:rPr lang="en-GB" smtClean="0"/>
              <a:t>Communicate nursing actions </a:t>
            </a:r>
          </a:p>
          <a:p>
            <a:r>
              <a:rPr lang="en-GB" smtClean="0"/>
              <a:t>Demonstrate our philosophy and values of care</a:t>
            </a:r>
          </a:p>
          <a:p>
            <a:pPr lvl="1"/>
            <a:r>
              <a:rPr lang="en-GB" smtClean="0"/>
              <a:t>Patient centred</a:t>
            </a:r>
          </a:p>
          <a:p>
            <a:pPr lvl="1"/>
            <a:r>
              <a:rPr lang="en-GB" smtClean="0"/>
              <a:t>Individualised</a:t>
            </a:r>
          </a:p>
          <a:p>
            <a:pPr lvl="1"/>
            <a:r>
              <a:rPr lang="en-GB" smtClean="0"/>
              <a:t>Recovery focussed- personalised and negotiated</a:t>
            </a:r>
          </a:p>
          <a:p>
            <a:pPr lvl="1"/>
            <a:r>
              <a:rPr lang="en-GB" smtClean="0"/>
              <a:t>Reflect the context of care , the patients support etc</a:t>
            </a:r>
          </a:p>
          <a:p>
            <a:pPr lvl="1"/>
            <a:endParaRPr lang="en-GB" smtClean="0"/>
          </a:p>
          <a:p>
            <a:endParaRPr lang="en-GB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753706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The purpose of care plans</a:t>
            </a:r>
            <a:endParaRPr lang="en-GB" dirty="0"/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8488" y="260350"/>
            <a:ext cx="180975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419475" y="3141663"/>
            <a:ext cx="4191000" cy="3384550"/>
          </a:xfrm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95536" y="1570038"/>
            <a:ext cx="8229600" cy="1143000"/>
          </a:xfrm>
          <a:prstGeom prst="rect">
            <a:avLst/>
          </a:prstGeom>
        </p:spPr>
        <p:txBody>
          <a:bodyPr anchor="ctr">
            <a:normAutofit fontScale="97500"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fontAlgn="auto">
              <a:spcAft>
                <a:spcPts val="0"/>
              </a:spcAft>
              <a:defRPr/>
            </a:pPr>
            <a:r>
              <a:rPr lang="en-GB" sz="4400" dirty="0" smtClean="0"/>
              <a:t>‘Production line mentality’ </a:t>
            </a:r>
            <a:r>
              <a:rPr lang="en-GB" sz="3100" b="0" dirty="0" smtClean="0"/>
              <a:t>(Crawford &amp; Brown, 2010)</a:t>
            </a:r>
            <a:endParaRPr lang="en-US" sz="3100" b="0" dirty="0" smtClean="0"/>
          </a:p>
        </p:txBody>
      </p:sp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9925" y="260350"/>
            <a:ext cx="1811338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600" y="2565400"/>
            <a:ext cx="8229600" cy="2955925"/>
          </a:xfrm>
        </p:spPr>
        <p:txBody>
          <a:bodyPr/>
          <a:lstStyle/>
          <a:p>
            <a:r>
              <a:rPr lang="en-GB" smtClean="0"/>
              <a:t>Defensive accounts</a:t>
            </a:r>
          </a:p>
          <a:p>
            <a:r>
              <a:rPr lang="en-GB" smtClean="0"/>
              <a:t>Records for the coroner</a:t>
            </a:r>
          </a:p>
          <a:p>
            <a:r>
              <a:rPr lang="en-GB" smtClean="0"/>
              <a:t>Not an audit tool</a:t>
            </a:r>
          </a:p>
          <a:p>
            <a:r>
              <a:rPr lang="en-GB" smtClean="0"/>
              <a:t>A check list of tasks completed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385" y="1210543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Care plans aren’t -</a:t>
            </a:r>
            <a:endParaRPr lang="en-GB" dirty="0"/>
          </a:p>
        </p:txBody>
      </p:sp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75463" y="333375"/>
            <a:ext cx="1811337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Poor communication</a:t>
            </a:r>
            <a:endParaRPr lang="en-US" dirty="0" smtClean="0"/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3200" smtClean="0"/>
              <a:t>Fatalities</a:t>
            </a:r>
          </a:p>
          <a:p>
            <a:pPr>
              <a:lnSpc>
                <a:spcPct val="90000"/>
              </a:lnSpc>
            </a:pPr>
            <a:r>
              <a:rPr lang="en-GB" sz="3200" smtClean="0"/>
              <a:t>Poor compliance</a:t>
            </a:r>
          </a:p>
          <a:p>
            <a:pPr>
              <a:lnSpc>
                <a:spcPct val="90000"/>
              </a:lnSpc>
            </a:pPr>
            <a:r>
              <a:rPr lang="en-GB" sz="3200" smtClean="0"/>
              <a:t>Patient dissatisfaction</a:t>
            </a:r>
          </a:p>
          <a:p>
            <a:pPr>
              <a:lnSpc>
                <a:spcPct val="90000"/>
              </a:lnSpc>
            </a:pPr>
            <a:r>
              <a:rPr lang="en-US" sz="3200" smtClean="0"/>
              <a:t>Poor outcomes</a:t>
            </a:r>
          </a:p>
          <a:p>
            <a:pPr>
              <a:lnSpc>
                <a:spcPct val="90000"/>
              </a:lnSpc>
            </a:pPr>
            <a:r>
              <a:rPr lang="en-US" sz="3200" smtClean="0"/>
              <a:t>Litigation</a:t>
            </a:r>
          </a:p>
          <a:p>
            <a:pPr>
              <a:lnSpc>
                <a:spcPct val="90000"/>
              </a:lnSpc>
            </a:pPr>
            <a:r>
              <a:rPr lang="en-US" sz="3200" smtClean="0"/>
              <a:t>Patient disempowerment</a:t>
            </a:r>
          </a:p>
          <a:p>
            <a:pPr>
              <a:lnSpc>
                <a:spcPct val="90000"/>
              </a:lnSpc>
            </a:pPr>
            <a:endParaRPr lang="en-US" sz="2000" smtClean="0"/>
          </a:p>
        </p:txBody>
      </p:sp>
      <p:graphicFrame>
        <p:nvGraphicFramePr>
          <p:cNvPr id="1031" name="Object 7"/>
          <p:cNvGraphicFramePr>
            <a:graphicFrameLocks noGrp="1" noChangeAspect="1"/>
          </p:cNvGraphicFramePr>
          <p:nvPr>
            <p:ph sz="half" idx="2"/>
          </p:nvPr>
        </p:nvGraphicFramePr>
        <p:xfrm>
          <a:off x="4729163" y="1773238"/>
          <a:ext cx="3959225" cy="314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Image" r:id="rId4" imgW="3959360" imgH="3148590" progId="">
                  <p:embed/>
                </p:oleObj>
              </mc:Choice>
              <mc:Fallback>
                <p:oleObj name="Image" r:id="rId4" imgW="3959360" imgH="3148590" progId="">
                  <p:embed/>
                  <p:pic>
                    <p:nvPicPr>
                      <p:cNvPr id="0" name="Picture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9163" y="1773238"/>
                        <a:ext cx="3959225" cy="3148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Text Box 5"/>
          <p:cNvSpPr txBox="1">
            <a:spLocks noChangeArrowheads="1"/>
          </p:cNvSpPr>
          <p:nvPr/>
        </p:nvSpPr>
        <p:spPr bwMode="auto">
          <a:xfrm>
            <a:off x="6891338" y="5026025"/>
            <a:ext cx="1800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3300"/>
                </a:solidFill>
                <a:latin typeface="Lucida Sans Unicode" pitchFamily="34" charset="0"/>
                <a:cs typeface="Tahoma" pitchFamily="34" charset="0"/>
              </a:rPr>
              <a:t>© Nelson Thornes 2006</a:t>
            </a:r>
          </a:p>
        </p:txBody>
      </p:sp>
      <p:pic>
        <p:nvPicPr>
          <p:cNvPr id="1035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877050" y="476250"/>
            <a:ext cx="1811338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6" name="TextBox 1"/>
          <p:cNvSpPr txBox="1">
            <a:spLocks noChangeArrowheads="1"/>
          </p:cNvSpPr>
          <p:nvPr/>
        </p:nvSpPr>
        <p:spPr bwMode="auto">
          <a:xfrm>
            <a:off x="2627313" y="5516563"/>
            <a:ext cx="61928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>
                <a:latin typeface="Lucida Sans Unicode" pitchFamily="34" charset="0"/>
              </a:rPr>
              <a:t>Francis Report 2013, Berwick Report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Content Placeholder 2"/>
          <p:cNvSpPr>
            <a:spLocks noGrp="1"/>
          </p:cNvSpPr>
          <p:nvPr>
            <p:ph idx="1"/>
          </p:nvPr>
        </p:nvSpPr>
        <p:spPr>
          <a:xfrm>
            <a:off x="539750" y="2492375"/>
            <a:ext cx="8229600" cy="3532188"/>
          </a:xfrm>
        </p:spPr>
        <p:txBody>
          <a:bodyPr/>
          <a:lstStyle/>
          <a:p>
            <a:pPr marL="0" indent="0">
              <a:buFont typeface="Wingdings 3" pitchFamily="18" charset="2"/>
              <a:buNone/>
            </a:pPr>
            <a:r>
              <a:rPr lang="en-GB" smtClean="0"/>
              <a:t>What is it to be accountable?</a:t>
            </a:r>
          </a:p>
          <a:p>
            <a:pPr marL="0" indent="0">
              <a:buFont typeface="Wingdings 3" pitchFamily="18" charset="2"/>
              <a:buNone/>
            </a:pPr>
            <a:r>
              <a:rPr lang="en-GB" b="1" smtClean="0"/>
              <a:t>Common themes:</a:t>
            </a:r>
            <a:endParaRPr lang="en-GB" smtClean="0"/>
          </a:p>
          <a:p>
            <a:pPr marL="0" indent="0">
              <a:buFont typeface="Wingdings 3" pitchFamily="18" charset="2"/>
              <a:buNone/>
            </a:pPr>
            <a:r>
              <a:rPr lang="en-GB" smtClean="0"/>
              <a:t>Accountability v responsibility</a:t>
            </a:r>
          </a:p>
          <a:p>
            <a:pPr marL="0" indent="0">
              <a:buFont typeface="Wingdings 3" pitchFamily="18" charset="2"/>
              <a:buNone/>
            </a:pPr>
            <a:r>
              <a:rPr lang="en-GB" smtClean="0"/>
              <a:t>Answerability</a:t>
            </a:r>
          </a:p>
          <a:p>
            <a:pPr marL="0" indent="0">
              <a:buFont typeface="Wingdings 3" pitchFamily="18" charset="2"/>
              <a:buNone/>
            </a:pPr>
            <a:r>
              <a:rPr lang="en-GB" smtClean="0"/>
              <a:t>Blame</a:t>
            </a:r>
          </a:p>
          <a:p>
            <a:pPr marL="0" indent="0">
              <a:buFont typeface="Wingdings 3" pitchFamily="18" charset="2"/>
              <a:buNone/>
            </a:pPr>
            <a:r>
              <a:rPr lang="en-GB" smtClean="0"/>
              <a:t>To give account of ones actions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472" y="1155616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Accountable practice</a:t>
            </a:r>
            <a:endParaRPr lang="en-GB" dirty="0"/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04025" y="476250"/>
            <a:ext cx="1811338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GB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smtClean="0"/>
              <a:t>Professional practice/professional standing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smtClean="0"/>
              <a:t>Best evidence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smtClean="0"/>
              <a:t>The patients experience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smtClean="0"/>
              <a:t>Improving service delivery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smtClean="0"/>
              <a:t>Quality of care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GB" dirty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GB" dirty="0" smtClean="0"/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en-GB" dirty="0" smtClean="0"/>
              <a:t>(Care Quality Commission)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But also:</a:t>
            </a:r>
            <a:endParaRPr lang="en-GB" dirty="0"/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04025" y="333375"/>
            <a:ext cx="1811338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2276475"/>
            <a:ext cx="8229600" cy="3168650"/>
          </a:xfrm>
        </p:spPr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smtClean="0"/>
              <a:t>Duty of care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smtClean="0"/>
              <a:t>Confidentiality/ sharing of information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smtClean="0"/>
              <a:t>Data protection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GB" dirty="0" smtClean="0"/>
              <a:t>Safeguarding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en-GB" dirty="0" smtClean="0"/>
              <a:t> 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en-GB" dirty="0" smtClean="0"/>
              <a:t>(MHA 1983; MCA 2005; 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96752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Accountability and the Law:</a:t>
            </a:r>
            <a:endParaRPr lang="en-GB" dirty="0"/>
          </a:p>
        </p:txBody>
      </p:sp>
      <p:pic>
        <p:nvPicPr>
          <p:cNvPr id="2560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8488" y="333375"/>
            <a:ext cx="1811337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107</TotalTime>
  <Words>258</Words>
  <Application>Microsoft Office PowerPoint</Application>
  <PresentationFormat>On-screen Show (4:3)</PresentationFormat>
  <Paragraphs>86</Paragraphs>
  <Slides>13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Concourse</vt:lpstr>
      <vt:lpstr>Image</vt:lpstr>
      <vt:lpstr>Care planning: the law, accountability and the patient.</vt:lpstr>
      <vt:lpstr>Agenda’s of care</vt:lpstr>
      <vt:lpstr>The purpose of care plans</vt:lpstr>
      <vt:lpstr>PowerPoint Presentation</vt:lpstr>
      <vt:lpstr>Care plans aren’t -</vt:lpstr>
      <vt:lpstr>Poor communication</vt:lpstr>
      <vt:lpstr>Accountable practice</vt:lpstr>
      <vt:lpstr>But also:</vt:lpstr>
      <vt:lpstr>Accountability and the Law:</vt:lpstr>
      <vt:lpstr>Professional accountability</vt:lpstr>
      <vt:lpstr>Accountability and Ethics</vt:lpstr>
      <vt:lpstr>The self: expectations</vt:lpstr>
      <vt:lpstr>PowerPoint Presentation</vt:lpstr>
    </vt:vector>
  </TitlesOfParts>
  <Company>University Of Nottingham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 planning: the law, accountability and the patient.</dc:title>
  <dc:creator>Plant Nigel</dc:creator>
  <cp:lastModifiedBy>Kelly Anthony</cp:lastModifiedBy>
  <cp:revision>12</cp:revision>
  <cp:lastPrinted>2013-12-03T08:06:52Z</cp:lastPrinted>
  <dcterms:created xsi:type="dcterms:W3CDTF">2013-11-12T13:25:54Z</dcterms:created>
  <dcterms:modified xsi:type="dcterms:W3CDTF">2013-12-03T08:07:50Z</dcterms:modified>
</cp:coreProperties>
</file>