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 snapToObjects="1">
      <p:cViewPr>
        <p:scale>
          <a:sx n="106" d="100"/>
          <a:sy n="106" d="100"/>
        </p:scale>
        <p:origin x="-102" y="-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44122"/>
            <a:ext cx="7772400" cy="1470025"/>
          </a:xfr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772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70599"/>
            <a:ext cx="9144000" cy="787401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JoCo</a:t>
            </a:r>
            <a:r>
              <a:rPr lang="en-US" sz="1200" dirty="0" smtClean="0"/>
              <a:t> Learning</a:t>
            </a:r>
            <a:r>
              <a:rPr lang="en-US" sz="1200" baseline="0" dirty="0" smtClean="0"/>
              <a:t> &amp; Development Ltd  -  </a:t>
            </a:r>
            <a:r>
              <a:rPr lang="en-US" sz="1200" baseline="0" dirty="0" err="1" smtClean="0"/>
              <a:t>www.joco.gb.net</a:t>
            </a:r>
            <a:endParaRPr lang="en-US" sz="1200" dirty="0"/>
          </a:p>
        </p:txBody>
      </p:sp>
      <p:pic>
        <p:nvPicPr>
          <p:cNvPr id="8" name="Picture 7" descr="JoCoFinal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2721" y="287276"/>
            <a:ext cx="1458558" cy="164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74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D326A-6BFE-9F49-B6B4-368A1806F20E}" type="datetimeFigureOut">
              <a:rPr lang="en-US" smtClean="0"/>
              <a:t>4/29/2014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68F2-8C21-E14B-8F67-98D7FA360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982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D326A-6BFE-9F49-B6B4-368A1806F20E}" type="datetimeFigureOut">
              <a:rPr lang="en-US" smtClean="0"/>
              <a:t>4/29/2014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68F2-8C21-E14B-8F67-98D7FA360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116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D326A-6BFE-9F49-B6B4-368A1806F20E}" type="datetimeFigureOut">
              <a:rPr lang="en-US" smtClean="0"/>
              <a:t>4/29/2014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68F2-8C21-E14B-8F67-98D7FA360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636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D326A-6BFE-9F49-B6B4-368A1806F20E}" type="datetimeFigureOut">
              <a:rPr lang="en-US" smtClean="0"/>
              <a:t>4/29/2014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68F2-8C21-E14B-8F67-98D7FA360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10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D326A-6BFE-9F49-B6B4-368A1806F20E}" type="datetimeFigureOut">
              <a:rPr lang="en-US" smtClean="0"/>
              <a:t>4/29/2014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68F2-8C21-E14B-8F67-98D7FA360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990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D326A-6BFE-9F49-B6B4-368A1806F20E}" type="datetimeFigureOut">
              <a:rPr lang="en-US" smtClean="0"/>
              <a:t>4/29/2014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68F2-8C21-E14B-8F67-98D7FA360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142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D326A-6BFE-9F49-B6B4-368A1806F20E}" type="datetimeFigureOut">
              <a:rPr lang="en-US" smtClean="0"/>
              <a:t>4/29/2014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68F2-8C21-E14B-8F67-98D7FA360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403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1" y="6070599"/>
            <a:ext cx="9144000" cy="787401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JoCo</a:t>
            </a:r>
            <a:r>
              <a:rPr lang="en-US" sz="1200" dirty="0" smtClean="0"/>
              <a:t> Learning</a:t>
            </a:r>
            <a:r>
              <a:rPr lang="en-US" sz="1200" baseline="0" dirty="0" smtClean="0"/>
              <a:t> &amp; Development Ltd  -  </a:t>
            </a:r>
            <a:r>
              <a:rPr lang="en-US" sz="1200" baseline="0" dirty="0" err="1" smtClean="0"/>
              <a:t>www.joco.gb.net</a:t>
            </a:r>
            <a:endParaRPr lang="en-US" sz="1200" dirty="0"/>
          </a:p>
        </p:txBody>
      </p:sp>
      <p:pic>
        <p:nvPicPr>
          <p:cNvPr id="7" name="Picture 6" descr="JoCoFinal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4615" y="127000"/>
            <a:ext cx="922654" cy="1041400"/>
          </a:xfrm>
          <a:prstGeom prst="rect">
            <a:avLst/>
          </a:prstGeom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58923" y="274638"/>
            <a:ext cx="7384477" cy="893762"/>
          </a:xfrm>
        </p:spPr>
        <p:txBody>
          <a:bodyPr>
            <a:norm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258763" y="1466850"/>
            <a:ext cx="8582025" cy="4327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627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D326A-6BFE-9F49-B6B4-368A1806F20E}" type="datetimeFigureOut">
              <a:rPr lang="en-US" smtClean="0"/>
              <a:t>4/29/2014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68F2-8C21-E14B-8F67-98D7FA360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398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D326A-6BFE-9F49-B6B4-368A1806F20E}" type="datetimeFigureOut">
              <a:rPr lang="en-US" smtClean="0"/>
              <a:t>4/29/2014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68F2-8C21-E14B-8F67-98D7FA360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452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D326A-6BFE-9F49-B6B4-368A1806F20E}" type="datetimeFigureOut">
              <a:rPr lang="en-US" smtClean="0"/>
              <a:t>4/29/2014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E68F2-8C21-E14B-8F67-98D7FA360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337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Feedback from </a:t>
            </a:r>
            <a:br>
              <a:rPr lang="en-US" dirty="0" smtClean="0"/>
            </a:br>
            <a:r>
              <a:rPr lang="en-US" dirty="0" smtClean="0"/>
              <a:t>The Soundtrack to My Life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John Osborne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285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 from </a:t>
            </a:r>
            <a:r>
              <a:rPr lang="en-US" dirty="0" err="1" smtClean="0"/>
              <a:t>JackDawe</a:t>
            </a:r>
            <a:r>
              <a:rPr lang="en-US" dirty="0" smtClean="0"/>
              <a:t> Staff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5399" t="5682" r="30401" b="13636"/>
          <a:stretch/>
        </p:blipFill>
        <p:spPr>
          <a:xfrm>
            <a:off x="258923" y="1715306"/>
            <a:ext cx="6204382" cy="4135581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58924" y="1168400"/>
            <a:ext cx="8423076" cy="44573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/>
              <a:t>The </a:t>
            </a:r>
            <a:r>
              <a:rPr lang="en-GB" sz="2400" dirty="0"/>
              <a:t>training I attended will improve my work </a:t>
            </a:r>
            <a:r>
              <a:rPr lang="en-GB" sz="2400" dirty="0" smtClean="0"/>
              <a:t>performance:</a:t>
            </a:r>
          </a:p>
          <a:p>
            <a:pPr marL="0" indent="0" algn="r">
              <a:buNone/>
            </a:pPr>
            <a:r>
              <a:rPr lang="en-GB" sz="2000" b="1" dirty="0" smtClean="0"/>
              <a:t>92.65% of staff </a:t>
            </a:r>
          </a:p>
          <a:p>
            <a:pPr marL="0" indent="0" algn="r">
              <a:buNone/>
            </a:pPr>
            <a:r>
              <a:rPr lang="en-GB" sz="2000" b="1" dirty="0" smtClean="0"/>
              <a:t>Strongly Agreed or Agreed </a:t>
            </a:r>
          </a:p>
          <a:p>
            <a:pPr marL="0" indent="0" algn="r">
              <a:buNone/>
            </a:pPr>
            <a:r>
              <a:rPr lang="en-GB" sz="2000" b="1" dirty="0" smtClean="0"/>
              <a:t>with the statement</a:t>
            </a:r>
            <a:r>
              <a:rPr lang="en-GB" sz="2400" b="1" dirty="0" smtClean="0"/>
              <a:t> </a:t>
            </a:r>
            <a:endParaRPr lang="en-US" sz="24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77125" t="28860" r="3892" b="30596"/>
          <a:stretch/>
        </p:blipFill>
        <p:spPr>
          <a:xfrm>
            <a:off x="6463305" y="3471369"/>
            <a:ext cx="1470708" cy="1666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376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 from </a:t>
            </a:r>
            <a:r>
              <a:rPr lang="en-US" dirty="0" err="1" smtClean="0"/>
              <a:t>JackDawe</a:t>
            </a:r>
            <a:r>
              <a:rPr lang="en-US" dirty="0" smtClean="0"/>
              <a:t> Staff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77125" t="28860" r="3892" b="30596"/>
          <a:stretch/>
        </p:blipFill>
        <p:spPr>
          <a:xfrm>
            <a:off x="6463305" y="3471369"/>
            <a:ext cx="1470708" cy="166604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2882" r="28504"/>
          <a:stretch/>
        </p:blipFill>
        <p:spPr>
          <a:xfrm>
            <a:off x="189505" y="1725612"/>
            <a:ext cx="6273800" cy="4116388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58924" y="1168400"/>
            <a:ext cx="8423076" cy="358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/>
              <a:t>The enjoyed the training </a:t>
            </a:r>
            <a:r>
              <a:rPr lang="en-GB" sz="2400" dirty="0"/>
              <a:t>I </a:t>
            </a:r>
            <a:r>
              <a:rPr lang="en-GB" sz="2400" dirty="0" smtClean="0"/>
              <a:t>attended:</a:t>
            </a:r>
          </a:p>
          <a:p>
            <a:pPr marL="0" indent="0" algn="r">
              <a:buNone/>
            </a:pPr>
            <a:r>
              <a:rPr lang="en-GB" sz="2000" b="1" dirty="0" smtClean="0"/>
              <a:t>96.77% of staff </a:t>
            </a:r>
          </a:p>
          <a:p>
            <a:pPr marL="0" indent="0" algn="r">
              <a:buNone/>
            </a:pPr>
            <a:r>
              <a:rPr lang="en-GB" sz="2000" b="1" dirty="0" smtClean="0"/>
              <a:t>Strongly Agreed or Agreed </a:t>
            </a:r>
          </a:p>
          <a:p>
            <a:pPr marL="0" indent="0" algn="r">
              <a:buNone/>
            </a:pPr>
            <a:r>
              <a:rPr lang="en-GB" sz="2000" b="1" dirty="0" smtClean="0"/>
              <a:t>with the statement</a:t>
            </a:r>
            <a:r>
              <a:rPr lang="en-GB" sz="2400" b="1" dirty="0" smtClean="0"/>
              <a:t>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299663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Lessons Learned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GB" altLang="en-US" dirty="0"/>
              <a:t>Staff working in dementia care:</a:t>
            </a:r>
          </a:p>
          <a:p>
            <a:pPr marL="354013" indent="-354013">
              <a:spcBef>
                <a:spcPts val="0"/>
              </a:spcBef>
            </a:pPr>
            <a:r>
              <a:rPr lang="en-GB" altLang="en-US" dirty="0"/>
              <a:t>Do need </a:t>
            </a:r>
            <a:r>
              <a:rPr lang="en-GB" altLang="en-US" dirty="0" smtClean="0"/>
              <a:t>training</a:t>
            </a:r>
          </a:p>
          <a:p>
            <a:pPr marL="354013" indent="-354013">
              <a:spcBef>
                <a:spcPts val="0"/>
              </a:spcBef>
            </a:pPr>
            <a:endParaRPr lang="en-GB" altLang="en-US" dirty="0"/>
          </a:p>
          <a:p>
            <a:pPr marL="354013" indent="-354013">
              <a:spcBef>
                <a:spcPts val="0"/>
              </a:spcBef>
            </a:pPr>
            <a:r>
              <a:rPr lang="en-GB" altLang="en-US" dirty="0"/>
              <a:t>Do believe training enhances their </a:t>
            </a:r>
            <a:r>
              <a:rPr lang="en-GB" altLang="en-US" dirty="0" smtClean="0"/>
              <a:t>practice</a:t>
            </a:r>
          </a:p>
          <a:p>
            <a:pPr marL="354013" indent="-354013">
              <a:spcBef>
                <a:spcPts val="0"/>
              </a:spcBef>
            </a:pPr>
            <a:endParaRPr lang="en-GB" altLang="en-US" dirty="0"/>
          </a:p>
          <a:p>
            <a:pPr marL="354013" indent="-354013">
              <a:spcBef>
                <a:spcPts val="0"/>
              </a:spcBef>
            </a:pPr>
            <a:r>
              <a:rPr lang="en-GB" altLang="en-US" dirty="0"/>
              <a:t>Training providers have a responsibility to support not only understanding but </a:t>
            </a:r>
            <a:r>
              <a:rPr lang="en-GB" altLang="en-US" sz="4000" b="1" dirty="0" smtClean="0"/>
              <a:t>implementation</a:t>
            </a:r>
            <a:r>
              <a:rPr lang="en-GB" altLang="en-US" sz="4400" b="1" dirty="0" smtClean="0"/>
              <a:t>  </a:t>
            </a:r>
          </a:p>
          <a:p>
            <a:pPr marL="0">
              <a:spcBef>
                <a:spcPts val="0"/>
              </a:spcBef>
            </a:pPr>
            <a:endParaRPr lang="en-GB" altLang="en-US" sz="4400" b="1" dirty="0"/>
          </a:p>
          <a:p>
            <a:pPr marL="0">
              <a:spcBef>
                <a:spcPts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9580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Going Forward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GB" altLang="en-US" dirty="0"/>
              <a:t>STML training now includes:</a:t>
            </a:r>
          </a:p>
          <a:p>
            <a:r>
              <a:rPr lang="en-GB" altLang="en-US" dirty="0"/>
              <a:t>A clearer learning pathway for staff </a:t>
            </a:r>
            <a:endParaRPr lang="en-GB" altLang="en-US" dirty="0" smtClean="0"/>
          </a:p>
          <a:p>
            <a:endParaRPr lang="en-GB" altLang="en-US" dirty="0"/>
          </a:p>
          <a:p>
            <a:r>
              <a:rPr lang="en-GB" altLang="en-US" dirty="0"/>
              <a:t>Action plans to support learning and implementation </a:t>
            </a:r>
            <a:endParaRPr lang="en-GB" altLang="en-US" dirty="0" smtClean="0"/>
          </a:p>
          <a:p>
            <a:endParaRPr lang="en-GB" altLang="en-US" dirty="0"/>
          </a:p>
          <a:p>
            <a:r>
              <a:rPr lang="en-GB" altLang="en-US" dirty="0"/>
              <a:t>Action plans to ensure that individual care staff can engage &amp; develop relationships with individuals and families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9581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Vote of Thanks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altLang="en-US" dirty="0"/>
              <a:t>The </a:t>
            </a:r>
            <a:r>
              <a:rPr lang="en-GB" altLang="en-US" dirty="0" err="1"/>
              <a:t>Jackdawe</a:t>
            </a:r>
            <a:r>
              <a:rPr lang="en-GB" altLang="en-US" dirty="0"/>
              <a:t> team of care staff and managers </a:t>
            </a:r>
          </a:p>
          <a:p>
            <a:r>
              <a:rPr lang="en-GB" altLang="en-US" dirty="0"/>
              <a:t>Kate Fisher </a:t>
            </a:r>
          </a:p>
          <a:p>
            <a:r>
              <a:rPr lang="en-GB" altLang="en-US" dirty="0"/>
              <a:t>Anthony  Kelly and Elaine Argyle </a:t>
            </a:r>
          </a:p>
          <a:p>
            <a:r>
              <a:rPr lang="en-GB" altLang="en-US" dirty="0"/>
              <a:t>Institution of Mental Health </a:t>
            </a:r>
          </a:p>
          <a:p>
            <a:r>
              <a:rPr lang="en-GB" altLang="en-US" dirty="0"/>
              <a:t>Individuals and families using </a:t>
            </a:r>
            <a:r>
              <a:rPr lang="en-GB" altLang="en-US" dirty="0" err="1"/>
              <a:t>Jackdawe</a:t>
            </a:r>
            <a:r>
              <a:rPr lang="en-GB" altLang="en-US" dirty="0"/>
              <a:t> services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0757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Training Event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58763" y="1168400"/>
            <a:ext cx="8582025" cy="46262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The 3 session Soundtrack Training is being made available by Nottingham County Council at a cost of £30 per person. Sessions will be held at </a:t>
            </a:r>
            <a:r>
              <a:rPr lang="en-GB" dirty="0" err="1" smtClean="0"/>
              <a:t>Rufford</a:t>
            </a:r>
            <a:r>
              <a:rPr lang="en-GB" dirty="0" smtClean="0"/>
              <a:t> on the following dates: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13</a:t>
            </a:r>
            <a:r>
              <a:rPr lang="en-GB" baseline="30000" dirty="0" smtClean="0"/>
              <a:t>th</a:t>
            </a:r>
            <a:r>
              <a:rPr lang="en-GB" dirty="0" smtClean="0"/>
              <a:t> June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9</a:t>
            </a:r>
            <a:r>
              <a:rPr lang="en-GB" baseline="30000" dirty="0" smtClean="0"/>
              <a:t>th</a:t>
            </a:r>
            <a:r>
              <a:rPr lang="en-GB" dirty="0" smtClean="0"/>
              <a:t> July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3</a:t>
            </a:r>
            <a:r>
              <a:rPr lang="en-GB" baseline="30000" dirty="0" smtClean="0"/>
              <a:t>rd</a:t>
            </a:r>
            <a:r>
              <a:rPr lang="en-GB" dirty="0" smtClean="0"/>
              <a:t> September</a:t>
            </a:r>
          </a:p>
          <a:p>
            <a:pPr marL="0" indent="0">
              <a:buNone/>
            </a:pPr>
            <a:endParaRPr lang="en-GB" sz="1600" dirty="0"/>
          </a:p>
          <a:p>
            <a:pPr marL="0" indent="0">
              <a:buNone/>
            </a:pPr>
            <a:r>
              <a:rPr lang="en-GB" dirty="0" smtClean="0"/>
              <a:t>Information will be circulated by Kevin Tennant and will be available to book via </a:t>
            </a:r>
            <a:r>
              <a:rPr lang="en-GB" dirty="0" err="1" smtClean="0"/>
              <a:t>Eventbrite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3437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 find out more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accent1"/>
                </a:solidFill>
              </a:rPr>
              <a:t>Website</a:t>
            </a:r>
            <a:r>
              <a:rPr lang="en-US" dirty="0"/>
              <a:t>: </a:t>
            </a:r>
          </a:p>
          <a:p>
            <a:pPr marL="355600" indent="0">
              <a:buNone/>
            </a:pPr>
            <a:r>
              <a:rPr lang="en-US" dirty="0">
                <a:solidFill>
                  <a:srgbClr val="000000"/>
                </a:solidFill>
              </a:rPr>
              <a:t>www.joco.gb.net</a:t>
            </a:r>
          </a:p>
          <a:p>
            <a:r>
              <a:rPr lang="en-US" dirty="0">
                <a:solidFill>
                  <a:srgbClr val="FF0000"/>
                </a:solidFill>
              </a:rPr>
              <a:t>Phone</a:t>
            </a:r>
            <a:r>
              <a:rPr lang="en-US" dirty="0"/>
              <a:t>:  </a:t>
            </a:r>
          </a:p>
          <a:p>
            <a:pPr marL="355600" indent="0">
              <a:buNone/>
            </a:pPr>
            <a:r>
              <a:rPr lang="en-US" dirty="0"/>
              <a:t>0115 9145879</a:t>
            </a:r>
          </a:p>
          <a:p>
            <a:r>
              <a:rPr lang="en-US" dirty="0">
                <a:solidFill>
                  <a:srgbClr val="FF0000"/>
                </a:solidFill>
              </a:rPr>
              <a:t>Email</a:t>
            </a:r>
            <a:r>
              <a:rPr lang="en-US" dirty="0"/>
              <a:t>:  </a:t>
            </a:r>
          </a:p>
          <a:p>
            <a:pPr marL="355600" indent="0">
              <a:buNone/>
            </a:pPr>
            <a:r>
              <a:rPr lang="en-US" dirty="0"/>
              <a:t>john.osborne@joco.gb.net</a:t>
            </a:r>
          </a:p>
          <a:p>
            <a:pPr marL="355600" indent="0">
              <a:buNone/>
            </a:pPr>
            <a:r>
              <a:rPr lang="en-US" dirty="0"/>
              <a:t>farai.pfende@joco.gb.net</a:t>
            </a:r>
          </a:p>
          <a:p>
            <a:pPr marL="355600" indent="0">
              <a:buNone/>
            </a:pPr>
            <a:r>
              <a:rPr lang="en-US" dirty="0"/>
              <a:t>kate.williams@joco.gb.net </a:t>
            </a:r>
          </a:p>
          <a:p>
            <a:r>
              <a:rPr lang="en-US" dirty="0">
                <a:solidFill>
                  <a:srgbClr val="FF0000"/>
                </a:solidFill>
              </a:rPr>
              <a:t>Social Media</a:t>
            </a:r>
            <a:r>
              <a:rPr lang="en-US" dirty="0"/>
              <a:t>:</a:t>
            </a:r>
          </a:p>
          <a:p>
            <a:pPr marL="355600" indent="0">
              <a:buNone/>
            </a:pPr>
            <a:r>
              <a:rPr lang="en-US" dirty="0"/>
              <a:t>Find us on Facebook or Twitter @</a:t>
            </a:r>
            <a:r>
              <a:rPr lang="en-US" dirty="0" err="1" smtClean="0"/>
              <a:t>JoCoInfo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60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C4C4C"/>
      </a:dk2>
      <a:lt2>
        <a:srgbClr val="B3B3B3"/>
      </a:lt2>
      <a:accent1>
        <a:srgbClr val="FF0000"/>
      </a:accent1>
      <a:accent2>
        <a:srgbClr val="800080"/>
      </a:accent2>
      <a:accent3>
        <a:srgbClr val="FF00FF"/>
      </a:accent3>
      <a:accent4>
        <a:srgbClr val="408000"/>
      </a:accent4>
      <a:accent5>
        <a:srgbClr val="FF8000"/>
      </a:accent5>
      <a:accent6>
        <a:srgbClr val="0080FF"/>
      </a:accent6>
      <a:hlink>
        <a:srgbClr val="FFFF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JoCo Presentation Template Draft</Template>
  <TotalTime>20</TotalTime>
  <Words>228</Words>
  <Application>Microsoft Office PowerPoint</Application>
  <PresentationFormat>On-screen Show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Feedback from  The Soundtrack to My Life</vt:lpstr>
      <vt:lpstr>Feedback from JackDawe Staff</vt:lpstr>
      <vt:lpstr>Feedback from JackDawe Staff</vt:lpstr>
      <vt:lpstr>Lessons Learned</vt:lpstr>
      <vt:lpstr>Going Forward</vt:lpstr>
      <vt:lpstr>Vote of Thanks</vt:lpstr>
      <vt:lpstr>Training Event</vt:lpstr>
      <vt:lpstr>To find out more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Feedback from  The Soundtrack to My Life</dc:title>
  <dc:creator>Kate Williams</dc:creator>
  <cp:lastModifiedBy>Kelly Anthony</cp:lastModifiedBy>
  <cp:revision>4</cp:revision>
  <dcterms:created xsi:type="dcterms:W3CDTF">2014-04-28T15:48:42Z</dcterms:created>
  <dcterms:modified xsi:type="dcterms:W3CDTF">2014-04-29T14:15:55Z</dcterms:modified>
</cp:coreProperties>
</file>