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2" r:id="rId4"/>
    <p:sldId id="273" r:id="rId5"/>
    <p:sldId id="274" r:id="rId6"/>
    <p:sldId id="279" r:id="rId7"/>
    <p:sldId id="281" r:id="rId8"/>
    <p:sldId id="282" r:id="rId9"/>
    <p:sldId id="275" r:id="rId10"/>
    <p:sldId id="276" r:id="rId11"/>
    <p:sldId id="277" r:id="rId12"/>
    <p:sldId id="258" r:id="rId13"/>
    <p:sldId id="265" r:id="rId14"/>
    <p:sldId id="266" r:id="rId15"/>
    <p:sldId id="284" r:id="rId16"/>
    <p:sldId id="262" r:id="rId17"/>
    <p:sldId id="263" r:id="rId18"/>
    <p:sldId id="267" r:id="rId19"/>
    <p:sldId id="268" r:id="rId20"/>
    <p:sldId id="271" r:id="rId21"/>
    <p:sldId id="259" r:id="rId22"/>
    <p:sldId id="260" r:id="rId23"/>
    <p:sldId id="261" r:id="rId24"/>
    <p:sldId id="264" r:id="rId25"/>
    <p:sldId id="269" r:id="rId26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F2275-8FB2-487B-92E7-9FF8581F42D3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7B3A-35D7-4308-A318-492400544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6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94B39-3F1D-4D74-88B3-91B4F8DE2F32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6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E57F-C809-4A6F-9040-06FDF5D80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0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58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2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6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7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0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51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05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86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97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82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61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20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13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3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6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5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4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17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1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44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57F-C809-4A6F-9040-06FDF5D80E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4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ADA-6367-4001-9CF9-EEE2B45B17E2}" type="datetime1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1560" cy="365125"/>
          </a:xfrm>
        </p:spPr>
        <p:txBody>
          <a:bodyPr/>
          <a:lstStyle>
            <a:lvl1pPr>
              <a:defRPr sz="1200"/>
            </a:lvl1pPr>
          </a:lstStyle>
          <a:p>
            <a:fld id="{01542EA7-D1B2-4B33-B47D-DD2E99B4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B002-6CB8-4C00-B261-2BAC721185B9}" type="datetime1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871F-01A8-459C-96BB-7D9184FEC70E}" type="datetime1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7768-9594-45D4-AC92-3D27110E00DE}" type="datetime1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2630" y="6492875"/>
            <a:ext cx="504056" cy="365125"/>
          </a:xfrm>
        </p:spPr>
        <p:txBody>
          <a:bodyPr/>
          <a:lstStyle>
            <a:lvl1pPr>
              <a:defRPr sz="1400"/>
            </a:lvl1pPr>
          </a:lstStyle>
          <a:p>
            <a:fld id="{01542EA7-D1B2-4B33-B47D-DD2E99B4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F8C4-3B9B-4E6E-A1AE-34E7125AD544}" type="datetime1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9F6-E470-4828-9212-D7A3D3CF8057}" type="datetime1">
              <a:rPr lang="en-GB" smtClean="0"/>
              <a:t>30/04/2014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360A-54E3-4C69-ADAE-12DCCD73BD49}" type="datetime1">
              <a:rPr lang="en-GB" smtClean="0"/>
              <a:t>30/04/2014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D901-F421-45ED-A273-596F3BC21ECD}" type="datetime1">
              <a:rPr lang="en-GB" smtClean="0"/>
              <a:t>30/04/2014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36D2-0EC9-4A3E-BEEB-F9F865B40B74}" type="datetime1">
              <a:rPr lang="en-GB" smtClean="0"/>
              <a:t>30/04/2014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7756" y="6492875"/>
            <a:ext cx="608287" cy="365125"/>
          </a:xfrm>
        </p:spPr>
        <p:txBody>
          <a:bodyPr/>
          <a:lstStyle>
            <a:lvl1pPr>
              <a:defRPr sz="1400"/>
            </a:lvl1pPr>
          </a:lstStyle>
          <a:p>
            <a:fld id="{01542EA7-D1B2-4B33-B47D-DD2E99B4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6A62-6058-464B-BBA9-3831A7D67E13}" type="datetime1">
              <a:rPr lang="en-GB" smtClean="0"/>
              <a:t>30/04/2014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39B2-8D31-4400-B588-A34B05369D59}" type="datetime1">
              <a:rPr lang="en-GB" smtClean="0"/>
              <a:t>30/04/2014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24EE2F2-B968-47A0-B095-BB0FCC70878A}" type="datetime1">
              <a:rPr lang="en-GB" smtClean="0"/>
              <a:t>30/04/2014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1542EA7-D1B2-4B33-B47D-DD2E99B42E68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620" y="2492896"/>
            <a:ext cx="7117180" cy="1470025"/>
          </a:xfrm>
        </p:spPr>
        <p:txBody>
          <a:bodyPr/>
          <a:lstStyle/>
          <a:p>
            <a:r>
              <a:rPr lang="en-GB" dirty="0" smtClean="0"/>
              <a:t>CASA – Connecting Assistive Solutions to Aspirations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8172400" cy="1152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Mike Craven, Maria Laura De </a:t>
            </a:r>
            <a:r>
              <a:rPr lang="en-GB" dirty="0" err="1" smtClean="0">
                <a:solidFill>
                  <a:srgbClr val="FFFF00"/>
                </a:solidFill>
              </a:rPr>
              <a:t>Filippis</a:t>
            </a:r>
            <a:r>
              <a:rPr lang="en-GB" dirty="0" smtClean="0">
                <a:solidFill>
                  <a:srgbClr val="FFFF00"/>
                </a:solidFill>
              </a:rPr>
              <a:t>, Tom </a:t>
            </a:r>
            <a:r>
              <a:rPr lang="en-GB" dirty="0" err="1" smtClean="0">
                <a:solidFill>
                  <a:srgbClr val="FFFF00"/>
                </a:solidFill>
              </a:rPr>
              <a:t>Dening</a:t>
            </a:r>
            <a:r>
              <a:rPr lang="en-GB" dirty="0" smtClean="0">
                <a:solidFill>
                  <a:srgbClr val="FFFF00"/>
                </a:solidFill>
              </a:rPr>
              <a:t>, Jen Martin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NIHR </a:t>
            </a:r>
            <a:r>
              <a:rPr lang="en-GB" dirty="0" err="1" smtClean="0">
                <a:solidFill>
                  <a:schemeClr val="tx1"/>
                </a:solidFill>
              </a:rPr>
              <a:t>MindTech</a:t>
            </a:r>
            <a:r>
              <a:rPr lang="en-GB" dirty="0" smtClean="0">
                <a:solidFill>
                  <a:schemeClr val="tx1"/>
                </a:solidFill>
              </a:rPr>
              <a:t> Healthcare Technology Co-operative</a:t>
            </a:r>
          </a:p>
          <a:p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indtech.org.uk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77456"/>
            <a:ext cx="3312815" cy="11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10" y="5477455"/>
            <a:ext cx="2626078" cy="1181735"/>
          </a:xfrm>
          <a:prstGeom prst="rect">
            <a:avLst/>
          </a:prstGeom>
        </p:spPr>
      </p:pic>
      <p:pic>
        <p:nvPicPr>
          <p:cNvPr id="1028" name="Picture 4" descr="https://pbs.twimg.com/profile_images/1410790661/IMH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77455"/>
            <a:ext cx="1542736" cy="11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ets.nihr.ac.uk/__data/assets/image/0019/3268/nihr_colo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49" y="260648"/>
            <a:ext cx="3031002" cy="10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564"/>
            <a:ext cx="440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Conference for Home Care Staff</a:t>
            </a:r>
          </a:p>
          <a:p>
            <a:r>
              <a:rPr lang="en-GB" dirty="0" smtClean="0"/>
              <a:t>University of Nottingham 30-4-2014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4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7346" r="23301"/>
          <a:stretch/>
        </p:blipFill>
        <p:spPr bwMode="auto">
          <a:xfrm rot="5400000">
            <a:off x="5841903" y="1655041"/>
            <a:ext cx="2320225" cy="399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4877147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052736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Into the Sandpit…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8" y="188640"/>
            <a:ext cx="3918134" cy="33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50" y="303603"/>
            <a:ext cx="4038445" cy="398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0" y="3717032"/>
            <a:ext cx="4245477" cy="30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65" y="4725144"/>
            <a:ext cx="4095830" cy="181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CASA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1700808"/>
            <a:ext cx="7488831" cy="4752527"/>
          </a:xfrm>
        </p:spPr>
        <p:txBody>
          <a:bodyPr>
            <a:normAutofit/>
          </a:bodyPr>
          <a:lstStyle/>
          <a:p>
            <a:r>
              <a:rPr lang="en-GB" sz="2100" dirty="0" smtClean="0"/>
              <a:t>9 month project supported by government grant (TSB)</a:t>
            </a:r>
          </a:p>
          <a:p>
            <a:r>
              <a:rPr lang="en-GB" sz="2100" dirty="0" smtClean="0"/>
              <a:t>Aims</a:t>
            </a:r>
          </a:p>
          <a:p>
            <a:pPr lvl="1"/>
            <a:r>
              <a:rPr lang="en-GB" sz="1800" dirty="0" smtClean="0"/>
              <a:t>Create </a:t>
            </a:r>
            <a:r>
              <a:rPr lang="en-GB" sz="1800" dirty="0" smtClean="0">
                <a:solidFill>
                  <a:srgbClr val="FFFF00"/>
                </a:solidFill>
              </a:rPr>
              <a:t>independent living packages </a:t>
            </a:r>
            <a:r>
              <a:rPr lang="en-GB" sz="1800" dirty="0" smtClean="0"/>
              <a:t>for 2 groups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500" dirty="0" smtClean="0"/>
              <a:t>older people with dementia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500" dirty="0" smtClean="0"/>
              <a:t>younger people with learning disability</a:t>
            </a:r>
          </a:p>
          <a:p>
            <a:pPr marL="857250" lvl="1" indent="-342900"/>
            <a:r>
              <a:rPr lang="en-GB" sz="1800" dirty="0" smtClean="0"/>
              <a:t>Link to a person’s </a:t>
            </a:r>
            <a:r>
              <a:rPr lang="en-GB" sz="1800" dirty="0" smtClean="0">
                <a:solidFill>
                  <a:srgbClr val="FFFF00"/>
                </a:solidFill>
              </a:rPr>
              <a:t>aspirations</a:t>
            </a:r>
            <a:r>
              <a:rPr lang="en-GB" sz="1800" dirty="0" smtClean="0"/>
              <a:t> – what they like doing or want to achieve in life</a:t>
            </a:r>
          </a:p>
          <a:p>
            <a:pPr marL="857250" lvl="1" indent="-342900"/>
            <a:r>
              <a:rPr lang="en-GB" sz="1800" dirty="0" smtClean="0"/>
              <a:t>Conduct </a:t>
            </a:r>
            <a:r>
              <a:rPr lang="en-GB" sz="1800" dirty="0" smtClean="0">
                <a:solidFill>
                  <a:srgbClr val="FFFF00"/>
                </a:solidFill>
              </a:rPr>
              <a:t>test</a:t>
            </a:r>
            <a:r>
              <a:rPr lang="en-GB" sz="1800" dirty="0" smtClean="0"/>
              <a:t> of example packages</a:t>
            </a:r>
          </a:p>
          <a:p>
            <a:pPr marL="857250" lvl="1" indent="-342900"/>
            <a:r>
              <a:rPr lang="en-GB" sz="1800" dirty="0" smtClean="0"/>
              <a:t>Develop </a:t>
            </a:r>
            <a:r>
              <a:rPr lang="en-GB" sz="1800" dirty="0" smtClean="0">
                <a:solidFill>
                  <a:srgbClr val="FFFF00"/>
                </a:solidFill>
              </a:rPr>
              <a:t>business model </a:t>
            </a:r>
            <a:r>
              <a:rPr lang="en-GB" sz="1800" dirty="0" smtClean="0"/>
              <a:t>for packages</a:t>
            </a: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continued</a:t>
            </a:r>
            <a:r>
              <a:rPr lang="en-GB" dirty="0"/>
              <a:t> </a:t>
            </a:r>
            <a:r>
              <a:rPr lang="en-GB" dirty="0" smtClean="0"/>
              <a:t>(Partners)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883037" cy="4051437"/>
          </a:xfrm>
        </p:spPr>
        <p:txBody>
          <a:bodyPr/>
          <a:lstStyle/>
          <a:p>
            <a:r>
              <a:rPr lang="en-GB" sz="2100" dirty="0"/>
              <a:t>Partners</a:t>
            </a:r>
          </a:p>
          <a:p>
            <a:pPr lvl="1"/>
            <a:r>
              <a:rPr lang="en-GB" sz="1800" dirty="0"/>
              <a:t>Leone Services Ltd.  </a:t>
            </a:r>
            <a:r>
              <a:rPr lang="en-GB" sz="1800" dirty="0" smtClean="0"/>
              <a:t>           </a:t>
            </a:r>
            <a:r>
              <a:rPr lang="en-GB" sz="1800" dirty="0">
                <a:solidFill>
                  <a:srgbClr val="FFFF00"/>
                </a:solidFill>
              </a:rPr>
              <a:t>f</a:t>
            </a:r>
            <a:r>
              <a:rPr lang="en-GB" sz="1800" dirty="0" smtClean="0">
                <a:solidFill>
                  <a:srgbClr val="FFFF00"/>
                </a:solidFill>
              </a:rPr>
              <a:t>inance/business models</a:t>
            </a:r>
            <a:r>
              <a:rPr lang="en-GB" sz="1800" dirty="0" smtClean="0"/>
              <a:t> </a:t>
            </a:r>
            <a:endParaRPr lang="en-GB" sz="1800" dirty="0"/>
          </a:p>
          <a:p>
            <a:pPr lvl="1"/>
            <a:r>
              <a:rPr lang="en-GB" sz="1800" dirty="0" err="1" smtClean="0"/>
              <a:t>Sensixa</a:t>
            </a:r>
            <a:r>
              <a:rPr lang="en-GB" sz="1800" dirty="0" smtClean="0"/>
              <a:t> Ltd.                       </a:t>
            </a:r>
            <a:r>
              <a:rPr lang="en-GB" sz="1800" dirty="0" smtClean="0">
                <a:solidFill>
                  <a:srgbClr val="FFFF00"/>
                </a:solidFill>
              </a:rPr>
              <a:t>sensor technologies</a:t>
            </a:r>
            <a:endParaRPr lang="en-GB" sz="1800" dirty="0">
              <a:solidFill>
                <a:srgbClr val="FFFF00"/>
              </a:solidFill>
            </a:endParaRPr>
          </a:p>
          <a:p>
            <a:pPr lvl="1"/>
            <a:r>
              <a:rPr lang="en-GB" sz="1800" dirty="0"/>
              <a:t>University of Nottingham </a:t>
            </a:r>
            <a:r>
              <a:rPr lang="en-GB" sz="1800" dirty="0" smtClean="0"/>
              <a:t>    </a:t>
            </a:r>
            <a:r>
              <a:rPr lang="en-GB" sz="1800" dirty="0" smtClean="0">
                <a:solidFill>
                  <a:srgbClr val="FFFF00"/>
                </a:solidFill>
              </a:rPr>
              <a:t>clinical specialists, tech. </a:t>
            </a:r>
            <a:r>
              <a:rPr lang="en-GB" sz="1800" dirty="0" err="1" smtClean="0">
                <a:solidFill>
                  <a:srgbClr val="FFFF00"/>
                </a:solidFill>
              </a:rPr>
              <a:t>eval</a:t>
            </a:r>
            <a:r>
              <a:rPr lang="en-GB" sz="1800" dirty="0">
                <a:solidFill>
                  <a:srgbClr val="FFFF00"/>
                </a:solidFill>
              </a:rPr>
              <a:t>.</a:t>
            </a:r>
          </a:p>
          <a:p>
            <a:pPr lvl="2"/>
            <a:r>
              <a:rPr lang="en-GB" sz="1500" dirty="0"/>
              <a:t>Alzheimer’s </a:t>
            </a:r>
            <a:r>
              <a:rPr lang="en-GB" sz="1500" dirty="0" smtClean="0"/>
              <a:t>Society                </a:t>
            </a:r>
            <a:r>
              <a:rPr lang="en-GB" sz="1500" dirty="0" smtClean="0">
                <a:solidFill>
                  <a:srgbClr val="FFFF00"/>
                </a:solidFill>
              </a:rPr>
              <a:t>focus groups</a:t>
            </a:r>
            <a:endParaRPr lang="en-GB" sz="1500" dirty="0">
              <a:solidFill>
                <a:srgbClr val="FFFF00"/>
              </a:solidFill>
            </a:endParaRPr>
          </a:p>
          <a:p>
            <a:pPr lvl="1"/>
            <a:r>
              <a:rPr lang="en-GB" sz="1800" dirty="0"/>
              <a:t>University of West England </a:t>
            </a:r>
            <a:r>
              <a:rPr lang="en-GB" sz="1800" dirty="0" smtClean="0"/>
              <a:t>  </a:t>
            </a:r>
            <a:r>
              <a:rPr lang="en-GB" sz="1800" dirty="0" smtClean="0">
                <a:solidFill>
                  <a:srgbClr val="FFFF00"/>
                </a:solidFill>
              </a:rPr>
              <a:t>user experience, robotics, data</a:t>
            </a:r>
            <a:endParaRPr lang="en-GB" sz="1800" dirty="0">
              <a:solidFill>
                <a:srgbClr val="FFFF00"/>
              </a:solidFill>
            </a:endParaRPr>
          </a:p>
          <a:p>
            <a:pPr lvl="1"/>
            <a:r>
              <a:rPr lang="en-GB" sz="1800" dirty="0"/>
              <a:t>Swiss Cottage </a:t>
            </a:r>
            <a:r>
              <a:rPr lang="en-GB" sz="1800" dirty="0" smtClean="0"/>
              <a:t>School           </a:t>
            </a:r>
            <a:r>
              <a:rPr lang="en-GB" sz="1800" dirty="0" smtClean="0">
                <a:solidFill>
                  <a:srgbClr val="FFFF00"/>
                </a:solidFill>
              </a:rPr>
              <a:t>‘smart home’ </a:t>
            </a:r>
            <a:r>
              <a:rPr lang="en-GB" sz="1800" dirty="0" err="1" smtClean="0">
                <a:solidFill>
                  <a:srgbClr val="FFFF00"/>
                </a:solidFill>
              </a:rPr>
              <a:t>testbed</a:t>
            </a:r>
            <a:endParaRPr lang="en-GB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cont. (</a:t>
            </a:r>
            <a:r>
              <a:rPr lang="en-GB" dirty="0" err="1" smtClean="0"/>
              <a:t>Workpackages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24" y="1700808"/>
            <a:ext cx="8784975" cy="561662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WP1 </a:t>
            </a:r>
            <a:r>
              <a:rPr lang="en-GB" dirty="0">
                <a:solidFill>
                  <a:srgbClr val="FFFF00"/>
                </a:solidFill>
              </a:rPr>
              <a:t>– Aspirational Co-Design of Enabling Technologies Packages</a:t>
            </a:r>
          </a:p>
          <a:p>
            <a:pPr lvl="1"/>
            <a:r>
              <a:rPr lang="en-GB" dirty="0"/>
              <a:t>Develop </a:t>
            </a:r>
            <a:r>
              <a:rPr lang="en-GB" dirty="0" smtClean="0"/>
              <a:t>co-design </a:t>
            </a:r>
            <a:r>
              <a:rPr lang="en-GB" dirty="0"/>
              <a:t>process </a:t>
            </a:r>
            <a:r>
              <a:rPr lang="en-GB" dirty="0" smtClean="0"/>
              <a:t> away </a:t>
            </a:r>
            <a:r>
              <a:rPr lang="en-GB" dirty="0"/>
              <a:t>from </a:t>
            </a:r>
            <a:r>
              <a:rPr lang="en-GB" dirty="0" smtClean="0"/>
              <a:t>‘needs assessment’ model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erson-led </a:t>
            </a:r>
            <a:r>
              <a:rPr lang="en-GB" dirty="0"/>
              <a:t>approach to drive the selection of assistive </a:t>
            </a:r>
            <a:r>
              <a:rPr lang="en-GB" dirty="0" smtClean="0"/>
              <a:t>technologies </a:t>
            </a:r>
          </a:p>
          <a:p>
            <a:pPr lvl="1"/>
            <a:r>
              <a:rPr lang="en-GB" dirty="0" smtClean="0"/>
              <a:t>Develop </a:t>
            </a:r>
            <a:r>
              <a:rPr lang="en-GB" dirty="0"/>
              <a:t>and test branding concepts that makes the purchase of these products and services desirable </a:t>
            </a:r>
            <a:r>
              <a:rPr lang="en-GB" dirty="0" smtClean="0"/>
              <a:t>e.g. ‘cook </a:t>
            </a:r>
            <a:r>
              <a:rPr lang="en-GB" dirty="0"/>
              <a:t>easy </a:t>
            </a:r>
            <a:r>
              <a:rPr lang="en-GB" dirty="0" smtClean="0"/>
              <a:t>pack’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WP2 </a:t>
            </a:r>
            <a:r>
              <a:rPr lang="en-GB" dirty="0">
                <a:solidFill>
                  <a:srgbClr val="FFFF00"/>
                </a:solidFill>
              </a:rPr>
              <a:t>– Delivering Smarter Proactive Technology</a:t>
            </a:r>
          </a:p>
          <a:p>
            <a:pPr lvl="1"/>
            <a:r>
              <a:rPr lang="en-GB" dirty="0" smtClean="0"/>
              <a:t>Integrate </a:t>
            </a:r>
            <a:r>
              <a:rPr lang="en-GB" dirty="0"/>
              <a:t>smart sensing technologies into everyday devices </a:t>
            </a:r>
            <a:endParaRPr lang="en-GB" dirty="0" smtClean="0"/>
          </a:p>
          <a:p>
            <a:pPr lvl="1"/>
            <a:r>
              <a:rPr lang="en-GB" dirty="0" smtClean="0"/>
              <a:t>Provide </a:t>
            </a:r>
            <a:r>
              <a:rPr lang="en-GB" dirty="0"/>
              <a:t>updates triggers </a:t>
            </a:r>
            <a:r>
              <a:rPr lang="en-GB" dirty="0" smtClean="0"/>
              <a:t>by tracking physiological </a:t>
            </a:r>
            <a:r>
              <a:rPr lang="en-GB" dirty="0"/>
              <a:t>&amp; cognitive </a:t>
            </a:r>
            <a:r>
              <a:rPr lang="en-GB" dirty="0" smtClean="0"/>
              <a:t>changes</a:t>
            </a:r>
            <a:endParaRPr lang="en-GB" dirty="0"/>
          </a:p>
          <a:p>
            <a:r>
              <a:rPr lang="en-GB" dirty="0" smtClean="0">
                <a:solidFill>
                  <a:srgbClr val="FFFF00"/>
                </a:solidFill>
              </a:rPr>
              <a:t>WP3 </a:t>
            </a:r>
            <a:r>
              <a:rPr lang="en-GB" dirty="0">
                <a:solidFill>
                  <a:srgbClr val="FFFF00"/>
                </a:solidFill>
              </a:rPr>
              <a:t>– Equitable Financing Strategies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financial models and business cases </a:t>
            </a:r>
            <a:endParaRPr lang="en-GB" dirty="0" smtClean="0"/>
          </a:p>
          <a:p>
            <a:pPr lvl="1"/>
            <a:r>
              <a:rPr lang="en-GB" dirty="0" smtClean="0"/>
              <a:t>Explore data monetisation </a:t>
            </a:r>
            <a:endParaRPr lang="en-GB" dirty="0"/>
          </a:p>
          <a:p>
            <a:r>
              <a:rPr lang="en-GB" dirty="0" smtClean="0">
                <a:solidFill>
                  <a:srgbClr val="FFFF00"/>
                </a:solidFill>
              </a:rPr>
              <a:t>WP4 </a:t>
            </a:r>
            <a:r>
              <a:rPr lang="en-GB" dirty="0">
                <a:solidFill>
                  <a:srgbClr val="FFFF00"/>
                </a:solidFill>
              </a:rPr>
              <a:t>– CASA Design Pilot Studies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63" y="4797152"/>
            <a:ext cx="24145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CASA – contents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Context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ementia</a:t>
            </a:r>
          </a:p>
          <a:p>
            <a:pPr lvl="1"/>
            <a:r>
              <a:rPr lang="en-GB" dirty="0" smtClean="0"/>
              <a:t>TSB long term care sandpit</a:t>
            </a:r>
          </a:p>
          <a:p>
            <a:r>
              <a:rPr lang="en-GB" dirty="0" smtClean="0"/>
              <a:t>Overview of the CASA project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Technologies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Needs and Aspirations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Methods for capturing these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Evaluation tools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Carer interviews planned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Questions &amp;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Technology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272808" cy="4339469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Alarms &amp; pull cords (1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generation </a:t>
            </a:r>
            <a:r>
              <a:rPr lang="en-GB" sz="2400" dirty="0" err="1" smtClean="0"/>
              <a:t>telecare</a:t>
            </a:r>
            <a:r>
              <a:rPr lang="en-GB" sz="2400" dirty="0" smtClean="0"/>
              <a:t>)</a:t>
            </a:r>
          </a:p>
          <a:p>
            <a:pPr lvl="0"/>
            <a:r>
              <a:rPr lang="en-GB" sz="2400" dirty="0" smtClean="0"/>
              <a:t>Memory aids</a:t>
            </a:r>
            <a:endParaRPr lang="en-GB" sz="2400" dirty="0"/>
          </a:p>
          <a:p>
            <a:pPr lvl="0"/>
            <a:r>
              <a:rPr lang="en-GB" sz="2400" dirty="0" err="1" smtClean="0"/>
              <a:t>Telecare</a:t>
            </a:r>
            <a:r>
              <a:rPr lang="en-GB" sz="2400" dirty="0" smtClean="0"/>
              <a:t> (2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generation)</a:t>
            </a:r>
            <a:endParaRPr lang="en-GB" sz="2400" dirty="0"/>
          </a:p>
          <a:p>
            <a:pPr lvl="0"/>
            <a:r>
              <a:rPr lang="en-GB" sz="2400" dirty="0" smtClean="0"/>
              <a:t>Communications (3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generation </a:t>
            </a:r>
            <a:r>
              <a:rPr lang="en-GB" sz="2400" dirty="0" err="1" smtClean="0"/>
              <a:t>telecare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344816" cy="4797152"/>
          </a:xfrm>
        </p:spPr>
        <p:txBody>
          <a:bodyPr>
            <a:normAutofit/>
          </a:bodyPr>
          <a:lstStyle/>
          <a:p>
            <a:r>
              <a:rPr lang="en-GB" sz="2200" dirty="0" smtClean="0"/>
              <a:t>Reminder </a:t>
            </a:r>
            <a:r>
              <a:rPr lang="en-GB" sz="2200" dirty="0"/>
              <a:t>messages </a:t>
            </a:r>
          </a:p>
          <a:p>
            <a:r>
              <a:rPr lang="en-GB" sz="2200" dirty="0"/>
              <a:t>Clocks and calendars  </a:t>
            </a:r>
          </a:p>
          <a:p>
            <a:r>
              <a:rPr lang="en-GB" sz="2200" dirty="0"/>
              <a:t>Medication </a:t>
            </a:r>
            <a:r>
              <a:rPr lang="en-GB" sz="2200" dirty="0" smtClean="0"/>
              <a:t>aids</a:t>
            </a:r>
            <a:endParaRPr lang="en-GB" sz="2200" dirty="0"/>
          </a:p>
          <a:p>
            <a:r>
              <a:rPr lang="en-GB" sz="2200" dirty="0"/>
              <a:t>Locator </a:t>
            </a:r>
            <a:r>
              <a:rPr lang="en-GB" sz="2200" dirty="0" smtClean="0"/>
              <a:t>devices (for ‘lost’ objects)</a:t>
            </a:r>
            <a:endParaRPr lang="en-GB" sz="2200" dirty="0"/>
          </a:p>
          <a:p>
            <a:r>
              <a:rPr lang="en-GB" sz="2200" dirty="0"/>
              <a:t>Aids for reminiscence and leisure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32" y="5786377"/>
            <a:ext cx="29384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6822"/>
            <a:ext cx="1784216" cy="129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95493"/>
            <a:ext cx="1770829" cy="177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44285"/>
            <a:ext cx="7125113" cy="924475"/>
          </a:xfrm>
        </p:spPr>
        <p:txBody>
          <a:bodyPr/>
          <a:lstStyle/>
          <a:p>
            <a:r>
              <a:rPr lang="en-GB" dirty="0" err="1" smtClean="0"/>
              <a:t>Telecare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994" y="1938512"/>
            <a:ext cx="7200800" cy="45062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‘Smart home’ sensors</a:t>
            </a:r>
          </a:p>
          <a:p>
            <a:pPr lvl="1"/>
            <a:r>
              <a:rPr lang="en-GB" dirty="0" smtClean="0"/>
              <a:t>Floods </a:t>
            </a:r>
            <a:endParaRPr lang="en-GB" dirty="0"/>
          </a:p>
          <a:p>
            <a:pPr lvl="1"/>
            <a:r>
              <a:rPr lang="en-GB" dirty="0" smtClean="0"/>
              <a:t>Extreme </a:t>
            </a:r>
            <a:r>
              <a:rPr lang="en-GB" dirty="0"/>
              <a:t>temperature </a:t>
            </a:r>
          </a:p>
          <a:p>
            <a:pPr lvl="1"/>
            <a:r>
              <a:rPr lang="en-GB" dirty="0" smtClean="0"/>
              <a:t>Gas  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Location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Absence </a:t>
            </a:r>
            <a:r>
              <a:rPr lang="en-GB" dirty="0"/>
              <a:t>from </a:t>
            </a:r>
            <a:r>
              <a:rPr lang="en-GB" dirty="0" smtClean="0"/>
              <a:t>bed/chair</a:t>
            </a:r>
            <a:endParaRPr lang="en-GB" dirty="0"/>
          </a:p>
          <a:p>
            <a:pPr lvl="1"/>
            <a:r>
              <a:rPr lang="en-GB" dirty="0" smtClean="0"/>
              <a:t> Getting </a:t>
            </a:r>
            <a:r>
              <a:rPr lang="en-GB" dirty="0"/>
              <a:t>up in the night </a:t>
            </a:r>
          </a:p>
          <a:p>
            <a:pPr lvl="1"/>
            <a:r>
              <a:rPr lang="en-GB" dirty="0" smtClean="0"/>
              <a:t> Leaving </a:t>
            </a:r>
            <a:r>
              <a:rPr lang="en-GB" dirty="0"/>
              <a:t>the </a:t>
            </a:r>
            <a:r>
              <a:rPr lang="en-GB" dirty="0" smtClean="0"/>
              <a:t>home</a:t>
            </a:r>
          </a:p>
          <a:p>
            <a:r>
              <a:rPr lang="en-GB" dirty="0" smtClean="0"/>
              <a:t>Falls</a:t>
            </a:r>
          </a:p>
          <a:p>
            <a:r>
              <a:rPr lang="en-GB" dirty="0" smtClean="0"/>
              <a:t>Physiological sensors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6" y="1268760"/>
            <a:ext cx="1187606" cy="11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94" y="4246011"/>
            <a:ext cx="3523045" cy="234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54" r="28954"/>
          <a:stretch/>
        </p:blipFill>
        <p:spPr bwMode="auto">
          <a:xfrm>
            <a:off x="-310439" y="2634721"/>
            <a:ext cx="1683001" cy="127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1" y="5445224"/>
            <a:ext cx="1159501" cy="119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7" y="4092617"/>
            <a:ext cx="1167685" cy="12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No cameras? Then what can I see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60" y="1160080"/>
            <a:ext cx="3095321" cy="29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50990" cy="924475"/>
          </a:xfrm>
        </p:spPr>
        <p:txBody>
          <a:bodyPr/>
          <a:lstStyle/>
          <a:p>
            <a:r>
              <a:rPr lang="en-GB" dirty="0" smtClean="0"/>
              <a:t>Communication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094141"/>
            <a:ext cx="3168352" cy="2549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700" dirty="0"/>
          </a:p>
          <a:p>
            <a:r>
              <a:rPr lang="en-GB" sz="2000" dirty="0" smtClean="0"/>
              <a:t>Video links</a:t>
            </a:r>
          </a:p>
          <a:p>
            <a:r>
              <a:rPr lang="en-GB" sz="2000" dirty="0" smtClean="0"/>
              <a:t>‘Robots’</a:t>
            </a:r>
          </a:p>
          <a:p>
            <a:r>
              <a:rPr lang="en-GB" sz="2000" dirty="0" smtClean="0"/>
              <a:t>Phone/tablet  Apps</a:t>
            </a:r>
          </a:p>
          <a:p>
            <a:r>
              <a:rPr lang="en-GB" sz="2000" dirty="0" smtClean="0"/>
              <a:t>Home hubs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098" name="Picture 2" descr="http://news.bbcimg.co.uk/media/images/69867000/jpg/_69867300_osl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3177687" cy="17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07570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43" y="4559677"/>
            <a:ext cx="2459736" cy="18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signproducts.rca.ac.uk/resources/883/Samsung___Neil_Merry_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07570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CASA – contents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Context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ementia</a:t>
            </a:r>
          </a:p>
          <a:p>
            <a:pPr lvl="1"/>
            <a:r>
              <a:rPr lang="en-GB" dirty="0" smtClean="0"/>
              <a:t>TSB long-term care ‘sandpit’</a:t>
            </a:r>
          </a:p>
          <a:p>
            <a:r>
              <a:rPr lang="en-GB" dirty="0" smtClean="0"/>
              <a:t>Overview of the CASA project</a:t>
            </a:r>
          </a:p>
          <a:p>
            <a:r>
              <a:rPr lang="en-GB" dirty="0" smtClean="0"/>
              <a:t>Technologies</a:t>
            </a:r>
            <a:endParaRPr lang="en-GB" dirty="0"/>
          </a:p>
          <a:p>
            <a:r>
              <a:rPr lang="en-GB" dirty="0" smtClean="0"/>
              <a:t>Needs and Aspirations</a:t>
            </a:r>
          </a:p>
          <a:p>
            <a:pPr lvl="1"/>
            <a:r>
              <a:rPr lang="en-GB" dirty="0" smtClean="0"/>
              <a:t>Methods for capturing these</a:t>
            </a:r>
          </a:p>
          <a:p>
            <a:pPr lvl="1"/>
            <a:r>
              <a:rPr lang="en-GB" dirty="0" smtClean="0"/>
              <a:t>Evaluation tools</a:t>
            </a:r>
          </a:p>
          <a:p>
            <a:r>
              <a:rPr lang="en-GB" dirty="0" smtClean="0"/>
              <a:t>Carer interviews planned</a:t>
            </a:r>
          </a:p>
          <a:p>
            <a:r>
              <a:rPr lang="en-GB" dirty="0" smtClean="0"/>
              <a:t>Questions &amp; discussion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15" y="2060848"/>
            <a:ext cx="2832558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107504" y="3573016"/>
            <a:ext cx="1980000" cy="105509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tangolo arrotondato 7"/>
          <p:cNvSpPr/>
          <p:nvPr/>
        </p:nvSpPr>
        <p:spPr>
          <a:xfrm>
            <a:off x="155515" y="1094122"/>
            <a:ext cx="3062188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Needs / motivations /meta-motivations</a:t>
            </a:r>
            <a:endParaRPr lang="en-US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94235" y="71202"/>
            <a:ext cx="9045915" cy="1143000"/>
          </a:xfrm>
        </p:spPr>
        <p:txBody>
          <a:bodyPr/>
          <a:lstStyle/>
          <a:p>
            <a:r>
              <a:rPr lang="en-GB" sz="3000" dirty="0" smtClean="0"/>
              <a:t>Possible model of informed design for CASA</a:t>
            </a:r>
            <a:endParaRPr lang="en-GB" sz="3000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5508104" y="3933056"/>
            <a:ext cx="3514019" cy="139010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</a:t>
            </a:r>
            <a:r>
              <a:rPr lang="en-US" dirty="0" smtClean="0"/>
              <a:t>ew solutions/</a:t>
            </a:r>
          </a:p>
          <a:p>
            <a:r>
              <a:rPr lang="en-US" dirty="0"/>
              <a:t>M</a:t>
            </a:r>
            <a:r>
              <a:rPr lang="en-US" dirty="0" smtClean="0"/>
              <a:t>ore accessible 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Features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Integrations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Expected user experience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3239852" y="1114892"/>
            <a:ext cx="3726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Participation, social relationship etc.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127668" y="1827676"/>
            <a:ext cx="400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 want to cook more for myself and my guests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7319623" y="2765539"/>
            <a:ext cx="1768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3b: I could cook comfortably </a:t>
            </a: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technology ‘with </a:t>
            </a: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X, Y and Z’ 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107504" y="2022581"/>
            <a:ext cx="23566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3a:With technology ‘X’ I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cook…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2512045" y="4294428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4a …in a (un)satisfactory way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7311133" y="5385218"/>
            <a:ext cx="1890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4b … I want to order food</a:t>
            </a: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 want to find recipes that I can </a:t>
            </a:r>
            <a:b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 independently etc.</a:t>
            </a: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Connettore 2 71"/>
          <p:cNvCxnSpPr>
            <a:stCxn id="33" idx="2"/>
            <a:endCxn id="27" idx="0"/>
          </p:cNvCxnSpPr>
          <p:nvPr/>
        </p:nvCxnSpPr>
        <p:spPr>
          <a:xfrm>
            <a:off x="1097504" y="3012396"/>
            <a:ext cx="0" cy="5606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sellaDiTesto 88"/>
          <p:cNvSpPr txBox="1"/>
          <p:nvPr/>
        </p:nvSpPr>
        <p:spPr>
          <a:xfrm>
            <a:off x="2718290" y="2314014"/>
            <a:ext cx="166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If AT exists and is</a:t>
            </a:r>
          </a:p>
          <a:p>
            <a:r>
              <a:rPr lang="en-US" sz="1100" b="1" dirty="0" smtClean="0"/>
              <a:t> accessible</a:t>
            </a:r>
            <a:endParaRPr lang="en-US" sz="1100" b="1" dirty="0"/>
          </a:p>
        </p:txBody>
      </p:sp>
      <p:sp>
        <p:nvSpPr>
          <p:cNvPr id="2" name="Rombo 1"/>
          <p:cNvSpPr/>
          <p:nvPr/>
        </p:nvSpPr>
        <p:spPr>
          <a:xfrm>
            <a:off x="3923928" y="1988840"/>
            <a:ext cx="2167474" cy="1470906"/>
          </a:xfrm>
          <a:prstGeom prst="diamond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Assistive Technologies (AT) exist which may address aspiration?</a:t>
            </a:r>
            <a:endParaRPr lang="en-US" sz="1050" dirty="0"/>
          </a:p>
        </p:txBody>
      </p:sp>
      <p:cxnSp>
        <p:nvCxnSpPr>
          <p:cNvPr id="12" name="Connettore 4 11"/>
          <p:cNvCxnSpPr>
            <a:stCxn id="8" idx="3"/>
            <a:endCxn id="2" idx="0"/>
          </p:cNvCxnSpPr>
          <p:nvPr/>
        </p:nvCxnSpPr>
        <p:spPr>
          <a:xfrm>
            <a:off x="3217703" y="1454162"/>
            <a:ext cx="1789962" cy="534678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107504" y="2420888"/>
            <a:ext cx="1980000" cy="59150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Expectations about AT</a:t>
            </a:r>
          </a:p>
        </p:txBody>
      </p:sp>
      <p:cxnSp>
        <p:nvCxnSpPr>
          <p:cNvPr id="20" name="Connettore 2 19"/>
          <p:cNvCxnSpPr>
            <a:endCxn id="33" idx="3"/>
          </p:cNvCxnSpPr>
          <p:nvPr/>
        </p:nvCxnSpPr>
        <p:spPr>
          <a:xfrm flipH="1">
            <a:off x="2087504" y="2716642"/>
            <a:ext cx="183642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4 44"/>
          <p:cNvCxnSpPr>
            <a:stCxn id="2" idx="3"/>
            <a:endCxn id="17" idx="0"/>
          </p:cNvCxnSpPr>
          <p:nvPr/>
        </p:nvCxnSpPr>
        <p:spPr>
          <a:xfrm>
            <a:off x="6091402" y="2724293"/>
            <a:ext cx="1173712" cy="1208763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6100817" y="2299580"/>
            <a:ext cx="2354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If </a:t>
            </a:r>
            <a:r>
              <a:rPr lang="en-US" sz="1100" b="1" dirty="0" smtClean="0"/>
              <a:t>AT does not </a:t>
            </a:r>
            <a:r>
              <a:rPr lang="en-US" sz="1100" b="1" dirty="0"/>
              <a:t>exist </a:t>
            </a:r>
            <a:r>
              <a:rPr lang="en-US" sz="1100" b="1" dirty="0" smtClean="0"/>
              <a:t>or is</a:t>
            </a:r>
            <a:endParaRPr lang="en-US" sz="1100" b="1" dirty="0"/>
          </a:p>
          <a:p>
            <a:r>
              <a:rPr lang="en-US" sz="1100" b="1" dirty="0"/>
              <a:t>n</a:t>
            </a:r>
            <a:r>
              <a:rPr lang="en-US" sz="1100" b="1" dirty="0" smtClean="0"/>
              <a:t>ot accessible</a:t>
            </a:r>
            <a:endParaRPr lang="en-US" sz="1100" b="1" dirty="0"/>
          </a:p>
        </p:txBody>
      </p:sp>
      <p:cxnSp>
        <p:nvCxnSpPr>
          <p:cNvPr id="62" name="Connettore 2 61"/>
          <p:cNvCxnSpPr>
            <a:stCxn id="27" idx="2"/>
            <a:endCxn id="88" idx="0"/>
          </p:cNvCxnSpPr>
          <p:nvPr/>
        </p:nvCxnSpPr>
        <p:spPr>
          <a:xfrm>
            <a:off x="1097504" y="4628107"/>
            <a:ext cx="0" cy="10331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2861524" y="5661248"/>
            <a:ext cx="1663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YES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5579310" y="645805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Information for designers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4070299" y="5285237"/>
            <a:ext cx="12937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Partial /No </a:t>
            </a:r>
          </a:p>
          <a:p>
            <a:r>
              <a:rPr lang="en-US" sz="1100" b="1" dirty="0" smtClean="0"/>
              <a:t>Match</a:t>
            </a:r>
          </a:p>
        </p:txBody>
      </p:sp>
      <p:sp>
        <p:nvSpPr>
          <p:cNvPr id="85" name="Rettangolo 84"/>
          <p:cNvSpPr/>
          <p:nvPr/>
        </p:nvSpPr>
        <p:spPr>
          <a:xfrm>
            <a:off x="6091402" y="2751593"/>
            <a:ext cx="122822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o</a:t>
            </a:r>
            <a:r>
              <a:rPr lang="en-US" sz="1100" b="1" dirty="0" smtClean="0"/>
              <a:t>r if </a:t>
            </a:r>
            <a:r>
              <a:rPr lang="en-US" sz="1100" b="1" dirty="0"/>
              <a:t>AT does </a:t>
            </a:r>
          </a:p>
          <a:p>
            <a:r>
              <a:rPr lang="en-US" sz="1100" b="1" dirty="0" smtClean="0"/>
              <a:t>not match </a:t>
            </a:r>
          </a:p>
          <a:p>
            <a:r>
              <a:rPr lang="en-US" sz="1100" b="1" dirty="0" smtClean="0"/>
              <a:t>aspirations</a:t>
            </a:r>
            <a:endParaRPr lang="en-US" sz="1100" dirty="0"/>
          </a:p>
        </p:txBody>
      </p:sp>
      <p:sp>
        <p:nvSpPr>
          <p:cNvPr id="87" name="Rombo 86"/>
          <p:cNvSpPr/>
          <p:nvPr/>
        </p:nvSpPr>
        <p:spPr>
          <a:xfrm>
            <a:off x="2769340" y="4571427"/>
            <a:ext cx="1586636" cy="1233837"/>
          </a:xfrm>
          <a:prstGeom prst="diamond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Good Match?</a:t>
            </a:r>
            <a:endParaRPr lang="en-US" sz="1600" dirty="0"/>
          </a:p>
        </p:txBody>
      </p:sp>
      <p:sp>
        <p:nvSpPr>
          <p:cNvPr id="88" name="Rettangolo arrotondato 87"/>
          <p:cNvSpPr/>
          <p:nvPr/>
        </p:nvSpPr>
        <p:spPr>
          <a:xfrm>
            <a:off x="107504" y="5661248"/>
            <a:ext cx="1980000" cy="59150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Satisfaction</a:t>
            </a:r>
          </a:p>
        </p:txBody>
      </p:sp>
      <p:cxnSp>
        <p:nvCxnSpPr>
          <p:cNvPr id="93" name="Connettore 4 92"/>
          <p:cNvCxnSpPr>
            <a:stCxn id="33" idx="3"/>
            <a:endCxn id="87" idx="1"/>
          </p:cNvCxnSpPr>
          <p:nvPr/>
        </p:nvCxnSpPr>
        <p:spPr>
          <a:xfrm>
            <a:off x="2087504" y="2716642"/>
            <a:ext cx="681836" cy="2471704"/>
          </a:xfrm>
          <a:prstGeom prst="bent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4 94"/>
          <p:cNvCxnSpPr>
            <a:stCxn id="88" idx="3"/>
            <a:endCxn id="87" idx="1"/>
          </p:cNvCxnSpPr>
          <p:nvPr/>
        </p:nvCxnSpPr>
        <p:spPr>
          <a:xfrm flipV="1">
            <a:off x="2087504" y="5188346"/>
            <a:ext cx="681836" cy="768656"/>
          </a:xfrm>
          <a:prstGeom prst="bent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ttangolo arrotondato 95"/>
          <p:cNvSpPr/>
          <p:nvPr/>
        </p:nvSpPr>
        <p:spPr>
          <a:xfrm>
            <a:off x="2553074" y="6051215"/>
            <a:ext cx="2018926" cy="59150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Aspiration </a:t>
            </a:r>
            <a:r>
              <a:rPr lang="en-US" dirty="0" err="1" smtClean="0"/>
              <a:t>realised</a:t>
            </a:r>
            <a:endParaRPr lang="en-US" dirty="0" smtClean="0"/>
          </a:p>
        </p:txBody>
      </p:sp>
      <p:cxnSp>
        <p:nvCxnSpPr>
          <p:cNvPr id="98" name="Connettore 2 97"/>
          <p:cNvCxnSpPr>
            <a:stCxn id="87" idx="2"/>
            <a:endCxn id="96" idx="0"/>
          </p:cNvCxnSpPr>
          <p:nvPr/>
        </p:nvCxnSpPr>
        <p:spPr>
          <a:xfrm flipH="1">
            <a:off x="3562537" y="5805264"/>
            <a:ext cx="121" cy="24595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ttangolo 102"/>
          <p:cNvSpPr/>
          <p:nvPr/>
        </p:nvSpPr>
        <p:spPr>
          <a:xfrm>
            <a:off x="5364088" y="3789040"/>
            <a:ext cx="3779912" cy="305105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4" name="CasellaDiTesto 72"/>
          <p:cNvSpPr txBox="1"/>
          <p:nvPr/>
        </p:nvSpPr>
        <p:spPr>
          <a:xfrm>
            <a:off x="4179257" y="4878319"/>
            <a:ext cx="8315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NO</a:t>
            </a:r>
          </a:p>
        </p:txBody>
      </p:sp>
      <p:sp>
        <p:nvSpPr>
          <p:cNvPr id="47" name="CasellaDiTesto 72"/>
          <p:cNvSpPr txBox="1"/>
          <p:nvPr/>
        </p:nvSpPr>
        <p:spPr>
          <a:xfrm>
            <a:off x="3763503" y="2913175"/>
            <a:ext cx="1663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YES</a:t>
            </a:r>
          </a:p>
        </p:txBody>
      </p:sp>
      <p:sp>
        <p:nvSpPr>
          <p:cNvPr id="48" name="CasellaDiTesto 72"/>
          <p:cNvSpPr txBox="1"/>
          <p:nvPr/>
        </p:nvSpPr>
        <p:spPr>
          <a:xfrm>
            <a:off x="5699299" y="2997880"/>
            <a:ext cx="8315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NO</a:t>
            </a:r>
          </a:p>
        </p:txBody>
      </p:sp>
      <p:cxnSp>
        <p:nvCxnSpPr>
          <p:cNvPr id="57" name="Connettore 2 19"/>
          <p:cNvCxnSpPr/>
          <p:nvPr/>
        </p:nvCxnSpPr>
        <p:spPr>
          <a:xfrm>
            <a:off x="6732240" y="3529771"/>
            <a:ext cx="0" cy="40328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7" idx="3"/>
          </p:cNvCxnSpPr>
          <p:nvPr/>
        </p:nvCxnSpPr>
        <p:spPr>
          <a:xfrm flipV="1">
            <a:off x="4355976" y="3529771"/>
            <a:ext cx="2376264" cy="1658575"/>
          </a:xfrm>
          <a:prstGeom prst="bentConnector3">
            <a:avLst>
              <a:gd name="adj1" fmla="val 3570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7" idx="2"/>
            <a:endCxn id="96" idx="3"/>
          </p:cNvCxnSpPr>
          <p:nvPr/>
        </p:nvCxnSpPr>
        <p:spPr>
          <a:xfrm rot="5400000">
            <a:off x="5406652" y="4488506"/>
            <a:ext cx="1023811" cy="2693114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39" y="926360"/>
            <a:ext cx="1393242" cy="93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5089" y="3373541"/>
            <a:ext cx="20699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/>
              <a:t>Try out </a:t>
            </a:r>
          </a:p>
          <a:p>
            <a:r>
              <a:rPr lang="en-GB" sz="1100" b="1" dirty="0" smtClean="0"/>
              <a:t>different </a:t>
            </a:r>
          </a:p>
          <a:p>
            <a:r>
              <a:rPr lang="en-GB" sz="1100" b="1" dirty="0" smtClean="0"/>
              <a:t>ATs</a:t>
            </a:r>
            <a:endParaRPr lang="en-GB" sz="11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20</a:t>
            </a:fld>
            <a:endParaRPr lang="en-GB"/>
          </a:p>
        </p:txBody>
      </p:sp>
      <p:sp>
        <p:nvSpPr>
          <p:cNvPr id="31" name="Rettangolo 30"/>
          <p:cNvSpPr/>
          <p:nvPr/>
        </p:nvSpPr>
        <p:spPr>
          <a:xfrm>
            <a:off x="150770" y="3604374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Actual solution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97404" y="4060428"/>
            <a:ext cx="1800200" cy="46800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User Experience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20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924475"/>
          </a:xfrm>
        </p:spPr>
        <p:txBody>
          <a:bodyPr/>
          <a:lstStyle/>
          <a:p>
            <a:r>
              <a:rPr lang="en-GB" dirty="0"/>
              <a:t>Needs and </a:t>
            </a:r>
            <a:r>
              <a:rPr lang="en-GB" dirty="0" smtClean="0"/>
              <a:t>Aspirations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3058501" cy="4051437"/>
          </a:xfrm>
        </p:spPr>
        <p:txBody>
          <a:bodyPr>
            <a:normAutofit/>
          </a:bodyPr>
          <a:lstStyle/>
          <a:p>
            <a:r>
              <a:rPr lang="en-GB" dirty="0" smtClean="0"/>
              <a:t>What do older people with dementia aspire to achieve?</a:t>
            </a:r>
          </a:p>
          <a:p>
            <a:r>
              <a:rPr lang="en-GB" dirty="0" smtClean="0"/>
              <a:t>Beyond basic needs</a:t>
            </a:r>
          </a:p>
          <a:p>
            <a:r>
              <a:rPr lang="en-GB" dirty="0" smtClean="0"/>
              <a:t>Reach full potential</a:t>
            </a:r>
          </a:p>
          <a:p>
            <a:r>
              <a:rPr lang="en-GB" dirty="0" smtClean="0"/>
              <a:t>Well-being: </a:t>
            </a:r>
            <a:r>
              <a:rPr lang="en-US" dirty="0" smtClean="0">
                <a:solidFill>
                  <a:srgbClr val="FFFF00"/>
                </a:solidFill>
              </a:rPr>
              <a:t>Social &amp; Psychological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as well as</a:t>
            </a:r>
            <a:r>
              <a:rPr lang="en-US" dirty="0" smtClean="0">
                <a:solidFill>
                  <a:srgbClr val="FFFF00"/>
                </a:solidFill>
              </a:rPr>
              <a:t> Physical …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‘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Biopsychosocial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endParaRPr lang="en-GB" dirty="0" smtClean="0"/>
          </a:p>
          <a:p>
            <a:r>
              <a:rPr lang="en-GB" dirty="0" smtClean="0"/>
              <a:t>Focussing on </a:t>
            </a:r>
            <a:r>
              <a:rPr lang="en-GB" dirty="0" smtClean="0">
                <a:solidFill>
                  <a:srgbClr val="FFFF00"/>
                </a:solidFill>
              </a:rPr>
              <a:t>autonomy</a:t>
            </a:r>
            <a:r>
              <a:rPr lang="en-GB" dirty="0" smtClean="0"/>
              <a:t> – choice and desires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1916832"/>
            <a:ext cx="4716651" cy="38164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24" y="548680"/>
            <a:ext cx="7125113" cy="924475"/>
          </a:xfrm>
        </p:spPr>
        <p:txBody>
          <a:bodyPr/>
          <a:lstStyle/>
          <a:p>
            <a:r>
              <a:rPr lang="en-GB" dirty="0"/>
              <a:t>Methods for capturing </a:t>
            </a:r>
            <a:r>
              <a:rPr lang="en-GB" dirty="0" smtClean="0"/>
              <a:t>aspirations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10801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Ask carers about older people in their care</a:t>
            </a:r>
          </a:p>
          <a:p>
            <a:r>
              <a:rPr lang="en-GB" dirty="0" smtClean="0"/>
              <a:t>Use focus groups</a:t>
            </a:r>
          </a:p>
          <a:p>
            <a:r>
              <a:rPr lang="en-GB" dirty="0" smtClean="0"/>
              <a:t>5 main questions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3054059"/>
            <a:ext cx="7571595" cy="358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GB" dirty="0" smtClean="0"/>
              <a:t>We </a:t>
            </a:r>
            <a:r>
              <a:rPr lang="en-GB" dirty="0"/>
              <a:t>want to start with few questions about </a:t>
            </a:r>
            <a:r>
              <a:rPr lang="en-GB" dirty="0">
                <a:solidFill>
                  <a:srgbClr val="FFFF00"/>
                </a:solidFill>
              </a:rPr>
              <a:t>which technologies help </a:t>
            </a:r>
            <a:r>
              <a:rPr lang="en-GB" dirty="0"/>
              <a:t>people with memory problems in everyday life.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We </a:t>
            </a:r>
            <a:r>
              <a:rPr lang="en-GB" dirty="0"/>
              <a:t>would like to ask you a few questions about your relationship and </a:t>
            </a:r>
            <a:r>
              <a:rPr lang="en-GB" dirty="0">
                <a:solidFill>
                  <a:srgbClr val="FFFF00"/>
                </a:solidFill>
              </a:rPr>
              <a:t>experience with </a:t>
            </a:r>
            <a:r>
              <a:rPr lang="en-GB" dirty="0" smtClean="0">
                <a:solidFill>
                  <a:srgbClr val="FFFF00"/>
                </a:solidFill>
              </a:rPr>
              <a:t>Assistive Technologies </a:t>
            </a:r>
            <a:r>
              <a:rPr lang="en-GB" dirty="0" smtClean="0"/>
              <a:t>and </a:t>
            </a:r>
            <a:r>
              <a:rPr lang="en-GB" dirty="0"/>
              <a:t>devices?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On </a:t>
            </a:r>
            <a:r>
              <a:rPr lang="en-GB" dirty="0"/>
              <a:t>the basis of your experience, when a user has to </a:t>
            </a:r>
            <a:r>
              <a:rPr lang="en-GB" dirty="0">
                <a:solidFill>
                  <a:srgbClr val="FFFF00"/>
                </a:solidFill>
              </a:rPr>
              <a:t>take a decision or make a choice</a:t>
            </a:r>
            <a:r>
              <a:rPr lang="en-GB" dirty="0"/>
              <a:t>, 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how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do (or could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) ATs support 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them?</a:t>
            </a:r>
            <a:endParaRPr lang="en-GB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 smtClean="0"/>
              <a:t>On </a:t>
            </a:r>
            <a:r>
              <a:rPr lang="en-GB" dirty="0"/>
              <a:t>the basis of your experience, when a user has to </a:t>
            </a:r>
            <a:r>
              <a:rPr lang="en-GB" dirty="0">
                <a:solidFill>
                  <a:srgbClr val="FFFF00"/>
                </a:solidFill>
              </a:rPr>
              <a:t>communicate a decision</a:t>
            </a:r>
            <a:r>
              <a:rPr lang="en-GB" dirty="0"/>
              <a:t> or choice, how do (or could) ATs support them?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On </a:t>
            </a:r>
            <a:r>
              <a:rPr lang="en-GB" dirty="0"/>
              <a:t>the basis of your experience, when users have to </a:t>
            </a:r>
            <a:r>
              <a:rPr lang="en-GB" dirty="0">
                <a:solidFill>
                  <a:srgbClr val="FFFF00"/>
                </a:solidFill>
              </a:rPr>
              <a:t>aim to be autonomous and independent</a:t>
            </a:r>
            <a:r>
              <a:rPr lang="en-GB" dirty="0"/>
              <a:t>, how do (or could) ATs support them?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Wingdings 2" charset="2"/>
              <a:buNone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tools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32" y="2852936"/>
            <a:ext cx="6336704" cy="35795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15615" y="1807361"/>
            <a:ext cx="7018939" cy="118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Various measures: QUEST, PIADS, </a:t>
            </a:r>
            <a:r>
              <a:rPr lang="en-GB" dirty="0" smtClean="0"/>
              <a:t>LIFE-H, DEMQOL etc. </a:t>
            </a:r>
            <a:endParaRPr lang="en-GB" dirty="0"/>
          </a:p>
          <a:p>
            <a:r>
              <a:rPr lang="en-GB" dirty="0" smtClean="0"/>
              <a:t>Determine their suitability for CASA …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924475"/>
          </a:xfrm>
        </p:spPr>
        <p:txBody>
          <a:bodyPr/>
          <a:lstStyle/>
          <a:p>
            <a:r>
              <a:rPr lang="en-GB" dirty="0"/>
              <a:t>Carer </a:t>
            </a:r>
            <a:r>
              <a:rPr lang="en-GB" dirty="0" smtClean="0"/>
              <a:t>interviews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344816" cy="46085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Schedule (Nottingham)</a:t>
            </a:r>
          </a:p>
          <a:p>
            <a:pPr lvl="1"/>
            <a:r>
              <a:rPr lang="en-GB" sz="2000" dirty="0" smtClean="0"/>
              <a:t>Ethics application &amp; Alzheimer’s Society Partnership form completed</a:t>
            </a:r>
          </a:p>
          <a:p>
            <a:pPr lvl="1"/>
            <a:r>
              <a:rPr lang="en-GB" sz="2000" dirty="0"/>
              <a:t>Two focus groups of 4-5 carers </a:t>
            </a:r>
            <a:r>
              <a:rPr lang="en-GB" sz="2000" dirty="0" smtClean="0"/>
              <a:t>completed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r>
              <a:rPr lang="en-GB" sz="2400" dirty="0" smtClean="0"/>
              <a:t>Plus</a:t>
            </a:r>
            <a:endParaRPr lang="en-GB" sz="2400" dirty="0"/>
          </a:p>
          <a:p>
            <a:pPr lvl="1"/>
            <a:r>
              <a:rPr lang="en-GB" sz="2000" dirty="0" smtClean="0"/>
              <a:t>Lincoln Social Care: </a:t>
            </a:r>
            <a:r>
              <a:rPr lang="en-GB" sz="2000" dirty="0"/>
              <a:t>Assisted Technologies familiarisation session </a:t>
            </a:r>
            <a:endParaRPr lang="en-GB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64" y="346083"/>
            <a:ext cx="7125113" cy="924475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-4815"/>
          <a:stretch/>
        </p:blipFill>
        <p:spPr bwMode="auto">
          <a:xfrm>
            <a:off x="3462050" y="2348880"/>
            <a:ext cx="2773801" cy="416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7554"/>
            <a:ext cx="2539712" cy="185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7" b="-42407"/>
          <a:stretch/>
        </p:blipFill>
        <p:spPr bwMode="auto">
          <a:xfrm>
            <a:off x="759024" y="3996603"/>
            <a:ext cx="2532816" cy="399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7162" y="6307493"/>
            <a:ext cx="47525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http://thetimes-tribune.com/lifestyles/proactive-attitude-helps-one-woman-fend-off-alzheimer-s-effects-1.1027169</a:t>
            </a:r>
            <a:endParaRPr lang="en-GB" sz="1050" dirty="0"/>
          </a:p>
        </p:txBody>
      </p:sp>
      <p:sp>
        <p:nvSpPr>
          <p:cNvPr id="5" name="Rectangle 4"/>
          <p:cNvSpPr/>
          <p:nvPr/>
        </p:nvSpPr>
        <p:spPr>
          <a:xfrm>
            <a:off x="6443681" y="2636912"/>
            <a:ext cx="2339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"I do my puzzles, stay socially active, and I'm writing my book," she said. "At this point, I won't get too upset if I can't remember some names of people or some of my birds."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26879" y="693061"/>
            <a:ext cx="516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Margaret "Mimi" Steffen walked about her immaculately kept ranch home in Honesdale armed with binoculars and ready to do one of the things she loves most: bird watching.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dementia?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07361"/>
            <a:ext cx="7560839" cy="4051437"/>
          </a:xfrm>
        </p:spPr>
        <p:txBody>
          <a:bodyPr>
            <a:noAutofit/>
          </a:bodyPr>
          <a:lstStyle/>
          <a:p>
            <a:r>
              <a:rPr lang="en-GB" sz="2400" dirty="0" smtClean="0"/>
              <a:t>a clinical syndrome (combination of features)</a:t>
            </a:r>
          </a:p>
          <a:p>
            <a:r>
              <a:rPr lang="en-GB" sz="2400" dirty="0" smtClean="0"/>
              <a:t>due to brain disease, most often Alzheimer’s disease</a:t>
            </a:r>
          </a:p>
          <a:p>
            <a:r>
              <a:rPr lang="en-GB" sz="2400" dirty="0" smtClean="0"/>
              <a:t>various cognitive deficits (memory, thinking, language, praxis, spatial awareness </a:t>
            </a:r>
            <a:r>
              <a:rPr lang="en-GB" sz="2400" dirty="0" err="1" smtClean="0"/>
              <a:t>etc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sufficient to interfere with everyday life</a:t>
            </a:r>
          </a:p>
          <a:p>
            <a:r>
              <a:rPr lang="en-GB" sz="2400" dirty="0" smtClean="0"/>
              <a:t>usually progressive   </a:t>
            </a:r>
          </a:p>
          <a:p>
            <a:r>
              <a:rPr lang="en-GB" sz="2400" dirty="0" smtClean="0"/>
              <a:t>does not of itself cause impaired consciousness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common is dementia?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5112" cy="4051437"/>
          </a:xfrm>
        </p:spPr>
        <p:txBody>
          <a:bodyPr>
            <a:noAutofit/>
          </a:bodyPr>
          <a:lstStyle/>
          <a:p>
            <a:r>
              <a:rPr lang="en-GB" sz="2400" dirty="0" smtClean="0"/>
              <a:t>age-related condition (not </a:t>
            </a:r>
            <a:r>
              <a:rPr lang="en-GB" sz="2400" u="sng" dirty="0" smtClean="0"/>
              <a:t>caused</a:t>
            </a:r>
            <a:r>
              <a:rPr lang="en-GB" sz="2400" dirty="0" smtClean="0"/>
              <a:t> by age)</a:t>
            </a:r>
          </a:p>
          <a:p>
            <a:r>
              <a:rPr lang="en-GB" sz="2400" dirty="0" smtClean="0"/>
              <a:t>about 700 000 people in UK with dementia</a:t>
            </a:r>
          </a:p>
          <a:p>
            <a:r>
              <a:rPr lang="en-GB" sz="2400" dirty="0" smtClean="0"/>
              <a:t>prevalence &amp; incidence both rise sharply from 65-85/90 years old</a:t>
            </a:r>
          </a:p>
          <a:p>
            <a:r>
              <a:rPr lang="en-GB" sz="2400" dirty="0" smtClean="0"/>
              <a:t>&gt; 65 prevalence </a:t>
            </a:r>
            <a:r>
              <a:rPr lang="en-GB" sz="2400" dirty="0" err="1" smtClean="0"/>
              <a:t>approx</a:t>
            </a:r>
            <a:r>
              <a:rPr lang="en-GB" sz="2400" dirty="0" smtClean="0"/>
              <a:t> 3%; &gt;85 = 20%</a:t>
            </a:r>
          </a:p>
          <a:p>
            <a:r>
              <a:rPr lang="en-GB" sz="2400" dirty="0" smtClean="0"/>
              <a:t>can occur earlier in life (working age dementia) – about 17 000 in UK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924475"/>
          </a:xfrm>
        </p:spPr>
        <p:txBody>
          <a:bodyPr>
            <a:noAutofit/>
          </a:bodyPr>
          <a:lstStyle/>
          <a:p>
            <a:r>
              <a:rPr lang="en-GB" dirty="0" smtClean="0"/>
              <a:t>How dementia interferes with daily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07361"/>
            <a:ext cx="7306971" cy="4051437"/>
          </a:xfrm>
        </p:spPr>
        <p:txBody>
          <a:bodyPr>
            <a:noAutofit/>
          </a:bodyPr>
          <a:lstStyle/>
          <a:p>
            <a:r>
              <a:rPr lang="en-GB" sz="2400" dirty="0" smtClean="0"/>
              <a:t>memory – forget appointments, lose things</a:t>
            </a:r>
          </a:p>
          <a:p>
            <a:r>
              <a:rPr lang="en-GB" sz="2400" dirty="0" smtClean="0"/>
              <a:t>language</a:t>
            </a:r>
          </a:p>
          <a:p>
            <a:pPr lvl="1"/>
            <a:r>
              <a:rPr lang="en-GB" sz="1800" dirty="0" smtClean="0"/>
              <a:t>expressive – findings words, names</a:t>
            </a:r>
          </a:p>
          <a:p>
            <a:pPr lvl="1"/>
            <a:r>
              <a:rPr lang="en-GB" sz="1800" dirty="0" smtClean="0"/>
              <a:t>receptive – harder to understand what’s said</a:t>
            </a:r>
          </a:p>
          <a:p>
            <a:r>
              <a:rPr lang="en-GB" sz="2400" dirty="0" smtClean="0"/>
              <a:t>praxis – difficulty with daily tasks e.g. dressing</a:t>
            </a:r>
          </a:p>
          <a:p>
            <a:r>
              <a:rPr lang="en-GB" sz="2400" dirty="0" smtClean="0"/>
              <a:t>thinking &amp; judgement, e.g. planning</a:t>
            </a:r>
          </a:p>
          <a:p>
            <a:r>
              <a:rPr lang="en-GB" sz="2400" dirty="0" smtClean="0"/>
              <a:t>alertness &amp; motivation – can lead to apathy</a:t>
            </a:r>
          </a:p>
          <a:p>
            <a:r>
              <a:rPr lang="en-GB" sz="2400" dirty="0" smtClean="0"/>
              <a:t>altered mood and behaviour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r>
              <a:rPr lang="en-GB" dirty="0" smtClean="0"/>
              <a:t>Dementia and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992888" cy="50405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what is specific to dementia?</a:t>
            </a:r>
          </a:p>
          <a:p>
            <a:r>
              <a:rPr lang="en-GB" sz="2000" dirty="0" smtClean="0"/>
              <a:t>continuum between good design &amp; technology for older people in general and those with dementia</a:t>
            </a:r>
          </a:p>
          <a:p>
            <a:r>
              <a:rPr lang="en-GB" sz="2000" dirty="0" smtClean="0"/>
              <a:t>indeed, with what is good for people in society?</a:t>
            </a:r>
          </a:p>
          <a:p>
            <a:pPr marL="0" indent="0">
              <a:buNone/>
            </a:pPr>
            <a:r>
              <a:rPr lang="en-GB" sz="2000" dirty="0" smtClean="0"/>
              <a:t>But…</a:t>
            </a:r>
          </a:p>
          <a:p>
            <a:r>
              <a:rPr lang="en-GB" sz="2000" dirty="0"/>
              <a:t>not everyone with dementia is the same!</a:t>
            </a:r>
          </a:p>
          <a:p>
            <a:r>
              <a:rPr lang="en-GB" sz="2000" dirty="0"/>
              <a:t>pathway from MCI to severe dementia, so needs may be different at different stages</a:t>
            </a:r>
          </a:p>
          <a:p>
            <a:r>
              <a:rPr lang="en-GB" sz="2000" dirty="0"/>
              <a:t>working age dementia, younger cohort of people with different histories of tech usage and often living with younger families too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technology may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Particular</a:t>
            </a:r>
            <a:r>
              <a:rPr lang="en-GB" sz="2000" dirty="0" smtClean="0"/>
              <a:t> </a:t>
            </a:r>
            <a:r>
              <a:rPr lang="en-GB" sz="2400" dirty="0" smtClean="0"/>
              <a:t>areas that may encompass unmet needs where technology may help:</a:t>
            </a:r>
          </a:p>
          <a:p>
            <a:r>
              <a:rPr lang="en-GB" sz="2400" dirty="0" smtClean="0"/>
              <a:t>encouraging daytime activity</a:t>
            </a:r>
          </a:p>
          <a:p>
            <a:r>
              <a:rPr lang="en-GB" sz="2400" dirty="0" smtClean="0"/>
              <a:t>company</a:t>
            </a:r>
          </a:p>
          <a:p>
            <a:r>
              <a:rPr lang="en-GB" sz="2400" dirty="0" smtClean="0"/>
              <a:t>continence</a:t>
            </a:r>
          </a:p>
          <a:p>
            <a:r>
              <a:rPr lang="en-GB" sz="2400" dirty="0" smtClean="0"/>
              <a:t>personal care</a:t>
            </a:r>
          </a:p>
          <a:p>
            <a:r>
              <a:rPr lang="en-GB" sz="2400" dirty="0" smtClean="0"/>
              <a:t>biofeedback including mood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Assistive Technology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07361"/>
            <a:ext cx="7776864" cy="457396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huge industry already (£150m ??) - </a:t>
            </a:r>
            <a:r>
              <a:rPr lang="en-GB" sz="2000" dirty="0" smtClean="0">
                <a:solidFill>
                  <a:srgbClr val="FFFF00"/>
                </a:solidFill>
              </a:rPr>
              <a:t>lots</a:t>
            </a:r>
            <a:r>
              <a:rPr lang="en-GB" sz="2000" dirty="0" smtClean="0"/>
              <a:t> of devices on market</a:t>
            </a:r>
          </a:p>
          <a:p>
            <a:r>
              <a:rPr lang="en-GB" sz="2000" dirty="0" smtClean="0"/>
              <a:t>web </a:t>
            </a:r>
            <a:r>
              <a:rPr lang="en-GB" sz="2000" dirty="0"/>
              <a:t>based resources e.g. </a:t>
            </a:r>
            <a:r>
              <a:rPr lang="en-GB" sz="2000" dirty="0" smtClean="0">
                <a:solidFill>
                  <a:srgbClr val="FFFF00"/>
                </a:solidFill>
              </a:rPr>
              <a:t>www.</a:t>
            </a:r>
            <a:r>
              <a:rPr lang="en-GB" sz="2000" b="1" dirty="0" smtClean="0">
                <a:solidFill>
                  <a:srgbClr val="FFFF00"/>
                </a:solidFill>
              </a:rPr>
              <a:t>atdementia</a:t>
            </a:r>
            <a:r>
              <a:rPr lang="en-GB" sz="2000" dirty="0" smtClean="0">
                <a:solidFill>
                  <a:srgbClr val="FFFF00"/>
                </a:solidFill>
              </a:rPr>
              <a:t>.org.uk</a:t>
            </a:r>
          </a:p>
          <a:p>
            <a:r>
              <a:rPr lang="en-GB" sz="2000" dirty="0" smtClean="0"/>
              <a:t>little or no </a:t>
            </a:r>
            <a:r>
              <a:rPr lang="en-GB" sz="2000" dirty="0">
                <a:solidFill>
                  <a:srgbClr val="FFFF00"/>
                </a:solidFill>
              </a:rPr>
              <a:t>evaluation</a:t>
            </a:r>
            <a:r>
              <a:rPr lang="en-GB" sz="2000" dirty="0"/>
              <a:t> - better assessment of available </a:t>
            </a:r>
            <a:r>
              <a:rPr lang="en-GB" sz="2000" dirty="0" smtClean="0"/>
              <a:t>evidence</a:t>
            </a:r>
          </a:p>
          <a:p>
            <a:r>
              <a:rPr lang="en-GB" sz="2000" dirty="0" smtClean="0"/>
              <a:t>tends to be </a:t>
            </a:r>
            <a:r>
              <a:rPr lang="en-GB" sz="2000" dirty="0" smtClean="0">
                <a:solidFill>
                  <a:srgbClr val="FFFF00"/>
                </a:solidFill>
              </a:rPr>
              <a:t>product led, not needs led </a:t>
            </a:r>
            <a:r>
              <a:rPr lang="en-GB" sz="2000" dirty="0" smtClean="0"/>
              <a:t>– this ought to change</a:t>
            </a:r>
          </a:p>
          <a:p>
            <a:r>
              <a:rPr lang="en-GB" sz="2000" dirty="0"/>
              <a:t>how to ensure uptake of </a:t>
            </a:r>
            <a:r>
              <a:rPr lang="en-GB" sz="2000" dirty="0">
                <a:solidFill>
                  <a:srgbClr val="FFFF00"/>
                </a:solidFill>
              </a:rPr>
              <a:t>appropriate</a:t>
            </a:r>
            <a:r>
              <a:rPr lang="en-GB" sz="2000" dirty="0"/>
              <a:t> </a:t>
            </a:r>
            <a:r>
              <a:rPr lang="en-GB" sz="2000" dirty="0" smtClean="0"/>
              <a:t>technology</a:t>
            </a:r>
          </a:p>
          <a:p>
            <a:r>
              <a:rPr lang="en-GB" sz="2000" dirty="0" smtClean="0">
                <a:solidFill>
                  <a:srgbClr val="FFFF00"/>
                </a:solidFill>
              </a:rPr>
              <a:t>equity</a:t>
            </a:r>
            <a:r>
              <a:rPr lang="en-GB" sz="2000" dirty="0" smtClean="0"/>
              <a:t> </a:t>
            </a:r>
            <a:r>
              <a:rPr lang="en-GB" sz="2000" dirty="0"/>
              <a:t>of </a:t>
            </a:r>
            <a:r>
              <a:rPr lang="en-GB" sz="2000" dirty="0" smtClean="0"/>
              <a:t>access?</a:t>
            </a:r>
            <a:endParaRPr lang="en-GB" sz="2000" dirty="0"/>
          </a:p>
          <a:p>
            <a:r>
              <a:rPr lang="en-GB" sz="2000" dirty="0" smtClean="0"/>
              <a:t>attention </a:t>
            </a:r>
            <a:r>
              <a:rPr lang="en-GB" sz="2000" dirty="0"/>
              <a:t>to </a:t>
            </a:r>
            <a:r>
              <a:rPr lang="en-GB" sz="2000" dirty="0">
                <a:solidFill>
                  <a:srgbClr val="FFFF00"/>
                </a:solidFill>
              </a:rPr>
              <a:t>funding</a:t>
            </a:r>
            <a:r>
              <a:rPr lang="en-GB" sz="2000" dirty="0"/>
              <a:t> solutions</a:t>
            </a:r>
          </a:p>
          <a:p>
            <a:pPr marL="457200" lvl="1" indent="0">
              <a:buNone/>
            </a:pPr>
            <a:r>
              <a:rPr lang="en-GB" sz="1800" dirty="0"/>
              <a:t>e.g. subscription, equity release </a:t>
            </a:r>
            <a:r>
              <a:rPr lang="en-GB" sz="1800" dirty="0" err="1"/>
              <a:t>etc</a:t>
            </a:r>
            <a:endParaRPr lang="en-GB" sz="1800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128792" cy="631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EA7-D1B2-4B33-B47D-DD2E99B42E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1226</Words>
  <Application>Microsoft Office PowerPoint</Application>
  <PresentationFormat>On-screen Show (4:3)</PresentationFormat>
  <Paragraphs>262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Autumn</vt:lpstr>
      <vt:lpstr>CASA – Connecting Assistive Solutions to Aspirations </vt:lpstr>
      <vt:lpstr>CASA – contents of talk</vt:lpstr>
      <vt:lpstr>What is dementia?</vt:lpstr>
      <vt:lpstr>How common is dementia?</vt:lpstr>
      <vt:lpstr>How dementia interferes with daily life</vt:lpstr>
      <vt:lpstr>Dementia and technology</vt:lpstr>
      <vt:lpstr>What technology may offer</vt:lpstr>
      <vt:lpstr>Assistive Technology issues</vt:lpstr>
      <vt:lpstr>PowerPoint Presentation</vt:lpstr>
      <vt:lpstr>PowerPoint Presentation</vt:lpstr>
      <vt:lpstr>PowerPoint Presentation</vt:lpstr>
      <vt:lpstr>Overview of CASA</vt:lpstr>
      <vt:lpstr>Overview continued (Partners)</vt:lpstr>
      <vt:lpstr>Overview cont. (Workpackages)</vt:lpstr>
      <vt:lpstr>CASA – contents of talk</vt:lpstr>
      <vt:lpstr>Types of Technology</vt:lpstr>
      <vt:lpstr>Memory technologies</vt:lpstr>
      <vt:lpstr>Telecare technologies</vt:lpstr>
      <vt:lpstr>Communication technologies</vt:lpstr>
      <vt:lpstr>Possible model of informed design for CASA</vt:lpstr>
      <vt:lpstr>Needs and Aspirations </vt:lpstr>
      <vt:lpstr>Methods for capturing aspirations </vt:lpstr>
      <vt:lpstr>Evaluation tools</vt:lpstr>
      <vt:lpstr>Carer interviews </vt:lpstr>
      <vt:lpstr>Questions?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– Connecting Assistive Solutions to Aspirations</dc:title>
  <dc:creator>Michael Craven</dc:creator>
  <cp:lastModifiedBy>Kelly Anthony</cp:lastModifiedBy>
  <cp:revision>49</cp:revision>
  <cp:lastPrinted>2014-04-04T14:57:50Z</cp:lastPrinted>
  <dcterms:created xsi:type="dcterms:W3CDTF">2014-02-13T09:45:55Z</dcterms:created>
  <dcterms:modified xsi:type="dcterms:W3CDTF">2014-04-30T06:33:19Z</dcterms:modified>
</cp:coreProperties>
</file>