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61" r:id="rId2"/>
    <p:sldId id="325" r:id="rId3"/>
    <p:sldId id="328" r:id="rId4"/>
    <p:sldId id="326" r:id="rId5"/>
    <p:sldId id="327" r:id="rId6"/>
    <p:sldId id="329" r:id="rId7"/>
  </p:sldIdLst>
  <p:sldSz cx="10404475" cy="7315200"/>
  <p:notesSz cx="6810375" cy="9942513"/>
  <p:defaultTextStyle>
    <a:defPPr>
      <a:defRPr lang="en-US"/>
    </a:defPPr>
    <a:lvl1pPr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504825" indent="-47625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1011238" indent="-96838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517650" indent="-146050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2024063" indent="-195263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66CC"/>
    <a:srgbClr val="FFFFCC"/>
    <a:srgbClr val="FFCC99"/>
    <a:srgbClr val="CCFFCC"/>
    <a:srgbClr val="99CCFF"/>
    <a:srgbClr val="CCE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4" autoAdjust="0"/>
    <p:restoredTop sz="94660" autoAdjust="0"/>
  </p:normalViewPr>
  <p:slideViewPr>
    <p:cSldViewPr>
      <p:cViewPr>
        <p:scale>
          <a:sx n="66" d="100"/>
          <a:sy n="66" d="100"/>
        </p:scale>
        <p:origin x="-1354" y="-58"/>
      </p:cViewPr>
      <p:guideLst>
        <p:guide orient="horz" pos="2304"/>
        <p:guide pos="32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/>
          <a:lstStyle>
            <a:lvl1pPr algn="r">
              <a:defRPr sz="1200"/>
            </a:lvl1pPr>
          </a:lstStyle>
          <a:p>
            <a:pPr>
              <a:defRPr/>
            </a:pPr>
            <a:fld id="{833CE1CD-C3C8-49BF-AE8A-5082157C04BA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 anchor="b"/>
          <a:lstStyle>
            <a:lvl1pPr algn="r">
              <a:defRPr sz="1200"/>
            </a:lvl1pPr>
          </a:lstStyle>
          <a:p>
            <a:pPr>
              <a:defRPr/>
            </a:pPr>
            <a:fld id="{73B342F3-95D6-427C-8CED-6467959604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501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264FD4-6DAA-4294-AD2D-D2851672DB5D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746125"/>
            <a:ext cx="53022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47" tIns="45574" rIns="91147" bIns="45574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CC87C46-7A43-4CFB-9C4F-DD2FD761E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9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825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1238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7650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24063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31288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37545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43803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50060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A712C0-E3B1-4BFA-B547-C59AD321F584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415FB6-DD1E-472A-AC1C-C109D3A96C8B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B4F17E-0867-4DA3-B9A5-D3D5038B26D8}" type="slidenum">
              <a:rPr lang="en-GB"/>
              <a:pPr/>
              <a:t>4</a:t>
            </a:fld>
            <a:endParaRPr lang="en-GB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B4F17E-0867-4DA3-B9A5-D3D5038B26D8}" type="slidenum">
              <a:rPr lang="en-GB"/>
              <a:pPr/>
              <a:t>5</a:t>
            </a:fld>
            <a:endParaRPr lang="en-GB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DB988-7019-47B5-8C13-FD539850D2A9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0336" y="2438400"/>
            <a:ext cx="8843804" cy="1219200"/>
          </a:xfrm>
        </p:spPr>
        <p:txBody>
          <a:bodyPr/>
          <a:lstStyle>
            <a:lvl1pPr>
              <a:defRPr sz="49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0336" y="3820160"/>
            <a:ext cx="8843804" cy="186944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81050" y="6664325"/>
            <a:ext cx="2166938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D27648A-A3CB-49BD-9CBA-914621E2D648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4413" y="6664325"/>
            <a:ext cx="32956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56488" y="6664325"/>
            <a:ext cx="2166937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0060D1-9689-4423-8C20-8FADF0800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4C015-F14D-4312-9332-549658F17D2A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D806D-E204-414B-BE47-F1970B2896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9725" y="81280"/>
            <a:ext cx="2254303" cy="585216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816" y="81280"/>
            <a:ext cx="6589501" cy="585216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84AD9-DB00-4473-B59F-4596ECB407C5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42748-D7B7-47DE-947E-D2F0C1463E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C4E2-59CA-4929-B43C-E924AC30D7A0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1E4D9-7E6A-4C27-AD92-2A0E1DE8A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882" y="4700694"/>
            <a:ext cx="8843804" cy="145288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882" y="3100495"/>
            <a:ext cx="8843804" cy="1600199"/>
          </a:xfrm>
        </p:spPr>
        <p:txBody>
          <a:bodyPr anchor="b"/>
          <a:lstStyle>
            <a:lvl1pPr marL="0" indent="0">
              <a:buNone/>
              <a:defRPr sz="2200"/>
            </a:lvl1pPr>
            <a:lvl2pPr marL="506258" indent="0">
              <a:buNone/>
              <a:defRPr sz="2000"/>
            </a:lvl2pPr>
            <a:lvl3pPr marL="1012515" indent="0">
              <a:buNone/>
              <a:defRPr sz="1800"/>
            </a:lvl3pPr>
            <a:lvl4pPr marL="1518773" indent="0">
              <a:buNone/>
              <a:defRPr sz="1600"/>
            </a:lvl4pPr>
            <a:lvl5pPr marL="2025030" indent="0">
              <a:buNone/>
              <a:defRPr sz="1600"/>
            </a:lvl5pPr>
            <a:lvl6pPr marL="2531288" indent="0">
              <a:buNone/>
              <a:defRPr sz="1600"/>
            </a:lvl6pPr>
            <a:lvl7pPr marL="3037545" indent="0">
              <a:buNone/>
              <a:defRPr sz="1600"/>
            </a:lvl7pPr>
            <a:lvl8pPr marL="3543803" indent="0">
              <a:buNone/>
              <a:defRPr sz="1600"/>
            </a:lvl8pPr>
            <a:lvl9pPr marL="4050060" indent="0">
              <a:buNone/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FA321-8E3E-4468-96DD-BF73A4E3349C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43F95-C5B7-424C-9036-1834A6D8F0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224" y="1544320"/>
            <a:ext cx="4335198" cy="43891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8830" y="1544320"/>
            <a:ext cx="4335198" cy="43891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D90CC-7534-4357-8E4A-4FBEC0C2972D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52CC2-9E74-4DEA-BDB3-F7795D15FA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24" y="292947"/>
            <a:ext cx="9364028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224" y="1637454"/>
            <a:ext cx="4597117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258" indent="0">
              <a:buNone/>
              <a:defRPr sz="2200" b="1"/>
            </a:lvl2pPr>
            <a:lvl3pPr marL="1012515" indent="0">
              <a:buNone/>
              <a:defRPr sz="2000" b="1"/>
            </a:lvl3pPr>
            <a:lvl4pPr marL="1518773" indent="0">
              <a:buNone/>
              <a:defRPr sz="1800" b="1"/>
            </a:lvl4pPr>
            <a:lvl5pPr marL="2025030" indent="0">
              <a:buNone/>
              <a:defRPr sz="1800" b="1"/>
            </a:lvl5pPr>
            <a:lvl6pPr marL="2531288" indent="0">
              <a:buNone/>
              <a:defRPr sz="1800" b="1"/>
            </a:lvl6pPr>
            <a:lvl7pPr marL="3037545" indent="0">
              <a:buNone/>
              <a:defRPr sz="1800" b="1"/>
            </a:lvl7pPr>
            <a:lvl8pPr marL="3543803" indent="0">
              <a:buNone/>
              <a:defRPr sz="1800" b="1"/>
            </a:lvl8pPr>
            <a:lvl9pPr marL="4050060" indent="0">
              <a:buNone/>
              <a:defRPr sz="18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224" y="2319867"/>
            <a:ext cx="4597117" cy="421470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5330" y="1637454"/>
            <a:ext cx="4598922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258" indent="0">
              <a:buNone/>
              <a:defRPr sz="2200" b="1"/>
            </a:lvl2pPr>
            <a:lvl3pPr marL="1012515" indent="0">
              <a:buNone/>
              <a:defRPr sz="2000" b="1"/>
            </a:lvl3pPr>
            <a:lvl4pPr marL="1518773" indent="0">
              <a:buNone/>
              <a:defRPr sz="1800" b="1"/>
            </a:lvl4pPr>
            <a:lvl5pPr marL="2025030" indent="0">
              <a:buNone/>
              <a:defRPr sz="1800" b="1"/>
            </a:lvl5pPr>
            <a:lvl6pPr marL="2531288" indent="0">
              <a:buNone/>
              <a:defRPr sz="1800" b="1"/>
            </a:lvl6pPr>
            <a:lvl7pPr marL="3037545" indent="0">
              <a:buNone/>
              <a:defRPr sz="1800" b="1"/>
            </a:lvl7pPr>
            <a:lvl8pPr marL="3543803" indent="0">
              <a:buNone/>
              <a:defRPr sz="1800" b="1"/>
            </a:lvl8pPr>
            <a:lvl9pPr marL="4050060" indent="0">
              <a:buNone/>
              <a:defRPr sz="18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5330" y="2319867"/>
            <a:ext cx="4598922" cy="421470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73012-FADC-4851-B497-5F47E8A944F4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3CBD9-C8F9-4199-B47B-7DFFCD149B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4C848-7F82-40C1-9E7A-F817A3AB5C42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EA388-2E8D-4CA6-8E2D-B425FB76A2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9B14E-DFBA-45BF-8D66-57E49CF60533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DCF73-0E42-4050-9460-6E2DD5A84A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24" y="291253"/>
            <a:ext cx="3423001" cy="123952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7860" y="291254"/>
            <a:ext cx="5816391" cy="6243321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24" y="1530774"/>
            <a:ext cx="3423001" cy="5003801"/>
          </a:xfrm>
        </p:spPr>
        <p:txBody>
          <a:bodyPr/>
          <a:lstStyle>
            <a:lvl1pPr marL="0" indent="0">
              <a:buNone/>
              <a:defRPr sz="1600"/>
            </a:lvl1pPr>
            <a:lvl2pPr marL="506258" indent="0">
              <a:buNone/>
              <a:defRPr sz="1300"/>
            </a:lvl2pPr>
            <a:lvl3pPr marL="1012515" indent="0">
              <a:buNone/>
              <a:defRPr sz="1100"/>
            </a:lvl3pPr>
            <a:lvl4pPr marL="1518773" indent="0">
              <a:buNone/>
              <a:defRPr sz="1000"/>
            </a:lvl4pPr>
            <a:lvl5pPr marL="2025030" indent="0">
              <a:buNone/>
              <a:defRPr sz="1000"/>
            </a:lvl5pPr>
            <a:lvl6pPr marL="2531288" indent="0">
              <a:buNone/>
              <a:defRPr sz="1000"/>
            </a:lvl6pPr>
            <a:lvl7pPr marL="3037545" indent="0">
              <a:buNone/>
              <a:defRPr sz="1000"/>
            </a:lvl7pPr>
            <a:lvl8pPr marL="3543803" indent="0">
              <a:buNone/>
              <a:defRPr sz="1000"/>
            </a:lvl8pPr>
            <a:lvl9pPr marL="405006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6D4A4-A50E-485A-BFC0-FE735F973793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6FEF-D018-4FD8-975B-802EE4C010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9350" y="5120640"/>
            <a:ext cx="6242685" cy="60452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9350" y="653627"/>
            <a:ext cx="6242685" cy="4389120"/>
          </a:xfrm>
        </p:spPr>
        <p:txBody>
          <a:bodyPr/>
          <a:lstStyle>
            <a:lvl1pPr marL="0" indent="0">
              <a:buNone/>
              <a:defRPr sz="3500"/>
            </a:lvl1pPr>
            <a:lvl2pPr marL="506258" indent="0">
              <a:buNone/>
              <a:defRPr sz="3100"/>
            </a:lvl2pPr>
            <a:lvl3pPr marL="1012515" indent="0">
              <a:buNone/>
              <a:defRPr sz="2700"/>
            </a:lvl3pPr>
            <a:lvl4pPr marL="1518773" indent="0">
              <a:buNone/>
              <a:defRPr sz="2200"/>
            </a:lvl4pPr>
            <a:lvl5pPr marL="2025030" indent="0">
              <a:buNone/>
              <a:defRPr sz="2200"/>
            </a:lvl5pPr>
            <a:lvl6pPr marL="2531288" indent="0">
              <a:buNone/>
              <a:defRPr sz="2200"/>
            </a:lvl6pPr>
            <a:lvl7pPr marL="3037545" indent="0">
              <a:buNone/>
              <a:defRPr sz="2200"/>
            </a:lvl7pPr>
            <a:lvl8pPr marL="3543803" indent="0">
              <a:buNone/>
              <a:defRPr sz="2200"/>
            </a:lvl8pPr>
            <a:lvl9pPr marL="4050060" indent="0">
              <a:buNone/>
              <a:defRPr sz="2200"/>
            </a:lvl9pPr>
          </a:lstStyle>
          <a:p>
            <a:pPr lvl="0"/>
            <a:r>
              <a:rPr lang="en-GB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9350" y="5725161"/>
            <a:ext cx="6242685" cy="858519"/>
          </a:xfrm>
        </p:spPr>
        <p:txBody>
          <a:bodyPr/>
          <a:lstStyle>
            <a:lvl1pPr marL="0" indent="0">
              <a:buNone/>
              <a:defRPr sz="1600"/>
            </a:lvl1pPr>
            <a:lvl2pPr marL="506258" indent="0">
              <a:buNone/>
              <a:defRPr sz="1300"/>
            </a:lvl2pPr>
            <a:lvl3pPr marL="1012515" indent="0">
              <a:buNone/>
              <a:defRPr sz="1100"/>
            </a:lvl3pPr>
            <a:lvl4pPr marL="1518773" indent="0">
              <a:buNone/>
              <a:defRPr sz="1000"/>
            </a:lvl4pPr>
            <a:lvl5pPr marL="2025030" indent="0">
              <a:buNone/>
              <a:defRPr sz="1000"/>
            </a:lvl5pPr>
            <a:lvl6pPr marL="2531288" indent="0">
              <a:buNone/>
              <a:defRPr sz="1000"/>
            </a:lvl6pPr>
            <a:lvl7pPr marL="3037545" indent="0">
              <a:buNone/>
              <a:defRPr sz="1000"/>
            </a:lvl7pPr>
            <a:lvl8pPr marL="3543803" indent="0">
              <a:buNone/>
              <a:defRPr sz="1000"/>
            </a:lvl8pPr>
            <a:lvl9pPr marL="405006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33E96-6906-4C9C-B5F6-82CE5233C937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69F4E-57C7-4BBD-ABD1-B43D1B245C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6075" y="80963"/>
            <a:ext cx="88439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252" tIns="50626" rIns="101252" bIns="50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0700" y="1544638"/>
            <a:ext cx="884396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050" y="6989763"/>
            <a:ext cx="2166938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E541B4E-2EBA-4C6A-8190-9FC4BA6BAA88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4413" y="6989763"/>
            <a:ext cx="32956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6488" y="6989763"/>
            <a:ext cx="2166937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307D68-7228-4C7A-8B57-F2B3649F93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506258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1012515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518773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202503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79413" indent="-379413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31591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65238" indent="-252413" algn="l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71650" indent="-25241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78063" indent="-252413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84417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90674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96932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03189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6258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515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8773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5030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1288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7545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43803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50060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2.doc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3.doc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4.doc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1028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9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0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1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2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3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6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7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1038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1040" name="TextBox 17"/>
          <p:cNvSpPr txBox="1">
            <a:spLocks noChangeArrowheads="1"/>
          </p:cNvSpPr>
          <p:nvPr/>
        </p:nvSpPr>
        <p:spPr bwMode="auto">
          <a:xfrm>
            <a:off x="1385813" y="566738"/>
            <a:ext cx="7416823" cy="47705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3399"/>
                </a:solidFill>
                <a:latin typeface="Verdana" pitchFamily="34" charset="0"/>
              </a:rPr>
              <a:t> ‘Working Together to Support People with Dementia -  A Forum Going Forward IV’</a:t>
            </a:r>
          </a:p>
          <a:p>
            <a:pPr algn="ctr"/>
            <a:endParaRPr lang="en-GB" sz="3200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sz="2800" b="1" dirty="0">
                <a:solidFill>
                  <a:srgbClr val="003399"/>
                </a:solidFill>
                <a:latin typeface="Verdana" pitchFamily="34" charset="0"/>
              </a:rPr>
              <a:t>Day Conference for Home Care Service Managers, Wednesday </a:t>
            </a:r>
            <a:r>
              <a:rPr lang="en-GB" sz="2800" b="1" dirty="0" smtClean="0">
                <a:solidFill>
                  <a:srgbClr val="003399"/>
                </a:solidFill>
                <a:latin typeface="Verdana" pitchFamily="34" charset="0"/>
              </a:rPr>
              <a:t>30</a:t>
            </a:r>
            <a:r>
              <a:rPr lang="en-GB" sz="2800" b="1" baseline="30000" dirty="0" smtClean="0">
                <a:solidFill>
                  <a:srgbClr val="003399"/>
                </a:solidFill>
                <a:latin typeface="Verdana" pitchFamily="34" charset="0"/>
              </a:rPr>
              <a:t>th</a:t>
            </a:r>
            <a:r>
              <a:rPr lang="en-GB" sz="2800" b="1" dirty="0" smtClean="0">
                <a:solidFill>
                  <a:srgbClr val="003399"/>
                </a:solidFill>
                <a:latin typeface="Verdana" pitchFamily="34" charset="0"/>
              </a:rPr>
              <a:t> April 2014</a:t>
            </a:r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sz="2800" b="1" dirty="0">
                <a:solidFill>
                  <a:srgbClr val="003399"/>
                </a:solidFill>
                <a:latin typeface="Verdana" pitchFamily="34" charset="0"/>
              </a:rPr>
              <a:t>Chair, Rob Jones</a:t>
            </a:r>
          </a:p>
          <a:p>
            <a:pPr algn="ctr"/>
            <a:endParaRPr lang="en-GB" sz="32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endParaRPr lang="en-GB" sz="32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0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3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5134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5136" name="TextBox 17"/>
          <p:cNvSpPr txBox="1">
            <a:spLocks noChangeArrowheads="1"/>
          </p:cNvSpPr>
          <p:nvPr/>
        </p:nvSpPr>
        <p:spPr bwMode="auto">
          <a:xfrm>
            <a:off x="603250" y="697037"/>
            <a:ext cx="87852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Programme today</a:t>
            </a:r>
          </a:p>
          <a:p>
            <a:endParaRPr lang="en-GB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9829" y="1803400"/>
            <a:ext cx="747447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Care Service Template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Soundtrack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Integration &amp; the future for you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Dementia Friendly cities 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Soundtrack awards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Mind Tech &amp; dementia</a:t>
            </a:r>
            <a:endParaRPr lang="en-GB" sz="3200" b="1" dirty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75764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0"/>
            <a:ext cx="10404475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 anchor="ctr"/>
          <a:lstStyle/>
          <a:p>
            <a:pPr algn="ctr">
              <a:spcBef>
                <a:spcPct val="50000"/>
              </a:spcBef>
            </a:pPr>
            <a:endParaRPr lang="en-US" sz="800" b="1"/>
          </a:p>
        </p:txBody>
      </p:sp>
      <p:sp>
        <p:nvSpPr>
          <p:cNvPr id="13315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7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8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9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332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3323" name="TextBox 17"/>
          <p:cNvSpPr txBox="1">
            <a:spLocks noChangeArrowheads="1"/>
          </p:cNvSpPr>
          <p:nvPr/>
        </p:nvSpPr>
        <p:spPr bwMode="auto">
          <a:xfrm>
            <a:off x="5489575" y="0"/>
            <a:ext cx="491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FFFF66"/>
                </a:solidFill>
                <a:latin typeface="Verdana" pitchFamily="34" charset="0"/>
              </a:rPr>
              <a:t> </a:t>
            </a:r>
            <a:r>
              <a:rPr lang="en-GB" sz="1200" b="1">
                <a:solidFill>
                  <a:srgbClr val="FFFF66"/>
                </a:solidFill>
                <a:latin typeface="Verdana" pitchFamily="34" charset="0"/>
              </a:rPr>
              <a:t>Nottingham University, Section of Old Age Psychiatry</a:t>
            </a:r>
            <a:endParaRPr lang="en-GB" sz="1200"/>
          </a:p>
        </p:txBody>
      </p:sp>
      <p:pic>
        <p:nvPicPr>
          <p:cNvPr id="13324" name="Picture 12" descr="Picture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9525" y="3081536"/>
            <a:ext cx="31527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5" name="TextBox 13"/>
          <p:cNvSpPr txBox="1">
            <a:spLocks noChangeArrowheads="1"/>
          </p:cNvSpPr>
          <p:nvPr/>
        </p:nvSpPr>
        <p:spPr bwMode="auto">
          <a:xfrm>
            <a:off x="954088" y="920750"/>
            <a:ext cx="88566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000" b="1" dirty="0" smtClean="0"/>
              <a:t>We really need </a:t>
            </a:r>
            <a:r>
              <a:rPr lang="en-GB" sz="4000" b="1" dirty="0"/>
              <a:t>you</a:t>
            </a:r>
            <a:r>
              <a:rPr lang="en-GB" sz="4000" b="1" dirty="0" smtClean="0"/>
              <a:t>!!</a:t>
            </a:r>
          </a:p>
          <a:p>
            <a:pPr algn="ctr"/>
            <a:r>
              <a:rPr lang="en-GB" sz="2800" b="1" dirty="0" smtClean="0"/>
              <a:t>We need you to help with support &amp; views on how best to continue this work/Forum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1982118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1028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9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0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1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2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3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Document" r:id="rId5" imgW="4194720" imgH="500040" progId="Word.Document.8">
                  <p:embed/>
                </p:oleObj>
              </mc:Choice>
              <mc:Fallback>
                <p:oleObj name="Document" r:id="rId5" imgW="4194720" imgH="5000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6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7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1038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1040" name="TextBox 17"/>
          <p:cNvSpPr txBox="1">
            <a:spLocks noChangeArrowheads="1"/>
          </p:cNvSpPr>
          <p:nvPr/>
        </p:nvSpPr>
        <p:spPr bwMode="auto">
          <a:xfrm>
            <a:off x="665163" y="1281113"/>
            <a:ext cx="8785225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 b="1" dirty="0">
                <a:solidFill>
                  <a:srgbClr val="003399"/>
                </a:solidFill>
                <a:latin typeface="Verdana" pitchFamily="34" charset="0"/>
              </a:rPr>
              <a:t> </a:t>
            </a:r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sz="5400" b="1" dirty="0" smtClean="0">
                <a:solidFill>
                  <a:srgbClr val="003399"/>
                </a:solidFill>
                <a:latin typeface="Verdana" pitchFamily="34" charset="0"/>
              </a:rPr>
              <a:t>THANK YOU!</a:t>
            </a:r>
          </a:p>
          <a:p>
            <a:pPr algn="ctr"/>
            <a:r>
              <a:rPr lang="en-GB" b="1" dirty="0" smtClean="0">
                <a:solidFill>
                  <a:srgbClr val="003399"/>
                </a:solidFill>
                <a:latin typeface="Verdana" pitchFamily="34" charset="0"/>
              </a:rPr>
              <a:t>To Jill, and, also, Elaine Argyle, for helping to make things run so smoothly</a:t>
            </a:r>
          </a:p>
          <a:p>
            <a:pPr algn="ctr"/>
            <a:endParaRPr lang="en-GB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b="1" dirty="0" smtClean="0">
                <a:solidFill>
                  <a:srgbClr val="003399"/>
                </a:solidFill>
                <a:latin typeface="Verdana" pitchFamily="34" charset="0"/>
              </a:rPr>
              <a:t>Many thanks to all our excellent contributors, meaning, not least, yourselves and, of course, the excellent John Osborne (&amp; colleagues), Kate </a:t>
            </a:r>
            <a:r>
              <a:rPr lang="en-GB" b="1" dirty="0">
                <a:solidFill>
                  <a:srgbClr val="003399"/>
                </a:solidFill>
                <a:latin typeface="Verdana" pitchFamily="34" charset="0"/>
              </a:rPr>
              <a:t>Fisher (&amp; </a:t>
            </a:r>
            <a:r>
              <a:rPr lang="en-GB" b="1" dirty="0" smtClean="0">
                <a:solidFill>
                  <a:srgbClr val="003399"/>
                </a:solidFill>
                <a:latin typeface="Verdana" pitchFamily="34" charset="0"/>
              </a:rPr>
              <a:t>colleagues, with Eunice Campbell) &amp; Mike Craven.</a:t>
            </a:r>
          </a:p>
          <a:p>
            <a:pPr algn="ctr"/>
            <a:endParaRPr lang="en-GB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b="1" dirty="0" smtClean="0">
                <a:solidFill>
                  <a:srgbClr val="003399"/>
                </a:solidFill>
                <a:latin typeface="Verdana" pitchFamily="34" charset="0"/>
              </a:rPr>
              <a:t>AND Enormous thanks to Tony Kelly for putting such tremendous efforts into setting up today and making it work</a:t>
            </a:r>
          </a:p>
          <a:p>
            <a:pPr algn="ctr"/>
            <a:endParaRPr lang="en-GB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4488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1028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9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0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1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2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3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Document" r:id="rId5" imgW="4194720" imgH="500040" progId="Word.Document.8">
                  <p:embed/>
                </p:oleObj>
              </mc:Choice>
              <mc:Fallback>
                <p:oleObj name="Document" r:id="rId5" imgW="4194720" imgH="5000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6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7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1038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1040" name="TextBox 17"/>
          <p:cNvSpPr txBox="1">
            <a:spLocks noChangeArrowheads="1"/>
          </p:cNvSpPr>
          <p:nvPr/>
        </p:nvSpPr>
        <p:spPr bwMode="auto">
          <a:xfrm>
            <a:off x="665163" y="1281113"/>
            <a:ext cx="8785225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 dirty="0">
                <a:solidFill>
                  <a:srgbClr val="003399"/>
                </a:solidFill>
                <a:latin typeface="Verdana" pitchFamily="34" charset="0"/>
              </a:rPr>
              <a:t>‘Working Together to Support People with Dementia -  A Forum Going Forward IV’</a:t>
            </a:r>
          </a:p>
          <a:p>
            <a:pPr algn="ctr"/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sz="2400" b="1" dirty="0">
                <a:solidFill>
                  <a:srgbClr val="003399"/>
                </a:solidFill>
                <a:latin typeface="Verdana" pitchFamily="34" charset="0"/>
              </a:rPr>
              <a:t>Day Conference for Home Care Service Managers, Wednesday 30</a:t>
            </a:r>
            <a:r>
              <a:rPr lang="en-GB" sz="2400" b="1" baseline="30000" dirty="0">
                <a:solidFill>
                  <a:srgbClr val="003399"/>
                </a:solidFill>
                <a:latin typeface="Verdana" pitchFamily="34" charset="0"/>
              </a:rPr>
              <a:t>th</a:t>
            </a:r>
            <a:r>
              <a:rPr lang="en-GB" sz="2400" b="1" dirty="0">
                <a:solidFill>
                  <a:srgbClr val="003399"/>
                </a:solidFill>
                <a:latin typeface="Verdana" pitchFamily="34" charset="0"/>
              </a:rPr>
              <a:t> April 2014</a:t>
            </a:r>
          </a:p>
          <a:p>
            <a:pPr algn="ctr"/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sz="5400" b="1" dirty="0" smtClean="0">
                <a:solidFill>
                  <a:srgbClr val="003399"/>
                </a:solidFill>
                <a:latin typeface="Verdana" pitchFamily="34" charset="0"/>
              </a:rPr>
              <a:t>THANKYOU!</a:t>
            </a:r>
          </a:p>
          <a:p>
            <a:pPr algn="ctr"/>
            <a:endParaRPr lang="en-GB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b="1" dirty="0" smtClean="0">
                <a:solidFill>
                  <a:srgbClr val="003399"/>
                </a:solidFill>
                <a:latin typeface="Verdana" pitchFamily="34" charset="0"/>
              </a:rPr>
              <a:t>For your patience and for taking part so generously &amp; constructively</a:t>
            </a:r>
          </a:p>
          <a:p>
            <a:pPr algn="ctr"/>
            <a:endParaRPr lang="en-GB" sz="5400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53098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10404475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 anchor="ctr"/>
          <a:lstStyle/>
          <a:p>
            <a:pPr algn="ctr">
              <a:spcBef>
                <a:spcPct val="50000"/>
              </a:spcBef>
            </a:pPr>
            <a:endParaRPr lang="en-US" sz="800" b="1">
              <a:solidFill>
                <a:srgbClr val="003399"/>
              </a:solidFill>
            </a:endParaRPr>
          </a:p>
        </p:txBody>
      </p:sp>
      <p:sp>
        <p:nvSpPr>
          <p:cNvPr id="11267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8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9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0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1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2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3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1274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1275" name="TextBox 17"/>
          <p:cNvSpPr txBox="1">
            <a:spLocks noChangeArrowheads="1"/>
          </p:cNvSpPr>
          <p:nvPr/>
        </p:nvSpPr>
        <p:spPr bwMode="auto">
          <a:xfrm>
            <a:off x="5562600" y="0"/>
            <a:ext cx="4841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FFFF66"/>
                </a:solidFill>
                <a:latin typeface="Verdana" pitchFamily="34" charset="0"/>
              </a:rPr>
              <a:t> </a:t>
            </a:r>
            <a:r>
              <a:rPr lang="en-GB" sz="1200" b="1">
                <a:solidFill>
                  <a:srgbClr val="FFFF66"/>
                </a:solidFill>
                <a:latin typeface="Verdana" pitchFamily="34" charset="0"/>
              </a:rPr>
              <a:t>Nottingham University, Section of Old Age Psychiatry</a:t>
            </a:r>
            <a:endParaRPr lang="en-GB" sz="120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04302"/>
              </p:ext>
            </p:extLst>
          </p:nvPr>
        </p:nvGraphicFramePr>
        <p:xfrm>
          <a:off x="2609850" y="920750"/>
          <a:ext cx="5040313" cy="5704910"/>
        </p:xfrm>
        <a:graphic>
          <a:graphicData uri="http://schemas.openxmlformats.org/drawingml/2006/table">
            <a:tbl>
              <a:tblPr/>
              <a:tblGrid>
                <a:gridCol w="5040313"/>
              </a:tblGrid>
              <a:tr h="37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Service Template for home care with dementia: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‘Ten Commandments’- must be considered 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8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1. Commissioning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(service suitable for  people with dementia and carers) 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637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2. Integration, co-ordination and care management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40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3. Person and relationship centred care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4. Continuity of care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5. Support for carers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6. Care planning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7. Training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8. Support for staff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78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9. Flexible and responsive services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</a:tr>
              <a:tr h="9526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10. Organisational factors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(Policies, procedures, processes, systems and culture)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3186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ake 1 design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Shake 1 design template</Template>
  <TotalTime>1676</TotalTime>
  <Words>330</Words>
  <Application>Microsoft Office PowerPoint</Application>
  <PresentationFormat>Custom</PresentationFormat>
  <Paragraphs>57</Paragraphs>
  <Slides>6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Shake 1 design template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Services</dc:creator>
  <cp:lastModifiedBy>Charlton Jill</cp:lastModifiedBy>
  <cp:revision>142</cp:revision>
  <cp:lastPrinted>2014-02-24T20:00:34Z</cp:lastPrinted>
  <dcterms:created xsi:type="dcterms:W3CDTF">2011-08-19T12:24:51Z</dcterms:created>
  <dcterms:modified xsi:type="dcterms:W3CDTF">2014-05-09T08:56:05Z</dcterms:modified>
</cp:coreProperties>
</file>