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261" r:id="rId2"/>
    <p:sldId id="326" r:id="rId3"/>
    <p:sldId id="328" r:id="rId4"/>
    <p:sldId id="329" r:id="rId5"/>
    <p:sldId id="330" r:id="rId6"/>
    <p:sldId id="331" r:id="rId7"/>
    <p:sldId id="317" r:id="rId8"/>
    <p:sldId id="334" r:id="rId9"/>
    <p:sldId id="319" r:id="rId10"/>
    <p:sldId id="337" r:id="rId11"/>
    <p:sldId id="338" r:id="rId12"/>
    <p:sldId id="302" r:id="rId13"/>
    <p:sldId id="321" r:id="rId14"/>
    <p:sldId id="323" r:id="rId15"/>
    <p:sldId id="332" r:id="rId16"/>
    <p:sldId id="333" r:id="rId17"/>
  </p:sldIdLst>
  <p:sldSz cx="10404475" cy="7315200"/>
  <p:notesSz cx="6810375" cy="9942513"/>
  <p:defaultTextStyle>
    <a:defPPr>
      <a:defRPr lang="en-US"/>
    </a:defPPr>
    <a:lvl1pPr algn="l" defTabSz="101123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504825" indent="-47625" algn="l" defTabSz="101123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1011238" indent="-96838" algn="l" defTabSz="101123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517650" indent="-146050" algn="l" defTabSz="101123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2024063" indent="-195263" algn="l" defTabSz="101123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66CC"/>
    <a:srgbClr val="FFFFCC"/>
    <a:srgbClr val="FFCC99"/>
    <a:srgbClr val="CCFFCC"/>
    <a:srgbClr val="99CCFF"/>
    <a:srgbClr val="CCEC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44" autoAdjust="0"/>
    <p:restoredTop sz="94660" autoAdjust="0"/>
  </p:normalViewPr>
  <p:slideViewPr>
    <p:cSldViewPr>
      <p:cViewPr>
        <p:scale>
          <a:sx n="66" d="100"/>
          <a:sy n="66" d="100"/>
        </p:scale>
        <p:origin x="-1354" y="-58"/>
      </p:cViewPr>
      <p:guideLst>
        <p:guide orient="horz" pos="2304"/>
        <p:guide pos="327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147" tIns="45574" rIns="91147" bIns="45574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147" tIns="45574" rIns="91147" bIns="45574" rtlCol="0"/>
          <a:lstStyle>
            <a:lvl1pPr algn="r">
              <a:defRPr sz="1200"/>
            </a:lvl1pPr>
          </a:lstStyle>
          <a:p>
            <a:pPr>
              <a:defRPr/>
            </a:pPr>
            <a:fld id="{833CE1CD-C3C8-49BF-AE8A-5082157C04BA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147" tIns="45574" rIns="91147" bIns="4557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147" tIns="45574" rIns="91147" bIns="45574" rtlCol="0" anchor="b"/>
          <a:lstStyle>
            <a:lvl1pPr algn="r">
              <a:defRPr sz="1200"/>
            </a:lvl1pPr>
          </a:lstStyle>
          <a:p>
            <a:pPr>
              <a:defRPr/>
            </a:pPr>
            <a:fld id="{73B342F3-95D6-427C-8CED-6467959604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5018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C6264FD4-6DAA-4294-AD2D-D2851672DB5D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54063" y="746125"/>
            <a:ext cx="53022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47" tIns="45574" rIns="91147" bIns="45574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CC87C46-7A43-4CFB-9C4F-DD2FD761E6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9175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011238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4825" algn="l" defTabSz="1011238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1238" algn="l" defTabSz="1011238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17650" algn="l" defTabSz="1011238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24063" algn="l" defTabSz="1011238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31288" algn="l" defTabSz="10125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37545" algn="l" defTabSz="10125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43803" algn="l" defTabSz="10125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50060" algn="l" defTabSz="10125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A712C0-E3B1-4BFA-B547-C59AD321F584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45A4B6-B7C9-46BF-BE89-202047A2C608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8A6A53D-58F6-4531-B3BE-E424796D6B52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45A4B6-B7C9-46BF-BE89-202047A2C608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45A4B6-B7C9-46BF-BE89-202047A2C608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45A4B6-B7C9-46BF-BE89-202047A2C608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45A4B6-B7C9-46BF-BE89-202047A2C608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45A4B6-B7C9-46BF-BE89-202047A2C608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45A4B6-B7C9-46BF-BE89-202047A2C608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415FB6-DD1E-472A-AC1C-C109D3A96C8B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4DB988-7019-47B5-8C13-FD539850D2A9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4DB988-7019-47B5-8C13-FD539850D2A9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0336" y="2438400"/>
            <a:ext cx="8843804" cy="1219200"/>
          </a:xfrm>
        </p:spPr>
        <p:txBody>
          <a:bodyPr/>
          <a:lstStyle>
            <a:lvl1pPr>
              <a:defRPr sz="4900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0336" y="3820160"/>
            <a:ext cx="8843804" cy="186944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81050" y="6664325"/>
            <a:ext cx="2166938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D27648A-A3CB-49BD-9CBA-914621E2D648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54413" y="6664325"/>
            <a:ext cx="32956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456488" y="6664325"/>
            <a:ext cx="2166937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30060D1-9689-4423-8C20-8FADF0800D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4C015-F14D-4312-9332-549658F17D2A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D806D-E204-414B-BE47-F1970B2896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09725" y="81280"/>
            <a:ext cx="2254303" cy="585216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816" y="81280"/>
            <a:ext cx="6589501" cy="585216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84AD9-DB00-4473-B59F-4596ECB407C5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42748-D7B7-47DE-947E-D2F0C1463E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7C4E2-59CA-4929-B43C-E924AC30D7A0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1E4D9-7E6A-4C27-AD92-2A0E1DE8A3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882" y="4700694"/>
            <a:ext cx="8843804" cy="145288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882" y="3100495"/>
            <a:ext cx="8843804" cy="1600199"/>
          </a:xfrm>
        </p:spPr>
        <p:txBody>
          <a:bodyPr anchor="b"/>
          <a:lstStyle>
            <a:lvl1pPr marL="0" indent="0">
              <a:buNone/>
              <a:defRPr sz="2200"/>
            </a:lvl1pPr>
            <a:lvl2pPr marL="506258" indent="0">
              <a:buNone/>
              <a:defRPr sz="2000"/>
            </a:lvl2pPr>
            <a:lvl3pPr marL="1012515" indent="0">
              <a:buNone/>
              <a:defRPr sz="1800"/>
            </a:lvl3pPr>
            <a:lvl4pPr marL="1518773" indent="0">
              <a:buNone/>
              <a:defRPr sz="1600"/>
            </a:lvl4pPr>
            <a:lvl5pPr marL="2025030" indent="0">
              <a:buNone/>
              <a:defRPr sz="1600"/>
            </a:lvl5pPr>
            <a:lvl6pPr marL="2531288" indent="0">
              <a:buNone/>
              <a:defRPr sz="1600"/>
            </a:lvl6pPr>
            <a:lvl7pPr marL="3037545" indent="0">
              <a:buNone/>
              <a:defRPr sz="1600"/>
            </a:lvl7pPr>
            <a:lvl8pPr marL="3543803" indent="0">
              <a:buNone/>
              <a:defRPr sz="1600"/>
            </a:lvl8pPr>
            <a:lvl9pPr marL="4050060" indent="0">
              <a:buNone/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FA321-8E3E-4468-96DD-BF73A4E3349C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43F95-C5B7-424C-9036-1834A6D8F0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0224" y="1544320"/>
            <a:ext cx="4335198" cy="438912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8830" y="1544320"/>
            <a:ext cx="4335198" cy="438912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D90CC-7534-4357-8E4A-4FBEC0C2972D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52CC2-9E74-4DEA-BDB3-F7795D15FA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24" y="292947"/>
            <a:ext cx="9364028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224" y="1637454"/>
            <a:ext cx="4597117" cy="68241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6258" indent="0">
              <a:buNone/>
              <a:defRPr sz="2200" b="1"/>
            </a:lvl2pPr>
            <a:lvl3pPr marL="1012515" indent="0">
              <a:buNone/>
              <a:defRPr sz="2000" b="1"/>
            </a:lvl3pPr>
            <a:lvl4pPr marL="1518773" indent="0">
              <a:buNone/>
              <a:defRPr sz="1800" b="1"/>
            </a:lvl4pPr>
            <a:lvl5pPr marL="2025030" indent="0">
              <a:buNone/>
              <a:defRPr sz="1800" b="1"/>
            </a:lvl5pPr>
            <a:lvl6pPr marL="2531288" indent="0">
              <a:buNone/>
              <a:defRPr sz="1800" b="1"/>
            </a:lvl6pPr>
            <a:lvl7pPr marL="3037545" indent="0">
              <a:buNone/>
              <a:defRPr sz="1800" b="1"/>
            </a:lvl7pPr>
            <a:lvl8pPr marL="3543803" indent="0">
              <a:buNone/>
              <a:defRPr sz="1800" b="1"/>
            </a:lvl8pPr>
            <a:lvl9pPr marL="4050060" indent="0">
              <a:buNone/>
              <a:defRPr sz="18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224" y="2319867"/>
            <a:ext cx="4597117" cy="421470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85330" y="1637454"/>
            <a:ext cx="4598922" cy="68241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6258" indent="0">
              <a:buNone/>
              <a:defRPr sz="2200" b="1"/>
            </a:lvl2pPr>
            <a:lvl3pPr marL="1012515" indent="0">
              <a:buNone/>
              <a:defRPr sz="2000" b="1"/>
            </a:lvl3pPr>
            <a:lvl4pPr marL="1518773" indent="0">
              <a:buNone/>
              <a:defRPr sz="1800" b="1"/>
            </a:lvl4pPr>
            <a:lvl5pPr marL="2025030" indent="0">
              <a:buNone/>
              <a:defRPr sz="1800" b="1"/>
            </a:lvl5pPr>
            <a:lvl6pPr marL="2531288" indent="0">
              <a:buNone/>
              <a:defRPr sz="1800" b="1"/>
            </a:lvl6pPr>
            <a:lvl7pPr marL="3037545" indent="0">
              <a:buNone/>
              <a:defRPr sz="1800" b="1"/>
            </a:lvl7pPr>
            <a:lvl8pPr marL="3543803" indent="0">
              <a:buNone/>
              <a:defRPr sz="1800" b="1"/>
            </a:lvl8pPr>
            <a:lvl9pPr marL="4050060" indent="0">
              <a:buNone/>
              <a:defRPr sz="18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85330" y="2319867"/>
            <a:ext cx="4598922" cy="421470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73012-FADC-4851-B497-5F47E8A944F4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3CBD9-C8F9-4199-B47B-7DFFCD149B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4C848-7F82-40C1-9E7A-F817A3AB5C42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EA388-2E8D-4CA6-8E2D-B425FB76A2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9B14E-DFBA-45BF-8D66-57E49CF60533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DCF73-0E42-4050-9460-6E2DD5A84A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24" y="291253"/>
            <a:ext cx="3423001" cy="123952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7860" y="291254"/>
            <a:ext cx="5816391" cy="6243321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24" y="1530774"/>
            <a:ext cx="3423001" cy="5003801"/>
          </a:xfrm>
        </p:spPr>
        <p:txBody>
          <a:bodyPr/>
          <a:lstStyle>
            <a:lvl1pPr marL="0" indent="0">
              <a:buNone/>
              <a:defRPr sz="1600"/>
            </a:lvl1pPr>
            <a:lvl2pPr marL="506258" indent="0">
              <a:buNone/>
              <a:defRPr sz="1300"/>
            </a:lvl2pPr>
            <a:lvl3pPr marL="1012515" indent="0">
              <a:buNone/>
              <a:defRPr sz="1100"/>
            </a:lvl3pPr>
            <a:lvl4pPr marL="1518773" indent="0">
              <a:buNone/>
              <a:defRPr sz="1000"/>
            </a:lvl4pPr>
            <a:lvl5pPr marL="2025030" indent="0">
              <a:buNone/>
              <a:defRPr sz="1000"/>
            </a:lvl5pPr>
            <a:lvl6pPr marL="2531288" indent="0">
              <a:buNone/>
              <a:defRPr sz="1000"/>
            </a:lvl6pPr>
            <a:lvl7pPr marL="3037545" indent="0">
              <a:buNone/>
              <a:defRPr sz="1000"/>
            </a:lvl7pPr>
            <a:lvl8pPr marL="3543803" indent="0">
              <a:buNone/>
              <a:defRPr sz="1000"/>
            </a:lvl8pPr>
            <a:lvl9pPr marL="4050060" indent="0">
              <a:buNone/>
              <a:defRPr sz="10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6D4A4-A50E-485A-BFC0-FE735F973793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A6FEF-D018-4FD8-975B-802EE4C010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9350" y="5120640"/>
            <a:ext cx="6242685" cy="60452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39350" y="653627"/>
            <a:ext cx="6242685" cy="4389120"/>
          </a:xfrm>
        </p:spPr>
        <p:txBody>
          <a:bodyPr/>
          <a:lstStyle>
            <a:lvl1pPr marL="0" indent="0">
              <a:buNone/>
              <a:defRPr sz="3500"/>
            </a:lvl1pPr>
            <a:lvl2pPr marL="506258" indent="0">
              <a:buNone/>
              <a:defRPr sz="3100"/>
            </a:lvl2pPr>
            <a:lvl3pPr marL="1012515" indent="0">
              <a:buNone/>
              <a:defRPr sz="2700"/>
            </a:lvl3pPr>
            <a:lvl4pPr marL="1518773" indent="0">
              <a:buNone/>
              <a:defRPr sz="2200"/>
            </a:lvl4pPr>
            <a:lvl5pPr marL="2025030" indent="0">
              <a:buNone/>
              <a:defRPr sz="2200"/>
            </a:lvl5pPr>
            <a:lvl6pPr marL="2531288" indent="0">
              <a:buNone/>
              <a:defRPr sz="2200"/>
            </a:lvl6pPr>
            <a:lvl7pPr marL="3037545" indent="0">
              <a:buNone/>
              <a:defRPr sz="2200"/>
            </a:lvl7pPr>
            <a:lvl8pPr marL="3543803" indent="0">
              <a:buNone/>
              <a:defRPr sz="2200"/>
            </a:lvl8pPr>
            <a:lvl9pPr marL="4050060" indent="0">
              <a:buNone/>
              <a:defRPr sz="2200"/>
            </a:lvl9pPr>
          </a:lstStyle>
          <a:p>
            <a:pPr lvl="0"/>
            <a:r>
              <a:rPr lang="en-GB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39350" y="5725161"/>
            <a:ext cx="6242685" cy="858519"/>
          </a:xfrm>
        </p:spPr>
        <p:txBody>
          <a:bodyPr/>
          <a:lstStyle>
            <a:lvl1pPr marL="0" indent="0">
              <a:buNone/>
              <a:defRPr sz="1600"/>
            </a:lvl1pPr>
            <a:lvl2pPr marL="506258" indent="0">
              <a:buNone/>
              <a:defRPr sz="1300"/>
            </a:lvl2pPr>
            <a:lvl3pPr marL="1012515" indent="0">
              <a:buNone/>
              <a:defRPr sz="1100"/>
            </a:lvl3pPr>
            <a:lvl4pPr marL="1518773" indent="0">
              <a:buNone/>
              <a:defRPr sz="1000"/>
            </a:lvl4pPr>
            <a:lvl5pPr marL="2025030" indent="0">
              <a:buNone/>
              <a:defRPr sz="1000"/>
            </a:lvl5pPr>
            <a:lvl6pPr marL="2531288" indent="0">
              <a:buNone/>
              <a:defRPr sz="1000"/>
            </a:lvl6pPr>
            <a:lvl7pPr marL="3037545" indent="0">
              <a:buNone/>
              <a:defRPr sz="1000"/>
            </a:lvl7pPr>
            <a:lvl8pPr marL="3543803" indent="0">
              <a:buNone/>
              <a:defRPr sz="1000"/>
            </a:lvl8pPr>
            <a:lvl9pPr marL="4050060" indent="0">
              <a:buNone/>
              <a:defRPr sz="10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33E96-6906-4C9C-B5F6-82CE5233C937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69F4E-57C7-4BBD-ABD1-B43D1B245C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6075" y="80963"/>
            <a:ext cx="884396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252" tIns="50626" rIns="101252" bIns="5062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0700" y="1544638"/>
            <a:ext cx="8843963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252" tIns="50626" rIns="101252" bIns="506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81050" y="6989763"/>
            <a:ext cx="2166938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252" tIns="50626" rIns="101252" bIns="50626" numCol="1" anchor="t" anchorCtr="0" compatLnSpc="1">
            <a:prstTxWarp prst="textNoShape">
              <a:avLst/>
            </a:prstTxWarp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E541B4E-2EBA-4C6A-8190-9FC4BA6BAA88}" type="datetimeFigureOut">
              <a:rPr lang="en-GB"/>
              <a:pPr>
                <a:defRPr/>
              </a:pPr>
              <a:t>09/05/2014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4413" y="6989763"/>
            <a:ext cx="329565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252" tIns="50626" rIns="101252" bIns="50626" numCol="1" anchor="t" anchorCtr="0" compatLnSpc="1">
            <a:prstTxWarp prst="textNoShape">
              <a:avLst/>
            </a:prstTxWarp>
          </a:bodyPr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6488" y="6989763"/>
            <a:ext cx="2166937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252" tIns="50626" rIns="101252" bIns="50626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9307D68-7228-4C7A-8B57-F2B3649F93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506258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1012515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518773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202503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79413" indent="-379413" algn="l" rtl="0" eaLnBrk="0" fontAlgn="base" hangingPunct="0">
        <a:spcBef>
          <a:spcPct val="20000"/>
        </a:spcBef>
        <a:spcAft>
          <a:spcPct val="0"/>
        </a:spcAft>
        <a:buChar char="•"/>
        <a:defRPr sz="35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315913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65238" indent="-252413" algn="l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771650" indent="-252413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78063" indent="-252413" algn="l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784417" indent="-253129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290674" indent="-253129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796932" indent="-253129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303189" indent="-253129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6258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2515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8773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25030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1288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37545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43803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50060" algn="l" defTabSz="101251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Microsoft_Word_97_-_2003_Document1.doc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wmf"/><Relationship Id="rId5" Type="http://schemas.openxmlformats.org/officeDocument/2006/relationships/oleObject" Target="../embeddings/Microsoft_Word_97_-_2003_Document5.doc"/><Relationship Id="rId4" Type="http://schemas.openxmlformats.org/officeDocument/2006/relationships/oleObject" Target="../embeddings/oleObject5.bin"/><Relationship Id="rId9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gif"/><Relationship Id="rId4" Type="http://schemas.openxmlformats.org/officeDocument/2006/relationships/hyperlink" Target="http://www.dailymail.co.uk/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.wmf"/><Relationship Id="rId5" Type="http://schemas.openxmlformats.org/officeDocument/2006/relationships/oleObject" Target="../embeddings/Microsoft_Word_97_-_2003_Document6.doc"/><Relationship Id="rId4" Type="http://schemas.openxmlformats.org/officeDocument/2006/relationships/oleObject" Target="../embeddings/oleObject6.bin"/><Relationship Id="rId9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gif"/><Relationship Id="rId4" Type="http://schemas.openxmlformats.org/officeDocument/2006/relationships/hyperlink" Target="http://www.dailymail.co.uk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Microsoft_Word_97_-_2003_Document2.doc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oleObject" Target="../embeddings/Microsoft_Word_97_-_2003_Document3.doc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wmf"/><Relationship Id="rId5" Type="http://schemas.openxmlformats.org/officeDocument/2006/relationships/oleObject" Target="../embeddings/Microsoft_Word_97_-_2003_Document4.doc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849313"/>
            <a:ext cx="10404475" cy="646588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252" tIns="50626" rIns="101252" bIns="50626" anchor="ctr"/>
          <a:lstStyle/>
          <a:p>
            <a:pPr algn="ctr">
              <a:defRPr/>
            </a:pPr>
            <a:endParaRPr lang="en-GB" sz="800">
              <a:solidFill>
                <a:srgbClr val="000000"/>
              </a:solidFill>
            </a:endParaRPr>
          </a:p>
        </p:txBody>
      </p:sp>
      <p:sp>
        <p:nvSpPr>
          <p:cNvPr id="1028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29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0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1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2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3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2393950" y="6826250"/>
          <a:ext cx="1793875" cy="16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Document" r:id="rId5" imgW="4194810" imgH="499872" progId="Word.Document.8">
                  <p:embed/>
                </p:oleObj>
              </mc:Choice>
              <mc:Fallback>
                <p:oleObj name="Document" r:id="rId5" imgW="4194810" imgH="499872" progId="Word.Documen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6826250"/>
                        <a:ext cx="1793875" cy="16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600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4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090025" y="201613"/>
            <a:ext cx="962025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036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037" name="Text Box 64" descr="Stationery"/>
          <p:cNvSpPr txBox="1">
            <a:spLocks noChangeArrowheads="1"/>
          </p:cNvSpPr>
          <p:nvPr/>
        </p:nvSpPr>
        <p:spPr bwMode="auto">
          <a:xfrm>
            <a:off x="8442325" y="6681788"/>
            <a:ext cx="1295400" cy="411162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 algn="ctr"/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Trent Dementia</a:t>
            </a:r>
            <a:br>
              <a:rPr lang="en-GB" sz="1000" b="1">
                <a:solidFill>
                  <a:srgbClr val="003399"/>
                </a:solidFill>
                <a:latin typeface="Calibri" pitchFamily="34" charset="0"/>
              </a:rPr>
            </a:br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Research Network</a:t>
            </a:r>
            <a:endParaRPr lang="en-GB" sz="1000">
              <a:solidFill>
                <a:srgbClr val="003399"/>
              </a:solidFill>
              <a:latin typeface="Calibri" pitchFamily="34" charset="0"/>
            </a:endParaRPr>
          </a:p>
        </p:txBody>
      </p:sp>
      <p:pic>
        <p:nvPicPr>
          <p:cNvPr id="1038" name="Picture 15" descr="IMH logo with strap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5163" y="6537325"/>
            <a:ext cx="6080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TextBox 16"/>
          <p:cNvSpPr txBox="1">
            <a:spLocks noChangeArrowheads="1"/>
          </p:cNvSpPr>
          <p:nvPr/>
        </p:nvSpPr>
        <p:spPr bwMode="auto">
          <a:xfrm>
            <a:off x="5707063" y="6826250"/>
            <a:ext cx="1511300" cy="215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800">
                <a:latin typeface="Verdana" pitchFamily="34" charset="0"/>
              </a:rPr>
              <a:t>Grant from NIHR SSCR</a:t>
            </a:r>
          </a:p>
        </p:txBody>
      </p:sp>
      <p:sp>
        <p:nvSpPr>
          <p:cNvPr id="1040" name="TextBox 17"/>
          <p:cNvSpPr txBox="1">
            <a:spLocks noChangeArrowheads="1"/>
          </p:cNvSpPr>
          <p:nvPr/>
        </p:nvSpPr>
        <p:spPr bwMode="auto">
          <a:xfrm>
            <a:off x="1385813" y="566738"/>
            <a:ext cx="7416823" cy="440120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003399"/>
                </a:solidFill>
                <a:latin typeface="Verdana" pitchFamily="34" charset="0"/>
              </a:rPr>
              <a:t> </a:t>
            </a:r>
            <a:r>
              <a:rPr lang="en-GB" sz="4400" b="1" dirty="0" smtClean="0">
                <a:solidFill>
                  <a:srgbClr val="003399"/>
                </a:solidFill>
                <a:latin typeface="Verdana" pitchFamily="34" charset="0"/>
              </a:rPr>
              <a:t>Integration and your future</a:t>
            </a:r>
          </a:p>
          <a:p>
            <a:pPr algn="ctr"/>
            <a:endParaRPr lang="en-GB" sz="3200" b="1" dirty="0">
              <a:solidFill>
                <a:srgbClr val="003399"/>
              </a:solidFill>
              <a:latin typeface="Verdana" pitchFamily="34" charset="0"/>
            </a:endParaRPr>
          </a:p>
          <a:p>
            <a:pPr algn="ctr"/>
            <a:endParaRPr lang="en-GB" sz="3200" b="1" dirty="0" smtClean="0">
              <a:solidFill>
                <a:srgbClr val="003399"/>
              </a:solidFill>
              <a:latin typeface="Verdana" pitchFamily="34" charset="0"/>
            </a:endParaRPr>
          </a:p>
          <a:p>
            <a:pPr algn="ctr"/>
            <a:endParaRPr lang="en-GB" sz="3200" b="1" dirty="0" smtClean="0">
              <a:solidFill>
                <a:srgbClr val="003399"/>
              </a:solidFill>
              <a:latin typeface="Verdana" pitchFamily="34" charset="0"/>
            </a:endParaRPr>
          </a:p>
          <a:p>
            <a:pPr algn="ctr"/>
            <a:endParaRPr lang="en-GB" sz="3200" b="1" dirty="0">
              <a:solidFill>
                <a:srgbClr val="003399"/>
              </a:solidFill>
              <a:latin typeface="Verdana" pitchFamily="34" charset="0"/>
            </a:endParaRPr>
          </a:p>
          <a:p>
            <a:pPr algn="ctr"/>
            <a:r>
              <a:rPr lang="en-GB" sz="3200" b="1" dirty="0" smtClean="0">
                <a:solidFill>
                  <a:srgbClr val="003399"/>
                </a:solidFill>
                <a:latin typeface="Verdana" pitchFamily="34" charset="0"/>
              </a:rPr>
              <a:t>[some from Tony Wilde, but also, where should we go]</a:t>
            </a:r>
            <a:endParaRPr lang="en-GB" sz="3200" b="1" dirty="0">
              <a:solidFill>
                <a:srgbClr val="003399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849313"/>
            <a:ext cx="10404475" cy="646588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252" tIns="50626" rIns="101252" bIns="50626" anchor="ctr"/>
          <a:lstStyle/>
          <a:p>
            <a:pPr algn="ctr">
              <a:defRPr/>
            </a:pPr>
            <a:endParaRPr lang="en-GB" sz="800">
              <a:solidFill>
                <a:srgbClr val="000000"/>
              </a:solidFill>
            </a:endParaRPr>
          </a:p>
        </p:txBody>
      </p:sp>
      <p:sp>
        <p:nvSpPr>
          <p:cNvPr id="5124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5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6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7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8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9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393950" y="6826250"/>
          <a:ext cx="1793875" cy="16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Document" r:id="rId5" imgW="4194810" imgH="499872" progId="Word.Document.8">
                  <p:embed/>
                </p:oleObj>
              </mc:Choice>
              <mc:Fallback>
                <p:oleObj name="Document" r:id="rId5" imgW="4194810" imgH="49987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6826250"/>
                        <a:ext cx="1793875" cy="16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600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30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090025" y="201613"/>
            <a:ext cx="962025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1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5132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5133" name="Text Box 64" descr="Stationery"/>
          <p:cNvSpPr txBox="1">
            <a:spLocks noChangeArrowheads="1"/>
          </p:cNvSpPr>
          <p:nvPr/>
        </p:nvSpPr>
        <p:spPr bwMode="auto">
          <a:xfrm>
            <a:off x="8442325" y="6681788"/>
            <a:ext cx="1295400" cy="411162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 algn="ctr"/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Trent Dementia</a:t>
            </a:r>
            <a:br>
              <a:rPr lang="en-GB" sz="1000" b="1">
                <a:solidFill>
                  <a:srgbClr val="003399"/>
                </a:solidFill>
                <a:latin typeface="Calibri" pitchFamily="34" charset="0"/>
              </a:rPr>
            </a:br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Research Network</a:t>
            </a:r>
            <a:endParaRPr lang="en-GB" sz="1000">
              <a:solidFill>
                <a:srgbClr val="003399"/>
              </a:solidFill>
              <a:latin typeface="Calibri" pitchFamily="34" charset="0"/>
            </a:endParaRPr>
          </a:p>
        </p:txBody>
      </p:sp>
      <p:pic>
        <p:nvPicPr>
          <p:cNvPr id="5134" name="Picture 15" descr="IMH logo with strap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5163" y="6537325"/>
            <a:ext cx="6080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5" name="TextBox 16"/>
          <p:cNvSpPr txBox="1">
            <a:spLocks noChangeArrowheads="1"/>
          </p:cNvSpPr>
          <p:nvPr/>
        </p:nvSpPr>
        <p:spPr bwMode="auto">
          <a:xfrm>
            <a:off x="5707063" y="6826250"/>
            <a:ext cx="1511300" cy="215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800">
                <a:latin typeface="Verdana" pitchFamily="34" charset="0"/>
              </a:rPr>
              <a:t>Grant from NIHR SSCR</a:t>
            </a:r>
          </a:p>
        </p:txBody>
      </p:sp>
      <p:sp>
        <p:nvSpPr>
          <p:cNvPr id="5136" name="TextBox 17"/>
          <p:cNvSpPr txBox="1">
            <a:spLocks noChangeArrowheads="1"/>
          </p:cNvSpPr>
          <p:nvPr/>
        </p:nvSpPr>
        <p:spPr bwMode="auto">
          <a:xfrm>
            <a:off x="603250" y="697037"/>
            <a:ext cx="8785225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44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East Midlands wide?</a:t>
            </a:r>
          </a:p>
          <a:p>
            <a:pPr algn="ctr"/>
            <a:r>
              <a:rPr lang="en-GB" sz="44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Health/social care commissioners stakeholders?</a:t>
            </a:r>
          </a:p>
          <a:p>
            <a:pPr algn="ctr"/>
            <a:r>
              <a:rPr lang="en-GB" sz="44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 the CQC?</a:t>
            </a:r>
          </a:p>
          <a:p>
            <a:pPr algn="ctr"/>
            <a:r>
              <a:rPr lang="en-GB" sz="44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 can you/we demonstrate service improvement?</a:t>
            </a:r>
          </a:p>
          <a:p>
            <a:pPr algn="ctr"/>
            <a:r>
              <a:rPr lang="en-GB" sz="44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Root in Service Template</a:t>
            </a:r>
            <a:endParaRPr lang="en-GB" sz="4400" b="1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31316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0" y="0"/>
            <a:ext cx="10404475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 anchor="ctr"/>
          <a:lstStyle/>
          <a:p>
            <a:pPr algn="ctr">
              <a:spcBef>
                <a:spcPct val="50000"/>
              </a:spcBef>
            </a:pPr>
            <a:endParaRPr lang="en-US" sz="800" b="1"/>
          </a:p>
        </p:txBody>
      </p:sp>
      <p:sp>
        <p:nvSpPr>
          <p:cNvPr id="13315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6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7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8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9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20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21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3322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3323" name="TextBox 17"/>
          <p:cNvSpPr txBox="1">
            <a:spLocks noChangeArrowheads="1"/>
          </p:cNvSpPr>
          <p:nvPr/>
        </p:nvSpPr>
        <p:spPr bwMode="auto">
          <a:xfrm>
            <a:off x="5489575" y="0"/>
            <a:ext cx="4914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solidFill>
                  <a:srgbClr val="FFFF66"/>
                </a:solidFill>
                <a:latin typeface="Verdana" pitchFamily="34" charset="0"/>
              </a:rPr>
              <a:t> </a:t>
            </a:r>
            <a:r>
              <a:rPr lang="en-GB" sz="1200" b="1">
                <a:solidFill>
                  <a:srgbClr val="FFFF66"/>
                </a:solidFill>
                <a:latin typeface="Verdana" pitchFamily="34" charset="0"/>
              </a:rPr>
              <a:t>Nottingham University, Section of Old Age Psychiatry</a:t>
            </a:r>
            <a:endParaRPr lang="en-GB" sz="1200"/>
          </a:p>
        </p:txBody>
      </p:sp>
      <p:pic>
        <p:nvPicPr>
          <p:cNvPr id="13324" name="Picture 12" descr="Picture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9525" y="3081536"/>
            <a:ext cx="3152775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5" name="TextBox 13"/>
          <p:cNvSpPr txBox="1">
            <a:spLocks noChangeArrowheads="1"/>
          </p:cNvSpPr>
          <p:nvPr/>
        </p:nvSpPr>
        <p:spPr bwMode="auto">
          <a:xfrm>
            <a:off x="954088" y="920750"/>
            <a:ext cx="8856662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4000" b="1" dirty="0" smtClean="0"/>
              <a:t>Now </a:t>
            </a:r>
            <a:r>
              <a:rPr lang="en-GB" sz="4000" b="1" dirty="0"/>
              <a:t>“We </a:t>
            </a:r>
            <a:r>
              <a:rPr lang="en-GB" sz="4000" b="1" dirty="0" smtClean="0"/>
              <a:t>need </a:t>
            </a:r>
            <a:r>
              <a:rPr lang="en-GB" sz="4000" b="1" dirty="0"/>
              <a:t>you</a:t>
            </a:r>
            <a:r>
              <a:rPr lang="en-GB" sz="4000" b="1" dirty="0" smtClean="0"/>
              <a:t>!!” [again!]</a:t>
            </a:r>
            <a:endParaRPr lang="en-GB" sz="4000" b="1" dirty="0"/>
          </a:p>
          <a:p>
            <a:pPr algn="ctr"/>
            <a:r>
              <a:rPr lang="en-GB" sz="2800" b="1" dirty="0" smtClean="0"/>
              <a:t>You will help us all by telling us how to take things forward (not just today) to improve integration, partnership &amp; service delivery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287198318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0" y="0"/>
            <a:ext cx="10404475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 anchor="ctr"/>
          <a:lstStyle/>
          <a:p>
            <a:pPr algn="ctr">
              <a:spcBef>
                <a:spcPct val="50000"/>
              </a:spcBef>
            </a:pPr>
            <a:endParaRPr lang="en-US" sz="800" b="1">
              <a:solidFill>
                <a:srgbClr val="003399"/>
              </a:solidFill>
            </a:endParaRPr>
          </a:p>
        </p:txBody>
      </p:sp>
      <p:sp>
        <p:nvSpPr>
          <p:cNvPr id="11267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68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69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70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71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72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73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1274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1275" name="TextBox 17"/>
          <p:cNvSpPr txBox="1">
            <a:spLocks noChangeArrowheads="1"/>
          </p:cNvSpPr>
          <p:nvPr/>
        </p:nvSpPr>
        <p:spPr bwMode="auto">
          <a:xfrm>
            <a:off x="5562600" y="0"/>
            <a:ext cx="4841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solidFill>
                  <a:srgbClr val="FFFF66"/>
                </a:solidFill>
                <a:latin typeface="Verdana" pitchFamily="34" charset="0"/>
              </a:rPr>
              <a:t> </a:t>
            </a:r>
            <a:r>
              <a:rPr lang="en-GB" sz="1200" b="1">
                <a:solidFill>
                  <a:srgbClr val="FFFF66"/>
                </a:solidFill>
                <a:latin typeface="Verdana" pitchFamily="34" charset="0"/>
              </a:rPr>
              <a:t>Nottingham University, Section of Old Age Psychiatry</a:t>
            </a:r>
            <a:endParaRPr lang="en-GB" sz="120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915957"/>
              </p:ext>
            </p:extLst>
          </p:nvPr>
        </p:nvGraphicFramePr>
        <p:xfrm>
          <a:off x="2609850" y="920750"/>
          <a:ext cx="5040313" cy="5704910"/>
        </p:xfrm>
        <a:graphic>
          <a:graphicData uri="http://schemas.openxmlformats.org/drawingml/2006/table">
            <a:tbl>
              <a:tblPr/>
              <a:tblGrid>
                <a:gridCol w="5040313"/>
              </a:tblGrid>
              <a:tr h="374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Service Template for home care with dementia: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‘Ten Commandments’- must be considered 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689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1. Commissioning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(service suitable for  people with dementia and carers) 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637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2. Integration, co-ordination and care management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640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3. Person and relationship centred care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7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4. Continuity of care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750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5. Support for carers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7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6. Care planning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750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7. Training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7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8. Support for staff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783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9. Flexible and responsive services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</a:tr>
              <a:tr h="9526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10. Organisational factors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(Policies, procedures, processes, systems and culture)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0" y="0"/>
            <a:ext cx="10404475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 anchor="ctr"/>
          <a:lstStyle/>
          <a:p>
            <a:pPr algn="ctr">
              <a:spcBef>
                <a:spcPct val="50000"/>
              </a:spcBef>
            </a:pPr>
            <a:endParaRPr lang="en-US" sz="800" b="1">
              <a:solidFill>
                <a:srgbClr val="003399"/>
              </a:solidFill>
            </a:endParaRPr>
          </a:p>
        </p:txBody>
      </p:sp>
      <p:sp>
        <p:nvSpPr>
          <p:cNvPr id="11267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68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69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70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71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72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73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1274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11275" name="TextBox 17"/>
          <p:cNvSpPr txBox="1">
            <a:spLocks noChangeArrowheads="1"/>
          </p:cNvSpPr>
          <p:nvPr/>
        </p:nvSpPr>
        <p:spPr bwMode="auto">
          <a:xfrm>
            <a:off x="5562600" y="0"/>
            <a:ext cx="4841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solidFill>
                  <a:srgbClr val="FFFF66"/>
                </a:solidFill>
                <a:latin typeface="Verdana" pitchFamily="34" charset="0"/>
              </a:rPr>
              <a:t> </a:t>
            </a:r>
            <a:r>
              <a:rPr lang="en-GB" sz="1200" b="1">
                <a:solidFill>
                  <a:srgbClr val="FFFF66"/>
                </a:solidFill>
                <a:latin typeface="Verdana" pitchFamily="34" charset="0"/>
              </a:rPr>
              <a:t>Nottingham University, Section of Old Age Psychiatry</a:t>
            </a:r>
            <a:endParaRPr lang="en-GB" sz="120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617052"/>
              </p:ext>
            </p:extLst>
          </p:nvPr>
        </p:nvGraphicFramePr>
        <p:xfrm>
          <a:off x="2609850" y="920750"/>
          <a:ext cx="5040313" cy="5704910"/>
        </p:xfrm>
        <a:graphic>
          <a:graphicData uri="http://schemas.openxmlformats.org/drawingml/2006/table">
            <a:tbl>
              <a:tblPr/>
              <a:tblGrid>
                <a:gridCol w="5040313"/>
              </a:tblGrid>
              <a:tr h="374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Service Template for home care with dementia: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‘Ten Commandments’- must be considered 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689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1. Commissioning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(service suitable for  people with dementia and carers) 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637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2. Integration, co-ordination and care management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640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3. Person and relationship centred care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7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4. Continuity of care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750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5. Support for carers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7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6. Care planning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750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7. Training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7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8. Support for staff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783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9. Flexible and responsive services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</a:tr>
              <a:tr h="9526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10. Organisational factors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</a:rPr>
                        <a:t>(Policies, procedures, processes, systems and culture)</a:t>
                      </a:r>
                    </a:p>
                  </a:txBody>
                  <a:tcPr marL="129517" marR="129517" marT="32259" marB="32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49591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849313"/>
            <a:ext cx="10404475" cy="646588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252" tIns="50626" rIns="101252" bIns="50626" anchor="ctr"/>
          <a:lstStyle/>
          <a:p>
            <a:pPr algn="ctr">
              <a:defRPr/>
            </a:pPr>
            <a:endParaRPr lang="en-GB" sz="800" dirty="0">
              <a:solidFill>
                <a:srgbClr val="000000"/>
              </a:solidFill>
            </a:endParaRPr>
          </a:p>
        </p:txBody>
      </p:sp>
      <p:sp>
        <p:nvSpPr>
          <p:cNvPr id="5124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5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6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7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8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9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31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5132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pic>
        <p:nvPicPr>
          <p:cNvPr id="14337" name="Picture 1" descr="It's...different: Hugh Hefner didn't look too thrilled with his wife Crystal's balayage ombré hair makeover in a Twitter picture posted Thursd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083129"/>
            <a:ext cx="603885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94821" y="5631598"/>
            <a:ext cx="10073848" cy="9233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10 January 2014 :   It's...different: Hugh Hefner didn't look too thrilled with his wife Crystal's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balayage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ombré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hair makeover in a Twitter picture posted Thursday</a:t>
            </a:r>
            <a:endParaRPr kumimoji="0" lang="en-GB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'Thanks for all the positive comments on my new hair,' the previously platinum blonde wrote on Instagram Monday. </a:t>
            </a:r>
            <a:endParaRPr kumimoji="0" lang="en-GB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'It's a big change for me, and I knew you guys would give me your honest opinion. Now to convince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Hef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.'</a:t>
            </a:r>
            <a:endParaRPr kumimoji="0" lang="en-GB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When the on/off couple celebrated their first wedding anniversary on New Year's Eve, Crystal was still blonde as ever.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41" name="Picture 5" descr="MailOnline - news, sport, celebrity, science and health stories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701" y="331788"/>
            <a:ext cx="3333750" cy="62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83413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849313"/>
            <a:ext cx="10404475" cy="646588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252" tIns="50626" rIns="101252" bIns="50626" anchor="ctr"/>
          <a:lstStyle/>
          <a:p>
            <a:pPr algn="ctr">
              <a:defRPr/>
            </a:pPr>
            <a:endParaRPr lang="en-GB" sz="800">
              <a:solidFill>
                <a:srgbClr val="000000"/>
              </a:solidFill>
            </a:endParaRPr>
          </a:p>
        </p:txBody>
      </p:sp>
      <p:sp>
        <p:nvSpPr>
          <p:cNvPr id="3076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77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78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79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0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1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3074" name="Object 6"/>
          <p:cNvGraphicFramePr>
            <a:graphicFrameLocks noChangeAspect="1"/>
          </p:cNvGraphicFramePr>
          <p:nvPr/>
        </p:nvGraphicFramePr>
        <p:xfrm>
          <a:off x="2393950" y="6826250"/>
          <a:ext cx="1793875" cy="16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Document" r:id="rId5" imgW="4194810" imgH="499872" progId="Word.Document.8">
                  <p:embed/>
                </p:oleObj>
              </mc:Choice>
              <mc:Fallback>
                <p:oleObj name="Document" r:id="rId5" imgW="4194810" imgH="49987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6826250"/>
                        <a:ext cx="1793875" cy="16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600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82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090025" y="201613"/>
            <a:ext cx="962025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3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3084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3085" name="Text Box 64" descr="Stationery"/>
          <p:cNvSpPr txBox="1">
            <a:spLocks noChangeArrowheads="1"/>
          </p:cNvSpPr>
          <p:nvPr/>
        </p:nvSpPr>
        <p:spPr bwMode="auto">
          <a:xfrm>
            <a:off x="8442325" y="6681788"/>
            <a:ext cx="1295400" cy="411162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 algn="ctr"/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Trent Dementia</a:t>
            </a:r>
            <a:br>
              <a:rPr lang="en-GB" sz="1000" b="1">
                <a:solidFill>
                  <a:srgbClr val="003399"/>
                </a:solidFill>
                <a:latin typeface="Calibri" pitchFamily="34" charset="0"/>
              </a:rPr>
            </a:br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Research Network</a:t>
            </a:r>
            <a:endParaRPr lang="en-GB" sz="1000">
              <a:solidFill>
                <a:srgbClr val="003399"/>
              </a:solidFill>
              <a:latin typeface="Calibri" pitchFamily="34" charset="0"/>
            </a:endParaRPr>
          </a:p>
        </p:txBody>
      </p:sp>
      <p:pic>
        <p:nvPicPr>
          <p:cNvPr id="3086" name="Picture 15" descr="IMH logo with strap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5163" y="6537325"/>
            <a:ext cx="6080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7" name="TextBox 16"/>
          <p:cNvSpPr txBox="1">
            <a:spLocks noChangeArrowheads="1"/>
          </p:cNvSpPr>
          <p:nvPr/>
        </p:nvSpPr>
        <p:spPr bwMode="auto">
          <a:xfrm>
            <a:off x="5707063" y="6826250"/>
            <a:ext cx="1511300" cy="215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800">
                <a:latin typeface="Verdana" pitchFamily="34" charset="0"/>
              </a:rPr>
              <a:t>Grant from NIHR SSCR</a:t>
            </a:r>
          </a:p>
        </p:txBody>
      </p:sp>
      <p:sp>
        <p:nvSpPr>
          <p:cNvPr id="2064" name="TextBox 17"/>
          <p:cNvSpPr txBox="1">
            <a:spLocks noChangeArrowheads="1"/>
          </p:cNvSpPr>
          <p:nvPr/>
        </p:nvSpPr>
        <p:spPr bwMode="auto">
          <a:xfrm>
            <a:off x="593725" y="849288"/>
            <a:ext cx="8785225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GB" sz="3200" b="1" dirty="0" smtClean="0">
                <a:solidFill>
                  <a:srgbClr val="003399"/>
                </a:solidFill>
                <a:latin typeface="Verdana" pitchFamily="34" charset="0"/>
              </a:rPr>
              <a:t>Services supporting people with dementia </a:t>
            </a:r>
            <a:r>
              <a:rPr lang="en-GB" sz="3200" b="1" dirty="0">
                <a:solidFill>
                  <a:srgbClr val="003399"/>
                </a:solidFill>
                <a:latin typeface="Verdana" pitchFamily="34" charset="0"/>
              </a:rPr>
              <a:t>and their carers </a:t>
            </a:r>
            <a:r>
              <a:rPr lang="en-GB" sz="3200" b="1" dirty="0" smtClean="0">
                <a:solidFill>
                  <a:srgbClr val="003399"/>
                </a:solidFill>
                <a:latin typeface="Verdana" pitchFamily="34" charset="0"/>
              </a:rPr>
              <a:t>at home –a Service Template </a:t>
            </a:r>
            <a:r>
              <a:rPr lang="en-GB" sz="3200" b="1" dirty="0">
                <a:solidFill>
                  <a:srgbClr val="003399"/>
                </a:solidFill>
                <a:latin typeface="Verdana" pitchFamily="34" charset="0"/>
              </a:rPr>
              <a:t>for proper services</a:t>
            </a:r>
          </a:p>
          <a:p>
            <a:pPr algn="ctr">
              <a:lnSpc>
                <a:spcPct val="150000"/>
              </a:lnSpc>
              <a:defRPr/>
            </a:pPr>
            <a:endParaRPr lang="en-GB" sz="2800" b="1" dirty="0">
              <a:solidFill>
                <a:srgbClr val="003399"/>
              </a:solidFill>
              <a:latin typeface="Verdana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GB" sz="2800" b="1" dirty="0" smtClean="0">
                <a:solidFill>
                  <a:srgbClr val="003399"/>
                </a:solidFill>
                <a:latin typeface="Verdana" pitchFamily="34" charset="0"/>
              </a:rPr>
              <a:t> Service template - says what should be considered for proper services</a:t>
            </a:r>
            <a:endParaRPr lang="en-GB" sz="2800" b="1" dirty="0">
              <a:solidFill>
                <a:srgbClr val="003399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7970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849313"/>
            <a:ext cx="10404475" cy="646588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252" tIns="50626" rIns="101252" bIns="50626" anchor="ctr"/>
          <a:lstStyle/>
          <a:p>
            <a:pPr algn="ctr">
              <a:defRPr/>
            </a:pPr>
            <a:endParaRPr lang="en-GB" sz="800" dirty="0">
              <a:solidFill>
                <a:srgbClr val="000000"/>
              </a:solidFill>
            </a:endParaRPr>
          </a:p>
        </p:txBody>
      </p:sp>
      <p:sp>
        <p:nvSpPr>
          <p:cNvPr id="5124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5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6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7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8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9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31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5132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pic>
        <p:nvPicPr>
          <p:cNvPr id="14337" name="Picture 1" descr="It's...different: Hugh Hefner didn't look too thrilled with his wife Crystal's balayage ombré hair makeover in a Twitter picture posted Thursd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083129"/>
            <a:ext cx="603885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94821" y="5631598"/>
            <a:ext cx="10073848" cy="9233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10 January 2014 :   It's...different: Hugh Hefner didn't look too thrilled with his wife Crystal's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balayage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ombré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hair makeover in a Twitter picture posted Thursday</a:t>
            </a:r>
            <a:endParaRPr kumimoji="0" lang="en-GB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'Thanks for all the positive comments on my new hair,' the previously platinum blonde wrote on Instagram Monday. </a:t>
            </a:r>
            <a:endParaRPr kumimoji="0" lang="en-GB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'It's a big change for me, and I knew you guys would give me your honest opinion. Now to convince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Hef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.'</a:t>
            </a:r>
            <a:endParaRPr kumimoji="0" lang="en-GB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When the on/off couple celebrated their first wedding anniversary on New Year's Eve, Crystal was still blonde as ever.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41" name="Picture 5" descr="MailOnline - news, sport, celebrity, science and health stories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701" y="331788"/>
            <a:ext cx="3333750" cy="62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340805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Aims of IRIS </a:t>
            </a:r>
            <a:r>
              <a:rPr lang="en-GB" altLang="en-US" sz="1800" dirty="0" smtClean="0"/>
              <a:t>[Intensive Recovery Intervention Service]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69540" indent="-569540">
              <a:buFont typeface="+mj-lt"/>
              <a:buAutoNum type="arabicParenR"/>
              <a:defRPr/>
            </a:pPr>
            <a:r>
              <a:rPr lang="en-GB" dirty="0" smtClean="0"/>
              <a:t>Prevent Hospital admission</a:t>
            </a:r>
          </a:p>
          <a:p>
            <a:pPr marL="569540" indent="-569540">
              <a:buFont typeface="+mj-lt"/>
              <a:buAutoNum type="arabicParenR"/>
              <a:defRPr/>
            </a:pPr>
            <a:r>
              <a:rPr lang="en-GB" dirty="0" smtClean="0"/>
              <a:t>Prevent entry into short term care</a:t>
            </a:r>
          </a:p>
          <a:p>
            <a:pPr marL="569540" indent="-569540">
              <a:buFont typeface="+mj-lt"/>
              <a:buAutoNum type="arabicParenR"/>
              <a:defRPr/>
            </a:pPr>
            <a:r>
              <a:rPr lang="en-GB" dirty="0" smtClean="0"/>
              <a:t>Prevent entry into long term care</a:t>
            </a:r>
          </a:p>
          <a:p>
            <a:pPr marL="569540" indent="-569540">
              <a:buFont typeface="+mj-lt"/>
              <a:buAutoNum type="arabicParenR"/>
              <a:defRPr/>
            </a:pPr>
            <a:r>
              <a:rPr lang="en-GB" dirty="0" smtClean="0"/>
              <a:t>Facilitate early discharge</a:t>
            </a:r>
          </a:p>
          <a:p>
            <a:pPr marL="569540" indent="-569540">
              <a:buFont typeface="+mj-lt"/>
              <a:buAutoNum type="arabicParenR"/>
              <a:defRPr/>
            </a:pPr>
            <a:endParaRPr lang="en-GB" dirty="0"/>
          </a:p>
          <a:p>
            <a:pPr marL="0" indent="0">
              <a:buNone/>
              <a:defRPr/>
            </a:pPr>
            <a:r>
              <a:rPr lang="en-GB" dirty="0" smtClean="0"/>
              <a:t>Plus – enable a much better standard of home living</a:t>
            </a:r>
          </a:p>
          <a:p>
            <a:pPr marL="569540" indent="-569540">
              <a:buFont typeface="+mj-lt"/>
              <a:buAutoNum type="arabicParenR"/>
              <a:defRPr/>
            </a:pPr>
            <a:endParaRPr lang="en-GB" dirty="0" smtClean="0"/>
          </a:p>
          <a:p>
            <a:pPr marL="569540" indent="-569540">
              <a:buFont typeface="+mj-lt"/>
              <a:buAutoNum type="arabicParenR"/>
              <a:defRPr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39380994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Partnership working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869" y="2506133"/>
            <a:ext cx="9257453" cy="4389120"/>
          </a:xfrm>
        </p:spPr>
        <p:txBody>
          <a:bodyPr/>
          <a:lstStyle/>
          <a:p>
            <a:r>
              <a:rPr lang="en-GB" altLang="en-US" smtClean="0"/>
              <a:t>An accurate referral !</a:t>
            </a:r>
          </a:p>
          <a:p>
            <a:r>
              <a:rPr lang="en-GB" altLang="en-US" smtClean="0"/>
              <a:t>Discharge planned from day one</a:t>
            </a:r>
          </a:p>
          <a:p>
            <a:r>
              <a:rPr lang="en-GB" altLang="en-US" smtClean="0"/>
              <a:t>True joint working</a:t>
            </a:r>
          </a:p>
          <a:p>
            <a:r>
              <a:rPr lang="en-GB" altLang="en-US" smtClean="0"/>
              <a:t>Setting up good working relationships</a:t>
            </a:r>
          </a:p>
          <a:p>
            <a:r>
              <a:rPr lang="en-GB" altLang="en-US" smtClean="0"/>
              <a:t>Consistency of approach</a:t>
            </a:r>
          </a:p>
          <a:p>
            <a:r>
              <a:rPr lang="en-GB" altLang="en-US" smtClean="0"/>
              <a:t>The ‘real stuff’ that matters </a:t>
            </a:r>
          </a:p>
          <a:p>
            <a:endParaRPr lang="en-GB" altLang="en-US" smtClean="0"/>
          </a:p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5151060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WHY?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869" y="921296"/>
            <a:ext cx="9257453" cy="5973957"/>
          </a:xfrm>
        </p:spPr>
        <p:txBody>
          <a:bodyPr/>
          <a:lstStyle/>
          <a:p>
            <a:r>
              <a:rPr lang="en-GB" altLang="en-US" dirty="0"/>
              <a:t>Aging populations (in the next 20 years the elderly population will go up by 40%)</a:t>
            </a:r>
          </a:p>
          <a:p>
            <a:r>
              <a:rPr lang="en-GB" altLang="en-US" dirty="0"/>
              <a:t>First time ever there are more &gt;65 than &lt;18</a:t>
            </a:r>
          </a:p>
          <a:p>
            <a:r>
              <a:rPr lang="en-GB" altLang="en-US" dirty="0"/>
              <a:t>Hospital beds (70% over age 65)</a:t>
            </a:r>
          </a:p>
          <a:p>
            <a:r>
              <a:rPr lang="en-GB" altLang="en-US" dirty="0"/>
              <a:t>Cost of an NHS bed ~ £250 – 300 a day</a:t>
            </a:r>
          </a:p>
          <a:p>
            <a:r>
              <a:rPr lang="en-GB" altLang="en-US" dirty="0"/>
              <a:t>Cost to the public purse - £4M a week!</a:t>
            </a:r>
          </a:p>
          <a:p>
            <a:r>
              <a:rPr lang="en-GB" altLang="en-US" dirty="0"/>
              <a:t>Dementia time-bomb</a:t>
            </a:r>
          </a:p>
          <a:p>
            <a:r>
              <a:rPr lang="en-GB" altLang="en-US" dirty="0"/>
              <a:t>Home is best ….</a:t>
            </a:r>
          </a:p>
          <a:p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151060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849313"/>
            <a:ext cx="10404475" cy="646588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252" tIns="50626" rIns="101252" bIns="50626" anchor="ctr"/>
          <a:lstStyle/>
          <a:p>
            <a:pPr algn="ctr">
              <a:defRPr/>
            </a:pPr>
            <a:endParaRPr lang="en-GB" sz="800">
              <a:solidFill>
                <a:srgbClr val="000000"/>
              </a:solidFill>
            </a:endParaRPr>
          </a:p>
        </p:txBody>
      </p:sp>
      <p:sp>
        <p:nvSpPr>
          <p:cNvPr id="5124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5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6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7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8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9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5130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90025" y="201613"/>
            <a:ext cx="962025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1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5132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5133" name="Text Box 64" descr="Stationery"/>
          <p:cNvSpPr txBox="1">
            <a:spLocks noChangeArrowheads="1"/>
          </p:cNvSpPr>
          <p:nvPr/>
        </p:nvSpPr>
        <p:spPr bwMode="auto">
          <a:xfrm>
            <a:off x="8442325" y="6681788"/>
            <a:ext cx="1295400" cy="256129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 algn="ctr"/>
            <a:endParaRPr lang="en-GB" sz="1000" dirty="0">
              <a:solidFill>
                <a:srgbClr val="003399"/>
              </a:solidFill>
              <a:latin typeface="Calibri" pitchFamily="34" charset="0"/>
            </a:endParaRPr>
          </a:p>
        </p:txBody>
      </p:sp>
      <p:sp>
        <p:nvSpPr>
          <p:cNvPr id="5136" name="TextBox 17"/>
          <p:cNvSpPr txBox="1">
            <a:spLocks noChangeArrowheads="1"/>
          </p:cNvSpPr>
          <p:nvPr/>
        </p:nvSpPr>
        <p:spPr bwMode="auto">
          <a:xfrm>
            <a:off x="603250" y="697037"/>
            <a:ext cx="8785225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PM’s </a:t>
            </a:r>
            <a:r>
              <a:rPr lang="en-GB" sz="28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Dementia Challenge</a:t>
            </a:r>
            <a:endParaRPr lang="en-GB" sz="2800" b="1" u="sng" dirty="0" smtClean="0">
              <a:solidFill>
                <a:srgbClr val="0033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“</a:t>
            </a: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 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three people over </a:t>
            </a: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65 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will develop </a:t>
            </a: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dementia</a:t>
            </a:r>
          </a:p>
          <a:p>
            <a:endPara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England in 2012, 670,000 people </a:t>
            </a: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had 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dementia </a:t>
            </a: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(roughly) the 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combined populations of Bristol and Leicester. This number will double in the next 30 </a:t>
            </a: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years... </a:t>
            </a:r>
          </a:p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Among the over-55s, dementia is feared more than any other </a:t>
            </a: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illness… </a:t>
            </a:r>
          </a:p>
          <a:p>
            <a:endPara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(Roughly) £19 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billion a </a:t>
            </a: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cost to our economy is </a:t>
            </a: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huge…estimated… 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higher than the costs of cancer, heart disease or </a:t>
            </a: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stroke…[&amp;].. a 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moral imperative to improve dementia </a:t>
            </a: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care”</a:t>
            </a:r>
          </a:p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 the past 5 </a:t>
            </a: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years (up to 2013):</a:t>
            </a:r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Total 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research funding for dementia has doubled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the G8 Dementia Summit in December 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2013…[renewed]… commitment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the dementia challenge and announced its intention to double research funding for dementia again by 2025</a:t>
            </a:r>
            <a:endParaRPr lang="en-GB" b="1" dirty="0">
              <a:solidFill>
                <a:srgbClr val="0033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95951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849313"/>
            <a:ext cx="10404475" cy="646588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252" tIns="50626" rIns="101252" bIns="50626" anchor="ctr"/>
          <a:lstStyle/>
          <a:p>
            <a:pPr algn="ctr">
              <a:defRPr/>
            </a:pPr>
            <a:endParaRPr lang="en-GB" sz="800">
              <a:solidFill>
                <a:srgbClr val="000000"/>
              </a:solidFill>
            </a:endParaRPr>
          </a:p>
        </p:txBody>
      </p:sp>
      <p:sp>
        <p:nvSpPr>
          <p:cNvPr id="5124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5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6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7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8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9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393950" y="6826250"/>
          <a:ext cx="1793875" cy="16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Document" r:id="rId5" imgW="4194810" imgH="499872" progId="Word.Document.8">
                  <p:embed/>
                </p:oleObj>
              </mc:Choice>
              <mc:Fallback>
                <p:oleObj name="Document" r:id="rId5" imgW="4194810" imgH="49987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6826250"/>
                        <a:ext cx="1793875" cy="16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600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30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090025" y="201613"/>
            <a:ext cx="962025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1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5132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5133" name="Text Box 64" descr="Stationery"/>
          <p:cNvSpPr txBox="1">
            <a:spLocks noChangeArrowheads="1"/>
          </p:cNvSpPr>
          <p:nvPr/>
        </p:nvSpPr>
        <p:spPr bwMode="auto">
          <a:xfrm>
            <a:off x="8442325" y="6681788"/>
            <a:ext cx="1295400" cy="411162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 algn="ctr"/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Trent Dementia</a:t>
            </a:r>
            <a:br>
              <a:rPr lang="en-GB" sz="1000" b="1">
                <a:solidFill>
                  <a:srgbClr val="003399"/>
                </a:solidFill>
                <a:latin typeface="Calibri" pitchFamily="34" charset="0"/>
              </a:rPr>
            </a:br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Research Network</a:t>
            </a:r>
            <a:endParaRPr lang="en-GB" sz="1000">
              <a:solidFill>
                <a:srgbClr val="003399"/>
              </a:solidFill>
              <a:latin typeface="Calibri" pitchFamily="34" charset="0"/>
            </a:endParaRPr>
          </a:p>
        </p:txBody>
      </p:sp>
      <p:pic>
        <p:nvPicPr>
          <p:cNvPr id="5134" name="Picture 15" descr="IMH logo with strap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5163" y="6537325"/>
            <a:ext cx="6080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5" name="TextBox 16"/>
          <p:cNvSpPr txBox="1">
            <a:spLocks noChangeArrowheads="1"/>
          </p:cNvSpPr>
          <p:nvPr/>
        </p:nvSpPr>
        <p:spPr bwMode="auto">
          <a:xfrm>
            <a:off x="5707063" y="6826250"/>
            <a:ext cx="1511300" cy="215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800">
                <a:latin typeface="Verdana" pitchFamily="34" charset="0"/>
              </a:rPr>
              <a:t>Grant from NIHR SSCR</a:t>
            </a:r>
          </a:p>
        </p:txBody>
      </p:sp>
      <p:sp>
        <p:nvSpPr>
          <p:cNvPr id="5136" name="TextBox 17"/>
          <p:cNvSpPr txBox="1">
            <a:spLocks noChangeArrowheads="1"/>
          </p:cNvSpPr>
          <p:nvPr/>
        </p:nvSpPr>
        <p:spPr bwMode="auto">
          <a:xfrm>
            <a:off x="603250" y="697037"/>
            <a:ext cx="8785225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FUNDING FOR HOME CARE!</a:t>
            </a:r>
          </a:p>
          <a:p>
            <a:pPr algn="ctr"/>
            <a:endParaRPr lang="en-GB" sz="4800" b="1" dirty="0">
              <a:solidFill>
                <a:srgbClr val="0033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40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Andrea Sutcliffe, CQC [Times, 28.04.14], ‘penalise…this type of visit (15 minutes)…inspect councils where poor provision of care.’ </a:t>
            </a:r>
          </a:p>
          <a:p>
            <a:endParaRPr lang="en-GB" b="1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72519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849313"/>
            <a:ext cx="10404475" cy="646588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252" tIns="50626" rIns="101252" bIns="50626" anchor="ctr"/>
          <a:lstStyle/>
          <a:p>
            <a:pPr algn="ctr">
              <a:defRPr/>
            </a:pPr>
            <a:endParaRPr lang="en-GB" sz="800">
              <a:solidFill>
                <a:srgbClr val="000000"/>
              </a:solidFill>
            </a:endParaRPr>
          </a:p>
        </p:txBody>
      </p:sp>
      <p:sp>
        <p:nvSpPr>
          <p:cNvPr id="5124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5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6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7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8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9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393950" y="6826250"/>
          <a:ext cx="1793875" cy="16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Document" r:id="rId5" imgW="4194810" imgH="499872" progId="Word.Document.8">
                  <p:embed/>
                </p:oleObj>
              </mc:Choice>
              <mc:Fallback>
                <p:oleObj name="Document" r:id="rId5" imgW="4194810" imgH="49987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6826250"/>
                        <a:ext cx="1793875" cy="16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600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30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090025" y="201613"/>
            <a:ext cx="962025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1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5132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5133" name="Text Box 64" descr="Stationery"/>
          <p:cNvSpPr txBox="1">
            <a:spLocks noChangeArrowheads="1"/>
          </p:cNvSpPr>
          <p:nvPr/>
        </p:nvSpPr>
        <p:spPr bwMode="auto">
          <a:xfrm>
            <a:off x="8442325" y="6681788"/>
            <a:ext cx="1295400" cy="411162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 algn="ctr"/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Trent Dementia</a:t>
            </a:r>
            <a:br>
              <a:rPr lang="en-GB" sz="1000" b="1">
                <a:solidFill>
                  <a:srgbClr val="003399"/>
                </a:solidFill>
                <a:latin typeface="Calibri" pitchFamily="34" charset="0"/>
              </a:rPr>
            </a:br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Research Network</a:t>
            </a:r>
            <a:endParaRPr lang="en-GB" sz="1000">
              <a:solidFill>
                <a:srgbClr val="003399"/>
              </a:solidFill>
              <a:latin typeface="Calibri" pitchFamily="34" charset="0"/>
            </a:endParaRPr>
          </a:p>
        </p:txBody>
      </p:sp>
      <p:pic>
        <p:nvPicPr>
          <p:cNvPr id="5134" name="Picture 15" descr="IMH logo with strap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5163" y="6537325"/>
            <a:ext cx="6080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5" name="TextBox 16"/>
          <p:cNvSpPr txBox="1">
            <a:spLocks noChangeArrowheads="1"/>
          </p:cNvSpPr>
          <p:nvPr/>
        </p:nvSpPr>
        <p:spPr bwMode="auto">
          <a:xfrm>
            <a:off x="5707063" y="6826250"/>
            <a:ext cx="1511300" cy="215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800">
                <a:latin typeface="Verdana" pitchFamily="34" charset="0"/>
              </a:rPr>
              <a:t>Grant from NIHR SSCR</a:t>
            </a:r>
          </a:p>
        </p:txBody>
      </p:sp>
      <p:sp>
        <p:nvSpPr>
          <p:cNvPr id="5136" name="TextBox 17"/>
          <p:cNvSpPr txBox="1">
            <a:spLocks noChangeArrowheads="1"/>
          </p:cNvSpPr>
          <p:nvPr/>
        </p:nvSpPr>
        <p:spPr bwMode="auto">
          <a:xfrm>
            <a:off x="603250" y="697037"/>
            <a:ext cx="8785225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 sz="4400" b="1" dirty="0" smtClean="0">
              <a:solidFill>
                <a:srgbClr val="0033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44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Living well with dementia </a:t>
            </a:r>
          </a:p>
          <a:p>
            <a:pPr algn="ctr"/>
            <a:endParaRPr lang="en-GB" sz="4400" b="1" dirty="0">
              <a:solidFill>
                <a:srgbClr val="0033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44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home &amp; home care </a:t>
            </a:r>
          </a:p>
          <a:p>
            <a:pPr algn="ctr"/>
            <a:endParaRPr lang="en-GB" sz="4400" b="1" dirty="0">
              <a:solidFill>
                <a:srgbClr val="0033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44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support to do this</a:t>
            </a:r>
          </a:p>
          <a:p>
            <a:endParaRPr lang="en-GB" b="1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59421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0336" y="124409"/>
            <a:ext cx="8843804" cy="1920213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>East Midlands Academic Health Science Network (EMAHSN)</a:t>
            </a:r>
            <a:r>
              <a:rPr lang="en-US" dirty="0" smtClean="0">
                <a:effectLst/>
              </a:rPr>
              <a:t> </a:t>
            </a:r>
            <a:endParaRPr lang="en-US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0671" y="1814195"/>
            <a:ext cx="7283133" cy="4685321"/>
          </a:xfrm>
        </p:spPr>
        <p:txBody>
          <a:bodyPr>
            <a:noAutofit/>
          </a:bodyPr>
          <a:lstStyle/>
          <a:p>
            <a:endParaRPr lang="en-US" sz="2700" dirty="0"/>
          </a:p>
          <a:p>
            <a:r>
              <a:rPr lang="en-US" sz="2700" dirty="0"/>
              <a:t>One of 15 new [AHSN’s] set up…to transform health and patient care through innovation… a new and unique </a:t>
            </a:r>
            <a:r>
              <a:rPr lang="en-US" sz="2700" dirty="0" err="1"/>
              <a:t>partnership..key</a:t>
            </a:r>
            <a:r>
              <a:rPr lang="en-US" sz="2700" dirty="0"/>
              <a:t> focus on adopting and spreading innovation and best practice. EMAHSN will develop solutions to healthcare problems and ensure existing solutions are spread more </a:t>
            </a:r>
            <a:r>
              <a:rPr lang="en-US" sz="2700" dirty="0" err="1"/>
              <a:t>quickly..a</a:t>
            </a:r>
            <a:r>
              <a:rPr lang="en-US" sz="2700" dirty="0"/>
              <a:t> population of 4.8 million… in the counties of [</a:t>
            </a:r>
            <a:r>
              <a:rPr lang="en-US" sz="2700" dirty="0" err="1"/>
              <a:t>Notts.</a:t>
            </a:r>
            <a:r>
              <a:rPr lang="en-US" sz="2700" dirty="0"/>
              <a:t>, </a:t>
            </a:r>
            <a:r>
              <a:rPr lang="en-US" sz="2700" dirty="0" err="1"/>
              <a:t>Derbys</a:t>
            </a:r>
            <a:r>
              <a:rPr lang="en-US" sz="2700" dirty="0"/>
              <a:t>., </a:t>
            </a:r>
            <a:r>
              <a:rPr lang="en-US" sz="2700" dirty="0" err="1"/>
              <a:t>Lincs.</a:t>
            </a:r>
            <a:r>
              <a:rPr lang="en-US" sz="2700" dirty="0"/>
              <a:t>, </a:t>
            </a:r>
            <a:r>
              <a:rPr lang="en-US" sz="2700" dirty="0" err="1"/>
              <a:t>Leics.</a:t>
            </a:r>
            <a:r>
              <a:rPr lang="en-US" sz="2700" dirty="0"/>
              <a:t>, </a:t>
            </a:r>
            <a:r>
              <a:rPr lang="en-US" sz="2700" dirty="0" err="1"/>
              <a:t>Northants</a:t>
            </a:r>
            <a:r>
              <a:rPr lang="en-US" sz="2700" dirty="0"/>
              <a:t>. and Rutland]…focus on.., for example the care of frail older people... </a:t>
            </a:r>
          </a:p>
          <a:p>
            <a:endParaRPr lang="en-GB" sz="3100" dirty="0"/>
          </a:p>
        </p:txBody>
      </p:sp>
    </p:spTree>
    <p:extLst>
      <p:ext uri="{BB962C8B-B14F-4D97-AF65-F5344CB8AC3E}">
        <p14:creationId xmlns:p14="http://schemas.microsoft.com/office/powerpoint/2010/main" val="554998938"/>
      </p:ext>
    </p:extLst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849313"/>
            <a:ext cx="10404475" cy="646588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1252" tIns="50626" rIns="101252" bIns="50626" anchor="ctr"/>
          <a:lstStyle/>
          <a:p>
            <a:pPr algn="ctr">
              <a:defRPr/>
            </a:pPr>
            <a:endParaRPr lang="en-GB" sz="800">
              <a:solidFill>
                <a:srgbClr val="000000"/>
              </a:solidFill>
            </a:endParaRPr>
          </a:p>
        </p:txBody>
      </p:sp>
      <p:sp>
        <p:nvSpPr>
          <p:cNvPr id="5124" name="Text Box 56"/>
          <p:cNvSpPr txBox="1">
            <a:spLocks noChangeArrowheads="1"/>
          </p:cNvSpPr>
          <p:nvPr/>
        </p:nvSpPr>
        <p:spPr bwMode="auto">
          <a:xfrm>
            <a:off x="3819525" y="1598613"/>
            <a:ext cx="2514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5" name="TextBox 21"/>
          <p:cNvSpPr txBox="1">
            <a:spLocks noChangeArrowheads="1"/>
          </p:cNvSpPr>
          <p:nvPr/>
        </p:nvSpPr>
        <p:spPr bwMode="auto">
          <a:xfrm>
            <a:off x="7162800" y="5629275"/>
            <a:ext cx="6826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6" name="TextBox 23"/>
          <p:cNvSpPr txBox="1">
            <a:spLocks noChangeArrowheads="1"/>
          </p:cNvSpPr>
          <p:nvPr/>
        </p:nvSpPr>
        <p:spPr bwMode="auto">
          <a:xfrm>
            <a:off x="8224838" y="5140325"/>
            <a:ext cx="7302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7" name="TextBox 25"/>
          <p:cNvSpPr txBox="1">
            <a:spLocks noChangeArrowheads="1"/>
          </p:cNvSpPr>
          <p:nvPr/>
        </p:nvSpPr>
        <p:spPr bwMode="auto">
          <a:xfrm>
            <a:off x="9004300" y="5181600"/>
            <a:ext cx="3794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8" name="TextBox 27"/>
          <p:cNvSpPr txBox="1">
            <a:spLocks noChangeArrowheads="1"/>
          </p:cNvSpPr>
          <p:nvPr/>
        </p:nvSpPr>
        <p:spPr bwMode="auto">
          <a:xfrm flipV="1">
            <a:off x="8623300" y="157163"/>
            <a:ext cx="1530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9" name="TextBox 23"/>
          <p:cNvSpPr txBox="1">
            <a:spLocks noChangeArrowheads="1"/>
          </p:cNvSpPr>
          <p:nvPr/>
        </p:nvSpPr>
        <p:spPr bwMode="auto">
          <a:xfrm>
            <a:off x="4284663" y="7613650"/>
            <a:ext cx="17383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393950" y="6826250"/>
          <a:ext cx="1793875" cy="16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Document" r:id="rId5" imgW="4194810" imgH="499872" progId="Word.Document.8">
                  <p:embed/>
                </p:oleObj>
              </mc:Choice>
              <mc:Fallback>
                <p:oleObj name="Document" r:id="rId5" imgW="4194810" imgH="49987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6826250"/>
                        <a:ext cx="1793875" cy="16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600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30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090025" y="201613"/>
            <a:ext cx="962025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1" name="Text Box 56"/>
          <p:cNvSpPr txBox="1">
            <a:spLocks noChangeArrowheads="1"/>
          </p:cNvSpPr>
          <p:nvPr/>
        </p:nvSpPr>
        <p:spPr bwMode="auto">
          <a:xfrm>
            <a:off x="8377238" y="7485063"/>
            <a:ext cx="15335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5132" name="Text Box 62"/>
          <p:cNvSpPr txBox="1">
            <a:spLocks noChangeArrowheads="1"/>
          </p:cNvSpPr>
          <p:nvPr/>
        </p:nvSpPr>
        <p:spPr bwMode="auto">
          <a:xfrm>
            <a:off x="858838" y="7218363"/>
            <a:ext cx="2112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5133" name="Text Box 64" descr="Stationery"/>
          <p:cNvSpPr txBox="1">
            <a:spLocks noChangeArrowheads="1"/>
          </p:cNvSpPr>
          <p:nvPr/>
        </p:nvSpPr>
        <p:spPr bwMode="auto">
          <a:xfrm>
            <a:off x="8442325" y="6681788"/>
            <a:ext cx="1295400" cy="411162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lIns="101252" tIns="50626" rIns="101252" bIns="50626">
            <a:spAutoFit/>
          </a:bodyPr>
          <a:lstStyle/>
          <a:p>
            <a:pPr algn="ctr"/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Trent Dementia</a:t>
            </a:r>
            <a:br>
              <a:rPr lang="en-GB" sz="1000" b="1">
                <a:solidFill>
                  <a:srgbClr val="003399"/>
                </a:solidFill>
                <a:latin typeface="Calibri" pitchFamily="34" charset="0"/>
              </a:rPr>
            </a:br>
            <a:r>
              <a:rPr lang="en-GB" sz="1000" b="1">
                <a:solidFill>
                  <a:srgbClr val="003399"/>
                </a:solidFill>
                <a:latin typeface="Calibri" pitchFamily="34" charset="0"/>
              </a:rPr>
              <a:t>Research Network</a:t>
            </a:r>
            <a:endParaRPr lang="en-GB" sz="1000">
              <a:solidFill>
                <a:srgbClr val="003399"/>
              </a:solidFill>
              <a:latin typeface="Calibri" pitchFamily="34" charset="0"/>
            </a:endParaRPr>
          </a:p>
        </p:txBody>
      </p:sp>
      <p:pic>
        <p:nvPicPr>
          <p:cNvPr id="5134" name="Picture 15" descr="IMH logo with strap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5163" y="6537325"/>
            <a:ext cx="6080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5" name="TextBox 16"/>
          <p:cNvSpPr txBox="1">
            <a:spLocks noChangeArrowheads="1"/>
          </p:cNvSpPr>
          <p:nvPr/>
        </p:nvSpPr>
        <p:spPr bwMode="auto">
          <a:xfrm>
            <a:off x="5707063" y="6826250"/>
            <a:ext cx="1511300" cy="215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800">
                <a:latin typeface="Verdana" pitchFamily="34" charset="0"/>
              </a:rPr>
              <a:t>Grant from NIHR SSCR</a:t>
            </a:r>
          </a:p>
        </p:txBody>
      </p:sp>
      <p:sp>
        <p:nvSpPr>
          <p:cNvPr id="5136" name="TextBox 17"/>
          <p:cNvSpPr txBox="1">
            <a:spLocks noChangeArrowheads="1"/>
          </p:cNvSpPr>
          <p:nvPr/>
        </p:nvSpPr>
        <p:spPr bwMode="auto">
          <a:xfrm>
            <a:off x="603250" y="697037"/>
            <a:ext cx="878522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 sz="4400" b="1" dirty="0" smtClean="0">
              <a:solidFill>
                <a:srgbClr val="0033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en-GB" sz="4400" b="1" dirty="0">
              <a:solidFill>
                <a:srgbClr val="0033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4800" b="1" dirty="0" smtClean="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 are approaching them to FUND this FORUM going forward – but how do you want it?</a:t>
            </a:r>
            <a:endParaRPr lang="en-GB" b="1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18767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ake 1 design 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Shake 1 design template</Template>
  <TotalTime>1706</TotalTime>
  <Words>972</Words>
  <Application>Microsoft Office PowerPoint</Application>
  <PresentationFormat>Custom</PresentationFormat>
  <Paragraphs>128</Paragraphs>
  <Slides>16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Shake 1 design template</vt:lpstr>
      <vt:lpstr>Document</vt:lpstr>
      <vt:lpstr>PowerPoint Presentation</vt:lpstr>
      <vt:lpstr>Aims of IRIS [Intensive Recovery Intervention Service]</vt:lpstr>
      <vt:lpstr>Partnership working</vt:lpstr>
      <vt:lpstr>WHY?</vt:lpstr>
      <vt:lpstr>PowerPoint Presentation</vt:lpstr>
      <vt:lpstr>PowerPoint Presentation</vt:lpstr>
      <vt:lpstr>PowerPoint Presentation</vt:lpstr>
      <vt:lpstr>East Midlands Academic Health Science Network (EMAHSN)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Nottingham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Information Services</dc:creator>
  <cp:lastModifiedBy>Charlton Jill</cp:lastModifiedBy>
  <cp:revision>144</cp:revision>
  <cp:lastPrinted>2014-02-24T20:00:34Z</cp:lastPrinted>
  <dcterms:created xsi:type="dcterms:W3CDTF">2011-08-19T12:24:51Z</dcterms:created>
  <dcterms:modified xsi:type="dcterms:W3CDTF">2014-05-09T08:56:56Z</dcterms:modified>
</cp:coreProperties>
</file>