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95" r:id="rId2"/>
    <p:sldId id="257" r:id="rId3"/>
    <p:sldId id="262" r:id="rId4"/>
    <p:sldId id="29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ye, Una" initials="FU" lastIdx="20" clrIdx="0">
    <p:extLst>
      <p:ext uri="{19B8F6BF-5375-455C-9EA6-DF929625EA0E}">
        <p15:presenceInfo xmlns:p15="http://schemas.microsoft.com/office/powerpoint/2012/main" userId="S::k1811837@kcl.ac.uk::a7fbf47c-18bc-4b4a-9fb9-cc7852e2eb0a" providerId="AD"/>
      </p:ext>
    </p:extLst>
  </p:cmAuthor>
  <p:cmAuthor id="2" name="heike bartel" initials="hb" lastIdx="14" clrIdx="1"/>
  <p:cmAuthor id="3" name="Vytniorgu, Richard (Dr.)" initials="VR(" lastIdx="1" clrIdx="2">
    <p:extLst>
      <p:ext uri="{19B8F6BF-5375-455C-9EA6-DF929625EA0E}">
        <p15:presenceInfo xmlns:p15="http://schemas.microsoft.com/office/powerpoint/2012/main" userId="S::rv77@leicester.ac.uk::065885c7-fbb8-4006-8c45-5544db56c0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56" autoAdjust="0"/>
    <p:restoredTop sz="94365" autoAdjust="0"/>
  </p:normalViewPr>
  <p:slideViewPr>
    <p:cSldViewPr snapToGrid="0">
      <p:cViewPr varScale="1">
        <p:scale>
          <a:sx n="68" d="100"/>
          <a:sy n="68" d="100"/>
        </p:scale>
        <p:origin x="88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B0BAA-80AA-4EEF-BF74-A8E1A08C81C7}" type="datetimeFigureOut">
              <a:rPr lang="en-GB" smtClean="0"/>
              <a:pPr/>
              <a:t>16/05/2023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1E1F3-CAA7-493F-B4A8-23EFAE27E0A5}" type="slidenum">
              <a:rPr lang="en-GB" smtClean="0"/>
              <a:pPr/>
              <a:t>‹#›</a:t>
            </a:fld>
            <a:endParaRPr lang="en-GB" dirty="0"/>
          </a:p>
        </p:txBody>
      </p:sp>
    </p:spTree>
    <p:extLst>
      <p:ext uri="{BB962C8B-B14F-4D97-AF65-F5344CB8AC3E}">
        <p14:creationId xmlns:p14="http://schemas.microsoft.com/office/powerpoint/2010/main" val="275210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Sources: Hay, P., Girosi, F. &amp; Mond, J. Prevalence and sociodemographic correlates of DSM-5 eating disorders in the Australian population. J Eat Disord 3, 19 (2015) doi:10.1186/s40337-015-0056-0</a:t>
            </a:r>
          </a:p>
          <a:p>
            <a:r>
              <a:rPr lang="en-GB" dirty="0"/>
              <a:t>https://www.beateatingdisorders.org.uk/media-centre/eating-disorder-statistics</a:t>
            </a:r>
          </a:p>
          <a:p>
            <a:r>
              <a:rPr lang="en-GB" dirty="0"/>
              <a:t>Hart, L. M., Granillo, M. T., Jorm, A. F., &amp; Paxton, S. J., 2011: https://www.sciencedirect.com/science/article/pii/S0272735811000523?via%3Dihub</a:t>
            </a:r>
          </a:p>
          <a:p>
            <a:endParaRPr lang="en-GB" dirty="0"/>
          </a:p>
        </p:txBody>
      </p:sp>
      <p:sp>
        <p:nvSpPr>
          <p:cNvPr id="4" name="Slide Number Placeholder 3"/>
          <p:cNvSpPr>
            <a:spLocks noGrp="1"/>
          </p:cNvSpPr>
          <p:nvPr>
            <p:ph type="sldNum" sz="quarter" idx="5"/>
          </p:nvPr>
        </p:nvSpPr>
        <p:spPr/>
        <p:txBody>
          <a:bodyPr/>
          <a:lstStyle/>
          <a:p>
            <a:fld id="{9F7E6D44-7F00-4694-A6D9-BCD909559650}" type="slidenum">
              <a:rPr lang="en-GB" smtClean="0"/>
              <a:pPr/>
              <a:t>1</a:t>
            </a:fld>
            <a:endParaRPr lang="en-GB" dirty="0"/>
          </a:p>
        </p:txBody>
      </p:sp>
    </p:spTree>
    <p:extLst>
      <p:ext uri="{BB962C8B-B14F-4D97-AF65-F5344CB8AC3E}">
        <p14:creationId xmlns:p14="http://schemas.microsoft.com/office/powerpoint/2010/main" val="714429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Hudson, J. I., Hiripi, E., Pope, H. G., Jr, &amp; Kessler, R. C. (2007). The prevalence and correlates of eating disorders in the National Comorbidity Survey Replication. Biological psychiatry, 61(3), 348–358. doi:10.1016/j.biopsych.2006.03.040</a:t>
            </a:r>
          </a:p>
          <a:p>
            <a:r>
              <a:rPr lang="en-GB" dirty="0"/>
              <a:t>Lavender, Brown &amp; Murray, 2017</a:t>
            </a:r>
          </a:p>
          <a:p>
            <a:r>
              <a:rPr lang="en-GB" dirty="0"/>
              <a:t>Mitchison &amp; Mond, 2015.</a:t>
            </a:r>
          </a:p>
          <a:p>
            <a:r>
              <a:rPr lang="en-GB" dirty="0"/>
              <a:t>NHS Digital, 2018: https://www.england.nhs.uk/mental-health/cyp/eating-disorders/</a:t>
            </a:r>
          </a:p>
          <a:p>
            <a:r>
              <a:rPr lang="en-GB" dirty="0"/>
              <a:t>Frederick, D. A., &amp; Essayli, J. H. (2016). Male body image: The roles of sexual orientation and body mass index across five national US Studies. Psychology of Men &amp; Masculinity, 17(4), 336–351. doi:10.1037/men0000031</a:t>
            </a:r>
          </a:p>
          <a:p>
            <a:endParaRPr lang="en-GB" dirty="0"/>
          </a:p>
        </p:txBody>
      </p:sp>
      <p:sp>
        <p:nvSpPr>
          <p:cNvPr id="4" name="Slide Number Placeholder 3"/>
          <p:cNvSpPr>
            <a:spLocks noGrp="1"/>
          </p:cNvSpPr>
          <p:nvPr>
            <p:ph type="sldNum" sz="quarter" idx="5"/>
          </p:nvPr>
        </p:nvSpPr>
        <p:spPr/>
        <p:txBody>
          <a:bodyPr/>
          <a:lstStyle/>
          <a:p>
            <a:fld id="{6EA1E1F3-CAA7-493F-B4A8-23EFAE27E0A5}" type="slidenum">
              <a:rPr lang="en-GB" smtClean="0"/>
              <a:pPr/>
              <a:t>2</a:t>
            </a:fld>
            <a:endParaRPr lang="en-GB" dirty="0"/>
          </a:p>
        </p:txBody>
      </p:sp>
    </p:spTree>
    <p:extLst>
      <p:ext uri="{BB962C8B-B14F-4D97-AF65-F5344CB8AC3E}">
        <p14:creationId xmlns:p14="http://schemas.microsoft.com/office/powerpoint/2010/main" val="469176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D5FF-5275-45D7-B41D-5517F9C5D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5DADBE-5D90-42C1-9C5E-ABABC4402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FE23E7-DA5E-442C-94EB-7CC820EB1AFC}"/>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6E58747B-00C0-447D-ADDF-599AF2C3DD5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103C18F-6E02-4C32-8E60-659BD6E90D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8408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29FA-C237-4C8C-96A5-1F444C89F2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75C176-B08E-47FA-8CCB-58C62DF233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575D3A-BDE3-4D82-9ECA-5A9E58384BFF}"/>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69483463-DF60-412C-90DD-E3A7C8EB850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AD69234-BE11-4009-9BE3-8FF54404800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43991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BE867B-4CFC-4E59-8E91-1DFC328EA4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31AF55-C54D-4C72-9BBD-A3853297DD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FFE5FF-6F41-4822-99E2-CB869E9BD231}"/>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177A4979-B041-4E4A-9DF9-AF06E618C56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1DC1F60-8456-4051-9A11-2486F7C6E72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6628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67C1-7131-4FB9-A020-EF5081942F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5395C-64E9-4DFE-A282-B763FAA6A2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A0612-85EE-4B33-AAED-6C259C41FE0C}"/>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B5046DDC-66E2-428D-B40E-9140C8E9C02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35E466D-45AA-4C83-8644-6A99E0B3AA6D}"/>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750211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F0465-931A-4DC9-8E26-1BEB03DC8E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96A30BC-44A8-427A-AB6B-2E38A27254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5D524E-A021-48BE-AE6B-E9BFE5AB9330}"/>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E78EB383-40B4-4EC7-88E9-63F5F65373F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F1025DE-6C0B-485F-9413-0E9E7A3C6133}"/>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30379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C6C3C-3254-4876-AE05-992388B382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68952-FA3A-45B3-BE0D-B17A1C872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76C217-3945-466A-99C4-B9AC568959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75EC96-89F2-4587-BC49-21F0F554B8F3}"/>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6" name="Footer Placeholder 5">
            <a:extLst>
              <a:ext uri="{FF2B5EF4-FFF2-40B4-BE49-F238E27FC236}">
                <a16:creationId xmlns:a16="http://schemas.microsoft.com/office/drawing/2014/main" id="{C74D1155-BB8E-443F-9324-DE05E6092C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CBDB73A-A2D1-4FD6-828C-9F19DB453009}"/>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954504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C6E72-4D62-445B-8EDE-EB5AC7B95E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01327E-2879-483B-9690-99E0C6ED4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4BF9D-4DB9-4F80-ABA4-E899439C2D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A945AF4-5119-4824-9D70-6332B30209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E07271-71E3-44FE-8649-355D609FD1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416041-9631-4A75-86D4-920191E08116}"/>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8" name="Footer Placeholder 7">
            <a:extLst>
              <a:ext uri="{FF2B5EF4-FFF2-40B4-BE49-F238E27FC236}">
                <a16:creationId xmlns:a16="http://schemas.microsoft.com/office/drawing/2014/main" id="{39814017-BB17-460B-A996-570E466E80C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C1B3B72-9254-4DEE-A307-3937DA8D5394}"/>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26898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F9B0E-6BEF-4F9D-8F20-457B5C036D3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A5C0F4-D442-4C23-9D3A-17B49F5F213D}"/>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4" name="Footer Placeholder 3">
            <a:extLst>
              <a:ext uri="{FF2B5EF4-FFF2-40B4-BE49-F238E27FC236}">
                <a16:creationId xmlns:a16="http://schemas.microsoft.com/office/drawing/2014/main" id="{7F5092E5-BE16-46B3-8231-5C68980F766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93F8910-A23A-4D87-8876-424FF3BA6E21}"/>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53579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454F42-D8FB-4C0E-836C-0B98F09D34F6}"/>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3" name="Footer Placeholder 2">
            <a:extLst>
              <a:ext uri="{FF2B5EF4-FFF2-40B4-BE49-F238E27FC236}">
                <a16:creationId xmlns:a16="http://schemas.microsoft.com/office/drawing/2014/main" id="{8FB719F9-13EC-46BF-BBFF-4F6903E01CB6}"/>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D0CB310D-0D65-401A-BDAB-976CCCCB5DA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27883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C196-2BA1-46D8-A7E8-0C49EA806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29AE76-1E89-408D-B1DD-5041F37A2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1FF536-535D-4AE8-9E38-954239684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CD302-4FAC-4536-B20F-7A8F0493D13D}"/>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6" name="Footer Placeholder 5">
            <a:extLst>
              <a:ext uri="{FF2B5EF4-FFF2-40B4-BE49-F238E27FC236}">
                <a16:creationId xmlns:a16="http://schemas.microsoft.com/office/drawing/2014/main" id="{5D1376FC-9336-4991-AC3F-4B07A581F6C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6DCBB0C-81AA-4113-BC40-EC28EAB320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31179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E9BEF-B6F3-4F64-9575-C54291B61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7539F6-458B-49A0-B585-47F6C1D72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10F6F89-1237-476C-A871-69A98A3F3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1C3235-6284-46B9-B283-257427F9146B}"/>
              </a:ext>
            </a:extLst>
          </p:cNvPr>
          <p:cNvSpPr>
            <a:spLocks noGrp="1"/>
          </p:cNvSpPr>
          <p:nvPr>
            <p:ph type="dt" sz="half" idx="10"/>
          </p:nvPr>
        </p:nvSpPr>
        <p:spPr/>
        <p:txBody>
          <a:bodyPr/>
          <a:lstStyle/>
          <a:p>
            <a:fld id="{34AEF336-E74E-4266-8CEF-E87C124A85D4}" type="datetimeFigureOut">
              <a:rPr lang="en-GB" smtClean="0"/>
              <a:pPr/>
              <a:t>16/05/2023</a:t>
            </a:fld>
            <a:endParaRPr lang="en-GB" dirty="0"/>
          </a:p>
        </p:txBody>
      </p:sp>
      <p:sp>
        <p:nvSpPr>
          <p:cNvPr id="6" name="Footer Placeholder 5">
            <a:extLst>
              <a:ext uri="{FF2B5EF4-FFF2-40B4-BE49-F238E27FC236}">
                <a16:creationId xmlns:a16="http://schemas.microsoft.com/office/drawing/2014/main" id="{FCA069FD-1FA9-4077-9EEB-E8AC189C9A0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0990676-4AFF-47C0-A43E-F79FCEC4D915}"/>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21562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E0548B-6E54-47E9-B9F1-2ECB7C450B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884E4B-1B3C-4EA1-A1C2-DC43BDCCCD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B6CA1F-C2A9-46C5-AE2C-78A0D02DE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EF336-E74E-4266-8CEF-E87C124A85D4}" type="datetimeFigureOut">
              <a:rPr lang="en-GB" smtClean="0"/>
              <a:pPr/>
              <a:t>16/05/2023</a:t>
            </a:fld>
            <a:endParaRPr lang="en-GB" dirty="0"/>
          </a:p>
        </p:txBody>
      </p:sp>
      <p:sp>
        <p:nvSpPr>
          <p:cNvPr id="5" name="Footer Placeholder 4">
            <a:extLst>
              <a:ext uri="{FF2B5EF4-FFF2-40B4-BE49-F238E27FC236}">
                <a16:creationId xmlns:a16="http://schemas.microsoft.com/office/drawing/2014/main" id="{ECA70580-1792-4EF0-BE74-A9B84BAE72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64546246-E2C7-4064-B23D-7070629B8D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47793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doi.org/10.1016/j.cpr.2011.03.004"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1252025"/>
            <a:ext cx="2841674" cy="3249637"/>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kern="1200" dirty="0">
                <a:solidFill>
                  <a:schemeClr val="accent1">
                    <a:lumMod val="75000"/>
                  </a:schemeClr>
                </a:solidFill>
                <a:latin typeface="+mj-lt"/>
                <a:ea typeface="+mj-ea"/>
                <a:cs typeface="+mj-cs"/>
              </a:rPr>
              <a:t>1. Some facts about eating disorders</a:t>
            </a:r>
            <a:endParaRPr lang="en-US" sz="3200" kern="1200" dirty="0">
              <a:solidFill>
                <a:schemeClr val="accent1">
                  <a:lumMod val="75000"/>
                </a:schemeClr>
              </a:solidFill>
              <a:latin typeface="+mj-lt"/>
              <a:ea typeface="+mj-ea"/>
              <a:cs typeface="+mj-cs"/>
            </a:endParaRPr>
          </a:p>
        </p:txBody>
      </p:sp>
      <p:sp>
        <p:nvSpPr>
          <p:cNvPr id="8" name="Content Placeholder 7">
            <a:extLst>
              <a:ext uri="{FF2B5EF4-FFF2-40B4-BE49-F238E27FC236}">
                <a16:creationId xmlns:a16="http://schemas.microsoft.com/office/drawing/2014/main" id="{49CE25C8-9941-409C-A2FD-6BDF150BD436}"/>
              </a:ext>
            </a:extLst>
          </p:cNvPr>
          <p:cNvSpPr>
            <a:spLocks noGrp="1"/>
          </p:cNvSpPr>
          <p:nvPr>
            <p:ph idx="1"/>
          </p:nvPr>
        </p:nvSpPr>
        <p:spPr>
          <a:xfrm>
            <a:off x="2770909" y="0"/>
            <a:ext cx="9186629" cy="6858000"/>
          </a:xfrm>
        </p:spPr>
        <p:txBody>
          <a:bodyPr vert="horz" lIns="91440" tIns="45720" rIns="91440" bIns="45720" rtlCol="0" anchor="ctr">
            <a:normAutofit fontScale="70000" lnSpcReduction="20000"/>
          </a:bodyPr>
          <a:lstStyle/>
          <a:p>
            <a:pPr marL="0">
              <a:lnSpc>
                <a:spcPct val="160000"/>
              </a:lnSpc>
              <a:spcAft>
                <a:spcPts val="800"/>
              </a:spcAft>
            </a:pPr>
            <a:r>
              <a:rPr lang="en-US" sz="2000" dirty="0">
                <a:latin typeface="Arial" panose="020B0604020202020204" pitchFamily="34" charset="0"/>
                <a:cs typeface="Arial" panose="020B0604020202020204" pitchFamily="34" charset="0"/>
              </a:rPr>
              <a:t>There are many different types of eating disorders including </a:t>
            </a:r>
            <a:r>
              <a:rPr lang="en-US" sz="2000" b="1" dirty="0">
                <a:latin typeface="Arial" panose="020B0604020202020204" pitchFamily="34" charset="0"/>
                <a:cs typeface="Arial" panose="020B0604020202020204" pitchFamily="34" charset="0"/>
              </a:rPr>
              <a:t>Anorexia Nervosa</a:t>
            </a:r>
            <a:r>
              <a:rPr lang="en-US" sz="2000" dirty="0">
                <a:latin typeface="Arial" panose="020B0604020202020204" pitchFamily="34" charset="0"/>
                <a:cs typeface="Arial" panose="020B0604020202020204" pitchFamily="34" charset="0"/>
              </a:rPr>
              <a:t> (commonly associated with restricting eating and low weight) and </a:t>
            </a:r>
            <a:r>
              <a:rPr lang="en-US" sz="2000" b="1" dirty="0">
                <a:latin typeface="Arial" panose="020B0604020202020204" pitchFamily="34" charset="0"/>
                <a:cs typeface="Arial" panose="020B0604020202020204" pitchFamily="34" charset="0"/>
              </a:rPr>
              <a:t>Bulimia Nervosa</a:t>
            </a:r>
            <a:r>
              <a:rPr lang="en-US" sz="2000" dirty="0">
                <a:latin typeface="Arial" panose="020B0604020202020204" pitchFamily="34" charset="0"/>
                <a:cs typeface="Arial" panose="020B0604020202020204" pitchFamily="34" charset="0"/>
              </a:rPr>
              <a:t> (characterized by periods of binging or overeating, followed by fasting and/ or purging). </a:t>
            </a:r>
          </a:p>
          <a:p>
            <a:pPr marL="0">
              <a:lnSpc>
                <a:spcPct val="160000"/>
              </a:lnSpc>
              <a:spcAft>
                <a:spcPts val="800"/>
              </a:spcAft>
            </a:pPr>
            <a:r>
              <a:rPr lang="en-US" sz="2000" dirty="0">
                <a:latin typeface="Arial" panose="020B0604020202020204" pitchFamily="34" charset="0"/>
                <a:cs typeface="Arial" panose="020B0604020202020204" pitchFamily="34" charset="0"/>
              </a:rPr>
              <a:t>Less commonly known eating disorders include </a:t>
            </a:r>
            <a:r>
              <a:rPr lang="en-US" sz="2000" b="1" dirty="0">
                <a:latin typeface="Arial" panose="020B0604020202020204" pitchFamily="34" charset="0"/>
                <a:cs typeface="Arial" panose="020B0604020202020204" pitchFamily="34" charset="0"/>
              </a:rPr>
              <a:t>Binge Eating Disorder </a:t>
            </a:r>
            <a:r>
              <a:rPr lang="en-US" sz="2000" dirty="0">
                <a:latin typeface="Arial" panose="020B0604020202020204" pitchFamily="34" charset="0"/>
                <a:cs typeface="Arial" panose="020B0604020202020204" pitchFamily="34" charset="0"/>
              </a:rPr>
              <a:t>(where people experience a loss of control and binge eat similarly to bulimia without purging, often associated with extreme feelings of distress) and </a:t>
            </a:r>
            <a:r>
              <a:rPr lang="en-US" sz="2000" b="1" dirty="0">
                <a:latin typeface="Arial" panose="020B0604020202020204" pitchFamily="34" charset="0"/>
                <a:cs typeface="Arial" panose="020B0604020202020204" pitchFamily="34" charset="0"/>
              </a:rPr>
              <a:t>Other Specified Feeding or Eating Disorders (OSFED)</a:t>
            </a:r>
            <a:r>
              <a:rPr lang="en-US" sz="2000" dirty="0">
                <a:latin typeface="Arial" panose="020B0604020202020204" pitchFamily="34" charset="0"/>
                <a:cs typeface="Arial" panose="020B0604020202020204" pitchFamily="34" charset="0"/>
              </a:rPr>
              <a:t> which was previously known as Eating Disorder Not Otherwise Specified (EDNOS) (a category that encompasses those individuals who did not meet strict diagnostic criteria for anorexia or bulimia but still had a significant eating disorder). (Hay, </a:t>
            </a:r>
            <a:r>
              <a:rPr lang="en-US" sz="2000" dirty="0" err="1">
                <a:latin typeface="Arial" panose="020B0604020202020204" pitchFamily="34" charset="0"/>
                <a:cs typeface="Arial" panose="020B0604020202020204" pitchFamily="34" charset="0"/>
              </a:rPr>
              <a:t>Girosi</a:t>
            </a:r>
            <a:r>
              <a:rPr lang="en-US" sz="2000" dirty="0">
                <a:latin typeface="Arial" panose="020B0604020202020204" pitchFamily="34" charset="0"/>
                <a:cs typeface="Arial" panose="020B0604020202020204" pitchFamily="34" charset="0"/>
              </a:rPr>
              <a:t>, &amp; Mond: 2015)</a:t>
            </a:r>
          </a:p>
          <a:p>
            <a:pPr marL="0">
              <a:lnSpc>
                <a:spcPct val="160000"/>
              </a:lnSpc>
              <a:spcAft>
                <a:spcPts val="800"/>
              </a:spcAft>
            </a:pPr>
            <a:r>
              <a:rPr lang="en-US" sz="2000" dirty="0">
                <a:latin typeface="Arial" panose="020B0604020202020204" pitchFamily="34" charset="0"/>
                <a:cs typeface="Arial" panose="020B0604020202020204" pitchFamily="34" charset="0"/>
              </a:rPr>
              <a:t>Only about 10% of people with an eating disorder fit into the category of anorexia, 20% bulimia, 20% Binge Eating Disorder, and up to 50% OSFED. (B-eat: n.d.)</a:t>
            </a:r>
          </a:p>
          <a:p>
            <a:pPr marL="0">
              <a:lnSpc>
                <a:spcPct val="160000"/>
              </a:lnSpc>
              <a:spcAft>
                <a:spcPts val="800"/>
              </a:spcAft>
            </a:pPr>
            <a:r>
              <a:rPr lang="en-US" sz="2000" dirty="0">
                <a:latin typeface="Arial" panose="020B0604020202020204" pitchFamily="34" charset="0"/>
                <a:cs typeface="Arial" panose="020B0604020202020204" pitchFamily="34" charset="0"/>
              </a:rPr>
              <a:t>An estimated </a:t>
            </a:r>
            <a:r>
              <a:rPr lang="en-US" sz="2000" b="1" dirty="0">
                <a:latin typeface="Arial" panose="020B0604020202020204" pitchFamily="34" charset="0"/>
                <a:cs typeface="Arial" panose="020B0604020202020204" pitchFamily="34" charset="0"/>
              </a:rPr>
              <a:t>1.25 million people in the UK have an eating disorder. </a:t>
            </a:r>
            <a:r>
              <a:rPr lang="en-US" sz="2000" dirty="0">
                <a:latin typeface="Arial" panose="020B0604020202020204" pitchFamily="34" charset="0"/>
                <a:cs typeface="Arial" panose="020B0604020202020204" pitchFamily="34" charset="0"/>
              </a:rPr>
              <a:t>However, studies suggest that just 23% of individuals with diagnosable eating disorders seek treatment specific to eating disorders meaning that many people are not accounted for within these official statistics. (Hart, </a:t>
            </a:r>
            <a:r>
              <a:rPr lang="en-US" sz="2000" dirty="0" err="1">
                <a:latin typeface="Arial" panose="020B0604020202020204" pitchFamily="34" charset="0"/>
                <a:cs typeface="Arial" panose="020B0604020202020204" pitchFamily="34" charset="0"/>
              </a:rPr>
              <a:t>Granillo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Jorm</a:t>
            </a:r>
            <a:r>
              <a:rPr lang="en-US" sz="2000" dirty="0">
                <a:latin typeface="Arial" panose="020B0604020202020204" pitchFamily="34" charset="0"/>
                <a:cs typeface="Arial" panose="020B0604020202020204" pitchFamily="34" charset="0"/>
              </a:rPr>
              <a:t>, &amp; Paxton: 2011)</a:t>
            </a:r>
          </a:p>
          <a:p>
            <a:pPr>
              <a:lnSpc>
                <a:spcPct val="160000"/>
              </a:lnSpc>
              <a:spcAft>
                <a:spcPts val="800"/>
              </a:spcAft>
            </a:pPr>
            <a:r>
              <a:rPr lang="en-US" sz="2000" b="1" dirty="0">
                <a:latin typeface="Arial" panose="020B0604020202020204" pitchFamily="34" charset="0"/>
                <a:cs typeface="Arial" panose="020B0604020202020204" pitchFamily="34" charset="0"/>
              </a:rPr>
              <a:t>Anyone </a:t>
            </a:r>
            <a:r>
              <a:rPr lang="en-US" sz="2000" dirty="0">
                <a:latin typeface="Arial" panose="020B0604020202020204" pitchFamily="34" charset="0"/>
                <a:cs typeface="Arial" panose="020B0604020202020204" pitchFamily="34" charset="0"/>
              </a:rPr>
              <a:t>can go through the kinds of stresses and worries that might lead to them developing an eating disorder – things like work or academic stress, bereavement, difficulties in an important relationship, struggles with body image, these are not unique to one gender or one sexual orientation. Eating disorders can affect any age group, children, adolescents, adults and those in later life, people of any ethnicity and individuals with learning disabilities. </a:t>
            </a:r>
            <a:endParaRPr lang="en-US" sz="1200" dirty="0"/>
          </a:p>
        </p:txBody>
      </p:sp>
      <p:sp>
        <p:nvSpPr>
          <p:cNvPr id="5" name="Rectangle 4"/>
          <p:cNvSpPr/>
          <p:nvPr/>
        </p:nvSpPr>
        <p:spPr>
          <a:xfrm flipH="1">
            <a:off x="0" y="3770140"/>
            <a:ext cx="2771334" cy="1754326"/>
          </a:xfrm>
          <a:prstGeom prst="rect">
            <a:avLst/>
          </a:prstGeom>
        </p:spPr>
        <p:txBody>
          <a:bodyPr wrap="square">
            <a:spAutoFit/>
          </a:bodyPr>
          <a:lstStyle/>
          <a:p>
            <a:r>
              <a:rPr lang="en-US" dirty="0"/>
              <a:t>New classification DSM 5</a:t>
            </a:r>
          </a:p>
          <a:p>
            <a:r>
              <a:rPr lang="en-US" dirty="0"/>
              <a:t>Anorexia, Bulimia, BED, OSFED, Pica/Rumination Disorder, ARFID (Avoidant Restrictive Food Intake Disorder)</a:t>
            </a:r>
          </a:p>
        </p:txBody>
      </p:sp>
      <p:sp>
        <p:nvSpPr>
          <p:cNvPr id="6" name="TextBox 5"/>
          <p:cNvSpPr txBox="1"/>
          <p:nvPr/>
        </p:nvSpPr>
        <p:spPr>
          <a:xfrm>
            <a:off x="253218" y="464233"/>
            <a:ext cx="2518117" cy="1477328"/>
          </a:xfrm>
          <a:prstGeom prst="rect">
            <a:avLst/>
          </a:prstGeom>
          <a:noFill/>
        </p:spPr>
        <p:txBody>
          <a:bodyPr wrap="square" rtlCol="0">
            <a:spAutoFit/>
          </a:bodyPr>
          <a:lstStyle/>
          <a:p>
            <a:r>
              <a:rPr lang="en-US" b="1" i="1" dirty="0">
                <a:solidFill>
                  <a:srgbClr val="7030A0"/>
                </a:solidFill>
              </a:rPr>
              <a:t>Animation: “It’s a complicated process … there’s no easy fix … </a:t>
            </a:r>
            <a:r>
              <a:rPr lang="en-US" dirty="0"/>
              <a:t> </a:t>
            </a:r>
            <a:r>
              <a:rPr lang="en-US" b="1" i="1" dirty="0">
                <a:solidFill>
                  <a:srgbClr val="7030A0"/>
                </a:solidFill>
              </a:rPr>
              <a:t>and no two people are the same…”</a:t>
            </a:r>
            <a:endParaRPr lang="en-GB" b="1" i="1" dirty="0">
              <a:solidFill>
                <a:srgbClr val="7030A0"/>
              </a:solidFill>
            </a:endParaRPr>
          </a:p>
        </p:txBody>
      </p:sp>
    </p:spTree>
    <p:extLst>
      <p:ext uri="{BB962C8B-B14F-4D97-AF65-F5344CB8AC3E}">
        <p14:creationId xmlns:p14="http://schemas.microsoft.com/office/powerpoint/2010/main" val="582393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33EA90-5FF3-4A9D-8437-120911222816}"/>
              </a:ext>
            </a:extLst>
          </p:cNvPr>
          <p:cNvSpPr>
            <a:spLocks noGrp="1"/>
          </p:cNvSpPr>
          <p:nvPr>
            <p:ph type="title"/>
          </p:nvPr>
        </p:nvSpPr>
        <p:spPr>
          <a:xfrm>
            <a:off x="196978" y="1691646"/>
            <a:ext cx="2969968" cy="4166085"/>
          </a:xfrm>
        </p:spPr>
        <p:txBody>
          <a:bodyPr vert="horz" lIns="91440" tIns="45720" rIns="91440" bIns="45720" rtlCol="0" anchor="ctr">
            <a:normAutofit/>
          </a:bodyPr>
          <a:lstStyle/>
          <a:p>
            <a:r>
              <a:rPr lang="en-US" sz="3200" b="1" dirty="0">
                <a:solidFill>
                  <a:schemeClr val="accent1">
                    <a:lumMod val="75000"/>
                  </a:schemeClr>
                </a:solidFill>
              </a:rPr>
              <a:t>1.1</a:t>
            </a:r>
            <a:r>
              <a:rPr lang="en-US" sz="3200" b="1" kern="1200" dirty="0">
                <a:solidFill>
                  <a:schemeClr val="accent1">
                    <a:lumMod val="75000"/>
                  </a:schemeClr>
                </a:solidFill>
                <a:latin typeface="+mj-lt"/>
                <a:ea typeface="+mj-ea"/>
                <a:cs typeface="+mj-cs"/>
              </a:rPr>
              <a:t>. Facts and figures about eating disorders in men </a:t>
            </a:r>
            <a:br>
              <a:rPr lang="en-US" sz="4600" b="1" kern="1200" dirty="0">
                <a:solidFill>
                  <a:schemeClr val="tx1"/>
                </a:solidFill>
                <a:latin typeface="+mj-lt"/>
                <a:ea typeface="+mj-ea"/>
                <a:cs typeface="+mj-cs"/>
              </a:rPr>
            </a:br>
            <a:endParaRPr lang="en-US" sz="4600"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D2369F20-C806-42AF-A572-EE49DEB45AF8}"/>
              </a:ext>
            </a:extLst>
          </p:cNvPr>
          <p:cNvSpPr/>
          <p:nvPr/>
        </p:nvSpPr>
        <p:spPr>
          <a:xfrm>
            <a:off x="3038623" y="351691"/>
            <a:ext cx="8956400" cy="6716373"/>
          </a:xfrm>
          <a:prstGeom prst="rect">
            <a:avLst/>
          </a:prstGeom>
        </p:spPr>
        <p:txBody>
          <a:bodyPr vert="horz" lIns="91440" tIns="45720" rIns="91440" bIns="45720" rtlCol="0" anchor="ctr">
            <a:normAutofit fontScale="47500" lnSpcReduction="20000"/>
          </a:bodyPr>
          <a:lstStyle/>
          <a:p>
            <a:pPr marL="285750" lvl="0" indent="-228600">
              <a:lnSpc>
                <a:spcPct val="150000"/>
              </a:lnSpc>
              <a:spcBef>
                <a:spcPts val="1000"/>
              </a:spcBef>
              <a:spcAft>
                <a:spcPts val="800"/>
              </a:spcAft>
              <a:tabLst>
                <a:tab pos="457200" algn="l"/>
              </a:tabLst>
            </a:pPr>
            <a:r>
              <a:rPr lang="en-US" sz="2900" b="1" i="1" dirty="0">
                <a:solidFill>
                  <a:srgbClr val="7030A0"/>
                </a:solidFill>
                <a:latin typeface="Arial" panose="020B0604020202020204" pitchFamily="34" charset="0"/>
                <a:cs typeface="Arial" panose="020B0604020202020204" pitchFamily="34" charset="0"/>
              </a:rPr>
              <a:t>Animation: “We don’t all fit into one box”</a:t>
            </a:r>
            <a:endParaRPr lang="en-US" sz="2900" dirty="0">
              <a:solidFill>
                <a:srgbClr val="7030A0"/>
              </a:solidFill>
              <a:latin typeface="Arial" panose="020B0604020202020204" pitchFamily="34" charset="0"/>
              <a:cs typeface="Arial" panose="020B0604020202020204" pitchFamily="34" charset="0"/>
            </a:endParaRPr>
          </a:p>
          <a:p>
            <a:pPr marL="285750" lvl="0" indent="-228600">
              <a:lnSpc>
                <a:spcPct val="150000"/>
              </a:lnSpc>
              <a:spcBef>
                <a:spcPts val="1000"/>
              </a:spcBef>
              <a:spcAft>
                <a:spcPts val="800"/>
              </a:spcAft>
              <a:buFont typeface="Arial" panose="020B0604020202020204" pitchFamily="34" charset="0"/>
              <a:buChar char="•"/>
              <a:tabLst>
                <a:tab pos="457200" algn="l"/>
              </a:tabLst>
            </a:pPr>
            <a:r>
              <a:rPr lang="en-US" sz="2900" dirty="0">
                <a:latin typeface="Arial" panose="020B0604020202020204" pitchFamily="34" charset="0"/>
                <a:cs typeface="Arial" panose="020B0604020202020204" pitchFamily="34" charset="0"/>
              </a:rPr>
              <a:t>Statistics suggest that men and boys make up 10% of these patients however</a:t>
            </a:r>
            <a:r>
              <a:rPr lang="en-US" sz="2900" b="1" dirty="0">
                <a:latin typeface="Arial" panose="020B0604020202020204" pitchFamily="34" charset="0"/>
                <a:cs typeface="Arial" panose="020B0604020202020204" pitchFamily="34" charset="0"/>
              </a:rPr>
              <a:t> recent research suggests males 18 and over account for around 25% of those with an eating disorder.</a:t>
            </a:r>
            <a:r>
              <a:rPr lang="en-US" sz="2900" dirty="0">
                <a:latin typeface="Arial" panose="020B0604020202020204" pitchFamily="34" charset="0"/>
                <a:cs typeface="Arial" panose="020B0604020202020204" pitchFamily="34" charset="0"/>
              </a:rPr>
              <a:t>  (Hudson, </a:t>
            </a:r>
            <a:r>
              <a:rPr lang="en-US" sz="2900" dirty="0" err="1">
                <a:latin typeface="Arial" panose="020B0604020202020204" pitchFamily="34" charset="0"/>
                <a:cs typeface="Arial" panose="020B0604020202020204" pitchFamily="34" charset="0"/>
              </a:rPr>
              <a:t>Hiripi</a:t>
            </a:r>
            <a:r>
              <a:rPr lang="en-US" sz="2900" dirty="0">
                <a:latin typeface="Arial" panose="020B0604020202020204" pitchFamily="34" charset="0"/>
                <a:cs typeface="Arial" panose="020B0604020202020204" pitchFamily="34" charset="0"/>
              </a:rPr>
              <a:t>, Pope, &amp; Kessler: 2007)</a:t>
            </a:r>
          </a:p>
          <a:p>
            <a:pPr marL="285750" lvl="0" indent="-228600">
              <a:lnSpc>
                <a:spcPct val="150000"/>
              </a:lnSpc>
              <a:spcBef>
                <a:spcPts val="1000"/>
              </a:spcBef>
              <a:spcAft>
                <a:spcPts val="800"/>
              </a:spcAft>
              <a:buFont typeface="Arial" panose="020B0604020202020204" pitchFamily="34" charset="0"/>
              <a:buChar char="•"/>
              <a:tabLst>
                <a:tab pos="457200" algn="l"/>
              </a:tabLst>
            </a:pPr>
            <a:r>
              <a:rPr lang="en-US" sz="2900" dirty="0">
                <a:latin typeface="Arial" panose="020B0604020202020204" pitchFamily="34" charset="0"/>
                <a:cs typeface="Arial" panose="020B0604020202020204" pitchFamily="34" charset="0"/>
              </a:rPr>
              <a:t>Males aged 18 and over account for approximately one-third of all bulimia cases, and binge eating seems to be the most common eating disorder in males. (</a:t>
            </a:r>
            <a:r>
              <a:rPr lang="en-US" sz="2900" dirty="0" err="1">
                <a:latin typeface="Arial" panose="020B0604020202020204" pitchFamily="34" charset="0"/>
                <a:cs typeface="Arial" panose="020B0604020202020204" pitchFamily="34" charset="0"/>
              </a:rPr>
              <a:t>Mitchison</a:t>
            </a:r>
            <a:r>
              <a:rPr lang="en-US" sz="2900" dirty="0">
                <a:latin typeface="Arial" panose="020B0604020202020204" pitchFamily="34" charset="0"/>
                <a:cs typeface="Arial" panose="020B0604020202020204" pitchFamily="34" charset="0"/>
              </a:rPr>
              <a:t> &amp; Mond: 2015)</a:t>
            </a:r>
          </a:p>
          <a:p>
            <a:pPr marL="285750" indent="-228600">
              <a:lnSpc>
                <a:spcPct val="150000"/>
              </a:lnSpc>
              <a:spcBef>
                <a:spcPts val="1000"/>
              </a:spcBef>
              <a:spcAft>
                <a:spcPts val="800"/>
              </a:spcAft>
              <a:buFont typeface="Arial" panose="020B0604020202020204" pitchFamily="34" charset="0"/>
              <a:buChar char="•"/>
              <a:tabLst>
                <a:tab pos="457200" algn="l"/>
              </a:tabLst>
            </a:pPr>
            <a:r>
              <a:rPr lang="en-US" sz="2900" dirty="0">
                <a:latin typeface="Arial" panose="020B0604020202020204" pitchFamily="34" charset="0"/>
                <a:cs typeface="Arial" panose="020B0604020202020204" pitchFamily="34" charset="0"/>
              </a:rPr>
              <a:t>NHS figures show that </a:t>
            </a:r>
            <a:r>
              <a:rPr lang="en-US" sz="2900" b="1" dirty="0">
                <a:latin typeface="Arial" panose="020B0604020202020204" pitchFamily="34" charset="0"/>
                <a:cs typeface="Arial" panose="020B0604020202020204" pitchFamily="34" charset="0"/>
              </a:rPr>
              <a:t>the prevalence of eating disorders in boys under 18 in hospital have increased </a:t>
            </a:r>
            <a:r>
              <a:rPr lang="en-US" sz="2900" dirty="0">
                <a:latin typeface="Arial" panose="020B0604020202020204" pitchFamily="34" charset="0"/>
                <a:cs typeface="Arial" panose="020B0604020202020204" pitchFamily="34" charset="0"/>
              </a:rPr>
              <a:t>by 98% between 2010 and 2018, growing at a faster rate for boys than girls.(NHS Digital: 2018)</a:t>
            </a:r>
          </a:p>
          <a:p>
            <a:pPr marL="285750" lvl="0" indent="-228600">
              <a:lnSpc>
                <a:spcPct val="150000"/>
              </a:lnSpc>
              <a:spcBef>
                <a:spcPts val="1000"/>
              </a:spcBef>
              <a:spcAft>
                <a:spcPts val="800"/>
              </a:spcAft>
              <a:buFont typeface="Arial" panose="020B0604020202020204" pitchFamily="34" charset="0"/>
              <a:buChar char="•"/>
              <a:tabLst>
                <a:tab pos="457200" algn="l"/>
              </a:tabLst>
            </a:pPr>
            <a:r>
              <a:rPr lang="en-US" sz="2900" dirty="0">
                <a:latin typeface="Arial" panose="020B0604020202020204" pitchFamily="34" charset="0"/>
                <a:cs typeface="Arial" panose="020B0604020202020204" pitchFamily="34" charset="0"/>
              </a:rPr>
              <a:t>LGBTQ+ groups and transgender individuals can be disproportionally affected. Previous studies on men with eating disorders have focused on the experiences of gay or bisexual men finding higher levels of disordered eating. However, more recent work has found that heterosexual men are experiencing increased levels of body dissatisfaction and disordered eating. (Frederick &amp; </a:t>
            </a:r>
            <a:r>
              <a:rPr lang="en-US" sz="2900" dirty="0" err="1">
                <a:latin typeface="Arial" panose="020B0604020202020204" pitchFamily="34" charset="0"/>
                <a:cs typeface="Arial" panose="020B0604020202020204" pitchFamily="34" charset="0"/>
              </a:rPr>
              <a:t>Essayli</a:t>
            </a:r>
            <a:r>
              <a:rPr lang="en-US" sz="2900" dirty="0">
                <a:latin typeface="Arial" panose="020B0604020202020204" pitchFamily="34" charset="0"/>
                <a:cs typeface="Arial" panose="020B0604020202020204" pitchFamily="34" charset="0"/>
              </a:rPr>
              <a:t>: 2016; Lavender, Brown &amp; Murray: 2017)</a:t>
            </a:r>
          </a:p>
          <a:p>
            <a:pPr marL="285750" lvl="0" indent="-228600">
              <a:lnSpc>
                <a:spcPct val="150000"/>
              </a:lnSpc>
              <a:spcBef>
                <a:spcPts val="1000"/>
              </a:spcBef>
              <a:spcAft>
                <a:spcPts val="800"/>
              </a:spcAft>
              <a:buFont typeface="Arial" panose="020B0604020202020204" pitchFamily="34" charset="0"/>
              <a:buChar char="•"/>
              <a:tabLst>
                <a:tab pos="457200" algn="l"/>
              </a:tabLst>
            </a:pPr>
            <a:r>
              <a:rPr lang="en-US" sz="2900" dirty="0">
                <a:latin typeface="Arial" panose="020B0604020202020204" pitchFamily="34" charset="0"/>
                <a:cs typeface="Arial" panose="020B0604020202020204" pitchFamily="34" charset="0"/>
              </a:rPr>
              <a:t>Due to perceived stigma attached to eating disorders, men may find it much harder to seek help. (Lavender, Brown &amp; Murray: 2017) </a:t>
            </a:r>
          </a:p>
          <a:p>
            <a:pPr>
              <a:lnSpc>
                <a:spcPct val="150000"/>
              </a:lnSpc>
              <a:spcBef>
                <a:spcPts val="1000"/>
              </a:spcBef>
              <a:spcAft>
                <a:spcPts val="800"/>
              </a:spcAft>
              <a:tabLst>
                <a:tab pos="457200" algn="l"/>
              </a:tabLst>
            </a:pPr>
            <a:r>
              <a:rPr lang="en-US" sz="2900" b="1" i="1" dirty="0">
                <a:solidFill>
                  <a:srgbClr val="7030A0"/>
                </a:solidFill>
                <a:latin typeface="Arial" panose="020B0604020202020204" pitchFamily="34" charset="0"/>
                <a:cs typeface="Arial" panose="020B0604020202020204" pitchFamily="34" charset="0"/>
              </a:rPr>
              <a:t>“One of the reasons why I was reluctant to seek help was because I thought I'd be judged...”</a:t>
            </a:r>
            <a:r>
              <a:rPr lang="en-US" sz="2900" b="1" dirty="0">
                <a:solidFill>
                  <a:srgbClr val="7030A0"/>
                </a:solidFill>
                <a:latin typeface="Arial" panose="020B0604020202020204" pitchFamily="34" charset="0"/>
                <a:cs typeface="Arial" panose="020B0604020202020204" pitchFamily="34" charset="0"/>
              </a:rPr>
              <a:t>   </a:t>
            </a:r>
            <a:endParaRPr lang="en-US" sz="2900" dirty="0">
              <a:solidFill>
                <a:srgbClr val="7030A0"/>
              </a:solidFill>
              <a:latin typeface="Arial" panose="020B0604020202020204" pitchFamily="34" charset="0"/>
              <a:cs typeface="Arial" panose="020B0604020202020204" pitchFamily="34" charset="0"/>
            </a:endParaRPr>
          </a:p>
          <a:p>
            <a:pPr lvl="0" indent="-228600">
              <a:lnSpc>
                <a:spcPct val="90000"/>
              </a:lnSpc>
              <a:spcBef>
                <a:spcPts val="1000"/>
              </a:spcBef>
              <a:spcAft>
                <a:spcPts val="800"/>
              </a:spcAft>
              <a:buFont typeface="Arial" panose="020B0604020202020204" pitchFamily="34" charset="0"/>
              <a:buChar char="•"/>
              <a:tabLst>
                <a:tab pos="457200" algn="l"/>
              </a:tabLst>
            </a:pPr>
            <a:endParaRPr lang="en-US" sz="1200" dirty="0"/>
          </a:p>
        </p:txBody>
      </p:sp>
    </p:spTree>
    <p:extLst>
      <p:ext uri="{BB962C8B-B14F-4D97-AF65-F5344CB8AC3E}">
        <p14:creationId xmlns:p14="http://schemas.microsoft.com/office/powerpoint/2010/main" val="443123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F7636-D4FD-44A1-8940-31F4073B22F1}"/>
              </a:ext>
            </a:extLst>
          </p:cNvPr>
          <p:cNvSpPr>
            <a:spLocks noGrp="1"/>
          </p:cNvSpPr>
          <p:nvPr>
            <p:ph type="title" idx="4294967295"/>
          </p:nvPr>
        </p:nvSpPr>
        <p:spPr>
          <a:xfrm>
            <a:off x="0" y="1520825"/>
            <a:ext cx="2513013" cy="3087688"/>
          </a:xfrm>
        </p:spPr>
        <p:txBody>
          <a:bodyPr>
            <a:normAutofit/>
          </a:bodyPr>
          <a:lstStyle/>
          <a:p>
            <a:r>
              <a:rPr lang="en-GB" sz="3200" b="1" dirty="0">
                <a:solidFill>
                  <a:schemeClr val="accent1">
                    <a:lumMod val="75000"/>
                  </a:schemeClr>
                </a:solidFill>
              </a:rPr>
              <a:t>1.2 Why do some people get eating disorders?</a:t>
            </a:r>
            <a:endParaRPr lang="en-GB" sz="3200" dirty="0">
              <a:solidFill>
                <a:schemeClr val="accent1">
                  <a:lumMod val="75000"/>
                </a:schemeClr>
              </a:solidFill>
            </a:endParaRPr>
          </a:p>
        </p:txBody>
      </p:sp>
      <p:sp>
        <p:nvSpPr>
          <p:cNvPr id="3" name="Content Placeholder 2">
            <a:extLst>
              <a:ext uri="{FF2B5EF4-FFF2-40B4-BE49-F238E27FC236}">
                <a16:creationId xmlns:a16="http://schemas.microsoft.com/office/drawing/2014/main" id="{11FFCBEB-EF0E-45D0-AD24-C72848D23E82}"/>
              </a:ext>
            </a:extLst>
          </p:cNvPr>
          <p:cNvSpPr>
            <a:spLocks noGrp="1"/>
          </p:cNvSpPr>
          <p:nvPr>
            <p:ph idx="4294967295"/>
          </p:nvPr>
        </p:nvSpPr>
        <p:spPr>
          <a:xfrm>
            <a:off x="2307102" y="0"/>
            <a:ext cx="9884898" cy="7033846"/>
          </a:xfrm>
        </p:spPr>
        <p:txBody>
          <a:bodyPr anchor="ctr">
            <a:normAutofit/>
          </a:bodyPr>
          <a:lstStyle/>
          <a:p>
            <a:pPr marL="0" indent="0" fontAlgn="base">
              <a:buNone/>
            </a:pPr>
            <a:r>
              <a:rPr lang="en-GB" sz="1600" dirty="0">
                <a:latin typeface="Arial" panose="020B0604020202020204" pitchFamily="34" charset="0"/>
                <a:cs typeface="Arial" panose="020B0604020202020204" pitchFamily="34" charset="0"/>
              </a:rPr>
              <a:t>There is no single </a:t>
            </a:r>
            <a:r>
              <a:rPr lang="en-GB" sz="1600" i="1" dirty="0">
                <a:latin typeface="Arial" panose="020B0604020202020204" pitchFamily="34" charset="0"/>
                <a:cs typeface="Arial" panose="020B0604020202020204" pitchFamily="34" charset="0"/>
              </a:rPr>
              <a:t>reason</a:t>
            </a:r>
            <a:r>
              <a:rPr lang="en-GB" sz="1600" dirty="0">
                <a:latin typeface="Arial" panose="020B0604020202020204" pitchFamily="34" charset="0"/>
                <a:cs typeface="Arial" panose="020B0604020202020204" pitchFamily="34" charset="0"/>
              </a:rPr>
              <a:t> why a person develops an eating disorder</a:t>
            </a:r>
            <a:r>
              <a:rPr lang="en-GB" sz="1600" i="1" dirty="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 For some people, males </a:t>
            </a:r>
            <a:r>
              <a:rPr lang="en-GB" sz="1600" i="1" dirty="0">
                <a:latin typeface="Arial" panose="020B0604020202020204" pitchFamily="34" charset="0"/>
                <a:cs typeface="Arial" panose="020B0604020202020204" pitchFamily="34" charset="0"/>
              </a:rPr>
              <a:t>and</a:t>
            </a:r>
            <a:r>
              <a:rPr lang="en-GB" sz="1600" dirty="0">
                <a:latin typeface="Arial" panose="020B0604020202020204" pitchFamily="34" charset="0"/>
                <a:cs typeface="Arial" panose="020B0604020202020204" pitchFamily="34" charset="0"/>
              </a:rPr>
              <a:t> females, it may be about controlling  something when everything else in their lives feels out of control, for others it is about having that security and </a:t>
            </a:r>
            <a:r>
              <a:rPr lang="en-GB" sz="1600" i="1" dirty="0">
                <a:solidFill>
                  <a:srgbClr val="7030A0"/>
                </a:solidFill>
                <a:latin typeface="Arial" panose="020B0604020202020204" pitchFamily="34" charset="0"/>
                <a:cs typeface="Arial" panose="020B0604020202020204" pitchFamily="34" charset="0"/>
              </a:rPr>
              <a:t>“body armour”</a:t>
            </a:r>
            <a:r>
              <a:rPr lang="en-GB" sz="1600" dirty="0">
                <a:solidFill>
                  <a:srgbClr val="7030A0"/>
                </a:solidFill>
                <a:latin typeface="Arial" panose="020B0604020202020204" pitchFamily="34" charset="0"/>
                <a:cs typeface="Arial" panose="020B0604020202020204" pitchFamily="34" charset="0"/>
              </a:rPr>
              <a:t> (animation</a:t>
            </a:r>
            <a:r>
              <a:rPr lang="en-GB" sz="1600" dirty="0">
                <a:latin typeface="Arial" panose="020B0604020202020204" pitchFamily="34" charset="0"/>
                <a:cs typeface="Arial" panose="020B0604020202020204" pitchFamily="34" charset="0"/>
              </a:rPr>
              <a:t>). It is important to be open to hearing the person’s circumstances and not to assume why they are experiencing this mental health problem.</a:t>
            </a:r>
          </a:p>
          <a:p>
            <a:pPr marL="0" indent="0" fontAlgn="base">
              <a:buNone/>
            </a:pPr>
            <a:r>
              <a:rPr lang="en-US" sz="1600" b="1" i="1" dirty="0">
                <a:solidFill>
                  <a:srgbClr val="7030A0"/>
                </a:solidFill>
              </a:rPr>
              <a:t>Animation: “It’s a complicated process … there’s no easy fix … </a:t>
            </a:r>
            <a:r>
              <a:rPr lang="en-US" sz="1600" dirty="0"/>
              <a:t> </a:t>
            </a:r>
            <a:r>
              <a:rPr lang="en-US" sz="1600" b="1" i="1" dirty="0">
                <a:solidFill>
                  <a:srgbClr val="7030A0"/>
                </a:solidFill>
              </a:rPr>
              <a:t>and no two people are the same…”</a:t>
            </a:r>
            <a:endParaRPr lang="en-GB" sz="1600" b="1" i="1" dirty="0">
              <a:solidFill>
                <a:srgbClr val="7030A0"/>
              </a:solidFill>
            </a:endParaRPr>
          </a:p>
          <a:p>
            <a:pPr marL="0" indent="0" fontAlgn="base">
              <a:buNone/>
            </a:pPr>
            <a:r>
              <a:rPr lang="en-GB" sz="1600" dirty="0">
                <a:latin typeface="Arial" panose="020B0604020202020204" pitchFamily="34" charset="0"/>
                <a:cs typeface="Arial" panose="020B0604020202020204" pitchFamily="34" charset="0"/>
              </a:rPr>
              <a:t>Though the exact causes of </a:t>
            </a:r>
            <a:r>
              <a:rPr lang="en-US" sz="1600" dirty="0">
                <a:latin typeface="Arial" panose="020B0604020202020204" pitchFamily="34" charset="0"/>
                <a:cs typeface="Arial" panose="020B0604020202020204" pitchFamily="34" charset="0"/>
              </a:rPr>
              <a:t>eating disorders</a:t>
            </a:r>
            <a:r>
              <a:rPr lang="en-GB" sz="1600" dirty="0">
                <a:latin typeface="Arial" panose="020B0604020202020204" pitchFamily="34" charset="0"/>
                <a:cs typeface="Arial" panose="020B0604020202020204" pitchFamily="34" charset="0"/>
              </a:rPr>
              <a:t> are unknown, it is generally believed that a combination of biological, psychological, and/or environmental abnormalities contribute to the development of these illnesses.</a:t>
            </a:r>
          </a:p>
          <a:p>
            <a:pPr marL="0" indent="0" fontAlgn="base">
              <a:buNone/>
            </a:pPr>
            <a:endParaRPr lang="en-GB" sz="1400" b="1" dirty="0">
              <a:latin typeface="Arial" panose="020B0604020202020204" pitchFamily="34" charset="0"/>
              <a:cs typeface="Arial" panose="020B0604020202020204" pitchFamily="34" charset="0"/>
            </a:endParaRPr>
          </a:p>
          <a:p>
            <a:pPr marL="0" indent="0" fontAlgn="base">
              <a:buNone/>
            </a:pPr>
            <a:r>
              <a:rPr lang="en-GB" sz="1400" b="1" dirty="0">
                <a:latin typeface="Arial" panose="020B0604020202020204" pitchFamily="34" charset="0"/>
                <a:cs typeface="Arial" panose="020B0604020202020204" pitchFamily="34" charset="0"/>
              </a:rPr>
              <a:t>Examples of biological factors include:</a:t>
            </a:r>
          </a:p>
          <a:p>
            <a:pPr lvl="0" fontAlgn="base"/>
            <a:r>
              <a:rPr lang="en-GB" sz="1400" dirty="0">
                <a:latin typeface="Arial" panose="020B0604020202020204" pitchFamily="34" charset="0"/>
                <a:cs typeface="Arial" panose="020B0604020202020204" pitchFamily="34" charset="0"/>
              </a:rPr>
              <a:t>Genetics / family history</a:t>
            </a:r>
          </a:p>
          <a:p>
            <a:pPr lvl="0" fontAlgn="base"/>
            <a:r>
              <a:rPr lang="en-GB" sz="1400" dirty="0">
                <a:latin typeface="Arial" panose="020B0604020202020204" pitchFamily="34" charset="0"/>
                <a:cs typeface="Arial" panose="020B0604020202020204" pitchFamily="34" charset="0"/>
              </a:rPr>
              <a:t>Neurobiological factors </a:t>
            </a:r>
          </a:p>
          <a:p>
            <a:pPr lvl="0" fontAlgn="base"/>
            <a:r>
              <a:rPr lang="en-GB" sz="1400" dirty="0">
                <a:latin typeface="Arial" panose="020B0604020202020204" pitchFamily="34" charset="0"/>
                <a:cs typeface="Arial" panose="020B0604020202020204" pitchFamily="34" charset="0"/>
              </a:rPr>
              <a:t>Neurochemical factors </a:t>
            </a:r>
          </a:p>
          <a:p>
            <a:pPr marL="0" indent="0" fontAlgn="base">
              <a:buNone/>
            </a:pPr>
            <a:r>
              <a:rPr lang="en-GB" sz="1400" dirty="0">
                <a:latin typeface="Arial" panose="020B0604020202020204" pitchFamily="34" charset="0"/>
                <a:cs typeface="Arial" panose="020B0604020202020204" pitchFamily="34" charset="0"/>
              </a:rPr>
              <a:t> </a:t>
            </a:r>
          </a:p>
          <a:p>
            <a:pPr marL="0" indent="0" fontAlgn="base">
              <a:buNone/>
            </a:pPr>
            <a:r>
              <a:rPr lang="en-GB" sz="1400" b="1" dirty="0">
                <a:latin typeface="Arial" panose="020B0604020202020204" pitchFamily="34" charset="0"/>
                <a:cs typeface="Arial" panose="020B0604020202020204" pitchFamily="34" charset="0"/>
              </a:rPr>
              <a:t>Examples of psychological factors include:</a:t>
            </a:r>
          </a:p>
          <a:p>
            <a:pPr lvl="0" fontAlgn="base"/>
            <a:r>
              <a:rPr lang="en-GB" sz="1400" dirty="0">
                <a:latin typeface="Arial" panose="020B0604020202020204" pitchFamily="34" charset="0"/>
                <a:cs typeface="Arial" panose="020B0604020202020204" pitchFamily="34" charset="0"/>
              </a:rPr>
              <a:t>Negative body image</a:t>
            </a:r>
          </a:p>
          <a:p>
            <a:pPr lvl="0" fontAlgn="base"/>
            <a:r>
              <a:rPr lang="en-GB" sz="1400" dirty="0">
                <a:latin typeface="Arial" panose="020B0604020202020204" pitchFamily="34" charset="0"/>
                <a:cs typeface="Arial" panose="020B0604020202020204" pitchFamily="34" charset="0"/>
              </a:rPr>
              <a:t>Poor self-esteem</a:t>
            </a:r>
          </a:p>
          <a:p>
            <a:pPr marL="0" indent="0" fontAlgn="base">
              <a:buNone/>
            </a:pPr>
            <a:r>
              <a:rPr lang="en-GB" sz="1400" dirty="0">
                <a:latin typeface="Arial" panose="020B0604020202020204" pitchFamily="34" charset="0"/>
                <a:cs typeface="Arial" panose="020B0604020202020204" pitchFamily="34" charset="0"/>
              </a:rPr>
              <a:t> </a:t>
            </a:r>
          </a:p>
          <a:p>
            <a:pPr marL="0" indent="0" fontAlgn="base">
              <a:buNone/>
            </a:pPr>
            <a:r>
              <a:rPr lang="en-GB" sz="1400" b="1" dirty="0">
                <a:latin typeface="Arial" panose="020B0604020202020204" pitchFamily="34" charset="0"/>
                <a:cs typeface="Arial" panose="020B0604020202020204" pitchFamily="34" charset="0"/>
              </a:rPr>
              <a:t>Examples of environmental factors include:</a:t>
            </a:r>
          </a:p>
          <a:p>
            <a:pPr lvl="0" fontAlgn="base"/>
            <a:r>
              <a:rPr lang="en-GB" sz="1400" dirty="0">
                <a:latin typeface="Arial" panose="020B0604020202020204" pitchFamily="34" charset="0"/>
                <a:cs typeface="Arial" panose="020B0604020202020204" pitchFamily="34" charset="0"/>
              </a:rPr>
              <a:t>Aesthetically oriented sports, where an emphasis is placed on maintaining a lean body for enhanced performance.</a:t>
            </a:r>
          </a:p>
          <a:p>
            <a:pPr lvl="0" fontAlgn="base"/>
            <a:r>
              <a:rPr lang="en-GB" sz="1400" dirty="0">
                <a:latin typeface="Arial" panose="020B0604020202020204" pitchFamily="34" charset="0"/>
                <a:cs typeface="Arial" panose="020B0604020202020204" pitchFamily="34" charset="0"/>
              </a:rPr>
              <a:t>Childhood trauma </a:t>
            </a:r>
          </a:p>
          <a:p>
            <a:pPr lvl="0" fontAlgn="base"/>
            <a:r>
              <a:rPr lang="en-GB" sz="1400" dirty="0">
                <a:latin typeface="Arial" panose="020B0604020202020204" pitchFamily="34" charset="0"/>
                <a:cs typeface="Arial" panose="020B0604020202020204" pitchFamily="34" charset="0"/>
              </a:rPr>
              <a:t>Sociocultural factors </a:t>
            </a:r>
          </a:p>
          <a:p>
            <a:pPr lvl="0" fontAlgn="base"/>
            <a:r>
              <a:rPr lang="en-GB" sz="1400" dirty="0">
                <a:latin typeface="Arial" panose="020B0604020202020204" pitchFamily="34" charset="0"/>
                <a:cs typeface="Arial" panose="020B0604020202020204" pitchFamily="34" charset="0"/>
              </a:rPr>
              <a:t>Stressful transitions or life changes (e.g. transitioning due to university or work)</a:t>
            </a:r>
          </a:p>
          <a:p>
            <a:endParaRPr lang="en-GB" sz="1000" dirty="0"/>
          </a:p>
        </p:txBody>
      </p:sp>
      <p:sp>
        <p:nvSpPr>
          <p:cNvPr id="8" name="Isosceles Triangle 7">
            <a:extLst>
              <a:ext uri="{FF2B5EF4-FFF2-40B4-BE49-F238E27FC236}">
                <a16:creationId xmlns:a16="http://schemas.microsoft.com/office/drawing/2014/main" id="{8817AC51-5572-44EE-A0DE-7A3748336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588603" y="3336426"/>
            <a:ext cx="200040" cy="172448"/>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Rectangle 3">
            <a:extLst>
              <a:ext uri="{FF2B5EF4-FFF2-40B4-BE49-F238E27FC236}">
                <a16:creationId xmlns:a16="http://schemas.microsoft.com/office/drawing/2014/main" id="{0E682EE8-8BFA-4049-B97F-A61FBF33E4DD}"/>
              </a:ext>
            </a:extLst>
          </p:cNvPr>
          <p:cNvSpPr/>
          <p:nvPr/>
        </p:nvSpPr>
        <p:spPr>
          <a:xfrm>
            <a:off x="4602399" y="3322630"/>
            <a:ext cx="172448" cy="20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490659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35DCE2-FE40-49B7-AC7D-D9FE740C4AC8}"/>
              </a:ext>
            </a:extLst>
          </p:cNvPr>
          <p:cNvSpPr txBox="1"/>
          <p:nvPr/>
        </p:nvSpPr>
        <p:spPr>
          <a:xfrm>
            <a:off x="546847" y="313765"/>
            <a:ext cx="10381129" cy="6771084"/>
          </a:xfrm>
          <a:prstGeom prst="rect">
            <a:avLst/>
          </a:prstGeom>
          <a:noFill/>
        </p:spPr>
        <p:txBody>
          <a:bodyPr wrap="square" rtlCol="0">
            <a:spAutoFit/>
          </a:bodyPr>
          <a:lstStyle/>
          <a:p>
            <a:r>
              <a:rPr lang="en-GB" sz="2800" dirty="0"/>
              <a:t>References</a:t>
            </a:r>
          </a:p>
          <a:p>
            <a:r>
              <a:rPr lang="en-GB" b="0" i="0" dirty="0">
                <a:solidFill>
                  <a:srgbClr val="212121"/>
                </a:solidFill>
                <a:effectLst/>
              </a:rPr>
              <a:t>- American Psychiatric Association. </a:t>
            </a:r>
            <a:r>
              <a:rPr lang="en-GB" b="0" dirty="0">
                <a:solidFill>
                  <a:srgbClr val="212121"/>
                </a:solidFill>
                <a:effectLst/>
              </a:rPr>
              <a:t>Diagnostic and statistical manual of mental disorders. (2013) DSM-</a:t>
            </a:r>
          </a:p>
          <a:p>
            <a:r>
              <a:rPr lang="en-GB" b="0" dirty="0">
                <a:solidFill>
                  <a:srgbClr val="212121"/>
                </a:solidFill>
                <a:effectLst/>
              </a:rPr>
              <a:t>5</a:t>
            </a:r>
            <a:r>
              <a:rPr lang="en-GB" b="0" i="1" dirty="0">
                <a:solidFill>
                  <a:srgbClr val="212121"/>
                </a:solidFill>
                <a:effectLst/>
              </a:rPr>
              <a:t>.</a:t>
            </a:r>
            <a:r>
              <a:rPr lang="en-GB" b="0" i="0" dirty="0">
                <a:solidFill>
                  <a:srgbClr val="212121"/>
                </a:solidFill>
                <a:effectLst/>
              </a:rPr>
              <a:t> Washington, DC: American Psychiatric Association. </a:t>
            </a:r>
          </a:p>
          <a:p>
            <a:r>
              <a:rPr lang="en-GB" dirty="0"/>
              <a:t>- B-eat (n.d.). How many people in the UK have an eating disorder. https://www.beateatingdisorders.org.uk/media-centre/eating-disorder-statistics</a:t>
            </a:r>
          </a:p>
          <a:p>
            <a:r>
              <a:rPr lang="en-GB" dirty="0"/>
              <a:t>- Hay, P., </a:t>
            </a:r>
            <a:r>
              <a:rPr lang="en-GB" dirty="0" err="1"/>
              <a:t>Girosi</a:t>
            </a:r>
            <a:r>
              <a:rPr lang="en-GB" dirty="0"/>
              <a:t>, F. &amp; Mond, J.(2015)  Prevalence and sociodemographic correlates of DSM-5 eating disorders in the Australian population. J Eat </a:t>
            </a:r>
            <a:r>
              <a:rPr lang="en-GB" dirty="0" err="1"/>
              <a:t>Disord</a:t>
            </a:r>
            <a:r>
              <a:rPr lang="en-GB" dirty="0"/>
              <a:t> 3, 19. doi:10.1186/s40337-015-0056-0</a:t>
            </a:r>
          </a:p>
          <a:p>
            <a:r>
              <a:rPr lang="en-GB" dirty="0"/>
              <a:t>- Hart, L. M., </a:t>
            </a:r>
            <a:r>
              <a:rPr lang="en-GB" dirty="0" err="1"/>
              <a:t>Granillo</a:t>
            </a:r>
            <a:r>
              <a:rPr lang="en-GB" dirty="0"/>
              <a:t>, M. T., </a:t>
            </a:r>
            <a:r>
              <a:rPr lang="en-GB" dirty="0" err="1"/>
              <a:t>Jorm</a:t>
            </a:r>
            <a:r>
              <a:rPr lang="en-GB" dirty="0"/>
              <a:t>, A. F., &amp; Paxton, S. J., (2011). </a:t>
            </a:r>
            <a:r>
              <a:rPr lang="en-GB" i="0" dirty="0">
                <a:solidFill>
                  <a:srgbClr val="212121"/>
                </a:solidFill>
                <a:effectLst/>
                <a:latin typeface="Calibri" panose="020F0502020204030204" pitchFamily="34" charset="0"/>
                <a:cs typeface="Calibri" panose="020F0502020204030204" pitchFamily="34" charset="0"/>
              </a:rPr>
              <a:t>Unmet need for treatment in the eating disorders: a systematic review of eating disorder specific treatment seeking among community cases. Clinical Psychology Review 31(5), 727-735. </a:t>
            </a:r>
            <a:r>
              <a:rPr lang="pt-BR" b="0" i="0" dirty="0">
                <a:solidFill>
                  <a:srgbClr val="212121"/>
                </a:solidFill>
                <a:effectLst/>
                <a:latin typeface="BlinkMacSystemFont"/>
              </a:rPr>
              <a:t>doi: </a:t>
            </a:r>
            <a:r>
              <a:rPr lang="pt-BR" b="0" i="0" u="none" strike="noStrike" dirty="0">
                <a:solidFill>
                  <a:srgbClr val="0071BC"/>
                </a:solidFill>
                <a:effectLst/>
                <a:latin typeface="BlinkMacSystemFont"/>
                <a:hlinkClick r:id="rId2"/>
              </a:rPr>
              <a:t>10.1016/j.cpr.2011.03.004</a:t>
            </a:r>
            <a:endParaRPr lang="pt-BR" b="0" i="0" dirty="0">
              <a:solidFill>
                <a:srgbClr val="212121"/>
              </a:solidFill>
              <a:effectLst/>
              <a:latin typeface="BlinkMacSystemFont"/>
            </a:endParaRPr>
          </a:p>
          <a:p>
            <a:r>
              <a:rPr lang="en-GB" dirty="0"/>
              <a:t>- Hudson, J. I., </a:t>
            </a:r>
            <a:r>
              <a:rPr lang="en-GB" dirty="0" err="1"/>
              <a:t>Hiripi</a:t>
            </a:r>
            <a:r>
              <a:rPr lang="en-GB" dirty="0"/>
              <a:t>, E., Pope, H. G., Jr, &amp; Kessler, R. C. (2007). The prevalence and correlates of eating disorders in the National Comorbidity Survey Replication. Biological Psychiatry, 61(3), 348–358. doi:10.1016/j.biopsych.2006.03.040</a:t>
            </a:r>
          </a:p>
          <a:p>
            <a:r>
              <a:rPr lang="en-GB" dirty="0"/>
              <a:t>- Lavender, J.M, Brown, T.,  &amp; Murray, S. (2017). Men, muscles, and eating disorders: an overview of traditional and muscularity-oriented disordered eating. </a:t>
            </a:r>
            <a:r>
              <a:rPr lang="en-GB" dirty="0" err="1"/>
              <a:t>Curr</a:t>
            </a:r>
            <a:r>
              <a:rPr lang="en-GB" dirty="0"/>
              <a:t> Psychiatry Rep. Jun;19(6):32. doi:10.1007/s11920-017-0787-5.</a:t>
            </a:r>
          </a:p>
          <a:p>
            <a:r>
              <a:rPr lang="en-GB" dirty="0" err="1"/>
              <a:t>Mitchison</a:t>
            </a:r>
            <a:r>
              <a:rPr lang="en-GB" dirty="0"/>
              <a:t>, D., &amp; </a:t>
            </a:r>
            <a:r>
              <a:rPr lang="en-GB" dirty="0" err="1"/>
              <a:t>Mond,J</a:t>
            </a:r>
            <a:r>
              <a:rPr lang="en-GB" dirty="0"/>
              <a:t>. (2015). Epidemiology of eating disorders, eating disordered behaviour, and body image disturbance in males: a narrative review. J Eat </a:t>
            </a:r>
            <a:r>
              <a:rPr lang="en-GB" dirty="0" err="1"/>
              <a:t>Disord</a:t>
            </a:r>
            <a:r>
              <a:rPr lang="en-GB" dirty="0"/>
              <a:t>. May 23;3:20. doi:10.1186/s40337-015-0058-y</a:t>
            </a:r>
          </a:p>
          <a:p>
            <a:r>
              <a:rPr lang="en-GB" dirty="0"/>
              <a:t>NHS Digital, 2018: https://www.england.nhs.uk/mental-health/cyp/eating-disorders/</a:t>
            </a:r>
          </a:p>
          <a:p>
            <a:r>
              <a:rPr lang="en-GB" dirty="0"/>
              <a:t>Frederick, D. A., &amp; </a:t>
            </a:r>
            <a:r>
              <a:rPr lang="en-GB" dirty="0" err="1"/>
              <a:t>Essayli</a:t>
            </a:r>
            <a:r>
              <a:rPr lang="en-GB" dirty="0"/>
              <a:t>, J. H. (2016). Male body image: The roles of sexual orientation and body mass index across five national US Studies. Psychology of Men &amp; Masculinity, 17(4), 336–351. doi:10.1037/men0000031</a:t>
            </a:r>
          </a:p>
          <a:p>
            <a:endParaRPr lang="en-GB" dirty="0"/>
          </a:p>
          <a:p>
            <a:endParaRPr lang="es-ES" sz="2800" dirty="0"/>
          </a:p>
        </p:txBody>
      </p:sp>
    </p:spTree>
    <p:extLst>
      <p:ext uri="{BB962C8B-B14F-4D97-AF65-F5344CB8AC3E}">
        <p14:creationId xmlns:p14="http://schemas.microsoft.com/office/powerpoint/2010/main" val="1612102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841</TotalTime>
  <Words>1481</Words>
  <Application>Microsoft Office PowerPoint</Application>
  <PresentationFormat>Widescreen</PresentationFormat>
  <Paragraphs>57</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BlinkMacSystemFont</vt:lpstr>
      <vt:lpstr>Calibri</vt:lpstr>
      <vt:lpstr>Calibri Light</vt:lpstr>
      <vt:lpstr>Office Theme</vt:lpstr>
      <vt:lpstr>PowerPoint Presentation</vt:lpstr>
      <vt:lpstr>1.1. Facts and figures about eating disorders in men  </vt:lpstr>
      <vt:lpstr>1.2 Why do some people get eating disorders?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 Eating Disorders in Men</dc:title>
  <dc:creator>Richard Vytniorgu</dc:creator>
  <cp:lastModifiedBy>Heike Bartel (staff)</cp:lastModifiedBy>
  <cp:revision>89</cp:revision>
  <dcterms:created xsi:type="dcterms:W3CDTF">2020-02-19T15:05:05Z</dcterms:created>
  <dcterms:modified xsi:type="dcterms:W3CDTF">2023-05-16T17:11:02Z</dcterms:modified>
</cp:coreProperties>
</file>