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8" r:id="rId2"/>
    <p:sldId id="282" r:id="rId3"/>
    <p:sldId id="286" r:id="rId4"/>
    <p:sldId id="281" r:id="rId5"/>
    <p:sldId id="28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oye, Una" initials="FU" lastIdx="20" clrIdx="0">
    <p:extLst>
      <p:ext uri="{19B8F6BF-5375-455C-9EA6-DF929625EA0E}">
        <p15:presenceInfo xmlns:p15="http://schemas.microsoft.com/office/powerpoint/2012/main" userId="S::k1811837@kcl.ac.uk::a7fbf47c-18bc-4b4a-9fb9-cc7852e2eb0a" providerId="AD"/>
      </p:ext>
    </p:extLst>
  </p:cmAuthor>
  <p:cmAuthor id="2" name="heike bartel" initials="hb" lastIdx="14" clrIdx="1"/>
  <p:cmAuthor id="3" name="Vytniorgu, Richard (Dr.)" initials="VR(" lastIdx="1" clrIdx="2">
    <p:extLst>
      <p:ext uri="{19B8F6BF-5375-455C-9EA6-DF929625EA0E}">
        <p15:presenceInfo xmlns:p15="http://schemas.microsoft.com/office/powerpoint/2012/main" userId="S::rv77@leicester.ac.uk::065885c7-fbb8-4006-8c45-5544db56c0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6" autoAdjust="0"/>
    <p:restoredTop sz="94365" autoAdjust="0"/>
  </p:normalViewPr>
  <p:slideViewPr>
    <p:cSldViewPr snapToGrid="0">
      <p:cViewPr varScale="1">
        <p:scale>
          <a:sx n="68" d="100"/>
          <a:sy n="68" d="100"/>
        </p:scale>
        <p:origin x="88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B0BAA-80AA-4EEF-BF74-A8E1A08C81C7}" type="datetimeFigureOut">
              <a:rPr lang="en-GB" smtClean="0"/>
              <a:pPr/>
              <a:t>22/05/2023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A1E1F3-CAA7-493F-B4A8-23EFAE27E0A5}" type="slidenum">
              <a:rPr lang="en-GB" smtClean="0"/>
              <a:pPr/>
              <a:t>‹#›</a:t>
            </a:fld>
            <a:endParaRPr lang="en-GB" dirty="0"/>
          </a:p>
        </p:txBody>
      </p:sp>
    </p:spTree>
    <p:extLst>
      <p:ext uri="{BB962C8B-B14F-4D97-AF65-F5344CB8AC3E}">
        <p14:creationId xmlns:p14="http://schemas.microsoft.com/office/powerpoint/2010/main" val="275210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7E6D44-7F00-4694-A6D9-BCD909559650}" type="slidenum">
              <a:rPr lang="en-GB" smtClean="0"/>
              <a:pPr/>
              <a:t>2</a:t>
            </a:fld>
            <a:endParaRPr lang="en-GB" dirty="0"/>
          </a:p>
        </p:txBody>
      </p:sp>
    </p:spTree>
    <p:extLst>
      <p:ext uri="{BB962C8B-B14F-4D97-AF65-F5344CB8AC3E}">
        <p14:creationId xmlns:p14="http://schemas.microsoft.com/office/powerpoint/2010/main" val="4094873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D5FF-5275-45D7-B41D-5517F9C5DF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5DADBE-5D90-42C1-9C5E-ABABC4402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FE23E7-DA5E-442C-94EB-7CC820EB1AFC}"/>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6E58747B-00C0-447D-ADDF-599AF2C3DD5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103C18F-6E02-4C32-8E60-659BD6E90D4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8408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29FA-C237-4C8C-96A5-1F444C89F2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75C176-B08E-47FA-8CCB-58C62DF233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575D3A-BDE3-4D82-9ECA-5A9E58384BFF}"/>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69483463-DF60-412C-90DD-E3A7C8EB850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AD69234-BE11-4009-9BE3-8FF544048008}"/>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439917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BE867B-4CFC-4E59-8E91-1DFC328EA4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31AF55-C54D-4C72-9BBD-A3853297DD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FFE5FF-6F41-4822-99E2-CB869E9BD231}"/>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177A4979-B041-4E4A-9DF9-AF06E618C56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1DC1F60-8456-4051-9A11-2486F7C6E72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416628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67C1-7131-4FB9-A020-EF5081942F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5395C-64E9-4DFE-A282-B763FAA6A2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EA0612-85EE-4B33-AAED-6C259C41FE0C}"/>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B5046DDC-66E2-428D-B40E-9140C8E9C02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35E466D-45AA-4C83-8644-6A99E0B3AA6D}"/>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750211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F0465-931A-4DC9-8E26-1BEB03DC8E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96A30BC-44A8-427A-AB6B-2E38A27254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5D524E-A021-48BE-AE6B-E9BFE5AB9330}"/>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E78EB383-40B4-4EC7-88E9-63F5F65373F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F1025DE-6C0B-485F-9413-0E9E7A3C6133}"/>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303799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C6C3C-3254-4876-AE05-992388B382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868952-FA3A-45B3-BE0D-B17A1C8720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76C217-3945-466A-99C4-B9AC568959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75EC96-89F2-4587-BC49-21F0F554B8F3}"/>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6" name="Footer Placeholder 5">
            <a:extLst>
              <a:ext uri="{FF2B5EF4-FFF2-40B4-BE49-F238E27FC236}">
                <a16:creationId xmlns:a16="http://schemas.microsoft.com/office/drawing/2014/main" id="{C74D1155-BB8E-443F-9324-DE05E6092CE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CBDB73A-A2D1-4FD6-828C-9F19DB453009}"/>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954504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C6E72-4D62-445B-8EDE-EB5AC7B95E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001327E-2879-483B-9690-99E0C6ED4E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4BF9D-4DB9-4F80-ABA4-E899439C2D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A945AF4-5119-4824-9D70-6332B30209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E07271-71E3-44FE-8649-355D609FD1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416041-9631-4A75-86D4-920191E08116}"/>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8" name="Footer Placeholder 7">
            <a:extLst>
              <a:ext uri="{FF2B5EF4-FFF2-40B4-BE49-F238E27FC236}">
                <a16:creationId xmlns:a16="http://schemas.microsoft.com/office/drawing/2014/main" id="{39814017-BB17-460B-A996-570E466E80C5}"/>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C1B3B72-9254-4DEE-A307-3937DA8D5394}"/>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26898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F9B0E-6BEF-4F9D-8F20-457B5C036D3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A5C0F4-D442-4C23-9D3A-17B49F5F213D}"/>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4" name="Footer Placeholder 3">
            <a:extLst>
              <a:ext uri="{FF2B5EF4-FFF2-40B4-BE49-F238E27FC236}">
                <a16:creationId xmlns:a16="http://schemas.microsoft.com/office/drawing/2014/main" id="{7F5092E5-BE16-46B3-8231-5C68980F766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93F8910-A23A-4D87-8876-424FF3BA6E21}"/>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535796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454F42-D8FB-4C0E-836C-0B98F09D34F6}"/>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3" name="Footer Placeholder 2">
            <a:extLst>
              <a:ext uri="{FF2B5EF4-FFF2-40B4-BE49-F238E27FC236}">
                <a16:creationId xmlns:a16="http://schemas.microsoft.com/office/drawing/2014/main" id="{8FB719F9-13EC-46BF-BBFF-4F6903E01CB6}"/>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D0CB310D-0D65-401A-BDAB-976CCCCB5DA8}"/>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327883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C196-2BA1-46D8-A7E8-0C49EA806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29AE76-1E89-408D-B1DD-5041F37A25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51FF536-535D-4AE8-9E38-954239684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FCD302-4FAC-4536-B20F-7A8F0493D13D}"/>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6" name="Footer Placeholder 5">
            <a:extLst>
              <a:ext uri="{FF2B5EF4-FFF2-40B4-BE49-F238E27FC236}">
                <a16:creationId xmlns:a16="http://schemas.microsoft.com/office/drawing/2014/main" id="{5D1376FC-9336-4991-AC3F-4B07A581F6C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6DCBB0C-81AA-4113-BC40-EC28EAB3204A}"/>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131179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E9BEF-B6F3-4F64-9575-C54291B61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7539F6-458B-49A0-B585-47F6C1D72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10F6F89-1237-476C-A871-69A98A3F3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1C3235-6284-46B9-B283-257427F9146B}"/>
              </a:ext>
            </a:extLst>
          </p:cNvPr>
          <p:cNvSpPr>
            <a:spLocks noGrp="1"/>
          </p:cNvSpPr>
          <p:nvPr>
            <p:ph type="dt" sz="half" idx="10"/>
          </p:nvPr>
        </p:nvSpPr>
        <p:spPr/>
        <p:txBody>
          <a:bodyPr/>
          <a:lstStyle/>
          <a:p>
            <a:fld id="{34AEF336-E74E-4266-8CEF-E87C124A85D4}" type="datetimeFigureOut">
              <a:rPr lang="en-GB" smtClean="0"/>
              <a:pPr/>
              <a:t>22/05/2023</a:t>
            </a:fld>
            <a:endParaRPr lang="en-GB" dirty="0"/>
          </a:p>
        </p:txBody>
      </p:sp>
      <p:sp>
        <p:nvSpPr>
          <p:cNvPr id="6" name="Footer Placeholder 5">
            <a:extLst>
              <a:ext uri="{FF2B5EF4-FFF2-40B4-BE49-F238E27FC236}">
                <a16:creationId xmlns:a16="http://schemas.microsoft.com/office/drawing/2014/main" id="{FCA069FD-1FA9-4077-9EEB-E8AC189C9A0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0990676-4AFF-47C0-A43E-F79FCEC4D915}"/>
              </a:ext>
            </a:extLst>
          </p:cNvPr>
          <p:cNvSpPr>
            <a:spLocks noGrp="1"/>
          </p:cNvSpPr>
          <p:nvPr>
            <p:ph type="sldNum" sz="quarter" idx="12"/>
          </p:nvPr>
        </p:nvSpPr>
        <p:spPr/>
        <p:txBody>
          <a:body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221562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E0548B-6E54-47E9-B9F1-2ECB7C450B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884E4B-1B3C-4EA1-A1C2-DC43BDCCCD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B6CA1F-C2A9-46C5-AE2C-78A0D02DE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EF336-E74E-4266-8CEF-E87C124A85D4}" type="datetimeFigureOut">
              <a:rPr lang="en-GB" smtClean="0"/>
              <a:pPr/>
              <a:t>22/05/2023</a:t>
            </a:fld>
            <a:endParaRPr lang="en-GB" dirty="0"/>
          </a:p>
        </p:txBody>
      </p:sp>
      <p:sp>
        <p:nvSpPr>
          <p:cNvPr id="5" name="Footer Placeholder 4">
            <a:extLst>
              <a:ext uri="{FF2B5EF4-FFF2-40B4-BE49-F238E27FC236}">
                <a16:creationId xmlns:a16="http://schemas.microsoft.com/office/drawing/2014/main" id="{ECA70580-1792-4EF0-BE74-A9B84BAE72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64546246-E2C7-4064-B23D-7070629B8D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5FD2E-A548-44F0-8359-6B25877A523A}" type="slidenum">
              <a:rPr lang="en-GB" smtClean="0"/>
              <a:pPr/>
              <a:t>‹#›</a:t>
            </a:fld>
            <a:endParaRPr lang="en-GB" dirty="0"/>
          </a:p>
        </p:txBody>
      </p:sp>
    </p:spTree>
    <p:extLst>
      <p:ext uri="{BB962C8B-B14F-4D97-AF65-F5344CB8AC3E}">
        <p14:creationId xmlns:p14="http://schemas.microsoft.com/office/powerpoint/2010/main" val="4147793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helpfinder.beateatingdisorders.org.uk/"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BEEF0-A94D-43E6-8C7D-D6A62C16A05C}"/>
              </a:ext>
            </a:extLst>
          </p:cNvPr>
          <p:cNvSpPr>
            <a:spLocks noGrp="1"/>
          </p:cNvSpPr>
          <p:nvPr>
            <p:ph type="title" idx="4294967295"/>
          </p:nvPr>
        </p:nvSpPr>
        <p:spPr>
          <a:xfrm>
            <a:off x="427092" y="1293843"/>
            <a:ext cx="2405318" cy="3734682"/>
          </a:xfrm>
        </p:spPr>
        <p:txBody>
          <a:bodyPr vert="horz" lIns="91440" tIns="45720" rIns="91440" bIns="45720" rtlCol="0" anchor="ctr">
            <a:normAutofit/>
          </a:bodyPr>
          <a:lstStyle/>
          <a:p>
            <a:r>
              <a:rPr lang="en-US" sz="3200" b="1" dirty="0">
                <a:solidFill>
                  <a:schemeClr val="accent1">
                    <a:lumMod val="75000"/>
                  </a:schemeClr>
                </a:solidFill>
              </a:rPr>
              <a:t>2. </a:t>
            </a:r>
            <a:r>
              <a:rPr lang="en-US" sz="3200" b="1" kern="1200" dirty="0">
                <a:solidFill>
                  <a:schemeClr val="accent1">
                    <a:lumMod val="75000"/>
                  </a:schemeClr>
                </a:solidFill>
                <a:latin typeface="+mj-lt"/>
                <a:ea typeface="+mj-ea"/>
                <a:cs typeface="+mj-cs"/>
              </a:rPr>
              <a:t>How to start an appropriate conversation </a:t>
            </a:r>
            <a:endParaRPr lang="en-US" sz="3200" kern="1200" dirty="0">
              <a:solidFill>
                <a:schemeClr val="accent1">
                  <a:lumMod val="75000"/>
                </a:schemeClr>
              </a:solidFill>
              <a:latin typeface="+mj-lt"/>
              <a:ea typeface="+mj-ea"/>
              <a:cs typeface="+mj-cs"/>
            </a:endParaRPr>
          </a:p>
        </p:txBody>
      </p:sp>
      <p:pic>
        <p:nvPicPr>
          <p:cNvPr id="6" name="Picture 5" descr="A picture containing drawing&#10;&#10;Description automatically generated">
            <a:extLst>
              <a:ext uri="{FF2B5EF4-FFF2-40B4-BE49-F238E27FC236}">
                <a16:creationId xmlns:a16="http://schemas.microsoft.com/office/drawing/2014/main" id="{1E4B0353-6ADA-4B3D-A403-C63ACFCC1D7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5546" y="685800"/>
            <a:ext cx="8077200" cy="5486400"/>
          </a:xfrm>
          <a:prstGeom prst="rect">
            <a:avLst/>
          </a:prstGeom>
        </p:spPr>
      </p:pic>
    </p:spTree>
    <p:extLst>
      <p:ext uri="{BB962C8B-B14F-4D97-AF65-F5344CB8AC3E}">
        <p14:creationId xmlns:p14="http://schemas.microsoft.com/office/powerpoint/2010/main" val="3982646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BEEF0-A94D-43E6-8C7D-D6A62C16A05C}"/>
              </a:ext>
            </a:extLst>
          </p:cNvPr>
          <p:cNvSpPr>
            <a:spLocks noGrp="1"/>
          </p:cNvSpPr>
          <p:nvPr>
            <p:ph type="title" idx="4294967295"/>
          </p:nvPr>
        </p:nvSpPr>
        <p:spPr>
          <a:xfrm>
            <a:off x="314278" y="1631983"/>
            <a:ext cx="2462376" cy="3594033"/>
          </a:xfrm>
        </p:spPr>
        <p:txBody>
          <a:bodyPr vert="horz" lIns="91440" tIns="45720" rIns="91440" bIns="45720" rtlCol="0" anchor="ctr">
            <a:normAutofit/>
          </a:bodyPr>
          <a:lstStyle/>
          <a:p>
            <a:r>
              <a:rPr lang="en-US" sz="3200" b="1" kern="1200" dirty="0">
                <a:solidFill>
                  <a:schemeClr val="accent1">
                    <a:lumMod val="75000"/>
                  </a:schemeClr>
                </a:solidFill>
                <a:latin typeface="+mj-lt"/>
                <a:ea typeface="+mj-ea"/>
                <a:cs typeface="+mj-cs"/>
              </a:rPr>
              <a:t>2.1 How to start an appropriate conversation </a:t>
            </a:r>
          </a:p>
        </p:txBody>
      </p:sp>
      <p:sp>
        <p:nvSpPr>
          <p:cNvPr id="3" name="Content Placeholder 2">
            <a:extLst>
              <a:ext uri="{FF2B5EF4-FFF2-40B4-BE49-F238E27FC236}">
                <a16:creationId xmlns:a16="http://schemas.microsoft.com/office/drawing/2014/main" id="{5C8327CA-8E4E-4DF6-8CD0-BA6F619B2D53}"/>
              </a:ext>
            </a:extLst>
          </p:cNvPr>
          <p:cNvSpPr>
            <a:spLocks noGrp="1"/>
          </p:cNvSpPr>
          <p:nvPr>
            <p:ph idx="4294967295"/>
          </p:nvPr>
        </p:nvSpPr>
        <p:spPr>
          <a:xfrm>
            <a:off x="2644725" y="-351693"/>
            <a:ext cx="9270609" cy="7455877"/>
          </a:xfrm>
        </p:spPr>
        <p:txBody>
          <a:bodyPr vert="horz" lIns="91440" tIns="45720" rIns="91440" bIns="45720" rtlCol="0" anchor="ctr">
            <a:normAutofit/>
          </a:bodyPr>
          <a:lstStyle/>
          <a:p>
            <a:pPr marL="0">
              <a:buNone/>
            </a:pPr>
            <a:r>
              <a:rPr lang="en-US" sz="1400" b="1" i="1" dirty="0">
                <a:solidFill>
                  <a:srgbClr val="7030A0"/>
                </a:solidFill>
                <a:latin typeface="Arial" panose="020B0604020202020204" pitchFamily="34" charset="0"/>
                <a:cs typeface="Arial" panose="020B0604020202020204" pitchFamily="34" charset="0"/>
              </a:rPr>
              <a:t>Animation:</a:t>
            </a:r>
          </a:p>
          <a:p>
            <a:pPr marL="0" indent="0">
              <a:buNone/>
            </a:pPr>
            <a:r>
              <a:rPr lang="en-US" sz="1600" b="1" i="1" dirty="0">
                <a:solidFill>
                  <a:srgbClr val="7030A0"/>
                </a:solidFill>
                <a:latin typeface="Arial" panose="020B0604020202020204" pitchFamily="34" charset="0"/>
                <a:cs typeface="Arial" panose="020B0604020202020204" pitchFamily="34" charset="0"/>
              </a:rPr>
              <a:t>“It can be very frightening to expose the thing you might be very ashamed of…”</a:t>
            </a:r>
          </a:p>
          <a:p>
            <a:pPr marL="0" lvl="0">
              <a:lnSpc>
                <a:spcPct val="150000"/>
              </a:lnSpc>
            </a:pPr>
            <a:endParaRPr lang="en-US" sz="1500" dirty="0">
              <a:latin typeface="Arial" panose="020B0604020202020204" pitchFamily="34" charset="0"/>
              <a:cs typeface="Arial" panose="020B0604020202020204" pitchFamily="34" charset="0"/>
            </a:endParaRPr>
          </a:p>
          <a:p>
            <a:pPr marL="0" lvl="0">
              <a:lnSpc>
                <a:spcPct val="150000"/>
              </a:lnSpc>
            </a:pPr>
            <a:r>
              <a:rPr lang="en-US" sz="1500" dirty="0">
                <a:latin typeface="Arial" panose="020B0604020202020204" pitchFamily="34" charset="0"/>
                <a:cs typeface="Arial" panose="020B0604020202020204" pitchFamily="34" charset="0"/>
              </a:rPr>
              <a:t>Starting a conversation can be a powerful way to support your patient. They may be attending to address their eating disorder, or because  of  a physical health complaint such as gastrointestinal problems, or because of an aspect of their mental health such as depression. It is important that if  you are concerned that they might have an eating disorder that you speak to them about this. </a:t>
            </a:r>
          </a:p>
          <a:p>
            <a:pPr marL="0" lvl="0">
              <a:lnSpc>
                <a:spcPct val="150000"/>
              </a:lnSpc>
            </a:pPr>
            <a:r>
              <a:rPr lang="en-US" sz="1500" dirty="0">
                <a:latin typeface="Arial" panose="020B0604020202020204" pitchFamily="34" charset="0"/>
                <a:cs typeface="Arial" panose="020B0604020202020204" pitchFamily="34" charset="0"/>
              </a:rPr>
              <a:t>Often people with eating disorders deny or do not </a:t>
            </a:r>
            <a:r>
              <a:rPr lang="en-US" sz="1500" dirty="0" err="1">
                <a:latin typeface="Arial" panose="020B0604020202020204" pitchFamily="34" charset="0"/>
                <a:cs typeface="Arial" panose="020B0604020202020204" pitchFamily="34" charset="0"/>
              </a:rPr>
              <a:t>realise</a:t>
            </a:r>
            <a:r>
              <a:rPr lang="en-US" sz="1500" dirty="0">
                <a:latin typeface="Arial" panose="020B0604020202020204" pitchFamily="34" charset="0"/>
                <a:cs typeface="Arial" panose="020B0604020202020204" pitchFamily="34" charset="0"/>
              </a:rPr>
              <a:t> there is a problem. Eating disorders are often kept secret. Many people who are in recovery agree that breaking the silence in a sensitive way is the right thing to do, even if they did not feel that way at the first consultation and needed to be given more time. </a:t>
            </a:r>
          </a:p>
          <a:p>
            <a:pPr marL="0" lvl="0">
              <a:lnSpc>
                <a:spcPct val="150000"/>
              </a:lnSpc>
            </a:pPr>
            <a:r>
              <a:rPr lang="en-US" sz="1500" dirty="0">
                <a:latin typeface="Arial" panose="020B0604020202020204" pitchFamily="34" charset="0"/>
                <a:cs typeface="Arial" panose="020B0604020202020204" pitchFamily="34" charset="0"/>
              </a:rPr>
              <a:t>Because of the stigma commonly attached to eating disorders as a ‘girls’ illness’  men might find it hard to speak about their problems with eating (NICE: 2017 [2020])</a:t>
            </a:r>
          </a:p>
          <a:p>
            <a:pPr marL="0" lvl="0">
              <a:lnSpc>
                <a:spcPct val="150000"/>
              </a:lnSpc>
            </a:pPr>
            <a:r>
              <a:rPr lang="en-US" sz="1500" dirty="0">
                <a:latin typeface="Arial" panose="020B0604020202020204" pitchFamily="34" charset="0"/>
                <a:cs typeface="Arial" panose="020B0604020202020204" pitchFamily="34" charset="0"/>
              </a:rPr>
              <a:t>The sooner someone can get treatment, the greater their chance of a full and sustained recovery, but if you don</a:t>
            </a:r>
            <a:r>
              <a:rPr lang="mr-IN" sz="1500" dirty="0">
                <a:latin typeface="Arial" panose="020B0604020202020204" pitchFamily="34" charset="0"/>
                <a:cs typeface="Arial" panose="020B0604020202020204" pitchFamily="34" charset="0"/>
              </a:rPr>
              <a:t>’</a:t>
            </a:r>
            <a:r>
              <a:rPr lang="en-US" sz="1500" dirty="0">
                <a:latin typeface="Arial" panose="020B0604020202020204" pitchFamily="34" charset="0"/>
                <a:cs typeface="Arial" panose="020B0604020202020204" pitchFamily="34" charset="0"/>
              </a:rPr>
              <a:t>t start the conversation, you may not find out.</a:t>
            </a:r>
          </a:p>
          <a:p>
            <a:pPr marL="0">
              <a:lnSpc>
                <a:spcPct val="150000"/>
              </a:lnSpc>
              <a:buNone/>
            </a:pPr>
            <a:r>
              <a:rPr lang="en-US" sz="1500" b="1" i="1" dirty="0">
                <a:solidFill>
                  <a:srgbClr val="7030A0"/>
                </a:solidFill>
                <a:latin typeface="Arial" panose="020B0604020202020204" pitchFamily="34" charset="0"/>
                <a:cs typeface="Arial" panose="020B0604020202020204" pitchFamily="34" charset="0"/>
              </a:rPr>
              <a:t>“One of the reasons why I was reluctant to seek help was because I thought I'd be judged…                       I guess society had made it a … a feminine illness.’”</a:t>
            </a:r>
            <a:endParaRPr lang="en-US" sz="1500" b="1" dirty="0"/>
          </a:p>
        </p:txBody>
      </p:sp>
    </p:spTree>
    <p:extLst>
      <p:ext uri="{BB962C8B-B14F-4D97-AF65-F5344CB8AC3E}">
        <p14:creationId xmlns:p14="http://schemas.microsoft.com/office/powerpoint/2010/main" val="423194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BEEF0-A94D-43E6-8C7D-D6A62C16A05C}"/>
              </a:ext>
            </a:extLst>
          </p:cNvPr>
          <p:cNvSpPr>
            <a:spLocks noGrp="1"/>
          </p:cNvSpPr>
          <p:nvPr>
            <p:ph type="title" idx="4294967295"/>
          </p:nvPr>
        </p:nvSpPr>
        <p:spPr>
          <a:xfrm>
            <a:off x="395013" y="1345957"/>
            <a:ext cx="2311611" cy="3500363"/>
          </a:xfrm>
        </p:spPr>
        <p:txBody>
          <a:bodyPr vert="horz" lIns="91440" tIns="45720" rIns="91440" bIns="45720" rtlCol="0" anchor="ctr">
            <a:normAutofit/>
          </a:bodyPr>
          <a:lstStyle/>
          <a:p>
            <a:r>
              <a:rPr lang="en-US" sz="3200" b="1" kern="1200" dirty="0">
                <a:solidFill>
                  <a:schemeClr val="accent1">
                    <a:lumMod val="75000"/>
                  </a:schemeClr>
                </a:solidFill>
                <a:latin typeface="+mj-lt"/>
                <a:ea typeface="+mj-ea"/>
                <a:cs typeface="+mj-cs"/>
              </a:rPr>
              <a:t>2.2 How to start an appropriate conversation </a:t>
            </a:r>
            <a:endParaRPr lang="en-US" sz="3200" kern="1200" dirty="0">
              <a:solidFill>
                <a:schemeClr val="accent1">
                  <a:lumMod val="75000"/>
                </a:schemeClr>
              </a:solidFill>
              <a:latin typeface="+mj-lt"/>
              <a:ea typeface="+mj-ea"/>
              <a:cs typeface="+mj-cs"/>
            </a:endParaRPr>
          </a:p>
        </p:txBody>
      </p:sp>
      <p:sp>
        <p:nvSpPr>
          <p:cNvPr id="3" name="Content Placeholder 2">
            <a:extLst>
              <a:ext uri="{FF2B5EF4-FFF2-40B4-BE49-F238E27FC236}">
                <a16:creationId xmlns:a16="http://schemas.microsoft.com/office/drawing/2014/main" id="{5C8327CA-8E4E-4DF6-8CD0-BA6F619B2D53}"/>
              </a:ext>
            </a:extLst>
          </p:cNvPr>
          <p:cNvSpPr>
            <a:spLocks noGrp="1"/>
          </p:cNvSpPr>
          <p:nvPr>
            <p:ph idx="4294967295"/>
          </p:nvPr>
        </p:nvSpPr>
        <p:spPr>
          <a:xfrm>
            <a:off x="3108960" y="168812"/>
            <a:ext cx="8833658" cy="6525903"/>
          </a:xfrm>
        </p:spPr>
        <p:txBody>
          <a:bodyPr vert="horz" lIns="91440" tIns="45720" rIns="91440" bIns="45720" rtlCol="0" anchor="ctr">
            <a:normAutofit/>
          </a:bodyPr>
          <a:lstStyle/>
          <a:p>
            <a:pPr marL="0" indent="0">
              <a:buNone/>
            </a:pPr>
            <a:r>
              <a:rPr lang="en-US" sz="1400" b="1" i="1" dirty="0">
                <a:solidFill>
                  <a:srgbClr val="7030A0"/>
                </a:solidFill>
                <a:latin typeface="Arial" panose="020B0604020202020204" pitchFamily="34" charset="0"/>
                <a:cs typeface="Arial" panose="020B0604020202020204" pitchFamily="34" charset="0"/>
              </a:rPr>
              <a:t>Animation: </a:t>
            </a:r>
          </a:p>
          <a:p>
            <a:pPr marL="0" indent="0">
              <a:buNone/>
            </a:pPr>
            <a:r>
              <a:rPr lang="en-US" sz="1400" b="1" i="1" dirty="0">
                <a:solidFill>
                  <a:srgbClr val="7030A0"/>
                </a:solidFill>
                <a:latin typeface="Arial" panose="020B0604020202020204" pitchFamily="34" charset="0"/>
                <a:cs typeface="Arial" panose="020B0604020202020204" pitchFamily="34" charset="0"/>
              </a:rPr>
              <a:t>“I want first and foremost to be listened to…somebody to just hold the space…”</a:t>
            </a:r>
          </a:p>
          <a:p>
            <a:pPr marL="0" indent="0">
              <a:buNone/>
            </a:pPr>
            <a:endParaRPr lang="en-US" sz="1400" b="1"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Conversation starters … are as individual as any patient and healthcare professional</a:t>
            </a:r>
          </a:p>
          <a:p>
            <a:pPr marL="0" indent="0"/>
            <a:r>
              <a:rPr lang="en-US" sz="1400" dirty="0">
                <a:latin typeface="Arial" panose="020B0604020202020204" pitchFamily="34" charset="0"/>
                <a:cs typeface="Arial" panose="020B0604020202020204" pitchFamily="34" charset="0"/>
              </a:rPr>
              <a:t>Suggestions are: </a:t>
            </a:r>
          </a:p>
          <a:p>
            <a:r>
              <a:rPr lang="en-US" sz="1400" dirty="0">
                <a:latin typeface="Arial" panose="020B0604020202020204" pitchFamily="34" charset="0"/>
                <a:cs typeface="Arial" panose="020B0604020202020204" pitchFamily="34" charset="0"/>
              </a:rPr>
              <a:t>“You seem to be worried/ struggling with your eating…”</a:t>
            </a:r>
          </a:p>
          <a:p>
            <a:r>
              <a:rPr lang="en-US" sz="1400" dirty="0">
                <a:latin typeface="Arial" panose="020B0604020202020204" pitchFamily="34" charset="0"/>
                <a:cs typeface="Arial" panose="020B0604020202020204" pitchFamily="34" charset="0"/>
              </a:rPr>
              <a:t>“Is your eating pattern a worry for you?”</a:t>
            </a:r>
          </a:p>
          <a:p>
            <a:r>
              <a:rPr lang="en-US" sz="1400" dirty="0">
                <a:latin typeface="Arial" panose="020B0604020202020204" pitchFamily="34" charset="0"/>
                <a:cs typeface="Arial" panose="020B0604020202020204" pitchFamily="34" charset="0"/>
              </a:rPr>
              <a:t>“I’m here to help as much as I can…” ; “I’m here to listen…”</a:t>
            </a:r>
          </a:p>
          <a:p>
            <a:r>
              <a:rPr lang="en-US" sz="1400" dirty="0">
                <a:latin typeface="Arial" panose="020B0604020202020204" pitchFamily="34" charset="0"/>
                <a:cs typeface="Arial" panose="020B0604020202020204" pitchFamily="34" charset="0"/>
              </a:rPr>
              <a:t>“In my experience depression can throw out obstacles and have other underlying causes… I think your eating might be adding to that…”.</a:t>
            </a:r>
          </a:p>
          <a:p>
            <a:pPr marL="0"/>
            <a:endParaRPr lang="en-US" sz="1400"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Further questions</a:t>
            </a:r>
            <a:r>
              <a:rPr lang="en-US" sz="1400" dirty="0">
                <a:latin typeface="Arial" panose="020B0604020202020204" pitchFamily="34" charset="0"/>
                <a:cs typeface="Arial" panose="020B0604020202020204" pitchFamily="34" charset="0"/>
              </a:rPr>
              <a:t>:</a:t>
            </a:r>
          </a:p>
          <a:p>
            <a:r>
              <a:rPr lang="en-US" sz="1400" dirty="0">
                <a:latin typeface="Arial" panose="020B0604020202020204" pitchFamily="34" charset="0"/>
                <a:cs typeface="Arial" panose="020B0604020202020204" pitchFamily="34" charset="0"/>
              </a:rPr>
              <a:t>Do you worry a lot about your weight and/or body shape? Maybe too much?</a:t>
            </a:r>
          </a:p>
          <a:p>
            <a:r>
              <a:rPr lang="en-US" sz="1400" dirty="0">
                <a:latin typeface="Arial" panose="020B0604020202020204" pitchFamily="34" charset="0"/>
                <a:cs typeface="Arial" panose="020B0604020202020204" pitchFamily="34" charset="0"/>
              </a:rPr>
              <a:t>Do you spend a lot of time thinking about your weight/shape and what you eat?</a:t>
            </a:r>
          </a:p>
          <a:p>
            <a:r>
              <a:rPr lang="en-US" sz="1400" dirty="0">
                <a:latin typeface="Arial" panose="020B0604020202020204" pitchFamily="34" charset="0"/>
                <a:cs typeface="Arial" panose="020B0604020202020204" pitchFamily="34" charset="0"/>
              </a:rPr>
              <a:t>Does your weight/shape affect the way you feel about yourself?</a:t>
            </a:r>
          </a:p>
          <a:p>
            <a:r>
              <a:rPr lang="en-US" sz="1400" dirty="0">
                <a:latin typeface="Arial" panose="020B0604020202020204" pitchFamily="34" charset="0"/>
                <a:cs typeface="Arial" panose="020B0604020202020204" pitchFamily="34" charset="0"/>
              </a:rPr>
              <a:t>Have you lost control over what you eat/ do you eat in secret/  make yourself sick?</a:t>
            </a:r>
          </a:p>
          <a:p>
            <a:pPr marL="0"/>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Individual questions that </a:t>
            </a:r>
            <a:r>
              <a:rPr lang="en-US" sz="1400" b="1" u="sng" dirty="0">
                <a:latin typeface="Arial" panose="020B0604020202020204" pitchFamily="34" charset="0"/>
                <a:cs typeface="Arial" panose="020B0604020202020204" pitchFamily="34" charset="0"/>
              </a:rPr>
              <a:t>may possibly </a:t>
            </a:r>
            <a:r>
              <a:rPr lang="en-US" sz="1400" b="1" dirty="0">
                <a:latin typeface="Arial" panose="020B0604020202020204" pitchFamily="34" charset="0"/>
                <a:cs typeface="Arial" panose="020B0604020202020204" pitchFamily="34" charset="0"/>
              </a:rPr>
              <a:t>rule out an eating disorder </a:t>
            </a:r>
            <a:r>
              <a:rPr lang="en-US" sz="1400" dirty="0">
                <a:latin typeface="Arial" panose="020B0604020202020204" pitchFamily="34" charset="0"/>
                <a:cs typeface="Arial" panose="020B0604020202020204" pitchFamily="34" charset="0"/>
              </a:rPr>
              <a:t>(Cotton, Ball &amp; Robinson 2003):</a:t>
            </a:r>
          </a:p>
          <a:p>
            <a:pPr lvl="0"/>
            <a:r>
              <a:rPr lang="en-US" sz="1400" dirty="0">
                <a:latin typeface="Arial" panose="020B0604020202020204" pitchFamily="34" charset="0"/>
                <a:cs typeface="Arial" panose="020B0604020202020204" pitchFamily="34" charset="0"/>
              </a:rPr>
              <a:t>Does your weight/shape affect the way you feel about yourself? -no</a:t>
            </a:r>
          </a:p>
          <a:p>
            <a:pPr lvl="0"/>
            <a:r>
              <a:rPr lang="en-US" sz="1400" dirty="0">
                <a:latin typeface="Arial" panose="020B0604020202020204" pitchFamily="34" charset="0"/>
                <a:cs typeface="Arial" panose="020B0604020202020204" pitchFamily="34" charset="0"/>
              </a:rPr>
              <a:t>Are you satisfied with your eating patterns? - yes</a:t>
            </a:r>
          </a:p>
          <a:p>
            <a:endParaRPr lang="en-US" sz="1200" dirty="0"/>
          </a:p>
        </p:txBody>
      </p:sp>
    </p:spTree>
    <p:extLst>
      <p:ext uri="{BB962C8B-B14F-4D97-AF65-F5344CB8AC3E}">
        <p14:creationId xmlns:p14="http://schemas.microsoft.com/office/powerpoint/2010/main" val="2287728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480C9B-018E-4633-B856-68CC0E170986}"/>
              </a:ext>
            </a:extLst>
          </p:cNvPr>
          <p:cNvSpPr txBox="1"/>
          <p:nvPr/>
        </p:nvSpPr>
        <p:spPr>
          <a:xfrm>
            <a:off x="349293" y="1345957"/>
            <a:ext cx="2293323" cy="3838691"/>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200" b="1" kern="1200" dirty="0">
                <a:solidFill>
                  <a:schemeClr val="accent1">
                    <a:lumMod val="75000"/>
                  </a:schemeClr>
                </a:solidFill>
                <a:latin typeface="+mj-lt"/>
                <a:ea typeface="+mj-ea"/>
                <a:cs typeface="+mj-cs"/>
              </a:rPr>
              <a:t>2.3 How to start an appropriate conversation</a:t>
            </a:r>
          </a:p>
          <a:p>
            <a:pPr>
              <a:lnSpc>
                <a:spcPct val="90000"/>
              </a:lnSpc>
              <a:spcBef>
                <a:spcPct val="0"/>
              </a:spcBef>
              <a:spcAft>
                <a:spcPts val="600"/>
              </a:spcAft>
            </a:pPr>
            <a:endParaRPr lang="en-US" sz="4600"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5C8327CA-8E4E-4DF6-8CD0-BA6F619B2D53}"/>
              </a:ext>
            </a:extLst>
          </p:cNvPr>
          <p:cNvSpPr>
            <a:spLocks noGrp="1"/>
          </p:cNvSpPr>
          <p:nvPr>
            <p:ph idx="4294967295"/>
          </p:nvPr>
        </p:nvSpPr>
        <p:spPr>
          <a:xfrm>
            <a:off x="2433710" y="0"/>
            <a:ext cx="9758290" cy="7498080"/>
          </a:xfrm>
        </p:spPr>
        <p:txBody>
          <a:bodyPr vert="horz" lIns="91440" tIns="45720" rIns="91440" bIns="45720" rtlCol="0" anchor="ctr">
            <a:normAutofit/>
          </a:bodyPr>
          <a:lstStyle/>
          <a:p>
            <a:pPr>
              <a:lnSpc>
                <a:spcPct val="110000"/>
              </a:lnSpc>
              <a:buNone/>
            </a:pPr>
            <a:r>
              <a:rPr lang="en-US" sz="1400" b="1" dirty="0">
                <a:latin typeface="Arial" panose="020B0604020202020204" pitchFamily="34" charset="0"/>
                <a:cs typeface="Arial" panose="020B0604020202020204" pitchFamily="34" charset="0"/>
              </a:rPr>
              <a:t>Further tips</a:t>
            </a:r>
          </a:p>
          <a:p>
            <a:pPr>
              <a:lnSpc>
                <a:spcPct val="110000"/>
              </a:lnSpc>
            </a:pPr>
            <a:r>
              <a:rPr lang="en-US" sz="1400" dirty="0">
                <a:latin typeface="Arial" panose="020B0604020202020204" pitchFamily="34" charset="0"/>
                <a:cs typeface="Arial" panose="020B0604020202020204" pitchFamily="34" charset="0"/>
              </a:rPr>
              <a:t>Provide information, avoiding ‘scare tactics’. </a:t>
            </a:r>
          </a:p>
          <a:p>
            <a:pPr lvl="0">
              <a:lnSpc>
                <a:spcPct val="110000"/>
              </a:lnSpc>
            </a:pPr>
            <a:r>
              <a:rPr lang="en-US" sz="1400" dirty="0">
                <a:latin typeface="Arial" panose="020B0604020202020204" pitchFamily="34" charset="0"/>
                <a:cs typeface="Arial" panose="020B0604020202020204" pitchFamily="34" charset="0"/>
              </a:rPr>
              <a:t>Positively reinforce steps taken so far. E.g. “Good that you mention this today” and validate anxiety and ambivalence. </a:t>
            </a:r>
          </a:p>
          <a:p>
            <a:pPr lvl="0">
              <a:lnSpc>
                <a:spcPct val="110000"/>
              </a:lnSpc>
            </a:pPr>
            <a:r>
              <a:rPr lang="en-US" sz="1400" dirty="0">
                <a:latin typeface="Arial" panose="020B0604020202020204" pitchFamily="34" charset="0"/>
                <a:cs typeface="Arial" panose="020B0604020202020204" pitchFamily="34" charset="0"/>
              </a:rPr>
              <a:t>Avoid expressing your own assumptions but try to elicit change talk – the more you can help your patient to verbally state their own reasons for considering change, the better the chance of them making changes. E.g. “What has led you to mention this at this time? How is this affecting your life? What problems is it causing? What does it get in the way of?” </a:t>
            </a:r>
          </a:p>
          <a:p>
            <a:pPr>
              <a:lnSpc>
                <a:spcPct val="110000"/>
              </a:lnSpc>
              <a:buNone/>
            </a:pPr>
            <a:r>
              <a:rPr lang="en-US" sz="1400" b="1" dirty="0">
                <a:solidFill>
                  <a:srgbClr val="7030A0"/>
                </a:solidFill>
                <a:latin typeface="Arial" panose="020B0604020202020204" pitchFamily="34" charset="0"/>
                <a:cs typeface="Arial" panose="020B0604020202020204" pitchFamily="34" charset="0"/>
              </a:rPr>
              <a:t>Animation: “My GP was like .. ‘</a:t>
            </a:r>
            <a:r>
              <a:rPr lang="en-US" sz="1400" b="1" i="1" dirty="0">
                <a:solidFill>
                  <a:srgbClr val="7030A0"/>
                </a:solidFill>
                <a:latin typeface="Arial" panose="020B0604020202020204" pitchFamily="34" charset="0"/>
                <a:cs typeface="Arial" panose="020B0604020202020204" pitchFamily="34" charset="0"/>
              </a:rPr>
              <a:t>oh, you'll be fine</a:t>
            </a:r>
            <a:r>
              <a:rPr lang="en-US" sz="1400" b="1" dirty="0">
                <a:solidFill>
                  <a:srgbClr val="7030A0"/>
                </a:solidFill>
                <a:latin typeface="Arial" panose="020B0604020202020204" pitchFamily="34" charset="0"/>
                <a:cs typeface="Arial" panose="020B0604020202020204" pitchFamily="34" charset="0"/>
              </a:rPr>
              <a:t>’.”</a:t>
            </a:r>
          </a:p>
          <a:p>
            <a:pPr>
              <a:lnSpc>
                <a:spcPct val="110000"/>
              </a:lnSpc>
            </a:pPr>
            <a:r>
              <a:rPr lang="en-US" sz="1400" dirty="0">
                <a:latin typeface="Arial" panose="020B0604020202020204" pitchFamily="34" charset="0"/>
                <a:cs typeface="Arial" panose="020B0604020202020204" pitchFamily="34" charset="0"/>
              </a:rPr>
              <a:t>Try to understand what has made them seek help and also what makes the man unsure about seeking treatment (e.g. not knowing what the cause of behaviour is / (self)stigma of having a ‘girls’ illness’/ low confidence in success / fear of failure / anxiety about change / shame / worry about control being taken away / fear of weight gain / loss of shape / worries about ability to cope without the eating disorder… are all common). </a:t>
            </a:r>
          </a:p>
          <a:p>
            <a:pPr lvl="0">
              <a:lnSpc>
                <a:spcPct val="110000"/>
              </a:lnSpc>
            </a:pPr>
            <a:r>
              <a:rPr lang="en-US" sz="1400" dirty="0">
                <a:latin typeface="Arial" panose="020B0604020202020204" pitchFamily="34" charset="0"/>
                <a:cs typeface="Arial" panose="020B0604020202020204" pitchFamily="34" charset="0"/>
              </a:rPr>
              <a:t>Help those expressing readiness to attempt change to make small, manageable and achievable goals. Behavioural change is a positive predictor of outcome. </a:t>
            </a:r>
          </a:p>
          <a:p>
            <a:pPr lvl="0">
              <a:lnSpc>
                <a:spcPct val="110000"/>
              </a:lnSpc>
            </a:pPr>
            <a:r>
              <a:rPr lang="en-US" sz="1400" dirty="0">
                <a:latin typeface="Arial" panose="020B0604020202020204" pitchFamily="34" charset="0"/>
                <a:cs typeface="Arial" panose="020B0604020202020204" pitchFamily="34" charset="0"/>
              </a:rPr>
              <a:t>Help the person to feel in control, e.g. by providing information about the referral to Eating Disorder Services: It is an opportunity for a discussion, focusing on the current situation with food. An eating disorder specialist can offer advice or follow-up. </a:t>
            </a:r>
          </a:p>
          <a:p>
            <a:pPr lvl="0">
              <a:lnSpc>
                <a:spcPct val="110000"/>
              </a:lnSpc>
            </a:pPr>
            <a:r>
              <a:rPr lang="en-US" sz="1400" dirty="0">
                <a:latin typeface="Arial" panose="020B0604020202020204" pitchFamily="34" charset="0"/>
                <a:cs typeface="Arial" panose="020B0604020202020204" pitchFamily="34" charset="0"/>
              </a:rPr>
              <a:t>Provide other information and resources.  For local support groups and self-help in England, Wales and Scotland see ED charity Beat-s </a:t>
            </a:r>
            <a:r>
              <a:rPr lang="en-US" sz="1400" dirty="0">
                <a:latin typeface="Arial" panose="020B0604020202020204" pitchFamily="34" charset="0"/>
                <a:cs typeface="Arial" panose="020B0604020202020204" pitchFamily="34" charset="0"/>
                <a:hlinkClick r:id="rId2"/>
              </a:rPr>
              <a:t>helpfinder</a:t>
            </a:r>
            <a:r>
              <a:rPr lang="en-US" sz="1400" dirty="0">
                <a:latin typeface="Arial" panose="020B0604020202020204" pitchFamily="34" charset="0"/>
                <a:cs typeface="Arial" panose="020B0604020202020204" pitchFamily="34" charset="0"/>
              </a:rPr>
              <a:t> (B-eat: n.d.)</a:t>
            </a:r>
            <a:endParaRPr lang="en-US" sz="1400" u="sng" dirty="0">
              <a:latin typeface="Arial" panose="020B0604020202020204" pitchFamily="34" charset="0"/>
              <a:cs typeface="Arial" panose="020B0604020202020204" pitchFamily="34" charset="0"/>
            </a:endParaRPr>
          </a:p>
          <a:p>
            <a:pPr lvl="0">
              <a:lnSpc>
                <a:spcPct val="110000"/>
              </a:lnSpc>
            </a:pPr>
            <a:endParaRPr lang="en-US" sz="1400" u="sng" dirty="0">
              <a:latin typeface="Arial" panose="020B0604020202020204" pitchFamily="34" charset="0"/>
              <a:cs typeface="Arial" panose="020B0604020202020204" pitchFamily="34" charset="0"/>
            </a:endParaRPr>
          </a:p>
          <a:p>
            <a:pPr>
              <a:lnSpc>
                <a:spcPct val="110000"/>
              </a:lnSpc>
              <a:buNone/>
            </a:pPr>
            <a:r>
              <a:rPr lang="en-US" sz="1400" b="1" i="1" dirty="0">
                <a:solidFill>
                  <a:srgbClr val="7030A0"/>
                </a:solidFill>
                <a:latin typeface="Arial" panose="020B0604020202020204" pitchFamily="34" charset="0"/>
                <a:cs typeface="Arial" panose="020B0604020202020204" pitchFamily="34" charset="0"/>
              </a:rPr>
              <a:t>“My GP was great ... she really knew the local charities, and was like ‘In the meantime, whilst you’re waiting on a referral, here’s some groups that can help you’.”</a:t>
            </a:r>
            <a:endParaRPr lang="en-GB" sz="1400" b="1" i="1" dirty="0">
              <a:solidFill>
                <a:srgbClr val="7030A0"/>
              </a:solidFill>
              <a:latin typeface="Arial" panose="020B0604020202020204" pitchFamily="34" charset="0"/>
              <a:cs typeface="Arial" panose="020B0604020202020204" pitchFamily="34" charset="0"/>
            </a:endParaRPr>
          </a:p>
          <a:p>
            <a:pPr lvl="0">
              <a:lnSpc>
                <a:spcPct val="110000"/>
              </a:lnSpc>
            </a:pPr>
            <a:endParaRPr lang="en-US" sz="1400" dirty="0">
              <a:latin typeface="Arial" panose="020B0604020202020204" pitchFamily="34" charset="0"/>
              <a:cs typeface="Arial" panose="020B0604020202020204" pitchFamily="34" charset="0"/>
            </a:endParaRPr>
          </a:p>
          <a:p>
            <a:pPr>
              <a:lnSpc>
                <a:spcPct val="120000"/>
              </a:lnSpc>
              <a:buNone/>
            </a:pPr>
            <a:endParaRPr lang="en-US" sz="1400" dirty="0">
              <a:solidFill>
                <a:srgbClr val="7030A0"/>
              </a:solidFill>
              <a:latin typeface="Arial" panose="020B0604020202020204" pitchFamily="34" charset="0"/>
              <a:cs typeface="Arial" panose="020B0604020202020204" pitchFamily="34" charset="0"/>
            </a:endParaRPr>
          </a:p>
        </p:txBody>
      </p:sp>
      <p:pic>
        <p:nvPicPr>
          <p:cNvPr id="29" name="Picture 2" descr="Beat"/>
          <p:cNvPicPr>
            <a:picLocks noChangeAspect="1" noChangeArrowheads="1"/>
          </p:cNvPicPr>
          <p:nvPr/>
        </p:nvPicPr>
        <p:blipFill>
          <a:blip r:embed="rId3" cstate="print"/>
          <a:srcRect/>
          <a:stretch>
            <a:fillRect/>
          </a:stretch>
        </p:blipFill>
        <p:spPr bwMode="auto">
          <a:xfrm>
            <a:off x="697008" y="4974479"/>
            <a:ext cx="1597891" cy="877630"/>
          </a:xfrm>
          <a:prstGeom prst="rect">
            <a:avLst/>
          </a:prstGeom>
          <a:noFill/>
        </p:spPr>
      </p:pic>
    </p:spTree>
    <p:extLst>
      <p:ext uri="{BB962C8B-B14F-4D97-AF65-F5344CB8AC3E}">
        <p14:creationId xmlns:p14="http://schemas.microsoft.com/office/powerpoint/2010/main" val="50021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CAD2A0-EB70-4103-A2EC-760B351B7281}"/>
              </a:ext>
            </a:extLst>
          </p:cNvPr>
          <p:cNvSpPr txBox="1"/>
          <p:nvPr/>
        </p:nvSpPr>
        <p:spPr>
          <a:xfrm>
            <a:off x="726141" y="385482"/>
            <a:ext cx="10237694" cy="3035575"/>
          </a:xfrm>
          <a:prstGeom prst="rect">
            <a:avLst/>
          </a:prstGeom>
          <a:noFill/>
        </p:spPr>
        <p:txBody>
          <a:bodyPr wrap="square" rtlCol="0">
            <a:spAutoFit/>
          </a:bodyPr>
          <a:lstStyle/>
          <a:p>
            <a:r>
              <a:rPr lang="en-GB" sz="3200" dirty="0"/>
              <a:t>References</a:t>
            </a:r>
          </a:p>
          <a:p>
            <a:endParaRPr lang="en-GB" sz="3200" dirty="0"/>
          </a:p>
          <a:p>
            <a:pPr algn="just">
              <a:lnSpc>
                <a:spcPct val="107000"/>
              </a:lnSpc>
            </a:pPr>
            <a:r>
              <a:rPr lang="en-GB" sz="1800" dirty="0">
                <a:effectLst/>
                <a:latin typeface="Times New Roman" panose="02020603050405020304" pitchFamily="18" charset="0"/>
                <a:ea typeface="Calibri" panose="020F0502020204030204" pitchFamily="34" charset="0"/>
                <a:cs typeface="Arial" panose="020B0604020202020204" pitchFamily="34" charset="0"/>
              </a:rPr>
              <a:t>B-eat (</a:t>
            </a:r>
            <a:r>
              <a:rPr lang="en-GB" sz="1800" dirty="0" err="1">
                <a:effectLst/>
                <a:latin typeface="Times New Roman" panose="02020603050405020304" pitchFamily="18" charset="0"/>
                <a:ea typeface="Calibri" panose="020F0502020204030204" pitchFamily="34" charset="0"/>
                <a:cs typeface="Arial" panose="020B0604020202020204" pitchFamily="34" charset="0"/>
              </a:rPr>
              <a:t>n.d</a:t>
            </a:r>
            <a:r>
              <a:rPr lang="en-GB" sz="1800" dirty="0">
                <a:effectLst/>
                <a:latin typeface="Times New Roman" panose="02020603050405020304" pitchFamily="18" charset="0"/>
                <a:ea typeface="Calibri" panose="020F0502020204030204" pitchFamily="34" charset="0"/>
                <a:cs typeface="Arial" panose="020B0604020202020204" pitchFamily="34" charset="0"/>
              </a:rPr>
              <a:t>). </a:t>
            </a:r>
            <a:r>
              <a:rPr lang="en-GB" sz="1800" dirty="0" err="1">
                <a:effectLst/>
                <a:latin typeface="Times New Roman" panose="02020603050405020304" pitchFamily="18" charset="0"/>
                <a:ea typeface="Calibri" panose="020F0502020204030204" pitchFamily="34" charset="0"/>
                <a:cs typeface="Arial" panose="020B0604020202020204" pitchFamily="34" charset="0"/>
              </a:rPr>
              <a:t>Helpfinder</a:t>
            </a:r>
            <a:r>
              <a:rPr lang="en-GB" sz="1800" dirty="0">
                <a:effectLst/>
                <a:latin typeface="Times New Roman" panose="02020603050405020304" pitchFamily="18" charset="0"/>
                <a:ea typeface="Calibri" panose="020F0502020204030204" pitchFamily="34" charset="0"/>
                <a:cs typeface="Arial" panose="020B0604020202020204" pitchFamily="34" charset="0"/>
              </a:rPr>
              <a:t>. </a:t>
            </a:r>
            <a:r>
              <a:rPr lang="en-GB" dirty="0"/>
              <a:t>https://helpfinder.beateatingdisorders.org.uk/</a:t>
            </a:r>
          </a:p>
          <a:p>
            <a:endParaRPr lang="en-GB" dirty="0"/>
          </a:p>
          <a:p>
            <a:r>
              <a:rPr lang="en-GB" dirty="0"/>
              <a:t>Cotton, M.-A, Ball, C., &amp; Robinson, P. (2003). Four simple questions can help screen for eating disorders. </a:t>
            </a:r>
            <a:r>
              <a:rPr lang="sv-SE" dirty="0"/>
              <a:t>J Gen Intern Med. Jan; 18(1): 53–56. doi:10.1046/j.1525-1497.2003.20374.x</a:t>
            </a:r>
          </a:p>
          <a:p>
            <a:endParaRPr lang="sv-SE" dirty="0"/>
          </a:p>
          <a:p>
            <a:r>
              <a:rPr lang="sv-SE" dirty="0"/>
              <a:t>NICE guideline (NG69) (2017 [updated 2020]). Eating disorders: recognition and treatment. https://www.nice.org.uk/guidance/ng69/chapter/Recommendations</a:t>
            </a:r>
          </a:p>
        </p:txBody>
      </p:sp>
    </p:spTree>
    <p:extLst>
      <p:ext uri="{BB962C8B-B14F-4D97-AF65-F5344CB8AC3E}">
        <p14:creationId xmlns:p14="http://schemas.microsoft.com/office/powerpoint/2010/main" val="3918414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784</TotalTime>
  <Words>957</Words>
  <Application>Microsoft Office PowerPoint</Application>
  <PresentationFormat>Widescreen</PresentationFormat>
  <Paragraphs>50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2. How to start an appropriate conversation </vt:lpstr>
      <vt:lpstr>2.1 How to start an appropriate conversation </vt:lpstr>
      <vt:lpstr>2.2 How to start an appropriate conversation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Consider Eating Disorders in Men</dc:title>
  <dc:creator>Richard Vytniorgu</dc:creator>
  <cp:lastModifiedBy>Heike Bartel (staff)</cp:lastModifiedBy>
  <cp:revision>93</cp:revision>
  <dcterms:created xsi:type="dcterms:W3CDTF">2020-02-19T15:05:05Z</dcterms:created>
  <dcterms:modified xsi:type="dcterms:W3CDTF">2023-05-22T16:58:21Z</dcterms:modified>
</cp:coreProperties>
</file>