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7" r:id="rId2"/>
    <p:sldId id="29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oye, Una" initials="FU" lastIdx="20" clrIdx="0">
    <p:extLst>
      <p:ext uri="{19B8F6BF-5375-455C-9EA6-DF929625EA0E}">
        <p15:presenceInfo xmlns:p15="http://schemas.microsoft.com/office/powerpoint/2012/main" userId="S::k1811837@kcl.ac.uk::a7fbf47c-18bc-4b4a-9fb9-cc7852e2eb0a" providerId="AD"/>
      </p:ext>
    </p:extLst>
  </p:cmAuthor>
  <p:cmAuthor id="2" name="heike bartel" initials="hb" lastIdx="14" clrIdx="1"/>
  <p:cmAuthor id="3" name="Vytniorgu, Richard (Dr.)" initials="VR(" lastIdx="1" clrIdx="2">
    <p:extLst>
      <p:ext uri="{19B8F6BF-5375-455C-9EA6-DF929625EA0E}">
        <p15:presenceInfo xmlns:p15="http://schemas.microsoft.com/office/powerpoint/2012/main" userId="S::rv77@leicester.ac.uk::065885c7-fbb8-4006-8c45-5544db56c0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56" autoAdjust="0"/>
    <p:restoredTop sz="94365" autoAdjust="0"/>
  </p:normalViewPr>
  <p:slideViewPr>
    <p:cSldViewPr snapToGrid="0">
      <p:cViewPr varScale="1">
        <p:scale>
          <a:sx n="68" d="100"/>
          <a:sy n="68" d="100"/>
        </p:scale>
        <p:origin x="8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B0BAA-80AA-4EEF-BF74-A8E1A08C81C7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1E1F3-CAA7-493F-B4A8-23EFAE27E0A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210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Morgan J. The invisible man: A self-help guide for men with EDs, compulsive exercise, and bigorexia. New York, NY: Routledge; 2008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A1E1F3-CAA7-493F-B4A8-23EFAE27E0A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6400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FD5FF-5275-45D7-B41D-5517F9C5DF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DADBE-5D90-42C1-9C5E-ABABC4402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E23E7-DA5E-442C-94EB-7CC820EB1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58747B-00C0-447D-ADDF-599AF2C3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03C18F-6E02-4C32-8E60-659BD6E9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87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29FA-C237-4C8C-96A5-1F444C89F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5C176-B08E-47FA-8CCB-58C62DF233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575D3A-BDE3-4D82-9ECA-5A9E58384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83463-DF60-412C-90DD-E3A7C8EB8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69234-BE11-4009-9BE3-8FF544048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991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BE867B-4CFC-4E59-8E91-1DFC328EA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31AF55-C54D-4C72-9BBD-A3853297D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FE5FF-6F41-4822-99E2-CB869E9BD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A4979-B041-4E4A-9DF9-AF06E618C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C1F60-8456-4051-9A11-2486F7C6E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628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567C1-7131-4FB9-A020-EF5081942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5395C-64E9-4DFE-A282-B763FAA6A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EA0612-85EE-4B33-AAED-6C259C41F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046DDC-66E2-428D-B40E-9140C8E9C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E466D-45AA-4C83-8644-6A99E0B3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211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F0465-931A-4DC9-8E26-1BEB03DC8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6A30BC-44A8-427A-AB6B-2E38A27254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D524E-A021-48BE-AE6B-E9BFE5AB9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8EB383-40B4-4EC7-88E9-63F5F6537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025DE-6C0B-485F-9413-0E9E7A3C6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379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6C3C-3254-4876-AE05-992388B38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68952-FA3A-45B3-BE0D-B17A1C8720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6C217-3945-466A-99C4-B9AC56895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5EC96-89F2-4587-BC49-21F0F554B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D1155-BB8E-443F-9324-DE05E6092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B73A-A2D1-4FD6-828C-9F19DB453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4504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C6E72-4D62-445B-8EDE-EB5AC7B95E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01327E-2879-483B-9690-99E0C6ED4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4BF9D-4DB9-4F80-ABA4-E899439C2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945AF4-5119-4824-9D70-6332B3020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E07271-71E3-44FE-8649-355D609FD1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416041-9631-4A75-86D4-920191E08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814017-BB17-460B-A996-570E466E8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1B3B72-9254-4DEE-A307-3937DA8D5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988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F9B0E-6BEF-4F9D-8F20-457B5C036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A5C0F4-D442-4C23-9D3A-17B49F5F2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092E5-BE16-46B3-8231-5C68980F7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3F8910-A23A-4D87-8876-424FF3BA6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796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454F42-D8FB-4C0E-836C-0B98F09D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B719F9-13EC-46BF-BBFF-4F6903E01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CB310D-0D65-401A-BDAB-976CCCCB5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3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BC196-2BA1-46D8-A7E8-0C49EA806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9AE76-1E89-408D-B1DD-5041F37A2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1FF536-535D-4AE8-9E38-954239684D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FCD302-4FAC-4536-B20F-7A8F0493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376FC-9336-4991-AC3F-4B07A581F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CBB0C-81AA-4113-BC40-EC28EAB32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179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E9BEF-B6F3-4F64-9575-C54291B61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7539F6-458B-49A0-B585-47F6C1D720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F6F89-1237-476C-A871-69A98A3F3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1C3235-6284-46B9-B283-257427F9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069FD-1FA9-4077-9EEB-E8AC189C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90676-4AFF-47C0-A43E-F79FCEC4D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62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0548B-6E54-47E9-B9F1-2ECB7C450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84E4B-1B3C-4EA1-A1C2-DC43BDCCC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B6CA1F-C2A9-46C5-AE2C-78A0D02DE6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EF336-E74E-4266-8CEF-E87C124A85D4}" type="datetimeFigureOut">
              <a:rPr lang="en-GB" smtClean="0"/>
              <a:pPr/>
              <a:t>22/05/2023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A70580-1792-4EF0-BE74-A9B84BAE72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46246-E2C7-4064-B23D-7070629B8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5FD2E-A548-44F0-8359-6B25877A523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7793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hs.uk/conditions/anabolic-steroid-misuse/" TargetMode="External"/><Relationship Id="rId2" Type="http://schemas.openxmlformats.org/officeDocument/2006/relationships/hyperlink" Target="https://www.camh.ca/en/health-info/mental-illness-and-addiction-index/steroid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nida.nih.gov/research-topics/steroids-anaboli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3480C9B-018E-4633-B856-68CC0E170986}"/>
              </a:ext>
            </a:extLst>
          </p:cNvPr>
          <p:cNvSpPr txBox="1"/>
          <p:nvPr/>
        </p:nvSpPr>
        <p:spPr>
          <a:xfrm>
            <a:off x="349293" y="1345957"/>
            <a:ext cx="2293323" cy="38386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4. </a:t>
            </a:r>
            <a:r>
              <a:rPr lang="en-US" sz="3200" b="1" kern="12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Muscle Dysmorphia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6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327CA-8E4E-4DF6-8CD0-BA6F619B2D5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642616" y="140677"/>
            <a:ext cx="9137008" cy="6388138"/>
          </a:xfr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/>
            <a:endParaRPr lang="en-US" sz="1000" b="1" dirty="0"/>
          </a:p>
          <a:p>
            <a:pPr marL="0">
              <a:lnSpc>
                <a:spcPct val="110000"/>
              </a:lnSpc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Muscle dysmorphia is more common in males than in females: a condition whereby the sufferer is preoccupied with thoughts of wanting to look more muscular and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perceives themselves to be skinny, regardless of their actual physical size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 This has led to the condition being dubbed 'Bigorexia' or 'Reverse-Anorexia', a reference to it being the opposite of anorexia in a sense. (Morgan, 2008) Muscle Dysmorphia is recognised in the DSM-5 as a variant of Body Dysmorphic Disorder.</a:t>
            </a:r>
          </a:p>
          <a:p>
            <a:pPr marL="0" indent="0">
              <a:buNone/>
            </a:pP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Common recognisable symptoms of Muscle Dysmorphia include:</a:t>
            </a:r>
          </a:p>
          <a:p>
            <a:pPr lvl="0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Preoccupation with body image, in particular the wish to look muscular</a:t>
            </a:r>
          </a:p>
          <a:p>
            <a:pPr lvl="0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Intense fear of losing weight and 'withering away’</a:t>
            </a:r>
          </a:p>
          <a:p>
            <a:pPr lvl="0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Excessive exercise with the aim of 'bulking-up'</a:t>
            </a:r>
          </a:p>
          <a:p>
            <a:pPr lvl="0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Planning and often neglecting other life activities around exercise</a:t>
            </a:r>
          </a:p>
          <a:p>
            <a:pPr lvl="0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Adhering to unconventional diets to help achieve the 'ideal' body shape</a:t>
            </a:r>
          </a:p>
          <a:p>
            <a:pPr lvl="0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Use of steroids or dietary supplements aimed at increasing muscle mass</a:t>
            </a:r>
          </a:p>
          <a:p>
            <a:pPr lvl="0"/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Avoidance of situations where the individual's body could be exposed due to feelings of inadequacy</a:t>
            </a:r>
          </a:p>
          <a:p>
            <a:pPr marL="0" lvl="0" indent="0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(CAMH: n.d.; NIDA: n:d; NHS: n.d.)</a:t>
            </a:r>
          </a:p>
          <a:p>
            <a:pPr marL="0" indent="0">
              <a:lnSpc>
                <a:spcPct val="110000"/>
              </a:lnSpc>
              <a:buNone/>
            </a:pPr>
            <a:endParaRPr lang="en-GB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GB" sz="2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Animation: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GB" sz="20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“If somebody’s doing a lot of exercise … consider it could be an eating disorder”</a:t>
            </a:r>
          </a:p>
          <a:p>
            <a:pPr marL="0" indent="0">
              <a:lnSpc>
                <a:spcPct val="110000"/>
              </a:lnSpc>
              <a:buNone/>
            </a:pPr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2000" dirty="0"/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5451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E436D-C655-0E99-8B6A-544DBFFF8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4F63-00A8-452C-9FBD-BBECD196A4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CAMH Centre for Addiction and Mental Health (n.d.). Steroids.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https://www.camh.ca/en/health-info/mental-illness-and-addiction-index/steroids</a:t>
            </a:r>
            <a:endParaRPr lang="en-GB" sz="180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Morgan J. (2008) 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 invisible man: A self-help guide for men with EDs, compulsive exercise, and bigorexia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New York, NY: Routledge.</a:t>
            </a:r>
            <a:endParaRPr lang="en-GB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90000"/>
              </a:lnSpc>
              <a:spcAft>
                <a:spcPts val="80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NHS (n.d.) Anabolic Steroid Misuse </a:t>
            </a:r>
            <a:r>
              <a:rPr lang="en-GB" sz="1800" u="sng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https://www.nhs.uk/conditions/anabolic-steroid-misuse/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</a:pPr>
            <a:r>
              <a:rPr lang="en-GB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NIDA National Institute on Drug Abuse (n.d.) </a:t>
            </a:r>
            <a:r>
              <a:rPr lang="en-GB" sz="1800" kern="180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Anabolic Steroids and Other Appearance and Performance Enhancing Drugs. </a:t>
            </a:r>
            <a:r>
              <a:rPr lang="en-GB" sz="18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https://nida.nih.gov/research-topics/steroids-anabolic</a:t>
            </a:r>
            <a:endParaRPr lang="en-GB" sz="1800" kern="1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1200"/>
              </a:spcBef>
            </a:pPr>
            <a:endParaRPr lang="en-GB" sz="1800" b="1" kern="100" dirty="0">
              <a:solidFill>
                <a:srgbClr val="2F5496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476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840</TotalTime>
  <Words>356</Words>
  <Application>Microsoft Office PowerPoint</Application>
  <PresentationFormat>Widescreen</PresentationFormat>
  <Paragraphs>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Consider Eating Disorders in Men</dc:title>
  <dc:creator>Richard Vytniorgu</dc:creator>
  <cp:lastModifiedBy>Heike Bartel (staff)</cp:lastModifiedBy>
  <cp:revision>87</cp:revision>
  <dcterms:created xsi:type="dcterms:W3CDTF">2020-02-19T15:05:05Z</dcterms:created>
  <dcterms:modified xsi:type="dcterms:W3CDTF">2023-05-22T16:40:09Z</dcterms:modified>
</cp:coreProperties>
</file>