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61" r:id="rId2"/>
    <p:sldId id="296" r:id="rId3"/>
    <p:sldId id="29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oye, Una" initials="FU" lastIdx="20" clrIdx="0">
    <p:extLst>
      <p:ext uri="{19B8F6BF-5375-455C-9EA6-DF929625EA0E}">
        <p15:presenceInfo xmlns:p15="http://schemas.microsoft.com/office/powerpoint/2012/main" userId="S::k1811837@kcl.ac.uk::a7fbf47c-18bc-4b4a-9fb9-cc7852e2eb0a" providerId="AD"/>
      </p:ext>
    </p:extLst>
  </p:cmAuthor>
  <p:cmAuthor id="2" name="heike bartel" initials="hb" lastIdx="14" clrIdx="1"/>
  <p:cmAuthor id="3" name="Vytniorgu, Richard (Dr.)" initials="VR(" lastIdx="1" clrIdx="2">
    <p:extLst>
      <p:ext uri="{19B8F6BF-5375-455C-9EA6-DF929625EA0E}">
        <p15:presenceInfo xmlns:p15="http://schemas.microsoft.com/office/powerpoint/2012/main" userId="S::rv77@leicester.ac.uk::065885c7-fbb8-4006-8c45-5544db56c0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56" autoAdjust="0"/>
    <p:restoredTop sz="94365" autoAdjust="0"/>
  </p:normalViewPr>
  <p:slideViewPr>
    <p:cSldViewPr snapToGrid="0">
      <p:cViewPr varScale="1">
        <p:scale>
          <a:sx n="68" d="100"/>
          <a:sy n="68" d="100"/>
        </p:scale>
        <p:origin x="882"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9B0BAA-80AA-4EEF-BF74-A8E1A08C81C7}" type="datetimeFigureOut">
              <a:rPr lang="en-GB" smtClean="0"/>
              <a:pPr/>
              <a:t>22/05/2023</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A1E1F3-CAA7-493F-B4A8-23EFAE27E0A5}" type="slidenum">
              <a:rPr lang="en-GB" smtClean="0"/>
              <a:pPr/>
              <a:t>‹#›</a:t>
            </a:fld>
            <a:endParaRPr lang="en-GB" dirty="0"/>
          </a:p>
        </p:txBody>
      </p:sp>
    </p:spTree>
    <p:extLst>
      <p:ext uri="{BB962C8B-B14F-4D97-AF65-F5344CB8AC3E}">
        <p14:creationId xmlns:p14="http://schemas.microsoft.com/office/powerpoint/2010/main" val="275210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FD5FF-5275-45D7-B41D-5517F9C5DF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F5DADBE-5D90-42C1-9C5E-ABABC44022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5FE23E7-DA5E-442C-94EB-7CC820EB1AFC}"/>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5" name="Footer Placeholder 4">
            <a:extLst>
              <a:ext uri="{FF2B5EF4-FFF2-40B4-BE49-F238E27FC236}">
                <a16:creationId xmlns:a16="http://schemas.microsoft.com/office/drawing/2014/main" id="{6E58747B-00C0-447D-ADDF-599AF2C3DD5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103C18F-6E02-4C32-8E60-659BD6E90D4A}"/>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384087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29FA-C237-4C8C-96A5-1F444C89F27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475C176-B08E-47FA-8CCB-58C62DF233B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575D3A-BDE3-4D82-9ECA-5A9E58384BFF}"/>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5" name="Footer Placeholder 4">
            <a:extLst>
              <a:ext uri="{FF2B5EF4-FFF2-40B4-BE49-F238E27FC236}">
                <a16:creationId xmlns:a16="http://schemas.microsoft.com/office/drawing/2014/main" id="{69483463-DF60-412C-90DD-E3A7C8EB850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AD69234-BE11-4009-9BE3-8FF544048008}"/>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3439917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9BE867B-4CFC-4E59-8E91-1DFC328EA48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431AF55-C54D-4C72-9BBD-A3853297DD2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FFE5FF-6F41-4822-99E2-CB869E9BD231}"/>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5" name="Footer Placeholder 4">
            <a:extLst>
              <a:ext uri="{FF2B5EF4-FFF2-40B4-BE49-F238E27FC236}">
                <a16:creationId xmlns:a16="http://schemas.microsoft.com/office/drawing/2014/main" id="{177A4979-B041-4E4A-9DF9-AF06E618C56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1DC1F60-8456-4051-9A11-2486F7C6E72A}"/>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4166288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567C1-7131-4FB9-A020-EF5081942F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705395C-64E9-4DFE-A282-B763FAA6A2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EA0612-85EE-4B33-AAED-6C259C41FE0C}"/>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5" name="Footer Placeholder 4">
            <a:extLst>
              <a:ext uri="{FF2B5EF4-FFF2-40B4-BE49-F238E27FC236}">
                <a16:creationId xmlns:a16="http://schemas.microsoft.com/office/drawing/2014/main" id="{B5046DDC-66E2-428D-B40E-9140C8E9C02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35E466D-45AA-4C83-8644-6A99E0B3AA6D}"/>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1750211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F0465-931A-4DC9-8E26-1BEB03DC8E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96A30BC-44A8-427A-AB6B-2E38A27254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5D524E-A021-48BE-AE6B-E9BFE5AB9330}"/>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5" name="Footer Placeholder 4">
            <a:extLst>
              <a:ext uri="{FF2B5EF4-FFF2-40B4-BE49-F238E27FC236}">
                <a16:creationId xmlns:a16="http://schemas.microsoft.com/office/drawing/2014/main" id="{E78EB383-40B4-4EC7-88E9-63F5F65373F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F1025DE-6C0B-485F-9413-0E9E7A3C6133}"/>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2303799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C6C3C-3254-4876-AE05-992388B3823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868952-FA3A-45B3-BE0D-B17A1C8720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D76C217-3945-466A-99C4-B9AC568959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275EC96-89F2-4587-BC49-21F0F554B8F3}"/>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6" name="Footer Placeholder 5">
            <a:extLst>
              <a:ext uri="{FF2B5EF4-FFF2-40B4-BE49-F238E27FC236}">
                <a16:creationId xmlns:a16="http://schemas.microsoft.com/office/drawing/2014/main" id="{C74D1155-BB8E-443F-9324-DE05E6092CE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CBDB73A-A2D1-4FD6-828C-9F19DB453009}"/>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2954504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C6E72-4D62-445B-8EDE-EB5AC7B95EB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001327E-2879-483B-9690-99E0C6ED4E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A4BF9D-4DB9-4F80-ABA4-E899439C2D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A945AF4-5119-4824-9D70-6332B30209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E07271-71E3-44FE-8649-355D609FD1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9416041-9631-4A75-86D4-920191E08116}"/>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8" name="Footer Placeholder 7">
            <a:extLst>
              <a:ext uri="{FF2B5EF4-FFF2-40B4-BE49-F238E27FC236}">
                <a16:creationId xmlns:a16="http://schemas.microsoft.com/office/drawing/2014/main" id="{39814017-BB17-460B-A996-570E466E80C5}"/>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CC1B3B72-9254-4DEE-A307-3937DA8D5394}"/>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1268988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F9B0E-6BEF-4F9D-8F20-457B5C036D3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DA5C0F4-D442-4C23-9D3A-17B49F5F213D}"/>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4" name="Footer Placeholder 3">
            <a:extLst>
              <a:ext uri="{FF2B5EF4-FFF2-40B4-BE49-F238E27FC236}">
                <a16:creationId xmlns:a16="http://schemas.microsoft.com/office/drawing/2014/main" id="{7F5092E5-BE16-46B3-8231-5C68980F7665}"/>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93F8910-A23A-4D87-8876-424FF3BA6E21}"/>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535796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454F42-D8FB-4C0E-836C-0B98F09D34F6}"/>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3" name="Footer Placeholder 2">
            <a:extLst>
              <a:ext uri="{FF2B5EF4-FFF2-40B4-BE49-F238E27FC236}">
                <a16:creationId xmlns:a16="http://schemas.microsoft.com/office/drawing/2014/main" id="{8FB719F9-13EC-46BF-BBFF-4F6903E01CB6}"/>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D0CB310D-0D65-401A-BDAB-976CCCCB5DA8}"/>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327883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BC196-2BA1-46D8-A7E8-0C49EA806D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E29AE76-1E89-408D-B1DD-5041F37A25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51FF536-535D-4AE8-9E38-954239684D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FCD302-4FAC-4536-B20F-7A8F0493D13D}"/>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6" name="Footer Placeholder 5">
            <a:extLst>
              <a:ext uri="{FF2B5EF4-FFF2-40B4-BE49-F238E27FC236}">
                <a16:creationId xmlns:a16="http://schemas.microsoft.com/office/drawing/2014/main" id="{5D1376FC-9336-4991-AC3F-4B07A581F6C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6DCBB0C-81AA-4113-BC40-EC28EAB3204A}"/>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1311791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E9BEF-B6F3-4F64-9575-C54291B617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97539F6-458B-49A0-B585-47F6C1D720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910F6F89-1237-476C-A871-69A98A3F3F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1C3235-6284-46B9-B283-257427F9146B}"/>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6" name="Footer Placeholder 5">
            <a:extLst>
              <a:ext uri="{FF2B5EF4-FFF2-40B4-BE49-F238E27FC236}">
                <a16:creationId xmlns:a16="http://schemas.microsoft.com/office/drawing/2014/main" id="{FCA069FD-1FA9-4077-9EEB-E8AC189C9A0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0990676-4AFF-47C0-A43E-F79FCEC4D915}"/>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2215624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E0548B-6E54-47E9-B9F1-2ECB7C450B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8884E4B-1B3C-4EA1-A1C2-DC43BDCCCD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B6CA1F-C2A9-46C5-AE2C-78A0D02DE6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AEF336-E74E-4266-8CEF-E87C124A85D4}" type="datetimeFigureOut">
              <a:rPr lang="en-GB" smtClean="0"/>
              <a:pPr/>
              <a:t>22/05/2023</a:t>
            </a:fld>
            <a:endParaRPr lang="en-GB" dirty="0"/>
          </a:p>
        </p:txBody>
      </p:sp>
      <p:sp>
        <p:nvSpPr>
          <p:cNvPr id="5" name="Footer Placeholder 4">
            <a:extLst>
              <a:ext uri="{FF2B5EF4-FFF2-40B4-BE49-F238E27FC236}">
                <a16:creationId xmlns:a16="http://schemas.microsoft.com/office/drawing/2014/main" id="{ECA70580-1792-4EF0-BE74-A9B84BAE72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64546246-E2C7-4064-B23D-7070629B8D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4147793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ice.org.uk/guidance/ng69/chapter/Recommendations#inpatient-and-day-patient-treatment" TargetMode="External"/><Relationship Id="rId2" Type="http://schemas.openxmlformats.org/officeDocument/2006/relationships/hyperlink" Target="https://www.nice.org.uk/guidance/ng69/chapter/Recommendation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eatingdisordersni.co.uk/" TargetMode="External"/><Relationship Id="rId2" Type="http://schemas.openxmlformats.org/officeDocument/2006/relationships/hyperlink" Target="https://helpfinder.beateatingdisorders.org.uk/" TargetMode="Externa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https://www.eatingdisordersni.co.uk/" TargetMode="External"/><Relationship Id="rId2" Type="http://schemas.openxmlformats.org/officeDocument/2006/relationships/hyperlink" Target="https://helpfinder.beateatingdisorders.org.uk/" TargetMode="External"/><Relationship Id="rId1" Type="http://schemas.openxmlformats.org/officeDocument/2006/relationships/slideLayout" Target="../slideLayouts/slideLayout2.xml"/><Relationship Id="rId5" Type="http://schemas.openxmlformats.org/officeDocument/2006/relationships/hyperlink" Target="https://www.nice.org.uk/guidance/ng69" TargetMode="External"/><Relationship Id="rId4" Type="http://schemas.openxmlformats.org/officeDocument/2006/relationships/hyperlink" Target="https://www.england.nhs.uk/publication/who-pays-determining-which-nhs-commissioner-is-responsible-for-commissioning-healthcare-services-and-making-payments-to-provide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894FE-D51C-4654-9CBF-1E787A40D560}"/>
              </a:ext>
            </a:extLst>
          </p:cNvPr>
          <p:cNvSpPr>
            <a:spLocks noGrp="1"/>
          </p:cNvSpPr>
          <p:nvPr>
            <p:ph type="title"/>
          </p:nvPr>
        </p:nvSpPr>
        <p:spPr>
          <a:xfrm>
            <a:off x="1" y="998807"/>
            <a:ext cx="2489981" cy="3896750"/>
          </a:xfrm>
        </p:spPr>
        <p:txBody>
          <a:bodyPr>
            <a:normAutofit/>
          </a:bodyPr>
          <a:lstStyle/>
          <a:p>
            <a:r>
              <a:rPr lang="en-GB" sz="3200" b="1" dirty="0">
                <a:solidFill>
                  <a:schemeClr val="accent1">
                    <a:lumMod val="75000"/>
                  </a:schemeClr>
                </a:solidFill>
              </a:rPr>
              <a:t>5. Making a referral</a:t>
            </a:r>
            <a:endParaRPr lang="en-GB" sz="3200" dirty="0">
              <a:solidFill>
                <a:schemeClr val="accent1">
                  <a:lumMod val="75000"/>
                </a:schemeClr>
              </a:solidFill>
            </a:endParaRPr>
          </a:p>
        </p:txBody>
      </p:sp>
      <p:sp>
        <p:nvSpPr>
          <p:cNvPr id="3" name="Content Placeholder 2">
            <a:extLst>
              <a:ext uri="{FF2B5EF4-FFF2-40B4-BE49-F238E27FC236}">
                <a16:creationId xmlns:a16="http://schemas.microsoft.com/office/drawing/2014/main" id="{12E04C92-DE8B-4D64-B9B6-683A479AAC09}"/>
              </a:ext>
            </a:extLst>
          </p:cNvPr>
          <p:cNvSpPr>
            <a:spLocks noGrp="1"/>
          </p:cNvSpPr>
          <p:nvPr>
            <p:ph idx="1"/>
          </p:nvPr>
        </p:nvSpPr>
        <p:spPr>
          <a:xfrm>
            <a:off x="2053884" y="0"/>
            <a:ext cx="10138116" cy="7132319"/>
          </a:xfrm>
        </p:spPr>
        <p:txBody>
          <a:bodyPr anchor="ctr">
            <a:normAutofit/>
          </a:bodyPr>
          <a:lstStyle/>
          <a:p>
            <a:pPr marL="0" indent="0">
              <a:buNone/>
            </a:pPr>
            <a:r>
              <a:rPr lang="en-GB" sz="1800" b="1" dirty="0">
                <a:cs typeface="Arial" panose="020B0604020202020204" pitchFamily="34" charset="0"/>
              </a:rPr>
              <a:t>If you suspect an eating disorder after an initial assessment and there is </a:t>
            </a:r>
            <a:r>
              <a:rPr lang="en-GB" sz="1800" b="1" u="sng" dirty="0">
                <a:cs typeface="Arial" panose="020B0604020202020204" pitchFamily="34" charset="0"/>
              </a:rPr>
              <a:t>no immediate risk</a:t>
            </a:r>
            <a:r>
              <a:rPr lang="en-GB" sz="1800" b="1" dirty="0">
                <a:cs typeface="Arial" panose="020B0604020202020204" pitchFamily="34" charset="0"/>
              </a:rPr>
              <a:t> refer to a community-based Eating Disorder Service for further assessment or treatment.</a:t>
            </a:r>
            <a:endParaRPr lang="en-GB" sz="1800" dirty="0">
              <a:cs typeface="Arial" panose="020B0604020202020204" pitchFamily="34" charset="0"/>
            </a:endParaRPr>
          </a:p>
          <a:p>
            <a:r>
              <a:rPr lang="en-GB" sz="1800" dirty="0">
                <a:cs typeface="Arial" panose="020B0604020202020204" pitchFamily="34" charset="0"/>
                <a:hlinkClick r:id="rId2"/>
              </a:rPr>
              <a:t>The NICE guidelines (NG69)</a:t>
            </a:r>
            <a:r>
              <a:rPr lang="en-GB" sz="1800" dirty="0">
                <a:cs typeface="Arial" panose="020B0604020202020204" pitchFamily="34" charset="0"/>
              </a:rPr>
              <a:t>(NICE: 2017 [2020]) recommend considering a range of factors when deciding whether to refer someone for treatment </a:t>
            </a:r>
            <a:r>
              <a:rPr lang="en-GB" sz="1800" dirty="0"/>
              <a:t>(</a:t>
            </a:r>
            <a:r>
              <a:rPr lang="en-GB" sz="1800" dirty="0">
                <a:cs typeface="Arial" panose="020B0604020202020204" pitchFamily="34" charset="0"/>
              </a:rPr>
              <a:t>1.2.6): </a:t>
            </a:r>
            <a:r>
              <a:rPr lang="en-GB" sz="1800" b="1" dirty="0">
                <a:cs typeface="Arial" panose="020B0604020202020204" pitchFamily="34" charset="0"/>
              </a:rPr>
              <a:t>Do not wait for low weight</a:t>
            </a:r>
            <a:r>
              <a:rPr lang="en-GB" sz="1800" dirty="0">
                <a:cs typeface="Arial" panose="020B0604020202020204" pitchFamily="34" charset="0"/>
              </a:rPr>
              <a:t>. Eating disorders are complex mental illnesses, and no single measure (i.e. weight) should be used to determine whether to offer treatment </a:t>
            </a:r>
            <a:r>
              <a:rPr lang="en-GB" sz="1800" dirty="0">
                <a:hlinkClick r:id="rId3"/>
              </a:rPr>
              <a:t>(NG69: </a:t>
            </a:r>
            <a:r>
              <a:rPr lang="en-GB" sz="1800" dirty="0">
                <a:cs typeface="Arial" panose="020B0604020202020204" pitchFamily="34" charset="0"/>
                <a:hlinkClick r:id="rId3"/>
              </a:rPr>
              <a:t>1.2.8)</a:t>
            </a:r>
            <a:r>
              <a:rPr lang="en-GB" sz="1800" dirty="0">
                <a:cs typeface="Arial" panose="020B0604020202020204" pitchFamily="34" charset="0"/>
              </a:rPr>
              <a:t>.</a:t>
            </a:r>
          </a:p>
          <a:p>
            <a:r>
              <a:rPr lang="en-GB" sz="1800" dirty="0">
                <a:cs typeface="Arial" panose="020B0604020202020204" pitchFamily="34" charset="0"/>
              </a:rPr>
              <a:t>Because of the highly specialised level of care required for people with eating disorders, NICE recommends immediate referral for specialist assessment </a:t>
            </a:r>
            <a:r>
              <a:rPr lang="en-GB" sz="1800" dirty="0">
                <a:hlinkClick r:id="rId3"/>
              </a:rPr>
              <a:t>(</a:t>
            </a:r>
            <a:r>
              <a:rPr lang="en-GB" sz="1800" dirty="0">
                <a:cs typeface="Arial" panose="020B0604020202020204" pitchFamily="34" charset="0"/>
                <a:hlinkClick r:id="rId3"/>
              </a:rPr>
              <a:t>NG69: 1.2.10)</a:t>
            </a:r>
            <a:r>
              <a:rPr lang="en-GB" sz="1800" dirty="0">
                <a:cs typeface="Arial" panose="020B0604020202020204" pitchFamily="34" charset="0"/>
              </a:rPr>
              <a:t>. Ensure you enter “eating disorder” into SNOMED CT / READ code.</a:t>
            </a:r>
          </a:p>
          <a:p>
            <a:r>
              <a:rPr lang="en-GB" sz="1800" dirty="0">
                <a:cs typeface="Arial" panose="020B0604020202020204" pitchFamily="34" charset="0"/>
              </a:rPr>
              <a:t>Consider whether liaison with specialist services </a:t>
            </a:r>
            <a:r>
              <a:rPr lang="en-GB" sz="1800" b="1" dirty="0">
                <a:cs typeface="Arial" panose="020B0604020202020204" pitchFamily="34" charset="0"/>
              </a:rPr>
              <a:t>elsewhere</a:t>
            </a:r>
            <a:r>
              <a:rPr lang="en-GB" sz="1800" dirty="0">
                <a:cs typeface="Arial" panose="020B0604020202020204" pitchFamily="34" charset="0"/>
              </a:rPr>
              <a:t> is required if your patient is moving areas (e.g. for university, work). Patients are at risk of being lost within the system during these transition periods (e.g. from home to university or from Child and Adolescent Mental Health Services to Adult Mental Health Services). Your role is key in coordinating this, supporting the patient, and ensuring they don’t fall through the gaps. </a:t>
            </a:r>
          </a:p>
          <a:p>
            <a:r>
              <a:rPr lang="en-GB" sz="1800" dirty="0">
                <a:cs typeface="Arial" panose="020B0604020202020204" pitchFamily="34" charset="0"/>
              </a:rPr>
              <a:t>Students may find it difficult to access care if they are registered with a GP practice as temporary residents, e.g. when they are at home from university. Under the current NHS guidance, students should have access to appropriate healthcare services at university and at home, this may require liaison with their regular GP. You can find more information on transition issues and responsibilities for payments to providers from NHS England (NHS: 2022). Many universities have their own specialist eating disorder support and services.</a:t>
            </a:r>
          </a:p>
        </p:txBody>
      </p:sp>
    </p:spTree>
    <p:extLst>
      <p:ext uri="{BB962C8B-B14F-4D97-AF65-F5344CB8AC3E}">
        <p14:creationId xmlns:p14="http://schemas.microsoft.com/office/powerpoint/2010/main" val="3297311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3480C9B-018E-4633-B856-68CC0E170986}"/>
              </a:ext>
            </a:extLst>
          </p:cNvPr>
          <p:cNvSpPr txBox="1"/>
          <p:nvPr/>
        </p:nvSpPr>
        <p:spPr>
          <a:xfrm>
            <a:off x="349293" y="1345957"/>
            <a:ext cx="2293323" cy="3838691"/>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200" b="1" dirty="0">
                <a:solidFill>
                  <a:schemeClr val="accent1">
                    <a:lumMod val="75000"/>
                  </a:schemeClr>
                </a:solidFill>
                <a:latin typeface="+mj-lt"/>
                <a:ea typeface="+mj-ea"/>
                <a:cs typeface="+mj-cs"/>
              </a:rPr>
              <a:t>5.1 </a:t>
            </a:r>
            <a:r>
              <a:rPr lang="en-US" sz="3200" b="1" kern="1200" dirty="0">
                <a:solidFill>
                  <a:schemeClr val="accent1">
                    <a:lumMod val="75000"/>
                  </a:schemeClr>
                </a:solidFill>
                <a:latin typeface="+mj-lt"/>
                <a:ea typeface="+mj-ea"/>
                <a:cs typeface="+mj-cs"/>
              </a:rPr>
              <a:t>Eating Disorders Services</a:t>
            </a:r>
          </a:p>
          <a:p>
            <a:pPr>
              <a:lnSpc>
                <a:spcPct val="90000"/>
              </a:lnSpc>
              <a:spcBef>
                <a:spcPct val="0"/>
              </a:spcBef>
              <a:spcAft>
                <a:spcPts val="600"/>
              </a:spcAft>
            </a:pPr>
            <a:endParaRPr lang="en-US" sz="4600" kern="1200" dirty="0">
              <a:solidFill>
                <a:schemeClr val="tx1"/>
              </a:solidFill>
              <a:latin typeface="+mj-lt"/>
              <a:ea typeface="+mj-ea"/>
              <a:cs typeface="+mj-cs"/>
            </a:endParaRPr>
          </a:p>
        </p:txBody>
      </p:sp>
      <p:sp>
        <p:nvSpPr>
          <p:cNvPr id="3" name="Content Placeholder 2">
            <a:extLst>
              <a:ext uri="{FF2B5EF4-FFF2-40B4-BE49-F238E27FC236}">
                <a16:creationId xmlns:a16="http://schemas.microsoft.com/office/drawing/2014/main" id="{5C8327CA-8E4E-4DF6-8CD0-BA6F619B2D53}"/>
              </a:ext>
            </a:extLst>
          </p:cNvPr>
          <p:cNvSpPr>
            <a:spLocks noGrp="1"/>
          </p:cNvSpPr>
          <p:nvPr>
            <p:ph idx="4294967295"/>
          </p:nvPr>
        </p:nvSpPr>
        <p:spPr>
          <a:xfrm>
            <a:off x="2658794" y="-281354"/>
            <a:ext cx="8884549" cy="7596554"/>
          </a:xfrm>
        </p:spPr>
        <p:txBody>
          <a:bodyPr vert="horz" lIns="91440" tIns="45720" rIns="91440" bIns="45720" rtlCol="0" anchor="ctr">
            <a:normAutofit/>
          </a:bodyPr>
          <a:lstStyle/>
          <a:p>
            <a:pPr marL="0"/>
            <a:endParaRPr lang="en-US" sz="1000" b="1" dirty="0"/>
          </a:p>
          <a:p>
            <a:pPr marL="0">
              <a:lnSpc>
                <a:spcPct val="110000"/>
              </a:lnSpc>
              <a:buNone/>
            </a:pPr>
            <a:r>
              <a:rPr lang="en-US" sz="1600" b="1" i="1" dirty="0">
                <a:solidFill>
                  <a:srgbClr val="7030A0"/>
                </a:solidFill>
                <a:cs typeface="Arial" panose="020B0604020202020204" pitchFamily="34" charset="0"/>
              </a:rPr>
              <a:t>Animation: “My GP was great ... she really knew the local charities, and was like ‘In the meantime, whilst you’re waiting on a referral, here’s some groups that can help you’.”</a:t>
            </a:r>
            <a:endParaRPr lang="en-GB" sz="1600" b="1" i="1" dirty="0">
              <a:solidFill>
                <a:srgbClr val="7030A0"/>
              </a:solidFill>
              <a:cs typeface="Arial" panose="020B0604020202020204" pitchFamily="34" charset="0"/>
            </a:endParaRPr>
          </a:p>
          <a:p>
            <a:pPr>
              <a:lnSpc>
                <a:spcPct val="110000"/>
              </a:lnSpc>
              <a:buNone/>
            </a:pPr>
            <a:endParaRPr lang="en-GB" sz="1400" dirty="0">
              <a:cs typeface="Arial" panose="020B0604020202020204" pitchFamily="34" charset="0"/>
            </a:endParaRPr>
          </a:p>
          <a:p>
            <a:pPr>
              <a:lnSpc>
                <a:spcPct val="110000"/>
              </a:lnSpc>
            </a:pPr>
            <a:r>
              <a:rPr lang="en-GB" sz="1600" dirty="0">
                <a:cs typeface="Arial" panose="020B0604020202020204" pitchFamily="34" charset="0"/>
              </a:rPr>
              <a:t>Throughout the UK there are </a:t>
            </a:r>
            <a:r>
              <a:rPr lang="en-GB" sz="1600" b="1" dirty="0">
                <a:cs typeface="Arial" panose="020B0604020202020204" pitchFamily="34" charset="0"/>
              </a:rPr>
              <a:t>regional variations in the services that are offered and available to individuals</a:t>
            </a:r>
            <a:r>
              <a:rPr lang="en-GB" sz="1600" dirty="0">
                <a:cs typeface="Arial" panose="020B0604020202020204" pitchFamily="34" charset="0"/>
              </a:rPr>
              <a:t> with eating disorders. This means that the type of treatment available in your area may be different to other areas based on services, their specialist knowledge, resources and the way that they work. </a:t>
            </a:r>
          </a:p>
          <a:p>
            <a:pPr>
              <a:lnSpc>
                <a:spcPct val="110000"/>
              </a:lnSpc>
            </a:pPr>
            <a:r>
              <a:rPr lang="en-GB" sz="1600" dirty="0">
                <a:cs typeface="Arial" panose="020B0604020202020204" pitchFamily="34" charset="0"/>
              </a:rPr>
              <a:t>This is particularly important across Scotland, Wales and Northern Ireland where the policies and frameworks that inform services can be very different from those used in England. Services will also vary widely depending on availability across England.</a:t>
            </a:r>
          </a:p>
          <a:p>
            <a:pPr>
              <a:lnSpc>
                <a:spcPct val="110000"/>
              </a:lnSpc>
            </a:pPr>
            <a:r>
              <a:rPr lang="en-GB" sz="1600" dirty="0">
                <a:cs typeface="Arial" panose="020B0604020202020204" pitchFamily="34" charset="0"/>
              </a:rPr>
              <a:t>For information about self-help and support groups in </a:t>
            </a:r>
            <a:r>
              <a:rPr lang="en-GB" sz="1600" b="1" dirty="0">
                <a:cs typeface="Arial" panose="020B0604020202020204" pitchFamily="34" charset="0"/>
              </a:rPr>
              <a:t>your area </a:t>
            </a:r>
            <a:r>
              <a:rPr lang="en-GB" sz="1600" dirty="0">
                <a:cs typeface="Arial" panose="020B0604020202020204" pitchFamily="34" charset="0"/>
              </a:rPr>
              <a:t>you can use the B-eat helpfinder for England, Scotland and Wales: </a:t>
            </a:r>
            <a:r>
              <a:rPr lang="en-GB" sz="1600" dirty="0">
                <a:hlinkClick r:id="rId2"/>
              </a:rPr>
              <a:t>https://helpfinder.beateatingdisorders.org.uk/</a:t>
            </a:r>
            <a:r>
              <a:rPr lang="en-GB" sz="1600" dirty="0"/>
              <a:t> ,</a:t>
            </a:r>
            <a:r>
              <a:rPr lang="en-GB" sz="1600" dirty="0">
                <a:cs typeface="Arial" panose="020B0604020202020204" pitchFamily="34" charset="0"/>
              </a:rPr>
              <a:t> for details of organisations in Northern Ireland visit: </a:t>
            </a:r>
            <a:r>
              <a:rPr lang="en-GB" sz="1600" dirty="0">
                <a:cs typeface="Arial" panose="020B0604020202020204" pitchFamily="34" charset="0"/>
                <a:hlinkClick r:id="rId3"/>
              </a:rPr>
              <a:t>https://www.eatingdisordersni.co.uk/</a:t>
            </a:r>
            <a:r>
              <a:rPr lang="en-GB" sz="1600" dirty="0">
                <a:cs typeface="Arial" panose="020B0604020202020204" pitchFamily="34" charset="0"/>
              </a:rPr>
              <a:t>.</a:t>
            </a:r>
          </a:p>
          <a:p>
            <a:pPr>
              <a:lnSpc>
                <a:spcPct val="110000"/>
              </a:lnSpc>
            </a:pPr>
            <a:r>
              <a:rPr lang="en-GB" sz="1600" dirty="0">
                <a:cs typeface="Arial" panose="020B0604020202020204" pitchFamily="34" charset="0"/>
              </a:rPr>
              <a:t>Many of these services also provide support to family, friends and carers.</a:t>
            </a:r>
          </a:p>
          <a:p>
            <a:pPr>
              <a:lnSpc>
                <a:spcPct val="110000"/>
              </a:lnSpc>
              <a:buNone/>
            </a:pPr>
            <a:endParaRPr lang="en-GB" sz="1600" i="1" dirty="0">
              <a:cs typeface="Arial" panose="020B0604020202020204" pitchFamily="34" charset="0"/>
            </a:endParaRPr>
          </a:p>
          <a:p>
            <a:pPr>
              <a:lnSpc>
                <a:spcPct val="110000"/>
              </a:lnSpc>
              <a:buNone/>
            </a:pPr>
            <a:r>
              <a:rPr lang="en-GB" sz="1600" b="1" dirty="0">
                <a:cs typeface="Arial" panose="020B0604020202020204" pitchFamily="34" charset="0"/>
              </a:rPr>
              <a:t>If you are unsure about local services for eating disorders for adults your local adult psychiatric service will also be able to provide guidance and signpost to the appropriate service.</a:t>
            </a:r>
          </a:p>
          <a:p>
            <a:pPr>
              <a:lnSpc>
                <a:spcPct val="110000"/>
              </a:lnSpc>
            </a:pPr>
            <a:endParaRPr lang="en-GB" sz="1600" i="1" dirty="0">
              <a:latin typeface="Arial" panose="020B0604020202020204" pitchFamily="34" charset="0"/>
              <a:cs typeface="Arial" panose="020B0604020202020204" pitchFamily="34" charset="0"/>
            </a:endParaRPr>
          </a:p>
          <a:p>
            <a:pPr>
              <a:lnSpc>
                <a:spcPct val="110000"/>
              </a:lnSpc>
            </a:pPr>
            <a:endParaRPr lang="en-GB" sz="1400" i="1" dirty="0">
              <a:latin typeface="Arial" panose="020B0604020202020204" pitchFamily="34" charset="0"/>
              <a:cs typeface="Arial" panose="020B0604020202020204" pitchFamily="34" charset="0"/>
            </a:endParaRPr>
          </a:p>
          <a:p>
            <a:endParaRPr lang="en-US" sz="1000" dirty="0"/>
          </a:p>
        </p:txBody>
      </p:sp>
      <p:pic>
        <p:nvPicPr>
          <p:cNvPr id="29" name="Picture 2" descr="Beat"/>
          <p:cNvPicPr>
            <a:picLocks noChangeAspect="1" noChangeArrowheads="1"/>
          </p:cNvPicPr>
          <p:nvPr/>
        </p:nvPicPr>
        <p:blipFill>
          <a:blip r:embed="rId4" cstate="print"/>
          <a:srcRect/>
          <a:stretch>
            <a:fillRect/>
          </a:stretch>
        </p:blipFill>
        <p:spPr bwMode="auto">
          <a:xfrm>
            <a:off x="237615" y="4403188"/>
            <a:ext cx="2484358" cy="1364515"/>
          </a:xfrm>
          <a:prstGeom prst="rect">
            <a:avLst/>
          </a:prstGeom>
          <a:noFill/>
        </p:spPr>
      </p:pic>
    </p:spTree>
    <p:extLst>
      <p:ext uri="{BB962C8B-B14F-4D97-AF65-F5344CB8AC3E}">
        <p14:creationId xmlns:p14="http://schemas.microsoft.com/office/powerpoint/2010/main" val="1081175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B59E3-5F16-5E62-D777-D5D2B7685305}"/>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BA56D4A2-DADD-BF3F-AA23-2B523372C3E6}"/>
              </a:ext>
            </a:extLst>
          </p:cNvPr>
          <p:cNvSpPr>
            <a:spLocks noGrp="1"/>
          </p:cNvSpPr>
          <p:nvPr>
            <p:ph idx="1"/>
          </p:nvPr>
        </p:nvSpPr>
        <p:spPr/>
        <p:txBody>
          <a:bodyPr>
            <a:normAutofit fontScale="92500" lnSpcReduction="10000"/>
          </a:bodyPr>
          <a:lstStyle/>
          <a:p>
            <a:r>
              <a:rPr lang="en-GB" sz="2800" dirty="0">
                <a:effectLst/>
                <a:ea typeface="Calibri" panose="020F0502020204030204" pitchFamily="34" charset="0"/>
                <a:cs typeface="Arial" panose="020B0604020202020204" pitchFamily="34" charset="0"/>
              </a:rPr>
              <a:t>B-eat (</a:t>
            </a:r>
            <a:r>
              <a:rPr lang="en-GB" sz="2800" dirty="0" err="1">
                <a:effectLst/>
                <a:ea typeface="Calibri" panose="020F0502020204030204" pitchFamily="34" charset="0"/>
                <a:cs typeface="Arial" panose="020B0604020202020204" pitchFamily="34" charset="0"/>
              </a:rPr>
              <a:t>n.d</a:t>
            </a:r>
            <a:r>
              <a:rPr lang="en-GB" sz="2800" dirty="0">
                <a:effectLst/>
                <a:ea typeface="Calibri" panose="020F0502020204030204" pitchFamily="34" charset="0"/>
                <a:cs typeface="Arial" panose="020B0604020202020204" pitchFamily="34" charset="0"/>
              </a:rPr>
              <a:t>). </a:t>
            </a:r>
            <a:r>
              <a:rPr lang="en-GB" sz="2800" dirty="0" err="1">
                <a:effectLst/>
                <a:ea typeface="Calibri" panose="020F0502020204030204" pitchFamily="34" charset="0"/>
                <a:cs typeface="Arial" panose="020B0604020202020204" pitchFamily="34" charset="0"/>
              </a:rPr>
              <a:t>Helpfinder</a:t>
            </a:r>
            <a:r>
              <a:rPr lang="en-GB" sz="2800" dirty="0">
                <a:effectLst/>
                <a:ea typeface="Calibri" panose="020F0502020204030204" pitchFamily="34" charset="0"/>
                <a:cs typeface="Arial" panose="020B0604020202020204" pitchFamily="34" charset="0"/>
              </a:rPr>
              <a:t>. </a:t>
            </a:r>
            <a:r>
              <a:rPr lang="en-GB" dirty="0">
                <a:hlinkClick r:id="rId2"/>
              </a:rPr>
              <a:t>https://helpfinder.beateatingdisorders.org.uk/</a:t>
            </a:r>
            <a:endParaRPr lang="en-GB" dirty="0"/>
          </a:p>
          <a:p>
            <a:r>
              <a:rPr lang="en-GB" dirty="0">
                <a:cs typeface="Arial" panose="020B0604020202020204" pitchFamily="34" charset="0"/>
              </a:rPr>
              <a:t>Eating Disorders </a:t>
            </a:r>
            <a:r>
              <a:rPr lang="en-GB" dirty="0" err="1">
                <a:cs typeface="Arial" panose="020B0604020202020204" pitchFamily="34" charset="0"/>
              </a:rPr>
              <a:t>Assocation</a:t>
            </a:r>
            <a:r>
              <a:rPr lang="en-GB" dirty="0">
                <a:cs typeface="Arial" panose="020B0604020202020204" pitchFamily="34" charset="0"/>
              </a:rPr>
              <a:t> Northern Ireland (</a:t>
            </a:r>
            <a:r>
              <a:rPr lang="en-GB" dirty="0" err="1">
                <a:cs typeface="Arial" panose="020B0604020202020204" pitchFamily="34" charset="0"/>
              </a:rPr>
              <a:t>n.d</a:t>
            </a:r>
            <a:r>
              <a:rPr lang="en-GB" dirty="0">
                <a:cs typeface="Arial" panose="020B0604020202020204" pitchFamily="34" charset="0"/>
              </a:rPr>
              <a:t>). </a:t>
            </a:r>
            <a:r>
              <a:rPr lang="en-GB" sz="2800" dirty="0">
                <a:cs typeface="Arial" panose="020B0604020202020204" pitchFamily="34" charset="0"/>
                <a:hlinkClick r:id="rId3"/>
              </a:rPr>
              <a:t>https://www.eatingdisordersni.co.uk/</a:t>
            </a:r>
            <a:endParaRPr lang="en-GB" sz="2800" dirty="0">
              <a:cs typeface="Arial" panose="020B0604020202020204" pitchFamily="34" charset="0"/>
            </a:endParaRPr>
          </a:p>
          <a:p>
            <a:r>
              <a:rPr lang="en-GB" dirty="0">
                <a:cs typeface="Arial" panose="020B0604020202020204" pitchFamily="34" charset="0"/>
              </a:rPr>
              <a:t>NHS England (2022). Who pays. </a:t>
            </a:r>
            <a:r>
              <a:rPr lang="en-GB" b="0" i="0" dirty="0">
                <a:effectLst/>
              </a:rPr>
              <a:t>sets out the framework for establishing which NHS commissioner will be responsible for commissioning and paying for an individual’s NHS care. </a:t>
            </a:r>
            <a:r>
              <a:rPr lang="en-GB" dirty="0">
                <a:cs typeface="Arial" panose="020B0604020202020204" pitchFamily="34" charset="0"/>
                <a:hlinkClick r:id="rId4"/>
              </a:rPr>
              <a:t>https://www.england.nhs.uk/publication/who-pays-determining-which-nhs-commissioner-is-responsible-for-commissioning-healthcare-services-and-making-payments-to-providers/</a:t>
            </a:r>
            <a:endParaRPr lang="en-GB" dirty="0">
              <a:cs typeface="Arial" panose="020B0604020202020204" pitchFamily="34" charset="0"/>
            </a:endParaRPr>
          </a:p>
          <a:p>
            <a:r>
              <a:rPr lang="en-GB" dirty="0">
                <a:cs typeface="Arial" panose="020B0604020202020204" pitchFamily="34" charset="0"/>
              </a:rPr>
              <a:t>NICE (2017 [2020]). Eating disorders. Recognition and treatment. </a:t>
            </a:r>
            <a:r>
              <a:rPr lang="en-GB" dirty="0">
                <a:cs typeface="Arial" panose="020B0604020202020204" pitchFamily="34" charset="0"/>
                <a:hlinkClick r:id="rId5"/>
              </a:rPr>
              <a:t>https://www.nice.org.uk/guidance/ng69</a:t>
            </a:r>
            <a:endParaRPr lang="en-GB" dirty="0">
              <a:cs typeface="Arial" panose="020B0604020202020204" pitchFamily="34" charset="0"/>
            </a:endParaRPr>
          </a:p>
          <a:p>
            <a:pPr marL="0" indent="0">
              <a:buNone/>
            </a:pPr>
            <a:r>
              <a:rPr lang="en-GB" dirty="0">
                <a:cs typeface="Arial" panose="020B0604020202020204" pitchFamily="34" charset="0"/>
              </a:rPr>
              <a:t> </a:t>
            </a:r>
            <a:endParaRPr lang="en-GB" sz="2800" dirty="0">
              <a:cs typeface="Arial" panose="020B0604020202020204" pitchFamily="34" charset="0"/>
            </a:endParaRPr>
          </a:p>
          <a:p>
            <a:endParaRPr lang="en-GB" dirty="0"/>
          </a:p>
          <a:p>
            <a:endParaRPr lang="en-GB" dirty="0"/>
          </a:p>
        </p:txBody>
      </p:sp>
    </p:spTree>
    <p:extLst>
      <p:ext uri="{BB962C8B-B14F-4D97-AF65-F5344CB8AC3E}">
        <p14:creationId xmlns:p14="http://schemas.microsoft.com/office/powerpoint/2010/main" val="25238821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816</TotalTime>
  <Words>665</Words>
  <Application>Microsoft Office PowerPoint</Application>
  <PresentationFormat>Widescreen</PresentationFormat>
  <Paragraphs>23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5. Making a referral</vt:lpstr>
      <vt:lpstr>PowerPoint Presentation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Consider Eating Disorders in Men</dc:title>
  <dc:creator>Richard Vytniorgu</dc:creator>
  <cp:lastModifiedBy>Heike Bartel (staff)</cp:lastModifiedBy>
  <cp:revision>92</cp:revision>
  <dcterms:created xsi:type="dcterms:W3CDTF">2020-02-19T15:05:05Z</dcterms:created>
  <dcterms:modified xsi:type="dcterms:W3CDTF">2023-05-22T16:47:57Z</dcterms:modified>
</cp:coreProperties>
</file>