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18" r:id="rId2"/>
    <p:sldId id="31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ye, Una" initials="FU" lastIdx="20" clrIdx="0">
    <p:extLst>
      <p:ext uri="{19B8F6BF-5375-455C-9EA6-DF929625EA0E}">
        <p15:presenceInfo xmlns:p15="http://schemas.microsoft.com/office/powerpoint/2012/main" userId="S::k1811837@kcl.ac.uk::a7fbf47c-18bc-4b4a-9fb9-cc7852e2eb0a" providerId="AD"/>
      </p:ext>
    </p:extLst>
  </p:cmAuthor>
  <p:cmAuthor id="2" name="heike bartel" initials="hb" lastIdx="14" clrIdx="1"/>
  <p:cmAuthor id="3" name="Vytniorgu, Richard (Dr.)" initials="VR(" lastIdx="1" clrIdx="2">
    <p:extLst>
      <p:ext uri="{19B8F6BF-5375-455C-9EA6-DF929625EA0E}">
        <p15:presenceInfo xmlns:p15="http://schemas.microsoft.com/office/powerpoint/2012/main" userId="S::rv77@leicester.ac.uk::065885c7-fbb8-4006-8c45-5544db56c0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56" autoAdjust="0"/>
    <p:restoredTop sz="94365" autoAdjust="0"/>
  </p:normalViewPr>
  <p:slideViewPr>
    <p:cSldViewPr snapToGrid="0">
      <p:cViewPr varScale="1">
        <p:scale>
          <a:sx n="68" d="100"/>
          <a:sy n="68" d="100"/>
        </p:scale>
        <p:origin x="8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B0BAA-80AA-4EEF-BF74-A8E1A08C81C7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1E1F3-CAA7-493F-B4A8-23EFAE27E0A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210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FD5FF-5275-45D7-B41D-5517F9C5D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5DADBE-5D90-42C1-9C5E-ABABC4402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E23E7-DA5E-442C-94EB-7CC820EB1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8747B-00C0-447D-ADDF-599AF2C3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3C18F-6E02-4C32-8E60-659BD6E9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08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29FA-C237-4C8C-96A5-1F444C89F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5C176-B08E-47FA-8CCB-58C62DF233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75D3A-BDE3-4D82-9ECA-5A9E58384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83463-DF60-412C-90DD-E3A7C8EB8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69234-BE11-4009-9BE3-8FF544048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991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BE867B-4CFC-4E59-8E91-1DFC328EA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31AF55-C54D-4C72-9BBD-A3853297D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FE5FF-6F41-4822-99E2-CB869E9BD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A4979-B041-4E4A-9DF9-AF06E618C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C1F60-8456-4051-9A11-2486F7C6E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6288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67C1-7131-4FB9-A020-EF5081942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5395C-64E9-4DFE-A282-B763FAA6A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A0612-85EE-4B33-AAED-6C259C41F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46DDC-66E2-428D-B40E-9140C8E9C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E466D-45AA-4C83-8644-6A99E0B3A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021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F0465-931A-4DC9-8E26-1BEB03DC8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A30BC-44A8-427A-AB6B-2E38A2725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D524E-A021-48BE-AE6B-E9BFE5AB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EB383-40B4-4EC7-88E9-63F5F6537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025DE-6C0B-485F-9413-0E9E7A3C6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3799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6C3C-3254-4876-AE05-992388B38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68952-FA3A-45B3-BE0D-B17A1C8720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6C217-3945-466A-99C4-B9AC56895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5EC96-89F2-4587-BC49-21F0F554B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D1155-BB8E-443F-9324-DE05E609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DB73A-A2D1-4FD6-828C-9F19DB453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4504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C6E72-4D62-445B-8EDE-EB5AC7B95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1327E-2879-483B-9690-99E0C6ED4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A4BF9D-4DB9-4F80-ABA4-E899439C2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45AF4-5119-4824-9D70-6332B30209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E07271-71E3-44FE-8649-355D609FD1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416041-9631-4A75-86D4-920191E08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814017-BB17-460B-A996-570E466E8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1B3B72-9254-4DEE-A307-3937DA8D5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8988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F9B0E-6BEF-4F9D-8F20-457B5C036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A5C0F4-D442-4C23-9D3A-17B49F5F2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5092E5-BE16-46B3-8231-5C68980F7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3F8910-A23A-4D87-8876-424FF3BA6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79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454F42-D8FB-4C0E-836C-0B98F09D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B719F9-13EC-46BF-BBFF-4F6903E01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B310D-0D65-401A-BDAB-976CCCCB5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3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BC196-2BA1-46D8-A7E8-0C49EA806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9AE76-1E89-408D-B1DD-5041F37A2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1FF536-535D-4AE8-9E38-954239684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FCD302-4FAC-4536-B20F-7A8F0493D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376FC-9336-4991-AC3F-4B07A581F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CBB0C-81AA-4113-BC40-EC28EAB32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791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E9BEF-B6F3-4F64-9575-C54291B61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7539F6-458B-49A0-B585-47F6C1D720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F6F89-1237-476C-A871-69A98A3F3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1C3235-6284-46B9-B283-257427F9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069FD-1FA9-4077-9EEB-E8AC189C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990676-4AFF-47C0-A43E-F79FCEC4D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562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0548B-6E54-47E9-B9F1-2ECB7C450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84E4B-1B3C-4EA1-A1C2-DC43BDCCC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6CA1F-C2A9-46C5-AE2C-78A0D02DE6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70580-1792-4EF0-BE74-A9B84BAE72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46246-E2C7-4064-B23D-7070629B8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779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finder.beateatingdisorders.org.uk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irststepsed.co.uk/services-and-support/support-for-carers/" TargetMode="External"/><Relationship Id="rId2" Type="http://schemas.openxmlformats.org/officeDocument/2006/relationships/hyperlink" Target="https://www.beateatingdisorders.org.uk/supporting-someone/support-for-carer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levoiced.com/" TargetMode="External"/><Relationship Id="rId5" Type="http://schemas.openxmlformats.org/officeDocument/2006/relationships/hyperlink" Target="https://www.eatingdisordersni.co.uk/" TargetMode="External"/><Relationship Id="rId4" Type="http://schemas.openxmlformats.org/officeDocument/2006/relationships/hyperlink" Target="http://www.talk-ed.org.uk/support-servic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F7636-D4FD-44A1-8940-31F4073B22F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520825"/>
            <a:ext cx="2513013" cy="3087688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6.Supporting family and carers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FCBEB-EF0E-45D0-AD24-C72848D23E8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293034" y="-1069144"/>
            <a:ext cx="9898966" cy="82155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dirty="0">
                <a:cs typeface="Arial" panose="020B0604020202020204" pitchFamily="34" charset="0"/>
              </a:rPr>
              <a:t>Experiencing that someone close has an eating disorder is often difficult and distressing for parents, siblings, other family members, partners, friends or co-workers. They may feel responsible or guilty and unsure of how to help them get better. They might need:</a:t>
            </a:r>
          </a:p>
          <a:p>
            <a:pPr lvl="1"/>
            <a:r>
              <a:rPr lang="en-GB" sz="1600" dirty="0">
                <a:cs typeface="Arial" panose="020B0604020202020204" pitchFamily="34" charset="0"/>
              </a:rPr>
              <a:t>emotional and social support</a:t>
            </a:r>
          </a:p>
          <a:p>
            <a:pPr lvl="1"/>
            <a:r>
              <a:rPr lang="en-GB" sz="1600" dirty="0">
                <a:cs typeface="Arial" panose="020B0604020202020204" pitchFamily="34" charset="0"/>
              </a:rPr>
              <a:t>practical support, including discussing care plans and what to do if emergency care is needed.</a:t>
            </a:r>
          </a:p>
          <a:p>
            <a:pPr lvl="1"/>
            <a:endParaRPr lang="en-GB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b="1" dirty="0">
                <a:cs typeface="Arial" panose="020B0604020202020204" pitchFamily="34" charset="0"/>
              </a:rPr>
              <a:t>Being involved</a:t>
            </a:r>
          </a:p>
          <a:p>
            <a:r>
              <a:rPr lang="en-GB" sz="1600" dirty="0">
                <a:cs typeface="Arial" panose="020B0604020202020204" pitchFamily="34" charset="0"/>
              </a:rPr>
              <a:t>A patient of 18+ with an eating disorder might find it comforting to have family members, a partner or trusted friends involved in their recovery process. But if the patient prefers not to have family involved, that wish needs to be respected too.</a:t>
            </a:r>
          </a:p>
          <a:p>
            <a:endParaRPr lang="en-GB" sz="1600" dirty="0">
              <a:cs typeface="Arial" panose="020B0604020202020204" pitchFamily="34" charset="0"/>
            </a:endParaRPr>
          </a:p>
          <a:p>
            <a:r>
              <a:rPr lang="en-GB" sz="1600" dirty="0">
                <a:cs typeface="Arial" panose="020B0604020202020204" pitchFamily="34" charset="0"/>
              </a:rPr>
              <a:t>After referral, eating disorder services may offer family member involvement. In addition, there are many local and national support services for family/ carers, available via ED charity B-</a:t>
            </a:r>
            <a:r>
              <a:rPr lang="en-GB" sz="1600" dirty="0" err="1">
                <a:cs typeface="Arial" panose="020B0604020202020204" pitchFamily="34" charset="0"/>
              </a:rPr>
              <a:t>eat’s</a:t>
            </a:r>
            <a:r>
              <a:rPr lang="en-GB" sz="1600" dirty="0">
                <a:cs typeface="Arial" panose="020B0604020202020204" pitchFamily="34" charset="0"/>
              </a:rPr>
              <a:t> </a:t>
            </a:r>
            <a:r>
              <a:rPr lang="en-GB" sz="1600" dirty="0">
                <a:cs typeface="Arial" panose="020B0604020202020204" pitchFamily="34" charset="0"/>
                <a:hlinkClick r:id="rId2"/>
              </a:rPr>
              <a:t>helpfinder</a:t>
            </a:r>
            <a:r>
              <a:rPr lang="en-GB" sz="1600" dirty="0">
                <a:cs typeface="Arial" panose="020B0604020202020204" pitchFamily="34" charset="0"/>
              </a:rPr>
              <a:t> (B-eat: n.d.)</a:t>
            </a:r>
            <a:endParaRPr lang="en-US" sz="1600" dirty="0"/>
          </a:p>
          <a:p>
            <a:pPr>
              <a:buNone/>
            </a:pPr>
            <a:r>
              <a:rPr lang="en-US" sz="1800" b="1" i="1" dirty="0">
                <a:solidFill>
                  <a:srgbClr val="7030A0"/>
                </a:solidFill>
              </a:rPr>
              <a:t>Animation: </a:t>
            </a:r>
          </a:p>
          <a:p>
            <a:pPr>
              <a:buNone/>
            </a:pPr>
            <a:r>
              <a:rPr lang="en-US" sz="1800" b="1" i="1" dirty="0">
                <a:solidFill>
                  <a:srgbClr val="7030A0"/>
                </a:solidFill>
              </a:rPr>
              <a:t>“I think giving hope helps … saying we can give you … your love of life back … your relationship with yourself … with others …”</a:t>
            </a:r>
            <a:endParaRPr lang="en-GB" sz="18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659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D13379-D5B1-3DA2-C25D-A87C06E6C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55076"/>
          </a:xfrm>
        </p:spPr>
        <p:txBody>
          <a:bodyPr/>
          <a:lstStyle/>
          <a:p>
            <a:r>
              <a:rPr lang="en-GB" dirty="0"/>
              <a:t>Support for carers: additional services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A1C543-CC7A-F3B7-AA24-679279731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89" y="787791"/>
            <a:ext cx="11044311" cy="5389172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spcAft>
                <a:spcPts val="3205"/>
              </a:spcAft>
              <a:buNone/>
            </a:pPr>
            <a:r>
              <a:rPr lang="es-ES" sz="6400" dirty="0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B-</a:t>
            </a:r>
            <a:r>
              <a:rPr lang="es-ES" sz="6400" dirty="0" err="1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eat</a:t>
            </a:r>
            <a:r>
              <a:rPr lang="es-ES" sz="6400" dirty="0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(</a:t>
            </a:r>
            <a:r>
              <a:rPr lang="es-ES" sz="6400" dirty="0" err="1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n.d</a:t>
            </a:r>
            <a:r>
              <a:rPr lang="es-ES" sz="6400" dirty="0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). </a:t>
            </a:r>
            <a:r>
              <a:rPr lang="es-ES" sz="6400" dirty="0" err="1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Helpfinder</a:t>
            </a:r>
            <a:r>
              <a:rPr lang="es-ES" sz="6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s-ES" sz="6400" dirty="0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https://www.beateatingdisorders.org.uk/supporting-someone/support-for-carers</a:t>
            </a:r>
            <a:endParaRPr lang="es-ES" sz="6400" dirty="0"/>
          </a:p>
          <a:p>
            <a:pPr marL="0" indent="0" algn="just">
              <a:spcAft>
                <a:spcPts val="3205"/>
              </a:spcAft>
              <a:buNone/>
            </a:pPr>
            <a:r>
              <a:rPr lang="en-GB" sz="6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First Steps provide support for individuals and their families in the Midlands </a:t>
            </a:r>
            <a:r>
              <a:rPr lang="es-ES" sz="6400" dirty="0">
                <a:hlinkClick r:id="rId3"/>
              </a:rPr>
              <a:t>h</a:t>
            </a:r>
            <a:r>
              <a:rPr lang="en-GB" sz="6400" dirty="0">
                <a:cs typeface="Arial" panose="020B0604020202020204" pitchFamily="34" charset="0"/>
                <a:hlinkClick r:id="rId3"/>
              </a:rPr>
              <a:t>ttps://firststepsed.co.uk/services-and-support/support-for-carers/</a:t>
            </a:r>
            <a:endParaRPr lang="en-GB" sz="6400" dirty="0">
              <a:cs typeface="Arial" panose="020B0604020202020204" pitchFamily="34" charset="0"/>
            </a:endParaRPr>
          </a:p>
          <a:p>
            <a:pPr marL="0" indent="0" algn="just">
              <a:spcAft>
                <a:spcPts val="3205"/>
              </a:spcAft>
              <a:buNone/>
            </a:pPr>
            <a:r>
              <a:rPr lang="en-GB" sz="6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talk ED (formerly Anorexia &amp; Bulimia Care) provide on-going care, emotional support and practical guidance for anyone affected by eating disorders, those struggling personally and parents, families and friends </a:t>
            </a:r>
            <a:r>
              <a:rPr lang="en-GB" sz="6400" dirty="0">
                <a:solidFill>
                  <a:srgbClr val="000000"/>
                </a:solidFill>
                <a:effectLst/>
                <a:ea typeface="Calibri" panose="020F0502020204030204" pitchFamily="34" charset="0"/>
                <a:hlinkClick r:id="rId4"/>
              </a:rPr>
              <a:t>http://www.talk-ed.org.uk/support-services/</a:t>
            </a:r>
            <a:endParaRPr lang="en-GB" sz="64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indent="0" algn="just">
              <a:spcAft>
                <a:spcPts val="3205"/>
              </a:spcAft>
              <a:buNone/>
            </a:pPr>
            <a:r>
              <a:rPr lang="en-GB" sz="6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Visit Eating Disorders Association Northern Ireland for details of organisations in Northern Ireland: </a:t>
            </a:r>
            <a:r>
              <a:rPr lang="en-GB" sz="6400" u="sng" dirty="0">
                <a:solidFill>
                  <a:srgbClr val="000000"/>
                </a:solidFill>
                <a:effectLst/>
                <a:ea typeface="Calibri" panose="020F0502020204030204" pitchFamily="34" charset="0"/>
                <a:hlinkClick r:id="rId5"/>
              </a:rPr>
              <a:t>https://www.eatingdisordersni.co.uk/</a:t>
            </a:r>
            <a:endParaRPr lang="en-GB" sz="6400" u="sng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indent="0" algn="just">
              <a:spcAft>
                <a:spcPts val="3205"/>
              </a:spcAft>
              <a:buNone/>
            </a:pPr>
            <a:r>
              <a:rPr lang="en-GB" sz="6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Male Voice ED is a charity which recognises and values the lived experience of males who have experienced, or are experiencing, eating disorders, disordered eating and associated co-morbid conditions, providing a range of support groups across the UK: </a:t>
            </a:r>
            <a:r>
              <a:rPr lang="en-GB" sz="6400" dirty="0">
                <a:solidFill>
                  <a:srgbClr val="000000"/>
                </a:solidFill>
                <a:effectLst/>
                <a:ea typeface="Calibri" panose="020F0502020204030204" pitchFamily="34" charset="0"/>
                <a:hlinkClick r:id="rId6"/>
              </a:rPr>
              <a:t>https://www.malevoiced.com/</a:t>
            </a:r>
            <a:endParaRPr lang="en-GB" sz="64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indent="0" algn="just">
              <a:buNone/>
            </a:pPr>
            <a:endParaRPr lang="en-GB" sz="6400" dirty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sz="6400" kern="1200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063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368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6.Supporting family and carers</vt:lpstr>
      <vt:lpstr>Support for carers: additional services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 Eating Disorders in Men</dc:title>
  <dc:creator>Richard Vytniorgu</dc:creator>
  <cp:lastModifiedBy>Heike Bartel (staff)</cp:lastModifiedBy>
  <cp:revision>87</cp:revision>
  <dcterms:created xsi:type="dcterms:W3CDTF">2020-02-19T15:05:05Z</dcterms:created>
  <dcterms:modified xsi:type="dcterms:W3CDTF">2023-05-22T16:51:03Z</dcterms:modified>
</cp:coreProperties>
</file>