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" r:id="rId2"/>
    <p:sldId id="266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ye, Una" initials="FU" lastIdx="20" clrIdx="0">
    <p:extLst>
      <p:ext uri="{19B8F6BF-5375-455C-9EA6-DF929625EA0E}">
        <p15:presenceInfo xmlns:p15="http://schemas.microsoft.com/office/powerpoint/2012/main" userId="S::k1811837@kcl.ac.uk::a7fbf47c-18bc-4b4a-9fb9-cc7852e2eb0a" providerId="AD"/>
      </p:ext>
    </p:extLst>
  </p:cmAuthor>
  <p:cmAuthor id="2" name="heike bartel" initials="hb" lastIdx="14" clrIdx="1"/>
  <p:cmAuthor id="3" name="Vytniorgu, Richard (Dr.)" initials="VR(" lastIdx="1" clrIdx="2">
    <p:extLst>
      <p:ext uri="{19B8F6BF-5375-455C-9EA6-DF929625EA0E}">
        <p15:presenceInfo xmlns:p15="http://schemas.microsoft.com/office/powerpoint/2012/main" userId="S::rv77@leicester.ac.uk::065885c7-fbb8-4006-8c45-5544db56c0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56" autoAdjust="0"/>
    <p:restoredTop sz="94365" autoAdjust="0"/>
  </p:normalViewPr>
  <p:slideViewPr>
    <p:cSldViewPr snapToGrid="0">
      <p:cViewPr varScale="1">
        <p:scale>
          <a:sx n="68" d="100"/>
          <a:sy n="68" d="100"/>
        </p:scale>
        <p:origin x="88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B0BAA-80AA-4EEF-BF74-A8E1A08C81C7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1E1F3-CAA7-493F-B4A8-23EFAE27E0A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210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FD5FF-5275-45D7-B41D-5517F9C5D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5DADBE-5D90-42C1-9C5E-ABABC4402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E23E7-DA5E-442C-94EB-7CC820EB1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8747B-00C0-447D-ADDF-599AF2C3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3C18F-6E02-4C32-8E60-659BD6E9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08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29FA-C237-4C8C-96A5-1F444C89F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5C176-B08E-47FA-8CCB-58C62DF233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75D3A-BDE3-4D82-9ECA-5A9E58384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83463-DF60-412C-90DD-E3A7C8EB8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69234-BE11-4009-9BE3-8FF544048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991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BE867B-4CFC-4E59-8E91-1DFC328EA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31AF55-C54D-4C72-9BBD-A3853297D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FE5FF-6F41-4822-99E2-CB869E9BD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A4979-B041-4E4A-9DF9-AF06E618C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C1F60-8456-4051-9A11-2486F7C6E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6288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67C1-7131-4FB9-A020-EF5081942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5395C-64E9-4DFE-A282-B763FAA6A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A0612-85EE-4B33-AAED-6C259C41F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46DDC-66E2-428D-B40E-9140C8E9C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E466D-45AA-4C83-8644-6A99E0B3A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021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F0465-931A-4DC9-8E26-1BEB03DC8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A30BC-44A8-427A-AB6B-2E38A2725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D524E-A021-48BE-AE6B-E9BFE5AB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EB383-40B4-4EC7-88E9-63F5F6537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025DE-6C0B-485F-9413-0E9E7A3C6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3799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6C3C-3254-4876-AE05-992388B38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68952-FA3A-45B3-BE0D-B17A1C8720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6C217-3945-466A-99C4-B9AC56895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5EC96-89F2-4587-BC49-21F0F554B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D1155-BB8E-443F-9324-DE05E609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DB73A-A2D1-4FD6-828C-9F19DB453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4504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C6E72-4D62-445B-8EDE-EB5AC7B95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1327E-2879-483B-9690-99E0C6ED4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A4BF9D-4DB9-4F80-ABA4-E899439C2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45AF4-5119-4824-9D70-6332B30209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E07271-71E3-44FE-8649-355D609FD1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416041-9631-4A75-86D4-920191E08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814017-BB17-460B-A996-570E466E8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1B3B72-9254-4DEE-A307-3937DA8D5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8988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F9B0E-6BEF-4F9D-8F20-457B5C036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A5C0F4-D442-4C23-9D3A-17B49F5F2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5092E5-BE16-46B3-8231-5C68980F7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3F8910-A23A-4D87-8876-424FF3BA6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79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454F42-D8FB-4C0E-836C-0B98F09D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B719F9-13EC-46BF-BBFF-4F6903E01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B310D-0D65-401A-BDAB-976CCCCB5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3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BC196-2BA1-46D8-A7E8-0C49EA806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9AE76-1E89-408D-B1DD-5041F37A2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1FF536-535D-4AE8-9E38-954239684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FCD302-4FAC-4536-B20F-7A8F0493D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376FC-9336-4991-AC3F-4B07A581F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CBB0C-81AA-4113-BC40-EC28EAB32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791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E9BEF-B6F3-4F64-9575-C54291B61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7539F6-458B-49A0-B585-47F6C1D720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F6F89-1237-476C-A871-69A98A3F3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1C3235-6284-46B9-B283-257427F9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069FD-1FA9-4077-9EEB-E8AC189C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990676-4AFF-47C0-A43E-F79FCEC4D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562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0548B-6E54-47E9-B9F1-2ECB7C450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84E4B-1B3C-4EA1-A1C2-DC43BDCCC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6CA1F-C2A9-46C5-AE2C-78A0D02DE6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70580-1792-4EF0-BE74-A9B84BAE72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46246-E2C7-4064-B23D-7070629B8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779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ateatingdisorders.org.uk/supporting-someone/support-for-carers" TargetMode="External"/><Relationship Id="rId7" Type="http://schemas.openxmlformats.org/officeDocument/2006/relationships/hyperlink" Target="https://www.malevoiced.com/" TargetMode="External"/><Relationship Id="rId2" Type="http://schemas.openxmlformats.org/officeDocument/2006/relationships/hyperlink" Target="https://www.nice.org.uk/guidance/ng6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atingdisordersni.co.uk/" TargetMode="External"/><Relationship Id="rId5" Type="http://schemas.openxmlformats.org/officeDocument/2006/relationships/hyperlink" Target="http://www.talk-ed.org.uk/support-services/" TargetMode="External"/><Relationship Id="rId4" Type="http://schemas.openxmlformats.org/officeDocument/2006/relationships/hyperlink" Target="https://firststepsed.co.uk/services-and-support/support-for-carer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16/j.cpr.2011.03.00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gland.nhs.uk/mental-health/cyp/eating-disorders/" TargetMode="External"/><Relationship Id="rId7" Type="http://schemas.openxmlformats.org/officeDocument/2006/relationships/hyperlink" Target="https://freedfromed.co.uk/img/guides/Risk_Assessment-FREED.pdf" TargetMode="External"/><Relationship Id="rId2" Type="http://schemas.openxmlformats.org/officeDocument/2006/relationships/hyperlink" Target="https://www.rcpsych.ac.uk/improving-care/campaigning-for-better-mental-health-policy/college-reports/2022-college-reports/cr23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ida.nih.gov/research-topics/steroids-anabolic" TargetMode="External"/><Relationship Id="rId5" Type="http://schemas.openxmlformats.org/officeDocument/2006/relationships/hyperlink" Target="https://www.england.nhs.uk/publication/who-pays-determining-which-nhs-commissioner-is-responsible-for-commissioning-healthcare-services-and-making-payments-to-providers/" TargetMode="External"/><Relationship Id="rId4" Type="http://schemas.openxmlformats.org/officeDocument/2006/relationships/hyperlink" Target="https://www.nhs.uk/conditions/anabolic-steroid-misus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A4C9B-50AA-4E95-A650-DF4C69BF7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7. Further resources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F9692-76B9-4207-B434-0D22A11C4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3055"/>
            <a:ext cx="10515600" cy="494390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For further information about assessment and treatment of eating disorders please visit the NICE guidelines (NG69, May 2017) at: </a:t>
            </a:r>
            <a:r>
              <a:rPr lang="en-GB" u="sng" dirty="0">
                <a:hlinkClick r:id="rId2"/>
              </a:rPr>
              <a:t>https://www.nice.org.uk/guidance/ng69</a:t>
            </a:r>
            <a:endParaRPr lang="en-GB" u="sng" dirty="0"/>
          </a:p>
          <a:p>
            <a:pPr marL="0" indent="0" algn="just">
              <a:spcAft>
                <a:spcPts val="3205"/>
              </a:spcAft>
              <a:buNone/>
            </a:pPr>
            <a:r>
              <a:rPr lang="es-ES" sz="2800" u="sng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Useful</a:t>
            </a:r>
            <a:r>
              <a:rPr lang="es-ES" sz="28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links to ED </a:t>
            </a:r>
            <a:r>
              <a:rPr lang="es-ES" sz="2800" u="sng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charities</a:t>
            </a:r>
            <a:r>
              <a:rPr lang="es-ES" sz="28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</a:t>
            </a:r>
            <a:endParaRPr lang="es-ES" sz="2800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just">
              <a:spcAft>
                <a:spcPts val="3205"/>
              </a:spcAft>
              <a:buNone/>
            </a:pPr>
            <a:r>
              <a:rPr lang="es-ES" sz="2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B-</a:t>
            </a:r>
            <a:r>
              <a:rPr lang="es-ES" sz="2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eat</a:t>
            </a:r>
            <a:r>
              <a:rPr lang="es-ES" sz="2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</a:t>
            </a:r>
            <a:r>
              <a:rPr lang="es-ES" sz="2800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https://www.beateatingdisorders.org.uk</a:t>
            </a:r>
            <a:endParaRPr lang="es-ES" sz="2800" dirty="0"/>
          </a:p>
          <a:p>
            <a:pPr marL="0" indent="0" algn="just">
              <a:spcAft>
                <a:spcPts val="3205"/>
              </a:spcAft>
              <a:buNone/>
            </a:pPr>
            <a:r>
              <a:rPr lang="es-ES" sz="2800" u="sng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Firts</a:t>
            </a:r>
            <a:r>
              <a:rPr lang="es-ES" sz="28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s-ES" sz="2800" u="sng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Steps</a:t>
            </a:r>
            <a:r>
              <a:rPr lang="es-ES" sz="28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s-ES" sz="2800" u="sng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EDs</a:t>
            </a:r>
            <a:r>
              <a:rPr lang="es-ES" sz="28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</a:t>
            </a:r>
            <a:r>
              <a:rPr lang="es-ES" sz="2800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</a:t>
            </a:r>
            <a:r>
              <a:rPr lang="en-GB" sz="2800" dirty="0">
                <a:solidFill>
                  <a:srgbClr val="0563C1"/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ttps://firststepsed.co.uk/</a:t>
            </a:r>
            <a:endParaRPr lang="en-GB" sz="2800" dirty="0">
              <a:cs typeface="Arial" panose="020B0604020202020204" pitchFamily="34" charset="0"/>
            </a:endParaRPr>
          </a:p>
          <a:p>
            <a:pPr marL="0" indent="0" algn="just">
              <a:spcAft>
                <a:spcPts val="3205"/>
              </a:spcAft>
              <a:buNone/>
            </a:pPr>
            <a:r>
              <a:rPr lang="en-GB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Talk ED (formerly Anorexia &amp; Bulimia Care) </a:t>
            </a:r>
            <a:r>
              <a:rPr lang="en-GB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hlinkClick r:id="rId5"/>
              </a:rPr>
              <a:t>http://www.talk-ed.org.uk/</a:t>
            </a:r>
            <a:endParaRPr lang="en-GB" sz="28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indent="0" algn="just">
              <a:spcAft>
                <a:spcPts val="3205"/>
              </a:spcAft>
              <a:buNone/>
            </a:pPr>
            <a:r>
              <a:rPr lang="en-GB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Eating Disorders Association Northern Ireland: </a:t>
            </a:r>
            <a:r>
              <a:rPr lang="en-GB" sz="2800" u="sng" dirty="0">
                <a:solidFill>
                  <a:srgbClr val="000000"/>
                </a:solidFill>
                <a:effectLst/>
                <a:ea typeface="Calibri" panose="020F0502020204030204" pitchFamily="34" charset="0"/>
                <a:hlinkClick r:id="rId6"/>
              </a:rPr>
              <a:t>https://www.eatingdisordersni.co.uk/</a:t>
            </a:r>
            <a:endParaRPr lang="en-GB" sz="2800" u="sng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indent="0" algn="just">
              <a:spcAft>
                <a:spcPts val="3205"/>
              </a:spcAft>
              <a:buNone/>
            </a:pPr>
            <a:r>
              <a:rPr lang="en-GB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Male Voice ED: </a:t>
            </a:r>
            <a:r>
              <a:rPr lang="en-GB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hlinkClick r:id="rId7"/>
              </a:rPr>
              <a:t>https://www.malevoiced.com/</a:t>
            </a:r>
            <a:endParaRPr lang="en-GB" sz="28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endParaRPr lang="en-GB" u="sng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68813" y="5795889"/>
            <a:ext cx="11451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7030A0"/>
                </a:solidFill>
              </a:rPr>
              <a:t>Animation: “A GP once said to me ‘I’m not exactly sure who we should be referring you to… I’m gonna have to go ask one of my colleagues, and I can get back to you…’”</a:t>
            </a:r>
            <a:endParaRPr lang="en-GB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151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7B5F6-D248-B647-44E7-74C8FC1B9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723" y="-168812"/>
            <a:ext cx="10580077" cy="942535"/>
          </a:xfrm>
        </p:spPr>
        <p:txBody>
          <a:bodyPr>
            <a:normAutofit/>
          </a:bodyPr>
          <a:lstStyle/>
          <a:p>
            <a:r>
              <a:rPr lang="en-GB" sz="3200" dirty="0"/>
              <a:t>References for this training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88100-C4A6-56F7-83D4-F98BC2772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50166"/>
            <a:ext cx="12192000" cy="6231987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600" kern="12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American Psychiatric Association. (2013) Diagnostic and statistical manual of mental disorders. DSM-5</a:t>
            </a:r>
            <a:r>
              <a:rPr lang="en-GB" sz="1600" i="1" kern="12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GB" sz="1600" kern="12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Washington, DC: American Psychiatric Association.</a:t>
            </a:r>
            <a:endParaRPr lang="en-GB" sz="16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Cotton, M.-A, Ball, C., &amp; Robinson, P. (2003). Four simple questions can help screen for eating disorders. J Gen Intern Med. Jan; 18(1): 53–56. doi:10.1046/j.1525-1497.2003.20374.x</a:t>
            </a:r>
            <a:endParaRPr lang="en-GB" sz="16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Frederick, D. A., &amp; Essayli, J. H. (2016). </a:t>
            </a: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Male body image: The roles of sexual orientation and body mass index across five national US Studies. Psychology of Men &amp; Masculinity, 17(4), 336–351. doi:10.1037/men0000031</a:t>
            </a:r>
            <a:endParaRPr lang="en-GB" sz="16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Hay, P., </a:t>
            </a:r>
            <a:r>
              <a:rPr lang="en-GB" sz="1600" kern="1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Girosi</a:t>
            </a: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F. &amp; Mond, J. (2015). Prevalence and sociodemographic correlates of DSM-5 eating disorders in the Australian population. J Eat </a:t>
            </a:r>
            <a:r>
              <a:rPr lang="en-GB" sz="1600" kern="1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Disord</a:t>
            </a: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3, 19. doi:10.1186/s40337-015-0056-0</a:t>
            </a:r>
            <a:endParaRPr lang="en-GB" sz="1600" dirty="0">
              <a:effectLst/>
              <a:ea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Hart, L. M., </a:t>
            </a:r>
            <a:r>
              <a:rPr lang="en-GB" sz="1600" kern="1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Granillo</a:t>
            </a: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M. T., </a:t>
            </a:r>
            <a:r>
              <a:rPr lang="en-GB" sz="1600" kern="1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Jorm</a:t>
            </a: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A. F., &amp; Paxton, S. J., (2011). </a:t>
            </a:r>
            <a:r>
              <a:rPr lang="en-GB" sz="1600" kern="12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Unmet need for treatment in the eating disorders: a systematic review of eating disorder specific treatment seeking among community cases. Clinical Psychology Review 31(5), 727-735. </a:t>
            </a:r>
            <a:r>
              <a:rPr lang="pt-BR" sz="1600" kern="12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doi:</a:t>
            </a:r>
            <a:r>
              <a:rPr lang="pt-BR" sz="1600" u="sng" kern="1200" dirty="0">
                <a:solidFill>
                  <a:srgbClr val="0071BC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10.1016/j.cpr.2011.03.004</a:t>
            </a:r>
            <a:endParaRPr lang="en-GB" sz="16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Hudson, J. I., </a:t>
            </a:r>
            <a:r>
              <a:rPr lang="en-GB" sz="1600" kern="1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Hiripi</a:t>
            </a: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E., Pope, H. G., Jr, &amp; Kessler, R. C. (2007). The prevalence and correlates of eating disorders in the National Comorbidity Survey Replication. Biological Psychiatry, 61(3), 348–358. doi:10.1016/j.biopsych.2006.03.04</a:t>
            </a:r>
            <a:endParaRPr lang="en-GB" sz="16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Lavender, J.M, Brown, T., &amp; Murray, S. (2017). Men, muscles, and eating disorders: an overview of traditional and muscularity-oriented disordered eating. </a:t>
            </a:r>
            <a:r>
              <a:rPr lang="en-GB" sz="1600" kern="1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Curr</a:t>
            </a: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Psychiatry Rep. Jun;19(6):32. doi:10.1007/s11920-017-0787-5</a:t>
            </a:r>
            <a:endParaRPr lang="en-GB" sz="16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600" kern="1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Mitchison</a:t>
            </a: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D., &amp; </a:t>
            </a:r>
            <a:r>
              <a:rPr lang="en-GB" sz="1600" kern="1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Mond,J</a:t>
            </a: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(2015). Epidemiology of eating disorders, eating disordered behaviour, and body image disturbance in males: a narrative review. J Eat </a:t>
            </a:r>
            <a:r>
              <a:rPr lang="en-GB" sz="1600" kern="1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Disord</a:t>
            </a:r>
            <a:r>
              <a:rPr lang="en-GB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May 23;3:20. doi:10.1186/s40337-015-0058-y</a:t>
            </a:r>
            <a:r>
              <a:rPr lang="en-GB" sz="16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6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Morgan J. (2008) The invisible man: A self-help guide for men with EDs, compulsive exercise, and bigorexia. New York, NY: Routledge</a:t>
            </a:r>
            <a:endParaRPr lang="en-GB" sz="16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710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7B5F6-D248-B647-44E7-74C8FC1B9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994" y="1"/>
            <a:ext cx="10523806" cy="872196"/>
          </a:xfrm>
        </p:spPr>
        <p:txBody>
          <a:bodyPr>
            <a:normAutofit/>
          </a:bodyPr>
          <a:lstStyle/>
          <a:p>
            <a:r>
              <a:rPr lang="en-GB" sz="3200" dirty="0"/>
              <a:t>References for this training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88100-C4A6-56F7-83D4-F98BC2772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302" y="872197"/>
            <a:ext cx="11713698" cy="5304766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90000"/>
              </a:lnSpc>
              <a:spcAft>
                <a:spcPts val="800"/>
              </a:spcAft>
              <a:buNone/>
            </a:pPr>
            <a:r>
              <a:rPr lang="en-GB" sz="55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CAMH Centre for Addiction and Mental Health (n.d.). Steroids. https://www.camh.ca/en/health-info/mental-illness-and-addiction-index/steroids</a:t>
            </a:r>
            <a:endParaRPr lang="en-GB" sz="5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spcAft>
                <a:spcPts val="800"/>
              </a:spcAft>
              <a:buNone/>
            </a:pPr>
            <a:r>
              <a:rPr lang="en-GB" sz="55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MEED Medical emergencies in eating disorders. Guidance in Recognition and management (2022) Royal College of Psychiatrists: </a:t>
            </a:r>
            <a:r>
              <a:rPr lang="en-GB" sz="5500" u="sng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https://www.rcpsych.ac.uk/improving-care/campaigning-for-better-mental-health-policy/college-reports/2022-college-reports/cr233</a:t>
            </a:r>
            <a:r>
              <a:rPr lang="en-GB" sz="55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(MEED has superseded MARSIPAN, Management of Really Sick Patients with Anorexia [2014]) </a:t>
            </a:r>
            <a:endParaRPr lang="en-GB" sz="5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55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NHS Digital (2018). </a:t>
            </a:r>
            <a:r>
              <a:rPr lang="de-DE" sz="5500" u="sng" kern="1200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https://www.england.nhs.uk/mental-health/cyp/eating-disorders/</a:t>
            </a:r>
            <a:endParaRPr lang="en-GB" sz="5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spcAft>
                <a:spcPts val="800"/>
              </a:spcAft>
              <a:buNone/>
            </a:pPr>
            <a:r>
              <a:rPr lang="en-GB" sz="55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NHS (n.d.) Anabolic Steroid Misuse </a:t>
            </a:r>
            <a:r>
              <a:rPr lang="en-GB" sz="5500" u="sng" kern="1200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https://www.nhs.uk/conditions/anabolic-steroid-misuse/</a:t>
            </a:r>
            <a:endParaRPr lang="en-GB" sz="5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spcAft>
                <a:spcPts val="800"/>
              </a:spcAft>
              <a:buNone/>
            </a:pPr>
            <a:r>
              <a:rPr lang="en-GB" sz="55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NHS England (2022). Who pays. sets out the framework for establishing which NHS commissioner will be responsible for commissioning and paying for an individual’s NHS care. </a:t>
            </a:r>
            <a:r>
              <a:rPr lang="en-GB" sz="550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Arial" panose="020B0604020202020204" pitchFamily="34" charset="0"/>
                <a:hlinkClick r:id="rId5"/>
              </a:rPr>
              <a:t>https://www.england.nhs.uk/publication/who-pays-determining-which-nhs-commissioner-is-responsible-for-commissioning-healthcare-services-and-making-payments-to-providers/</a:t>
            </a:r>
            <a:endParaRPr lang="en-GB" sz="5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7000"/>
              </a:lnSpc>
              <a:buNone/>
            </a:pPr>
            <a:r>
              <a:rPr lang="en-GB" sz="55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NIDA National Institute on Drug Abuse (n.d.) </a:t>
            </a:r>
            <a:r>
              <a:rPr lang="en-GB" sz="5500" kern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Anabolic Steroids and Other Appearance and Performance Enhancing Drugs. </a:t>
            </a:r>
            <a:r>
              <a:rPr lang="en-GB" sz="55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https://nida.nih.gov/research-topics/steroids-anabolic</a:t>
            </a:r>
            <a:endParaRPr lang="en-GB" sz="550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buNone/>
            </a:pPr>
            <a:r>
              <a:rPr lang="en-GB" sz="55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Treasure, J. (2009): A guide to medical risk assessment for eating disorders.</a:t>
            </a:r>
            <a:r>
              <a:rPr lang="en-GB" sz="5500" u="sng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GB" sz="5500" dirty="0">
                <a:solidFill>
                  <a:srgbClr val="000000"/>
                </a:solidFill>
                <a:effectLst/>
                <a:ea typeface="Calibri" panose="020F0502020204030204" pitchFamily="34" charset="0"/>
                <a:hlinkClick r:id="rId7"/>
              </a:rPr>
              <a:t>https://freedfromed.co.uk/img/guides/Risk_Assessment-FREED.pdf</a:t>
            </a:r>
            <a:endParaRPr lang="en-GB" sz="55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buNone/>
            </a:pPr>
            <a:r>
              <a:rPr lang="en-GB" sz="55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</a:p>
          <a:p>
            <a:pPr marL="0" indent="0" algn="just">
              <a:lnSpc>
                <a:spcPct val="107000"/>
              </a:lnSpc>
              <a:buNone/>
            </a:pPr>
            <a:endParaRPr lang="en-GB" sz="55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buNone/>
            </a:pPr>
            <a:endParaRPr lang="en-GB" sz="5600" b="1" kern="100" dirty="0"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42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818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7. Further resources</vt:lpstr>
      <vt:lpstr>References for this training tool</vt:lpstr>
      <vt:lpstr>References for this training tool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 Eating Disorders in Men</dc:title>
  <dc:creator>Richard Vytniorgu</dc:creator>
  <cp:lastModifiedBy>Heike Bartel (staff)</cp:lastModifiedBy>
  <cp:revision>83</cp:revision>
  <dcterms:created xsi:type="dcterms:W3CDTF">2020-02-19T15:05:05Z</dcterms:created>
  <dcterms:modified xsi:type="dcterms:W3CDTF">2023-05-22T15:29:31Z</dcterms:modified>
</cp:coreProperties>
</file>