
<file path=[Content_Types].xml><?xml version="1.0" encoding="utf-8"?>
<Types xmlns="http://schemas.openxmlformats.org/package/2006/content-types">
  <Default Extension="png" ContentType="image/png"/>
  <Default Extension="jfif"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4.jfif" ContentType="image/jpeg"/>
  <Override PartName="/ppt/media/image25.jfif" ContentType="image/jpeg"/>
  <Override PartName="/ppt/media/image26.jfif" ContentType="image/jpeg"/>
  <Override PartName="/ppt/media/image28.jfif" ContentType="image/jpeg"/>
  <Override PartName="/ppt/media/image29.jfif"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0" r:id="rId4"/>
    <p:sldId id="281" r:id="rId5"/>
    <p:sldId id="258" r:id="rId6"/>
    <p:sldId id="259" r:id="rId7"/>
    <p:sldId id="261" r:id="rId8"/>
    <p:sldId id="262" r:id="rId9"/>
    <p:sldId id="260" r:id="rId10"/>
    <p:sldId id="263" r:id="rId11"/>
    <p:sldId id="264" r:id="rId12"/>
    <p:sldId id="265" r:id="rId13"/>
    <p:sldId id="266" r:id="rId14"/>
    <p:sldId id="268" r:id="rId15"/>
    <p:sldId id="269" r:id="rId16"/>
    <p:sldId id="267" r:id="rId17"/>
    <p:sldId id="270" r:id="rId18"/>
    <p:sldId id="271" r:id="rId19"/>
    <p:sldId id="273" r:id="rId20"/>
    <p:sldId id="283" r:id="rId21"/>
    <p:sldId id="272" r:id="rId22"/>
    <p:sldId id="276" r:id="rId23"/>
    <p:sldId id="277" r:id="rId24"/>
    <p:sldId id="278" r:id="rId25"/>
    <p:sldId id="279" r:id="rId2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521415D9-36F7-43E2-AB2F-B90AF26B5E84}">
      <p14:sectionLst xmlns:p14="http://schemas.microsoft.com/office/powerpoint/2010/main">
        <p14:section name="未命名的章節" id="{4B4E3FE7-B529-4D77-81B7-CC5FA8042610}">
          <p14:sldIdLst>
            <p14:sldId id="256"/>
            <p14:sldId id="257"/>
            <p14:sldId id="280"/>
            <p14:sldId id="281"/>
            <p14:sldId id="258"/>
            <p14:sldId id="259"/>
            <p14:sldId id="261"/>
            <p14:sldId id="262"/>
            <p14:sldId id="260"/>
            <p14:sldId id="263"/>
            <p14:sldId id="264"/>
            <p14:sldId id="265"/>
            <p14:sldId id="266"/>
            <p14:sldId id="268"/>
            <p14:sldId id="269"/>
            <p14:sldId id="267"/>
            <p14:sldId id="270"/>
            <p14:sldId id="271"/>
            <p14:sldId id="273"/>
            <p14:sldId id="283"/>
            <p14:sldId id="272"/>
            <p14:sldId id="276"/>
            <p14:sldId id="277"/>
            <p14:sldId id="27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6537E"/>
    <a:srgbClr val="376092"/>
    <a:srgbClr val="395885"/>
    <a:srgbClr val="335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013574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736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r>
              <a:rPr dirty="0">
                <a:latin typeface="+mj-lt"/>
                <a:ea typeface="+mj-ea"/>
                <a:cs typeface="+mj-cs"/>
                <a:sym typeface="Helvetica"/>
              </a:rPr>
              <a:t>華測會每年皆於國內外辦理多場測驗，以因應世界各地華語學習之熱潮，迄</a:t>
            </a:r>
            <a:r>
              <a:rPr dirty="0"/>
              <a:t>107</a:t>
            </a:r>
            <a:r>
              <a:rPr dirty="0">
                <a:latin typeface="+mj-lt"/>
                <a:ea typeface="+mj-ea"/>
                <a:cs typeface="+mj-cs"/>
                <a:sym typeface="Helvetica"/>
              </a:rPr>
              <a:t>年底考點已分布於海外</a:t>
            </a:r>
            <a:r>
              <a:rPr dirty="0"/>
              <a:t>30</a:t>
            </a:r>
            <a:r>
              <a:rPr dirty="0">
                <a:latin typeface="+mj-lt"/>
                <a:ea typeface="+mj-ea"/>
                <a:cs typeface="+mj-cs"/>
                <a:sym typeface="Helvetica"/>
              </a:rPr>
              <a:t>國，考生人數達</a:t>
            </a:r>
            <a:r>
              <a:rPr dirty="0"/>
              <a:t>53,168</a:t>
            </a:r>
            <a:r>
              <a:rPr dirty="0">
                <a:latin typeface="+mj-lt"/>
                <a:ea typeface="+mj-ea"/>
                <a:cs typeface="+mj-cs"/>
                <a:sym typeface="Helvetica"/>
              </a:rPr>
              <a:t>人次，累積考生人數已逾</a:t>
            </a:r>
            <a:r>
              <a:rPr dirty="0"/>
              <a:t>30</a:t>
            </a:r>
            <a:r>
              <a:rPr dirty="0">
                <a:latin typeface="+mj-lt"/>
                <a:ea typeface="+mj-ea"/>
                <a:cs typeface="+mj-cs"/>
                <a:sym typeface="Helvetica"/>
              </a:rPr>
              <a:t>萬人次。在海外施測部分，本部依「海外施測計畫」補助我國駐外單位相關試務經費；另有海外教育機構以代理模式協助辦理施測事宜，代理單位依報考人數繳交相應權利金。</a:t>
            </a:r>
          </a:p>
          <a:p>
            <a:endParaRPr dirty="0">
              <a:latin typeface="+mj-lt"/>
              <a:ea typeface="+mj-ea"/>
              <a:cs typeface="+mj-cs"/>
              <a:sym typeface="Helvetica"/>
            </a:endParaRPr>
          </a:p>
          <a:p>
            <a:r>
              <a:rPr dirty="0">
                <a:latin typeface="+mj-lt"/>
                <a:ea typeface="+mj-ea"/>
                <a:cs typeface="+mj-cs"/>
                <a:sym typeface="Helvetica"/>
              </a:rPr>
              <a:t>我國華語文能力測驗繼</a:t>
            </a:r>
            <a:r>
              <a:rPr dirty="0"/>
              <a:t>107</a:t>
            </a:r>
            <a:r>
              <a:rPr dirty="0">
                <a:latin typeface="+mj-lt"/>
                <a:ea typeface="+mj-ea"/>
                <a:cs typeface="+mj-cs"/>
                <a:sym typeface="Helvetica"/>
              </a:rPr>
              <a:t>年</a:t>
            </a:r>
            <a:r>
              <a:rPr dirty="0"/>
              <a:t>1</a:t>
            </a:r>
            <a:r>
              <a:rPr dirty="0">
                <a:latin typeface="+mj-lt"/>
                <a:ea typeface="+mj-ea"/>
                <a:cs typeface="+mj-cs"/>
                <a:sym typeface="Helvetica"/>
              </a:rPr>
              <a:t>月獲匈牙利教育辦公室語言測試認證中心採認後，又於同年</a:t>
            </a:r>
            <a:r>
              <a:rPr dirty="0"/>
              <a:t>3</a:t>
            </a:r>
            <a:r>
              <a:rPr dirty="0">
                <a:latin typeface="+mj-lt"/>
                <a:ea typeface="+mj-ea"/>
                <a:cs typeface="+mj-cs"/>
                <a:sym typeface="Helvetica"/>
              </a:rPr>
              <a:t>月獲越南教育培訓部正式公告採認證書，並將其納入該國高考語文科目中文項目免試之證明，加拿大溫哥華卑詩省教育廳也採認華語文能力測驗為外語學分之標準。</a:t>
            </a:r>
          </a:p>
          <a:p>
            <a:endParaRPr dirty="0">
              <a:latin typeface="+mj-lt"/>
              <a:ea typeface="+mj-ea"/>
              <a:cs typeface="+mj-cs"/>
              <a:sym typeface="Helvetica"/>
            </a:endParaRPr>
          </a:p>
          <a:p>
            <a:r>
              <a:rPr dirty="0" err="1">
                <a:latin typeface="+mj-lt"/>
                <a:ea typeface="+mj-ea"/>
                <a:cs typeface="+mj-cs"/>
                <a:sym typeface="Helvetica"/>
              </a:rPr>
              <a:t>另外，華語文能力測驗業建立與美國外語教學委員會（</a:t>
            </a:r>
            <a:r>
              <a:rPr dirty="0" err="1"/>
              <a:t>American</a:t>
            </a:r>
            <a:r>
              <a:rPr dirty="0"/>
              <a:t> Council on the Teaching of Foreign Languages, </a:t>
            </a:r>
            <a:r>
              <a:rPr dirty="0" err="1"/>
              <a:t>ACTFL</a:t>
            </a:r>
            <a:r>
              <a:rPr dirty="0" err="1">
                <a:latin typeface="+mj-lt"/>
                <a:ea typeface="+mj-ea"/>
                <a:cs typeface="+mj-cs"/>
                <a:sym typeface="Helvetica"/>
              </a:rPr>
              <a:t>）及歐洲共同語言參考架構（</a:t>
            </a:r>
            <a:r>
              <a:rPr dirty="0" err="1"/>
              <a:t>Common</a:t>
            </a:r>
            <a:r>
              <a:rPr dirty="0"/>
              <a:t> European Framework of Reference for Languages, </a:t>
            </a:r>
            <a:r>
              <a:rPr dirty="0" err="1"/>
              <a:t>CEFR</a:t>
            </a:r>
            <a:r>
              <a:rPr dirty="0" err="1">
                <a:latin typeface="+mj-lt"/>
                <a:ea typeface="+mj-ea"/>
                <a:cs typeface="+mj-cs"/>
                <a:sym typeface="Helvetica"/>
              </a:rPr>
              <a:t>）可相對應之分級架構，與國外指標接軌</a:t>
            </a:r>
            <a:r>
              <a:rPr dirty="0">
                <a:latin typeface="+mj-lt"/>
                <a:ea typeface="+mj-ea"/>
                <a:cs typeface="+mj-cs"/>
                <a:sym typeface="Helvetica"/>
              </a:rPr>
              <a:t>。</a:t>
            </a:r>
          </a:p>
          <a:p>
            <a:endParaRPr dirty="0">
              <a:latin typeface="+mj-lt"/>
              <a:ea typeface="+mj-ea"/>
              <a:cs typeface="+mj-cs"/>
              <a:sym typeface="Helvetica"/>
            </a:endParaRPr>
          </a:p>
          <a:p>
            <a:r>
              <a:rPr dirty="0" err="1">
                <a:latin typeface="+mj-lt"/>
                <a:ea typeface="+mj-ea"/>
                <a:cs typeface="+mj-cs"/>
                <a:sym typeface="Helvetica"/>
              </a:rPr>
              <a:t>為因應產業界及學界需求，華測會亦開發「快篩測驗系統</a:t>
            </a:r>
            <a:r>
              <a:rPr dirty="0">
                <a:latin typeface="+mj-lt"/>
                <a:ea typeface="+mj-ea"/>
                <a:cs typeface="+mj-cs"/>
                <a:sym typeface="Helvetica"/>
              </a:rPr>
              <a:t>」，由使用單位購買帳號，採雲端測驗，具有隨到隨考，即測即評特性，半小時就能精確評估受測者之華語文聽力或閱讀能力等級，可協助企業快速掌握員工華語能力、幫助學校進行新生華語能力分班作業等。</a:t>
            </a:r>
          </a:p>
        </p:txBody>
      </p:sp>
    </p:spTree>
    <p:extLst>
      <p:ext uri="{BB962C8B-B14F-4D97-AF65-F5344CB8AC3E}">
        <p14:creationId xmlns:p14="http://schemas.microsoft.com/office/powerpoint/2010/main" val="339881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581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1763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prstGeom prst="rect">
            <a:avLst/>
          </a:prstGeom>
        </p:spPr>
        <p:txBody>
          <a:bodyPr/>
          <a:lstStyle/>
          <a:p>
            <a:endParaRPr/>
          </a:p>
        </p:txBody>
      </p:sp>
      <p:sp>
        <p:nvSpPr>
          <p:cNvPr id="574" name="Shape 574"/>
          <p:cNvSpPr>
            <a:spLocks noGrp="1"/>
          </p:cNvSpPr>
          <p:nvPr>
            <p:ph type="body" sz="quarter" idx="1"/>
          </p:nvPr>
        </p:nvSpPr>
        <p:spPr>
          <a:prstGeom prst="rect">
            <a:avLst/>
          </a:prstGeom>
        </p:spPr>
        <p:txBody>
          <a:bodyPr/>
          <a:lstStyle/>
          <a:p>
            <a:r>
              <a:rPr dirty="0">
                <a:latin typeface="+mj-lt"/>
                <a:ea typeface="+mj-ea"/>
                <a:cs typeface="+mj-cs"/>
                <a:sym typeface="Helvetica"/>
              </a:rPr>
              <a:t>華測會每年皆於國內外辦理多場測驗，以因應世界各地華語學習之熱潮，迄</a:t>
            </a:r>
            <a:r>
              <a:rPr dirty="0"/>
              <a:t>107</a:t>
            </a:r>
            <a:r>
              <a:rPr dirty="0">
                <a:latin typeface="+mj-lt"/>
                <a:ea typeface="+mj-ea"/>
                <a:cs typeface="+mj-cs"/>
                <a:sym typeface="Helvetica"/>
              </a:rPr>
              <a:t>年底考點已分布於海外</a:t>
            </a:r>
            <a:r>
              <a:rPr dirty="0"/>
              <a:t>30</a:t>
            </a:r>
            <a:r>
              <a:rPr dirty="0">
                <a:latin typeface="+mj-lt"/>
                <a:ea typeface="+mj-ea"/>
                <a:cs typeface="+mj-cs"/>
                <a:sym typeface="Helvetica"/>
              </a:rPr>
              <a:t>國，考生人數達</a:t>
            </a:r>
            <a:r>
              <a:rPr dirty="0"/>
              <a:t>53,168</a:t>
            </a:r>
            <a:r>
              <a:rPr dirty="0">
                <a:latin typeface="+mj-lt"/>
                <a:ea typeface="+mj-ea"/>
                <a:cs typeface="+mj-cs"/>
                <a:sym typeface="Helvetica"/>
              </a:rPr>
              <a:t>人次，累積考生人數已逾</a:t>
            </a:r>
            <a:r>
              <a:rPr dirty="0"/>
              <a:t>30</a:t>
            </a:r>
            <a:r>
              <a:rPr dirty="0">
                <a:latin typeface="+mj-lt"/>
                <a:ea typeface="+mj-ea"/>
                <a:cs typeface="+mj-cs"/>
                <a:sym typeface="Helvetica"/>
              </a:rPr>
              <a:t>萬人次。在海外施測部分，本部依「海外施測計畫」補助我國駐外單位相關試務經費；另有海外教育機構以代理模式協助辦理施測事宜，代理單位依報考人數繳交相應權利金。</a:t>
            </a:r>
          </a:p>
          <a:p>
            <a:endParaRPr dirty="0">
              <a:latin typeface="+mj-lt"/>
              <a:ea typeface="+mj-ea"/>
              <a:cs typeface="+mj-cs"/>
              <a:sym typeface="Helvetica"/>
            </a:endParaRPr>
          </a:p>
          <a:p>
            <a:r>
              <a:rPr dirty="0">
                <a:latin typeface="+mj-lt"/>
                <a:ea typeface="+mj-ea"/>
                <a:cs typeface="+mj-cs"/>
                <a:sym typeface="Helvetica"/>
              </a:rPr>
              <a:t>我國華語文能力測驗繼</a:t>
            </a:r>
            <a:r>
              <a:rPr dirty="0"/>
              <a:t>107</a:t>
            </a:r>
            <a:r>
              <a:rPr dirty="0">
                <a:latin typeface="+mj-lt"/>
                <a:ea typeface="+mj-ea"/>
                <a:cs typeface="+mj-cs"/>
                <a:sym typeface="Helvetica"/>
              </a:rPr>
              <a:t>年</a:t>
            </a:r>
            <a:r>
              <a:rPr dirty="0"/>
              <a:t>1</a:t>
            </a:r>
            <a:r>
              <a:rPr dirty="0">
                <a:latin typeface="+mj-lt"/>
                <a:ea typeface="+mj-ea"/>
                <a:cs typeface="+mj-cs"/>
                <a:sym typeface="Helvetica"/>
              </a:rPr>
              <a:t>月獲匈牙利教育辦公室語言測試認證中心採認後，又於同年</a:t>
            </a:r>
            <a:r>
              <a:rPr dirty="0"/>
              <a:t>3</a:t>
            </a:r>
            <a:r>
              <a:rPr dirty="0">
                <a:latin typeface="+mj-lt"/>
                <a:ea typeface="+mj-ea"/>
                <a:cs typeface="+mj-cs"/>
                <a:sym typeface="Helvetica"/>
              </a:rPr>
              <a:t>月獲越南教育培訓部正式公告採認證書，並將其納入該國高考語文科目中文項目免試之證明，加拿大溫哥華卑詩省教育廳也採認華語文能力測驗為外語學分之標準。</a:t>
            </a:r>
          </a:p>
          <a:p>
            <a:endParaRPr dirty="0">
              <a:latin typeface="+mj-lt"/>
              <a:ea typeface="+mj-ea"/>
              <a:cs typeface="+mj-cs"/>
              <a:sym typeface="Helvetica"/>
            </a:endParaRPr>
          </a:p>
          <a:p>
            <a:r>
              <a:rPr dirty="0" err="1">
                <a:latin typeface="+mj-lt"/>
                <a:ea typeface="+mj-ea"/>
                <a:cs typeface="+mj-cs"/>
                <a:sym typeface="Helvetica"/>
              </a:rPr>
              <a:t>另外，華語文能力測驗業建立與美國外語教學委員會（</a:t>
            </a:r>
            <a:r>
              <a:rPr dirty="0" err="1"/>
              <a:t>American</a:t>
            </a:r>
            <a:r>
              <a:rPr dirty="0"/>
              <a:t> Council on the Teaching of Foreign Languages, </a:t>
            </a:r>
            <a:r>
              <a:rPr dirty="0" err="1"/>
              <a:t>ACTFL</a:t>
            </a:r>
            <a:r>
              <a:rPr dirty="0" err="1">
                <a:latin typeface="+mj-lt"/>
                <a:ea typeface="+mj-ea"/>
                <a:cs typeface="+mj-cs"/>
                <a:sym typeface="Helvetica"/>
              </a:rPr>
              <a:t>）及歐洲共同語言參考架構（</a:t>
            </a:r>
            <a:r>
              <a:rPr dirty="0" err="1"/>
              <a:t>Common</a:t>
            </a:r>
            <a:r>
              <a:rPr dirty="0"/>
              <a:t> European Framework of Reference for Languages, </a:t>
            </a:r>
            <a:r>
              <a:rPr dirty="0" err="1"/>
              <a:t>CEFR</a:t>
            </a:r>
            <a:r>
              <a:rPr dirty="0" err="1">
                <a:latin typeface="+mj-lt"/>
                <a:ea typeface="+mj-ea"/>
                <a:cs typeface="+mj-cs"/>
                <a:sym typeface="Helvetica"/>
              </a:rPr>
              <a:t>）可相對應之分級架構，與國外指標接軌</a:t>
            </a:r>
            <a:r>
              <a:rPr dirty="0">
                <a:latin typeface="+mj-lt"/>
                <a:ea typeface="+mj-ea"/>
                <a:cs typeface="+mj-cs"/>
                <a:sym typeface="Helvetica"/>
              </a:rPr>
              <a:t>。</a:t>
            </a:r>
          </a:p>
          <a:p>
            <a:endParaRPr dirty="0">
              <a:latin typeface="+mj-lt"/>
              <a:ea typeface="+mj-ea"/>
              <a:cs typeface="+mj-cs"/>
              <a:sym typeface="Helvetica"/>
            </a:endParaRPr>
          </a:p>
          <a:p>
            <a:r>
              <a:rPr dirty="0" err="1">
                <a:latin typeface="+mj-lt"/>
                <a:ea typeface="+mj-ea"/>
                <a:cs typeface="+mj-cs"/>
                <a:sym typeface="Helvetica"/>
              </a:rPr>
              <a:t>為因應產業界及學界需求，華測會亦開發「快篩測驗系統</a:t>
            </a:r>
            <a:r>
              <a:rPr dirty="0">
                <a:latin typeface="+mj-lt"/>
                <a:ea typeface="+mj-ea"/>
                <a:cs typeface="+mj-cs"/>
                <a:sym typeface="Helvetica"/>
              </a:rPr>
              <a:t>」，由使用單位購買帳號，採雲端測驗，具有隨到隨考，即測即評特性，半小時就能精確評估受測者之華語文聽力或閱讀能力等級，可協助企業快速掌握員工華語能力、幫助學校進行新生華語能力分班作業等。</a:t>
            </a:r>
          </a:p>
        </p:txBody>
      </p:sp>
    </p:spTree>
    <p:extLst>
      <p:ext uri="{BB962C8B-B14F-4D97-AF65-F5344CB8AC3E}">
        <p14:creationId xmlns:p14="http://schemas.microsoft.com/office/powerpoint/2010/main" val="365624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Shape 755"/>
          <p:cNvSpPr>
            <a:spLocks noGrp="1" noRot="1" noChangeAspect="1"/>
          </p:cNvSpPr>
          <p:nvPr>
            <p:ph type="sldImg"/>
          </p:nvPr>
        </p:nvSpPr>
        <p:spPr>
          <a:prstGeom prst="rect">
            <a:avLst/>
          </a:prstGeom>
        </p:spPr>
        <p:txBody>
          <a:bodyPr/>
          <a:lstStyle/>
          <a:p>
            <a:endParaRPr/>
          </a:p>
        </p:txBody>
      </p:sp>
      <p:sp>
        <p:nvSpPr>
          <p:cNvPr id="756" name="Shape 756"/>
          <p:cNvSpPr>
            <a:spLocks noGrp="1"/>
          </p:cNvSpPr>
          <p:nvPr>
            <p:ph type="body" sz="quarter" idx="1"/>
          </p:nvPr>
        </p:nvSpPr>
        <p:spPr>
          <a:prstGeom prst="rect">
            <a:avLst/>
          </a:prstGeom>
        </p:spPr>
        <p:txBody>
          <a:bodyPr/>
          <a:lstStyle/>
          <a:p>
            <a:r>
              <a:rPr dirty="0">
                <a:latin typeface="+mj-lt"/>
                <a:ea typeface="+mj-ea"/>
                <a:cs typeface="+mj-cs"/>
                <a:sym typeface="Helvetica"/>
              </a:rPr>
              <a:t>「</a:t>
            </a:r>
            <a:r>
              <a:rPr dirty="0" err="1">
                <a:latin typeface="+mj-lt"/>
                <a:ea typeface="+mj-ea"/>
                <a:cs typeface="+mj-cs"/>
                <a:sym typeface="Helvetica"/>
              </a:rPr>
              <a:t>與他國相關合作計畫</a:t>
            </a:r>
            <a:r>
              <a:rPr dirty="0">
                <a:latin typeface="+mj-lt"/>
                <a:ea typeface="+mj-ea"/>
                <a:cs typeface="+mj-cs"/>
                <a:sym typeface="Helvetica"/>
              </a:rPr>
              <a:t>」：</a:t>
            </a:r>
            <a:r>
              <a:rPr dirty="0" err="1">
                <a:latin typeface="+mj-lt"/>
                <a:ea typeface="+mj-ea"/>
                <a:cs typeface="+mj-cs"/>
                <a:sym typeface="Helvetica"/>
              </a:rPr>
              <a:t>合作開設華語課程</a:t>
            </a:r>
            <a:r>
              <a:rPr dirty="0" err="1"/>
              <a:t>-</a:t>
            </a:r>
            <a:r>
              <a:rPr dirty="0" err="1">
                <a:latin typeface="+mj-lt"/>
                <a:ea typeface="+mj-ea"/>
                <a:cs typeface="+mj-cs"/>
                <a:sym typeface="Helvetica"/>
              </a:rPr>
              <a:t>政府、非政府組織部份，舉例如下</a:t>
            </a:r>
            <a:r>
              <a:rPr dirty="0">
                <a:latin typeface="+mj-lt"/>
                <a:ea typeface="+mj-ea"/>
                <a:cs typeface="+mj-cs"/>
                <a:sym typeface="Helvetica"/>
              </a:rPr>
              <a:t>：</a:t>
            </a:r>
          </a:p>
          <a:p>
            <a:r>
              <a:rPr dirty="0" err="1">
                <a:latin typeface="+mj-lt"/>
                <a:ea typeface="+mj-ea"/>
                <a:cs typeface="+mj-cs"/>
                <a:sym typeface="Helvetica"/>
              </a:rPr>
              <a:t>本部曾補助我國優質華語教師為外國單位（圖書館、政府單位）辦理短期華語進修課程</a:t>
            </a:r>
            <a:endParaRPr dirty="0">
              <a:latin typeface="+mj-lt"/>
              <a:ea typeface="+mj-ea"/>
              <a:cs typeface="+mj-cs"/>
              <a:sym typeface="Helvetica"/>
            </a:endParaRPr>
          </a:p>
          <a:p>
            <a:r>
              <a:rPr dirty="0" err="1">
                <a:latin typeface="+mj-lt"/>
                <a:ea typeface="+mj-ea"/>
                <a:cs typeface="+mj-cs"/>
                <a:sym typeface="Helvetica"/>
              </a:rPr>
              <a:t>休士頓警用華語課程熱鬧啟動</a:t>
            </a:r>
            <a:r>
              <a:rPr dirty="0">
                <a:latin typeface="+mj-lt"/>
                <a:ea typeface="+mj-ea"/>
                <a:cs typeface="+mj-cs"/>
                <a:sym typeface="Helvetica"/>
              </a:rPr>
              <a:t> </a:t>
            </a:r>
            <a:r>
              <a:rPr dirty="0" err="1">
                <a:latin typeface="+mj-lt"/>
                <a:ea typeface="+mj-ea"/>
                <a:cs typeface="+mj-cs"/>
                <a:sym typeface="Helvetica"/>
              </a:rPr>
              <a:t>警民互動和諧融洽：</a:t>
            </a:r>
            <a:r>
              <a:rPr dirty="0" err="1"/>
              <a:t>https</a:t>
            </a:r>
            <a:r>
              <a:rPr dirty="0"/>
              <a:t>://epaper.edu.tw/</a:t>
            </a:r>
            <a:r>
              <a:rPr dirty="0" err="1"/>
              <a:t>windows.aspx?windows_sn</a:t>
            </a:r>
            <a:r>
              <a:rPr dirty="0"/>
              <a:t>=21061</a:t>
            </a:r>
          </a:p>
          <a:p>
            <a:endParaRPr dirty="0"/>
          </a:p>
          <a:p>
            <a:r>
              <a:rPr dirty="0" err="1">
                <a:latin typeface="+mj-lt"/>
                <a:ea typeface="+mj-ea"/>
                <a:cs typeface="+mj-cs"/>
                <a:sym typeface="Helvetica"/>
              </a:rPr>
              <a:t>另本部也曾依據「促進華語文教育產業發展補助要點</a:t>
            </a:r>
            <a:r>
              <a:rPr dirty="0">
                <a:latin typeface="+mj-lt"/>
                <a:ea typeface="+mj-ea"/>
                <a:cs typeface="+mj-cs"/>
                <a:sym typeface="Helvetica"/>
              </a:rPr>
              <a:t>」，</a:t>
            </a:r>
            <a:r>
              <a:rPr dirty="0" err="1">
                <a:latin typeface="+mj-lt"/>
                <a:ea typeface="+mj-ea"/>
                <a:cs typeface="+mj-cs"/>
                <a:sym typeface="Helvetica"/>
              </a:rPr>
              <a:t>透過舊金山教育組補助國外圖書館聘請教師開設華語課程之鐘點費</a:t>
            </a:r>
            <a:endParaRPr dirty="0">
              <a:latin typeface="+mj-lt"/>
              <a:ea typeface="+mj-ea"/>
              <a:cs typeface="+mj-cs"/>
              <a:sym typeface="Helvetica"/>
            </a:endParaRPr>
          </a:p>
          <a:p>
            <a:r>
              <a:rPr dirty="0" err="1">
                <a:latin typeface="+mj-lt"/>
                <a:ea typeface="+mj-ea"/>
                <a:cs typeface="+mj-cs"/>
                <a:sym typeface="Helvetica"/>
              </a:rPr>
              <a:t>或補助海外菁英（如駐外人員、政府機關）來臺接受密集華語訓練課程</a:t>
            </a:r>
            <a:r>
              <a:rPr dirty="0">
                <a:latin typeface="+mj-lt"/>
                <a:ea typeface="+mj-ea"/>
                <a:cs typeface="+mj-cs"/>
                <a:sym typeface="Helvetica"/>
              </a:rPr>
              <a:t>。</a:t>
            </a:r>
          </a:p>
          <a:p>
            <a:r>
              <a:rPr dirty="0" err="1">
                <a:latin typeface="+mj-lt"/>
                <a:ea typeface="+mj-ea"/>
                <a:cs typeface="+mj-cs"/>
                <a:sym typeface="Helvetica"/>
              </a:rPr>
              <a:t>歐盟官員來臺樂學華語並說明歐盟獎學金最新訊息：</a:t>
            </a:r>
            <a:r>
              <a:rPr dirty="0" err="1"/>
              <a:t>https</a:t>
            </a:r>
            <a:r>
              <a:rPr dirty="0"/>
              <a:t>://www.edu.tw/news_Content.aspx?n=9E7AC85F1954DDA8&amp;s=B7F6E129E003D53B</a:t>
            </a:r>
          </a:p>
        </p:txBody>
      </p:sp>
    </p:spTree>
    <p:extLst>
      <p:ext uri="{BB962C8B-B14F-4D97-AF65-F5344CB8AC3E}">
        <p14:creationId xmlns:p14="http://schemas.microsoft.com/office/powerpoint/2010/main" val="380481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11" name="大標題文字"/>
          <p:cNvSpPr txBox="1">
            <a:spLocks noGrp="1"/>
          </p:cNvSpPr>
          <p:nvPr>
            <p:ph type="title"/>
          </p:nvPr>
        </p:nvSpPr>
        <p:spPr>
          <a:xfrm>
            <a:off x="685800" y="2130425"/>
            <a:ext cx="7772400" cy="1470025"/>
          </a:xfrm>
          <a:prstGeom prst="rect">
            <a:avLst/>
          </a:prstGeom>
        </p:spPr>
        <p:txBody>
          <a:bodyPr/>
          <a:lstStyle/>
          <a:p>
            <a:r>
              <a:t>大標題文字</a:t>
            </a:r>
          </a:p>
        </p:txBody>
      </p:sp>
      <p:sp>
        <p:nvSpPr>
          <p:cNvPr id="12" name="內文層級一…"/>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內文層級一</a:t>
            </a:r>
          </a:p>
          <a:p>
            <a:pPr lvl="1"/>
            <a:r>
              <a:t>內文層級二</a:t>
            </a:r>
          </a:p>
          <a:p>
            <a:pPr lvl="2"/>
            <a:r>
              <a:t>內文層級三</a:t>
            </a:r>
          </a:p>
          <a:p>
            <a:pPr lvl="3"/>
            <a:r>
              <a:t>內文層級四</a:t>
            </a:r>
          </a:p>
          <a:p>
            <a:pPr lvl="4"/>
            <a:r>
              <a:t>內文層級五</a:t>
            </a:r>
          </a:p>
        </p:txBody>
      </p:sp>
      <p:sp>
        <p:nvSpPr>
          <p:cNvPr id="13"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20" name="大標題文字"/>
          <p:cNvSpPr txBox="1">
            <a:spLocks noGrp="1"/>
          </p:cNvSpPr>
          <p:nvPr>
            <p:ph type="title"/>
          </p:nvPr>
        </p:nvSpPr>
        <p:spPr>
          <a:prstGeom prst="rect">
            <a:avLst/>
          </a:prstGeom>
        </p:spPr>
        <p:txBody>
          <a:bodyPr/>
          <a:lstStyle/>
          <a:p>
            <a:r>
              <a:t>大標題文字</a:t>
            </a:r>
          </a:p>
        </p:txBody>
      </p:sp>
      <p:sp>
        <p:nvSpPr>
          <p:cNvPr id="21"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22"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章節標題">
    <p:spTree>
      <p:nvGrpSpPr>
        <p:cNvPr id="1" name=""/>
        <p:cNvGrpSpPr/>
        <p:nvPr/>
      </p:nvGrpSpPr>
      <p:grpSpPr>
        <a:xfrm>
          <a:off x="0" y="0"/>
          <a:ext cx="0" cy="0"/>
          <a:chOff x="0" y="0"/>
          <a:chExt cx="0" cy="0"/>
        </a:xfrm>
      </p:grpSpPr>
      <p:sp>
        <p:nvSpPr>
          <p:cNvPr id="29" name="大標題文字"/>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大標題文字</a:t>
            </a:r>
          </a:p>
        </p:txBody>
      </p:sp>
      <p:sp>
        <p:nvSpPr>
          <p:cNvPr id="30" name="內文層級一…"/>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內文層級一</a:t>
            </a:r>
          </a:p>
          <a:p>
            <a:pPr lvl="1"/>
            <a:r>
              <a:t>內文層級二</a:t>
            </a:r>
          </a:p>
          <a:p>
            <a:pPr lvl="2"/>
            <a:r>
              <a:t>內文層級三</a:t>
            </a:r>
          </a:p>
          <a:p>
            <a:pPr lvl="3"/>
            <a:r>
              <a:t>內文層級四</a:t>
            </a:r>
          </a:p>
          <a:p>
            <a:pPr lvl="4"/>
            <a:r>
              <a:t>內文層級五</a:t>
            </a:r>
          </a:p>
        </p:txBody>
      </p:sp>
      <p:sp>
        <p:nvSpPr>
          <p:cNvPr id="31"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兩項物件">
    <p:spTree>
      <p:nvGrpSpPr>
        <p:cNvPr id="1" name=""/>
        <p:cNvGrpSpPr/>
        <p:nvPr/>
      </p:nvGrpSpPr>
      <p:grpSpPr>
        <a:xfrm>
          <a:off x="0" y="0"/>
          <a:ext cx="0" cy="0"/>
          <a:chOff x="0" y="0"/>
          <a:chExt cx="0" cy="0"/>
        </a:xfrm>
      </p:grpSpPr>
      <p:sp>
        <p:nvSpPr>
          <p:cNvPr id="38" name="大標題文字"/>
          <p:cNvSpPr txBox="1">
            <a:spLocks noGrp="1"/>
          </p:cNvSpPr>
          <p:nvPr>
            <p:ph type="title"/>
          </p:nvPr>
        </p:nvSpPr>
        <p:spPr>
          <a:prstGeom prst="rect">
            <a:avLst/>
          </a:prstGeom>
        </p:spPr>
        <p:txBody>
          <a:bodyPr/>
          <a:lstStyle/>
          <a:p>
            <a:r>
              <a:t>大標題文字</a:t>
            </a:r>
          </a:p>
        </p:txBody>
      </p:sp>
      <p:sp>
        <p:nvSpPr>
          <p:cNvPr id="39" name="內文層級一…"/>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內文層級一</a:t>
            </a:r>
          </a:p>
          <a:p>
            <a:pPr lvl="1"/>
            <a:r>
              <a:t>內文層級二</a:t>
            </a:r>
          </a:p>
          <a:p>
            <a:pPr lvl="2"/>
            <a:r>
              <a:t>內文層級三</a:t>
            </a:r>
          </a:p>
          <a:p>
            <a:pPr lvl="3"/>
            <a:r>
              <a:t>內文層級四</a:t>
            </a:r>
          </a:p>
          <a:p>
            <a:pPr lvl="4"/>
            <a:r>
              <a:t>內文層級五</a:t>
            </a:r>
          </a:p>
        </p:txBody>
      </p:sp>
      <p:sp>
        <p:nvSpPr>
          <p:cNvPr id="40"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對">
    <p:spTree>
      <p:nvGrpSpPr>
        <p:cNvPr id="1" name=""/>
        <p:cNvGrpSpPr/>
        <p:nvPr/>
      </p:nvGrpSpPr>
      <p:grpSpPr>
        <a:xfrm>
          <a:off x="0" y="0"/>
          <a:ext cx="0" cy="0"/>
          <a:chOff x="0" y="0"/>
          <a:chExt cx="0" cy="0"/>
        </a:xfrm>
      </p:grpSpPr>
      <p:sp>
        <p:nvSpPr>
          <p:cNvPr id="47" name="大標題文字"/>
          <p:cNvSpPr txBox="1">
            <a:spLocks noGrp="1"/>
          </p:cNvSpPr>
          <p:nvPr>
            <p:ph type="title"/>
          </p:nvPr>
        </p:nvSpPr>
        <p:spPr>
          <a:prstGeom prst="rect">
            <a:avLst/>
          </a:prstGeom>
        </p:spPr>
        <p:txBody>
          <a:bodyPr/>
          <a:lstStyle/>
          <a:p>
            <a:r>
              <a:t>大標題文字</a:t>
            </a:r>
          </a:p>
        </p:txBody>
      </p:sp>
      <p:sp>
        <p:nvSpPr>
          <p:cNvPr id="48" name="內文層級一…"/>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內文層級一</a:t>
            </a:r>
          </a:p>
          <a:p>
            <a:pPr lvl="1"/>
            <a:r>
              <a:t>內文層級二</a:t>
            </a:r>
          </a:p>
          <a:p>
            <a:pPr lvl="2"/>
            <a:r>
              <a:t>內文層級三</a:t>
            </a:r>
          </a:p>
          <a:p>
            <a:pPr lvl="3"/>
            <a:r>
              <a:t>內文層級四</a:t>
            </a:r>
          </a:p>
          <a:p>
            <a:pPr lvl="4"/>
            <a:r>
              <a:t>內文層級五</a:t>
            </a:r>
          </a:p>
        </p:txBody>
      </p:sp>
      <p:sp>
        <p:nvSpPr>
          <p:cNvPr id="49" name="文字版面配置區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只有標題">
    <p:spTree>
      <p:nvGrpSpPr>
        <p:cNvPr id="1" name=""/>
        <p:cNvGrpSpPr/>
        <p:nvPr/>
      </p:nvGrpSpPr>
      <p:grpSpPr>
        <a:xfrm>
          <a:off x="0" y="0"/>
          <a:ext cx="0" cy="0"/>
          <a:chOff x="0" y="0"/>
          <a:chExt cx="0" cy="0"/>
        </a:xfrm>
      </p:grpSpPr>
      <p:sp>
        <p:nvSpPr>
          <p:cNvPr id="57" name="大標題文字"/>
          <p:cNvSpPr txBox="1">
            <a:spLocks noGrp="1"/>
          </p:cNvSpPr>
          <p:nvPr>
            <p:ph type="title"/>
          </p:nvPr>
        </p:nvSpPr>
        <p:spPr>
          <a:prstGeom prst="rect">
            <a:avLst/>
          </a:prstGeom>
        </p:spPr>
        <p:txBody>
          <a:bodyPr/>
          <a:lstStyle/>
          <a:p>
            <a:r>
              <a:t>大標題文字</a:t>
            </a:r>
          </a:p>
        </p:txBody>
      </p:sp>
      <p:sp>
        <p:nvSpPr>
          <p:cNvPr id="58"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含標題的內容">
    <p:spTree>
      <p:nvGrpSpPr>
        <p:cNvPr id="1" name=""/>
        <p:cNvGrpSpPr/>
        <p:nvPr/>
      </p:nvGrpSpPr>
      <p:grpSpPr>
        <a:xfrm>
          <a:off x="0" y="0"/>
          <a:ext cx="0" cy="0"/>
          <a:chOff x="0" y="0"/>
          <a:chExt cx="0" cy="0"/>
        </a:xfrm>
      </p:grpSpPr>
      <p:sp>
        <p:nvSpPr>
          <p:cNvPr id="72" name="大標題文字"/>
          <p:cNvSpPr txBox="1">
            <a:spLocks noGrp="1"/>
          </p:cNvSpPr>
          <p:nvPr>
            <p:ph type="title"/>
          </p:nvPr>
        </p:nvSpPr>
        <p:spPr>
          <a:xfrm>
            <a:off x="457200" y="273050"/>
            <a:ext cx="3008314" cy="1162050"/>
          </a:xfrm>
          <a:prstGeom prst="rect">
            <a:avLst/>
          </a:prstGeom>
        </p:spPr>
        <p:txBody>
          <a:bodyPr anchor="b"/>
          <a:lstStyle>
            <a:lvl1pPr algn="l">
              <a:defRPr sz="2000" b="1"/>
            </a:lvl1pPr>
          </a:lstStyle>
          <a:p>
            <a:r>
              <a:t>大標題文字</a:t>
            </a:r>
          </a:p>
        </p:txBody>
      </p:sp>
      <p:sp>
        <p:nvSpPr>
          <p:cNvPr id="73" name="內文層級一…"/>
          <p:cNvSpPr txBox="1">
            <a:spLocks noGrp="1"/>
          </p:cNvSpPr>
          <p:nvPr>
            <p:ph type="body" idx="1"/>
          </p:nvPr>
        </p:nvSpPr>
        <p:spPr>
          <a:xfrm>
            <a:off x="3575050" y="273050"/>
            <a:ext cx="5111750" cy="5853113"/>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74" name="文字版面配置區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含標題的圖片">
    <p:spTree>
      <p:nvGrpSpPr>
        <p:cNvPr id="1" name=""/>
        <p:cNvGrpSpPr/>
        <p:nvPr/>
      </p:nvGrpSpPr>
      <p:grpSpPr>
        <a:xfrm>
          <a:off x="0" y="0"/>
          <a:ext cx="0" cy="0"/>
          <a:chOff x="0" y="0"/>
          <a:chExt cx="0" cy="0"/>
        </a:xfrm>
      </p:grpSpPr>
      <p:sp>
        <p:nvSpPr>
          <p:cNvPr id="82" name="大標題文字"/>
          <p:cNvSpPr txBox="1">
            <a:spLocks noGrp="1"/>
          </p:cNvSpPr>
          <p:nvPr>
            <p:ph type="title"/>
          </p:nvPr>
        </p:nvSpPr>
        <p:spPr>
          <a:xfrm>
            <a:off x="1792288" y="4800600"/>
            <a:ext cx="5486401" cy="566738"/>
          </a:xfrm>
          <a:prstGeom prst="rect">
            <a:avLst/>
          </a:prstGeom>
        </p:spPr>
        <p:txBody>
          <a:bodyPr anchor="b"/>
          <a:lstStyle>
            <a:lvl1pPr algn="l">
              <a:defRPr sz="2000" b="1"/>
            </a:lvl1pPr>
          </a:lstStyle>
          <a:p>
            <a:r>
              <a:t>大標題文字</a:t>
            </a:r>
          </a:p>
        </p:txBody>
      </p:sp>
      <p:sp>
        <p:nvSpPr>
          <p:cNvPr id="83" name="圖片版面配置區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4" name="內文層級一…"/>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內文層級一</a:t>
            </a:r>
          </a:p>
          <a:p>
            <a:pPr lvl="1"/>
            <a:r>
              <a:t>內文層級二</a:t>
            </a:r>
          </a:p>
          <a:p>
            <a:pPr lvl="2"/>
            <a:r>
              <a:t>內文層級三</a:t>
            </a:r>
          </a:p>
          <a:p>
            <a:pPr lvl="3"/>
            <a:r>
              <a:t>內文層級四</a:t>
            </a:r>
          </a:p>
          <a:p>
            <a:pPr lvl="4"/>
            <a:r>
              <a:t>內文層級五</a:t>
            </a:r>
          </a:p>
        </p:txBody>
      </p:sp>
      <p:sp>
        <p:nvSpPr>
          <p:cNvPr id="8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大標題文字"/>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大標題文字</a:t>
            </a:r>
          </a:p>
        </p:txBody>
      </p:sp>
      <p:sp>
        <p:nvSpPr>
          <p:cNvPr id="3" name="內文層級一…"/>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內文層級一</a:t>
            </a:r>
          </a:p>
          <a:p>
            <a:pPr lvl="1"/>
            <a:r>
              <a:t>內文層級二</a:t>
            </a:r>
          </a:p>
          <a:p>
            <a:pPr lvl="2"/>
            <a:r>
              <a:t>內文層級三</a:t>
            </a:r>
          </a:p>
          <a:p>
            <a:pPr lvl="3"/>
            <a:r>
              <a:t>內文層級四</a:t>
            </a:r>
          </a:p>
          <a:p>
            <a:pPr lvl="4"/>
            <a:r>
              <a:t>內文層級五</a:t>
            </a:r>
          </a:p>
        </p:txBody>
      </p:sp>
      <p:sp>
        <p:nvSpPr>
          <p:cNvPr id="4" name="幻燈片編號"/>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40.png"/><Relationship Id="rId5" Type="http://schemas.openxmlformats.org/officeDocument/2006/relationships/image" Target="../media/image20.pn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9.pn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40.png"/><Relationship Id="rId5" Type="http://schemas.openxmlformats.org/officeDocument/2006/relationships/image" Target="../media/image20.pn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9.png"/><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8.pn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21.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8.pn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8.pn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8.pn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1.png"/><Relationship Id="rId3" Type="http://schemas.openxmlformats.org/officeDocument/2006/relationships/image" Target="../media/image44.png"/><Relationship Id="rId7" Type="http://schemas.openxmlformats.org/officeDocument/2006/relationships/image" Target="../media/image8.png"/><Relationship Id="rId12" Type="http://schemas.openxmlformats.org/officeDocument/2006/relationships/image" Target="../media/image43.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39.png"/><Relationship Id="rId9" Type="http://schemas.openxmlformats.org/officeDocument/2006/relationships/image" Target="../media/image41.png"/><Relationship Id="rId1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jp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jpe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jfif"/><Relationship Id="rId3" Type="http://schemas.openxmlformats.org/officeDocument/2006/relationships/image" Target="../media/image20.png"/><Relationship Id="rId7" Type="http://schemas.openxmlformats.org/officeDocument/2006/relationships/image" Target="../media/image24.jfi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fif"/><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fif"/></Relationships>
</file>

<file path=ppt/slides/_rels/slide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fif"/><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fif"/><Relationship Id="rId9"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8.pn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21.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8.pn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8.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46.png"/><Relationship Id="rId2" Type="http://schemas.openxmlformats.org/officeDocument/2006/relationships/image" Target="../media/image35.png"/><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21.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image" Target="../media/image8.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圖片 10" descr="圖片 10"/>
          <p:cNvPicPr>
            <a:picLocks noChangeAspect="1"/>
          </p:cNvPicPr>
          <p:nvPr/>
        </p:nvPicPr>
        <p:blipFill>
          <a:blip r:embed="rId2">
            <a:extLst/>
          </a:blip>
          <a:stretch>
            <a:fillRect/>
          </a:stretch>
        </p:blipFill>
        <p:spPr>
          <a:xfrm>
            <a:off x="790295" y="769327"/>
            <a:ext cx="210313" cy="210313"/>
          </a:xfrm>
          <a:prstGeom prst="rect">
            <a:avLst/>
          </a:prstGeom>
          <a:ln w="12700">
            <a:miter lim="400000"/>
          </a:ln>
        </p:spPr>
      </p:pic>
      <p:pic>
        <p:nvPicPr>
          <p:cNvPr id="95" name="圖片 14" descr="圖片 14"/>
          <p:cNvPicPr>
            <a:picLocks noChangeAspect="1"/>
          </p:cNvPicPr>
          <p:nvPr/>
        </p:nvPicPr>
        <p:blipFill>
          <a:blip r:embed="rId3">
            <a:extLst/>
          </a:blip>
          <a:stretch>
            <a:fillRect/>
          </a:stretch>
        </p:blipFill>
        <p:spPr>
          <a:xfrm>
            <a:off x="-392008" y="3570242"/>
            <a:ext cx="3026671" cy="1676404"/>
          </a:xfrm>
          <a:prstGeom prst="rect">
            <a:avLst/>
          </a:prstGeom>
          <a:ln w="12700">
            <a:miter lim="400000"/>
          </a:ln>
        </p:spPr>
      </p:pic>
      <p:pic>
        <p:nvPicPr>
          <p:cNvPr id="96" name="圖片 15" descr="圖片 15"/>
          <p:cNvPicPr>
            <a:picLocks noChangeAspect="1"/>
          </p:cNvPicPr>
          <p:nvPr/>
        </p:nvPicPr>
        <p:blipFill>
          <a:blip r:embed="rId4">
            <a:extLst/>
          </a:blip>
          <a:stretch>
            <a:fillRect/>
          </a:stretch>
        </p:blipFill>
        <p:spPr>
          <a:xfrm>
            <a:off x="6543034" y="3037560"/>
            <a:ext cx="3884729" cy="3873379"/>
          </a:xfrm>
          <a:prstGeom prst="rect">
            <a:avLst/>
          </a:prstGeom>
          <a:ln w="12700">
            <a:miter lim="400000"/>
          </a:ln>
        </p:spPr>
      </p:pic>
      <p:pic>
        <p:nvPicPr>
          <p:cNvPr id="97" name="圖片 16" descr="圖片 16"/>
          <p:cNvPicPr>
            <a:picLocks noChangeAspect="1"/>
          </p:cNvPicPr>
          <p:nvPr/>
        </p:nvPicPr>
        <p:blipFill>
          <a:blip r:embed="rId5">
            <a:extLst/>
          </a:blip>
          <a:stretch>
            <a:fillRect/>
          </a:stretch>
        </p:blipFill>
        <p:spPr>
          <a:xfrm>
            <a:off x="4700927" y="4459459"/>
            <a:ext cx="4507616" cy="2768265"/>
          </a:xfrm>
          <a:prstGeom prst="rect">
            <a:avLst/>
          </a:prstGeom>
          <a:ln w="12700">
            <a:miter lim="400000"/>
          </a:ln>
        </p:spPr>
      </p:pic>
      <p:pic>
        <p:nvPicPr>
          <p:cNvPr id="98" name="圖片 22" descr="圖片 22"/>
          <p:cNvPicPr>
            <a:picLocks noChangeAspect="1"/>
          </p:cNvPicPr>
          <p:nvPr/>
        </p:nvPicPr>
        <p:blipFill>
          <a:blip r:embed="rId2">
            <a:extLst/>
          </a:blip>
          <a:stretch>
            <a:fillRect/>
          </a:stretch>
        </p:blipFill>
        <p:spPr>
          <a:xfrm>
            <a:off x="834148" y="2336465"/>
            <a:ext cx="210313" cy="210313"/>
          </a:xfrm>
          <a:prstGeom prst="rect">
            <a:avLst/>
          </a:prstGeom>
          <a:ln w="12700">
            <a:miter lim="400000"/>
          </a:ln>
        </p:spPr>
      </p:pic>
      <p:pic>
        <p:nvPicPr>
          <p:cNvPr id="99" name="圖片 23" descr="圖片 23"/>
          <p:cNvPicPr>
            <a:picLocks noChangeAspect="1"/>
          </p:cNvPicPr>
          <p:nvPr/>
        </p:nvPicPr>
        <p:blipFill>
          <a:blip r:embed="rId2">
            <a:extLst/>
          </a:blip>
          <a:stretch>
            <a:fillRect/>
          </a:stretch>
        </p:blipFill>
        <p:spPr>
          <a:xfrm>
            <a:off x="1331640" y="559015"/>
            <a:ext cx="210313" cy="210312"/>
          </a:xfrm>
          <a:prstGeom prst="rect">
            <a:avLst/>
          </a:prstGeom>
          <a:ln w="12700">
            <a:miter lim="400000"/>
          </a:ln>
        </p:spPr>
      </p:pic>
      <p:pic>
        <p:nvPicPr>
          <p:cNvPr id="100" name="圖片 24" descr="圖片 24"/>
          <p:cNvPicPr>
            <a:picLocks noChangeAspect="1"/>
          </p:cNvPicPr>
          <p:nvPr/>
        </p:nvPicPr>
        <p:blipFill>
          <a:blip r:embed="rId2">
            <a:extLst/>
          </a:blip>
          <a:stretch>
            <a:fillRect/>
          </a:stretch>
        </p:blipFill>
        <p:spPr>
          <a:xfrm>
            <a:off x="8028384" y="1026882"/>
            <a:ext cx="210313" cy="210313"/>
          </a:xfrm>
          <a:prstGeom prst="rect">
            <a:avLst/>
          </a:prstGeom>
          <a:ln w="12700">
            <a:miter lim="400000"/>
          </a:ln>
        </p:spPr>
      </p:pic>
      <p:pic>
        <p:nvPicPr>
          <p:cNvPr id="101" name="圖片 25" descr="圖片 25"/>
          <p:cNvPicPr>
            <a:picLocks noChangeAspect="1"/>
          </p:cNvPicPr>
          <p:nvPr/>
        </p:nvPicPr>
        <p:blipFill>
          <a:blip r:embed="rId2">
            <a:extLst/>
          </a:blip>
          <a:stretch>
            <a:fillRect/>
          </a:stretch>
        </p:blipFill>
        <p:spPr>
          <a:xfrm>
            <a:off x="7827698" y="385556"/>
            <a:ext cx="210313" cy="210313"/>
          </a:xfrm>
          <a:prstGeom prst="rect">
            <a:avLst/>
          </a:prstGeom>
          <a:ln w="12700">
            <a:miter lim="400000"/>
          </a:ln>
        </p:spPr>
      </p:pic>
      <p:pic>
        <p:nvPicPr>
          <p:cNvPr id="102" name="圖片 26" descr="圖片 26"/>
          <p:cNvPicPr>
            <a:picLocks noChangeAspect="1"/>
          </p:cNvPicPr>
          <p:nvPr/>
        </p:nvPicPr>
        <p:blipFill>
          <a:blip r:embed="rId2">
            <a:extLst/>
          </a:blip>
          <a:stretch>
            <a:fillRect/>
          </a:stretch>
        </p:blipFill>
        <p:spPr>
          <a:xfrm>
            <a:off x="7421502" y="2573336"/>
            <a:ext cx="210313" cy="210313"/>
          </a:xfrm>
          <a:prstGeom prst="rect">
            <a:avLst/>
          </a:prstGeom>
          <a:ln w="12700">
            <a:miter lim="400000"/>
          </a:ln>
        </p:spPr>
      </p:pic>
      <p:pic>
        <p:nvPicPr>
          <p:cNvPr id="103" name="圖片 27" descr="圖片 27"/>
          <p:cNvPicPr>
            <a:picLocks noChangeAspect="1"/>
          </p:cNvPicPr>
          <p:nvPr/>
        </p:nvPicPr>
        <p:blipFill>
          <a:blip r:embed="rId2">
            <a:extLst/>
          </a:blip>
          <a:stretch>
            <a:fillRect/>
          </a:stretch>
        </p:blipFill>
        <p:spPr>
          <a:xfrm>
            <a:off x="1877234" y="3866701"/>
            <a:ext cx="210313" cy="210313"/>
          </a:xfrm>
          <a:prstGeom prst="rect">
            <a:avLst/>
          </a:prstGeom>
          <a:ln w="12700">
            <a:miter lim="400000"/>
          </a:ln>
        </p:spPr>
      </p:pic>
      <p:pic>
        <p:nvPicPr>
          <p:cNvPr id="104" name="圖片 28" descr="圖片 28"/>
          <p:cNvPicPr>
            <a:picLocks noChangeAspect="1"/>
          </p:cNvPicPr>
          <p:nvPr/>
        </p:nvPicPr>
        <p:blipFill>
          <a:blip r:embed="rId2">
            <a:extLst/>
          </a:blip>
          <a:stretch>
            <a:fillRect/>
          </a:stretch>
        </p:blipFill>
        <p:spPr>
          <a:xfrm>
            <a:off x="2405400" y="3632003"/>
            <a:ext cx="210313" cy="210313"/>
          </a:xfrm>
          <a:prstGeom prst="rect">
            <a:avLst/>
          </a:prstGeom>
          <a:ln w="12700">
            <a:miter lim="400000"/>
          </a:ln>
        </p:spPr>
      </p:pic>
      <p:pic>
        <p:nvPicPr>
          <p:cNvPr id="105" name="圖片 29" descr="圖片 29"/>
          <p:cNvPicPr>
            <a:picLocks noChangeAspect="1"/>
          </p:cNvPicPr>
          <p:nvPr/>
        </p:nvPicPr>
        <p:blipFill>
          <a:blip r:embed="rId2">
            <a:extLst/>
          </a:blip>
          <a:stretch>
            <a:fillRect/>
          </a:stretch>
        </p:blipFill>
        <p:spPr>
          <a:xfrm>
            <a:off x="5180820" y="4286568"/>
            <a:ext cx="210313" cy="210313"/>
          </a:xfrm>
          <a:prstGeom prst="rect">
            <a:avLst/>
          </a:prstGeom>
          <a:ln w="12700">
            <a:miter lim="400000"/>
          </a:ln>
        </p:spPr>
      </p:pic>
      <p:pic>
        <p:nvPicPr>
          <p:cNvPr id="106" name="圖片 30" descr="圖片 30"/>
          <p:cNvPicPr>
            <a:picLocks noChangeAspect="1"/>
          </p:cNvPicPr>
          <p:nvPr/>
        </p:nvPicPr>
        <p:blipFill>
          <a:blip r:embed="rId2">
            <a:extLst/>
          </a:blip>
          <a:stretch>
            <a:fillRect/>
          </a:stretch>
        </p:blipFill>
        <p:spPr>
          <a:xfrm>
            <a:off x="7968991" y="2976683"/>
            <a:ext cx="210313" cy="210313"/>
          </a:xfrm>
          <a:prstGeom prst="rect">
            <a:avLst/>
          </a:prstGeom>
          <a:ln w="12700">
            <a:miter lim="400000"/>
          </a:ln>
        </p:spPr>
      </p:pic>
      <p:pic>
        <p:nvPicPr>
          <p:cNvPr id="107" name="圖片 31" descr="圖片 31"/>
          <p:cNvPicPr>
            <a:picLocks noChangeAspect="1"/>
          </p:cNvPicPr>
          <p:nvPr/>
        </p:nvPicPr>
        <p:blipFill>
          <a:blip r:embed="rId2">
            <a:extLst/>
          </a:blip>
          <a:stretch>
            <a:fillRect/>
          </a:stretch>
        </p:blipFill>
        <p:spPr>
          <a:xfrm>
            <a:off x="9612559" y="3662546"/>
            <a:ext cx="210313" cy="210313"/>
          </a:xfrm>
          <a:prstGeom prst="rect">
            <a:avLst/>
          </a:prstGeom>
          <a:ln w="12700">
            <a:miter lim="400000"/>
          </a:ln>
        </p:spPr>
      </p:pic>
      <p:pic>
        <p:nvPicPr>
          <p:cNvPr id="108" name="圖片 13" descr="圖片 13"/>
          <p:cNvPicPr>
            <a:picLocks noChangeAspect="1"/>
          </p:cNvPicPr>
          <p:nvPr/>
        </p:nvPicPr>
        <p:blipFill>
          <a:blip r:embed="rId6">
            <a:extLst/>
          </a:blip>
          <a:stretch>
            <a:fillRect/>
          </a:stretch>
        </p:blipFill>
        <p:spPr>
          <a:xfrm>
            <a:off x="-227743" y="4077013"/>
            <a:ext cx="3956313" cy="3227840"/>
          </a:xfrm>
          <a:prstGeom prst="rect">
            <a:avLst/>
          </a:prstGeom>
          <a:ln w="12700">
            <a:miter lim="400000"/>
          </a:ln>
        </p:spPr>
      </p:pic>
      <p:pic>
        <p:nvPicPr>
          <p:cNvPr id="109" name="圖片 11" descr="圖片 11"/>
          <p:cNvPicPr>
            <a:picLocks noChangeAspect="1"/>
          </p:cNvPicPr>
          <p:nvPr/>
        </p:nvPicPr>
        <p:blipFill>
          <a:blip r:embed="rId7">
            <a:extLst/>
          </a:blip>
          <a:stretch>
            <a:fillRect/>
          </a:stretch>
        </p:blipFill>
        <p:spPr>
          <a:xfrm rot="21376465" flipH="1">
            <a:off x="6450836" y="2796795"/>
            <a:ext cx="1017952" cy="890019"/>
          </a:xfrm>
          <a:prstGeom prst="rect">
            <a:avLst/>
          </a:prstGeom>
          <a:ln w="12700">
            <a:miter lim="400000"/>
          </a:ln>
        </p:spPr>
      </p:pic>
      <p:grpSp>
        <p:nvGrpSpPr>
          <p:cNvPr id="112" name="群組 20"/>
          <p:cNvGrpSpPr/>
          <p:nvPr/>
        </p:nvGrpSpPr>
        <p:grpSpPr>
          <a:xfrm>
            <a:off x="3550230" y="5534484"/>
            <a:ext cx="1773584" cy="798117"/>
            <a:chOff x="0" y="0"/>
            <a:chExt cx="1773582" cy="798115"/>
          </a:xfrm>
        </p:grpSpPr>
        <p:pic>
          <p:nvPicPr>
            <p:cNvPr id="110" name="圖片 32" descr="圖片 32"/>
            <p:cNvPicPr>
              <a:picLocks noChangeAspect="1"/>
            </p:cNvPicPr>
            <p:nvPr/>
          </p:nvPicPr>
          <p:blipFill>
            <a:blip r:embed="rId8">
              <a:extLst/>
            </a:blip>
            <a:srcRect l="35841" t="27177" b="30142"/>
            <a:stretch>
              <a:fillRect/>
            </a:stretch>
          </p:blipFill>
          <p:spPr>
            <a:xfrm>
              <a:off x="47653" y="0"/>
              <a:ext cx="1296410" cy="574580"/>
            </a:xfrm>
            <a:prstGeom prst="rect">
              <a:avLst/>
            </a:prstGeom>
            <a:ln w="12700" cap="flat">
              <a:noFill/>
              <a:miter lim="400000"/>
            </a:ln>
            <a:effectLst/>
          </p:spPr>
        </p:pic>
        <p:sp>
          <p:nvSpPr>
            <p:cNvPr id="111" name="文字方塊 19"/>
            <p:cNvSpPr txBox="1"/>
            <p:nvPr/>
          </p:nvSpPr>
          <p:spPr>
            <a:xfrm>
              <a:off x="0" y="448471"/>
              <a:ext cx="1773583" cy="349645"/>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nSpc>
                  <a:spcPts val="1000"/>
                </a:lnSpc>
                <a:defRPr sz="1100">
                  <a:latin typeface="Arial"/>
                  <a:ea typeface="Arial"/>
                  <a:cs typeface="Arial"/>
                  <a:sym typeface="Arial"/>
                </a:defRPr>
              </a:pPr>
              <a:r>
                <a:t>Ministry of Education</a:t>
              </a:r>
            </a:p>
            <a:p>
              <a:pPr>
                <a:lnSpc>
                  <a:spcPts val="1000"/>
                </a:lnSpc>
                <a:defRPr sz="1100">
                  <a:latin typeface="Arial"/>
                  <a:ea typeface="Arial"/>
                  <a:cs typeface="Arial"/>
                  <a:sym typeface="Arial"/>
                </a:defRPr>
              </a:pPr>
              <a:r>
                <a:t>Republic of China (Taiwan)</a:t>
              </a:r>
            </a:p>
          </p:txBody>
        </p:sp>
      </p:grpSp>
      <p:pic>
        <p:nvPicPr>
          <p:cNvPr id="113" name="圖片 9" descr="圖片 9"/>
          <p:cNvPicPr>
            <a:picLocks noChangeAspect="1"/>
          </p:cNvPicPr>
          <p:nvPr/>
        </p:nvPicPr>
        <p:blipFill>
          <a:blip r:embed="rId8">
            <a:extLst/>
          </a:blip>
          <a:srcRect t="25876" r="63105" b="30142"/>
          <a:stretch>
            <a:fillRect/>
          </a:stretch>
        </p:blipFill>
        <p:spPr>
          <a:xfrm>
            <a:off x="2843808" y="5690931"/>
            <a:ext cx="745502" cy="592098"/>
          </a:xfrm>
          <a:prstGeom prst="rect">
            <a:avLst/>
          </a:prstGeom>
          <a:ln w="12700">
            <a:miter lim="400000"/>
          </a:ln>
        </p:spPr>
      </p:pic>
      <p:pic>
        <p:nvPicPr>
          <p:cNvPr id="114" name="圖片 34" descr="圖片 34"/>
          <p:cNvPicPr>
            <a:picLocks noChangeAspect="1"/>
          </p:cNvPicPr>
          <p:nvPr/>
        </p:nvPicPr>
        <p:blipFill>
          <a:blip r:embed="rId9">
            <a:extLst/>
          </a:blip>
          <a:stretch>
            <a:fillRect/>
          </a:stretch>
        </p:blipFill>
        <p:spPr>
          <a:xfrm>
            <a:off x="7238159" y="284782"/>
            <a:ext cx="711049" cy="969090"/>
          </a:xfrm>
          <a:prstGeom prst="rect">
            <a:avLst/>
          </a:prstGeom>
          <a:ln w="12700">
            <a:miter lim="400000"/>
          </a:ln>
        </p:spPr>
      </p:pic>
      <p:pic>
        <p:nvPicPr>
          <p:cNvPr id="115" name="圖片 38" descr="圖片 38"/>
          <p:cNvPicPr>
            <a:picLocks noChangeAspect="1"/>
          </p:cNvPicPr>
          <p:nvPr/>
        </p:nvPicPr>
        <p:blipFill>
          <a:blip r:embed="rId10">
            <a:extLst/>
          </a:blip>
          <a:stretch>
            <a:fillRect/>
          </a:stretch>
        </p:blipFill>
        <p:spPr>
          <a:xfrm flipH="1">
            <a:off x="8176603" y="1111141"/>
            <a:ext cx="417413" cy="568893"/>
          </a:xfrm>
          <a:prstGeom prst="rect">
            <a:avLst/>
          </a:prstGeom>
          <a:ln w="12700">
            <a:miter lim="400000"/>
          </a:ln>
        </p:spPr>
      </p:pic>
      <p:pic>
        <p:nvPicPr>
          <p:cNvPr id="116" name="圖片 21" descr="圖片 21"/>
          <p:cNvPicPr>
            <a:picLocks noChangeAspect="1"/>
          </p:cNvPicPr>
          <p:nvPr/>
        </p:nvPicPr>
        <p:blipFill>
          <a:blip r:embed="rId10">
            <a:extLst/>
          </a:blip>
          <a:stretch>
            <a:fillRect/>
          </a:stretch>
        </p:blipFill>
        <p:spPr>
          <a:xfrm>
            <a:off x="1027196" y="434647"/>
            <a:ext cx="417414" cy="568893"/>
          </a:xfrm>
          <a:prstGeom prst="rect">
            <a:avLst/>
          </a:prstGeom>
          <a:ln w="12700">
            <a:miter lim="400000"/>
          </a:ln>
        </p:spPr>
      </p:pic>
      <p:pic>
        <p:nvPicPr>
          <p:cNvPr id="117" name="圖片 35" descr="圖片 35"/>
          <p:cNvPicPr>
            <a:picLocks noChangeAspect="1"/>
          </p:cNvPicPr>
          <p:nvPr/>
        </p:nvPicPr>
        <p:blipFill>
          <a:blip r:embed="rId11">
            <a:extLst/>
          </a:blip>
          <a:stretch>
            <a:fillRect/>
          </a:stretch>
        </p:blipFill>
        <p:spPr>
          <a:xfrm flipH="1">
            <a:off x="362676" y="874482"/>
            <a:ext cx="618403" cy="842823"/>
          </a:xfrm>
          <a:prstGeom prst="rect">
            <a:avLst/>
          </a:prstGeom>
          <a:ln w="12700">
            <a:miter lim="400000"/>
          </a:ln>
        </p:spPr>
      </p:pic>
      <p:pic>
        <p:nvPicPr>
          <p:cNvPr id="118" name="圖片 39" descr="圖片 39"/>
          <p:cNvPicPr>
            <a:picLocks noChangeAspect="1"/>
          </p:cNvPicPr>
          <p:nvPr/>
        </p:nvPicPr>
        <p:blipFill>
          <a:blip r:embed="rId10">
            <a:extLst/>
          </a:blip>
          <a:stretch>
            <a:fillRect/>
          </a:stretch>
        </p:blipFill>
        <p:spPr>
          <a:xfrm>
            <a:off x="6334327" y="218039"/>
            <a:ext cx="417413" cy="568893"/>
          </a:xfrm>
          <a:prstGeom prst="rect">
            <a:avLst/>
          </a:prstGeom>
          <a:ln w="12700">
            <a:miter lim="400000"/>
          </a:ln>
        </p:spPr>
      </p:pic>
      <p:sp>
        <p:nvSpPr>
          <p:cNvPr id="119" name="文字方塊 18"/>
          <p:cNvSpPr txBox="1"/>
          <p:nvPr/>
        </p:nvSpPr>
        <p:spPr>
          <a:xfrm>
            <a:off x="745403" y="1973798"/>
            <a:ext cx="7512400" cy="769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800" b="1">
                <a:latin typeface="Arial"/>
                <a:ea typeface="Arial"/>
                <a:cs typeface="Arial"/>
                <a:sym typeface="Arial"/>
              </a:defRPr>
            </a:lvl1pPr>
          </a:lstStyle>
          <a:p>
            <a:r>
              <a:t>Study in Taiwan</a:t>
            </a:r>
          </a:p>
        </p:txBody>
      </p:sp>
      <p:sp>
        <p:nvSpPr>
          <p:cNvPr id="120" name="TextBox 13"/>
          <p:cNvSpPr txBox="1"/>
          <p:nvPr/>
        </p:nvSpPr>
        <p:spPr>
          <a:xfrm>
            <a:off x="1964533" y="3886317"/>
            <a:ext cx="4693376" cy="625327"/>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lnSpc>
                <a:spcPts val="2900"/>
              </a:lnSpc>
              <a:defRPr sz="2000">
                <a:latin typeface="Arial"/>
                <a:ea typeface="Arial"/>
                <a:cs typeface="Arial"/>
                <a:sym typeface="Arial"/>
              </a:defRPr>
            </a:pPr>
            <a:r>
              <a:t>Education Division</a:t>
            </a:r>
            <a:endParaRPr sz="3800"/>
          </a:p>
          <a:p>
            <a:pPr algn="r">
              <a:lnSpc>
                <a:spcPts val="2000"/>
              </a:lnSpc>
              <a:defRPr sz="2000">
                <a:latin typeface="Arial"/>
                <a:ea typeface="Arial"/>
                <a:cs typeface="Arial"/>
                <a:sym typeface="Arial"/>
              </a:defRPr>
            </a:pPr>
            <a:r>
              <a:t>Taipei Representative Office in the UK</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18" name="矩形 6"/>
          <p:cNvSpPr/>
          <p:nvPr/>
        </p:nvSpPr>
        <p:spPr>
          <a:xfrm>
            <a:off x="0" y="1281653"/>
            <a:ext cx="9283538" cy="5262374"/>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319" name="矩形 11"/>
          <p:cNvSpPr txBox="1"/>
          <p:nvPr/>
        </p:nvSpPr>
        <p:spPr>
          <a:xfrm>
            <a:off x="162244" y="4575619"/>
            <a:ext cx="1235934"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b="1">
                <a:solidFill>
                  <a:srgbClr val="39619E"/>
                </a:solidFill>
                <a:latin typeface="Arial"/>
                <a:ea typeface="Arial"/>
                <a:cs typeface="Arial"/>
                <a:sym typeface="Arial"/>
              </a:defRPr>
            </a:lvl1pPr>
          </a:lstStyle>
          <a:p>
            <a:r>
              <a:rPr sz="2000" dirty="0"/>
              <a:t>Contact</a:t>
            </a:r>
            <a:endParaRPr sz="2400" dirty="0"/>
          </a:p>
        </p:txBody>
      </p:sp>
      <p:sp>
        <p:nvSpPr>
          <p:cNvPr id="320" name="投影片編號版面配置區 2"/>
          <p:cNvSpPr txBox="1">
            <a:spLocks noGrp="1"/>
          </p:cNvSpPr>
          <p:nvPr>
            <p:ph type="sldNum" sz="quarter" idx="2"/>
          </p:nvPr>
        </p:nvSpPr>
        <p:spPr>
          <a:xfrm>
            <a:off x="8505418" y="6295721"/>
            <a:ext cx="181382"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321" name="矩形 12"/>
          <p:cNvSpPr txBox="1"/>
          <p:nvPr/>
        </p:nvSpPr>
        <p:spPr>
          <a:xfrm>
            <a:off x="162244" y="4889140"/>
            <a:ext cx="7938141" cy="1785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ts val="3300"/>
              </a:lnSpc>
              <a:defRPr sz="2000">
                <a:solidFill>
                  <a:srgbClr val="141414"/>
                </a:solidFill>
                <a:latin typeface="Arial"/>
                <a:ea typeface="Arial"/>
                <a:cs typeface="Arial"/>
                <a:sym typeface="Arial"/>
              </a:defRPr>
            </a:pPr>
            <a:r>
              <a:rPr lang="en-GB" dirty="0" smtClean="0">
                <a:latin typeface="Arial" panose="020B0604020202020204" pitchFamily="34" charset="0"/>
                <a:cs typeface="Arial" panose="020B0604020202020204" pitchFamily="34" charset="0"/>
              </a:rPr>
              <a:t>Virginia </a:t>
            </a:r>
            <a:r>
              <a:rPr lang="zh-CN" altLang="en-US" dirty="0" smtClean="0">
                <a:latin typeface="Arial" panose="020B0604020202020204" pitchFamily="34" charset="0"/>
                <a:cs typeface="Arial" panose="020B0604020202020204" pitchFamily="34" charset="0"/>
              </a:rPr>
              <a:t>姜恬昕</a:t>
            </a:r>
            <a:endParaRPr lang="en-GB" dirty="0" smtClean="0">
              <a:latin typeface="Arial" panose="020B0604020202020204" pitchFamily="34" charset="0"/>
              <a:cs typeface="Arial" panose="020B0604020202020204" pitchFamily="34" charset="0"/>
            </a:endParaRPr>
          </a:p>
          <a:p>
            <a:pPr>
              <a:lnSpc>
                <a:spcPts val="3300"/>
              </a:lnSpc>
              <a:defRPr sz="2000">
                <a:solidFill>
                  <a:srgbClr val="141414"/>
                </a:solidFill>
                <a:latin typeface="Arial"/>
                <a:ea typeface="Arial"/>
                <a:cs typeface="Arial"/>
                <a:sym typeface="Arial"/>
              </a:defRPr>
            </a:pPr>
            <a:r>
              <a:rPr dirty="0" smtClean="0">
                <a:latin typeface="Arial" panose="020B0604020202020204" pitchFamily="34" charset="0"/>
                <a:cs typeface="Arial" panose="020B0604020202020204" pitchFamily="34" charset="0"/>
              </a:rPr>
              <a:t>Education </a:t>
            </a:r>
            <a:r>
              <a:rPr dirty="0">
                <a:latin typeface="Arial" panose="020B0604020202020204" pitchFamily="34" charset="0"/>
                <a:cs typeface="Arial" panose="020B0604020202020204" pitchFamily="34" charset="0"/>
              </a:rPr>
              <a:t>Division, Taipei Representative Office</a:t>
            </a:r>
          </a:p>
          <a:p>
            <a:pPr>
              <a:lnSpc>
                <a:spcPts val="3300"/>
              </a:lnSpc>
              <a:defRPr sz="2000">
                <a:solidFill>
                  <a:srgbClr val="052EF8"/>
                </a:solidFill>
                <a:latin typeface="Arial"/>
                <a:ea typeface="Arial"/>
                <a:cs typeface="Arial"/>
                <a:sym typeface="Arial"/>
              </a:defRPr>
            </a:pPr>
            <a:r>
              <a:rPr dirty="0">
                <a:latin typeface="Arial" panose="020B0604020202020204" pitchFamily="34" charset="0"/>
                <a:cs typeface="Arial" panose="020B0604020202020204" pitchFamily="34" charset="0"/>
              </a:rPr>
              <a:t>Email : </a:t>
            </a:r>
            <a:r>
              <a:rPr lang="en-GB" dirty="0" smtClean="0">
                <a:latin typeface="Arial" panose="020B0604020202020204" pitchFamily="34" charset="0"/>
                <a:cs typeface="Arial" panose="020B0604020202020204" pitchFamily="34" charset="0"/>
              </a:rPr>
              <a:t>virginia@mofa.gov.tw</a:t>
            </a:r>
          </a:p>
          <a:p>
            <a:pPr>
              <a:lnSpc>
                <a:spcPts val="3300"/>
              </a:lnSpc>
              <a:defRPr sz="2000">
                <a:solidFill>
                  <a:srgbClr val="052EF8"/>
                </a:solidFill>
                <a:latin typeface="Arial"/>
                <a:ea typeface="Arial"/>
                <a:cs typeface="Arial"/>
                <a:sym typeface="Arial"/>
              </a:defRPr>
            </a:pPr>
            <a:r>
              <a:rPr lang="en-GB" dirty="0">
                <a:latin typeface="Arial" panose="020B0604020202020204" pitchFamily="34" charset="0"/>
                <a:cs typeface="Arial" panose="020B0604020202020204" pitchFamily="34" charset="0"/>
              </a:rPr>
              <a:t>Website</a:t>
            </a:r>
            <a:r>
              <a:rPr lang="en-GB" dirty="0" smtClean="0">
                <a:latin typeface="Arial" panose="020B0604020202020204" pitchFamily="34" charset="0"/>
                <a:cs typeface="Arial" panose="020B0604020202020204" pitchFamily="34" charset="0"/>
              </a:rPr>
              <a:t>: https</a:t>
            </a:r>
            <a:r>
              <a:rPr lang="en-GB" dirty="0">
                <a:latin typeface="Arial" panose="020B0604020202020204" pitchFamily="34" charset="0"/>
                <a:cs typeface="Arial" panose="020B0604020202020204" pitchFamily="34" charset="0"/>
              </a:rPr>
              <a:t>://www.roc-taiwan.org/uk_en/cat/22.html</a:t>
            </a:r>
            <a:endParaRPr dirty="0">
              <a:latin typeface="Arial" panose="020B0604020202020204" pitchFamily="34" charset="0"/>
              <a:cs typeface="Arial" panose="020B0604020202020204" pitchFamily="34" charset="0"/>
            </a:endParaRPr>
          </a:p>
        </p:txBody>
      </p:sp>
      <p:pic>
        <p:nvPicPr>
          <p:cNvPr id="322" name="圖片 14" descr="圖片 14"/>
          <p:cNvPicPr>
            <a:picLocks noChangeAspect="1"/>
          </p:cNvPicPr>
          <p:nvPr/>
        </p:nvPicPr>
        <p:blipFill>
          <a:blip r:embed="rId4">
            <a:extLst/>
          </a:blip>
          <a:stretch>
            <a:fillRect/>
          </a:stretch>
        </p:blipFill>
        <p:spPr>
          <a:xfrm rot="213975">
            <a:off x="6966786" y="4302555"/>
            <a:ext cx="1677939" cy="1956358"/>
          </a:xfrm>
          <a:prstGeom prst="rect">
            <a:avLst/>
          </a:prstGeom>
          <a:ln w="12700">
            <a:miter lim="400000"/>
          </a:ln>
        </p:spPr>
      </p:pic>
      <p:sp>
        <p:nvSpPr>
          <p:cNvPr id="323" name="矩形 20"/>
          <p:cNvSpPr txBox="1"/>
          <p:nvPr/>
        </p:nvSpPr>
        <p:spPr>
          <a:xfrm>
            <a:off x="369264" y="229014"/>
            <a:ext cx="4499556" cy="609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Application Process</a:t>
            </a:r>
          </a:p>
        </p:txBody>
      </p:sp>
      <p:pic>
        <p:nvPicPr>
          <p:cNvPr id="324" name="圖片 34" descr="圖片 34"/>
          <p:cNvPicPr>
            <a:picLocks noChangeAspect="1"/>
          </p:cNvPicPr>
          <p:nvPr/>
        </p:nvPicPr>
        <p:blipFill>
          <a:blip r:embed="rId5">
            <a:extLst/>
          </a:blip>
          <a:stretch>
            <a:fillRect/>
          </a:stretch>
        </p:blipFill>
        <p:spPr>
          <a:xfrm flipH="1">
            <a:off x="8384023" y="4521815"/>
            <a:ext cx="665252" cy="906673"/>
          </a:xfrm>
          <a:prstGeom prst="rect">
            <a:avLst/>
          </a:prstGeom>
          <a:ln w="12700">
            <a:miter lim="400000"/>
          </a:ln>
        </p:spPr>
      </p:pic>
      <p:grpSp>
        <p:nvGrpSpPr>
          <p:cNvPr id="345" name="群組"/>
          <p:cNvGrpSpPr/>
          <p:nvPr/>
        </p:nvGrpSpPr>
        <p:grpSpPr>
          <a:xfrm>
            <a:off x="281744" y="1690703"/>
            <a:ext cx="8519088" cy="3308537"/>
            <a:chOff x="-169409" y="0"/>
            <a:chExt cx="8519086" cy="3308535"/>
          </a:xfrm>
        </p:grpSpPr>
        <p:grpSp>
          <p:nvGrpSpPr>
            <p:cNvPr id="343" name="群組 33"/>
            <p:cNvGrpSpPr/>
            <p:nvPr/>
          </p:nvGrpSpPr>
          <p:grpSpPr>
            <a:xfrm>
              <a:off x="-169409" y="0"/>
              <a:ext cx="8519086" cy="3308535"/>
              <a:chOff x="-169409" y="0"/>
              <a:chExt cx="8519085" cy="3308533"/>
            </a:xfrm>
          </p:grpSpPr>
          <p:grpSp>
            <p:nvGrpSpPr>
              <p:cNvPr id="341" name="群組 9"/>
              <p:cNvGrpSpPr/>
              <p:nvPr/>
            </p:nvGrpSpPr>
            <p:grpSpPr>
              <a:xfrm>
                <a:off x="-169409" y="0"/>
                <a:ext cx="8519085" cy="3308533"/>
                <a:chOff x="-169409" y="0"/>
                <a:chExt cx="8519085" cy="3308531"/>
              </a:xfrm>
            </p:grpSpPr>
            <p:sp>
              <p:nvSpPr>
                <p:cNvPr id="327" name="直線接點 3"/>
                <p:cNvSpPr/>
                <p:nvPr/>
              </p:nvSpPr>
              <p:spPr>
                <a:xfrm flipV="1">
                  <a:off x="-169409" y="944779"/>
                  <a:ext cx="8519085" cy="16489"/>
                </a:xfrm>
                <a:prstGeom prst="line">
                  <a:avLst/>
                </a:prstGeom>
                <a:noFill/>
                <a:ln w="57150" cap="flat">
                  <a:solidFill>
                    <a:srgbClr val="4A7EBB"/>
                  </a:solidFill>
                  <a:prstDash val="solid"/>
                  <a:round/>
                </a:ln>
                <a:effectLst/>
              </p:spPr>
              <p:txBody>
                <a:bodyPr wrap="square" lIns="45719" tIns="45719" rIns="45719" bIns="45719" numCol="1" anchor="t">
                  <a:noAutofit/>
                </a:bodyPr>
                <a:lstStyle/>
                <a:p>
                  <a:endParaRPr/>
                </a:p>
              </p:txBody>
            </p:sp>
            <p:sp>
              <p:nvSpPr>
                <p:cNvPr id="328" name="矩形 6"/>
                <p:cNvSpPr/>
                <p:nvPr/>
              </p:nvSpPr>
              <p:spPr>
                <a:xfrm>
                  <a:off x="0" y="0"/>
                  <a:ext cx="1270000"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a:solidFill>
                        <a:srgbClr val="0F253F"/>
                      </a:solidFill>
                      <a:latin typeface="Arial"/>
                      <a:ea typeface="Arial"/>
                      <a:cs typeface="Arial"/>
                      <a:sym typeface="Arial"/>
                    </a:defRPr>
                  </a:pPr>
                  <a:endParaRPr lang="en-GB" dirty="0" smtClean="0"/>
                </a:p>
                <a:p>
                  <a:pPr>
                    <a:defRPr>
                      <a:solidFill>
                        <a:srgbClr val="0F253F"/>
                      </a:solidFill>
                      <a:latin typeface="Arial"/>
                      <a:ea typeface="Arial"/>
                      <a:cs typeface="Arial"/>
                      <a:sym typeface="Arial"/>
                    </a:defRPr>
                  </a:pPr>
                  <a:r>
                    <a:rPr sz="1400" dirty="0" smtClean="0"/>
                    <a:t>Deadlines </a:t>
                  </a:r>
                  <a:r>
                    <a:rPr sz="1400" dirty="0"/>
                    <a:t>vary </a:t>
                  </a:r>
                </a:p>
              </p:txBody>
            </p:sp>
            <p:sp>
              <p:nvSpPr>
                <p:cNvPr id="329" name="TextBox 22"/>
                <p:cNvSpPr/>
                <p:nvPr/>
              </p:nvSpPr>
              <p:spPr>
                <a:xfrm>
                  <a:off x="-17226" y="1246234"/>
                  <a:ext cx="1629967" cy="83099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a:solidFill>
                        <a:srgbClr val="0F253F"/>
                      </a:solidFill>
                      <a:latin typeface="Arial"/>
                      <a:ea typeface="Arial"/>
                      <a:cs typeface="Arial"/>
                      <a:sym typeface="Arial"/>
                    </a:defRPr>
                  </a:pPr>
                  <a:r>
                    <a:rPr sz="1600" dirty="0"/>
                    <a:t>Apply for admission </a:t>
                  </a:r>
                </a:p>
                <a:p>
                  <a:pPr>
                    <a:defRPr>
                      <a:solidFill>
                        <a:srgbClr val="0F253F"/>
                      </a:solidFill>
                      <a:latin typeface="Arial"/>
                      <a:ea typeface="Arial"/>
                      <a:cs typeface="Arial"/>
                      <a:sym typeface="Arial"/>
                    </a:defRPr>
                  </a:pPr>
                  <a:r>
                    <a:rPr sz="1600" dirty="0"/>
                    <a:t>to a university</a:t>
                  </a:r>
                </a:p>
              </p:txBody>
            </p:sp>
            <p:sp>
              <p:nvSpPr>
                <p:cNvPr id="330" name="橢圓 7"/>
                <p:cNvSpPr/>
                <p:nvPr/>
              </p:nvSpPr>
              <p:spPr>
                <a:xfrm>
                  <a:off x="415941" y="778988"/>
                  <a:ext cx="328851" cy="315043"/>
                </a:xfrm>
                <a:prstGeom prst="ellipse">
                  <a:avLst/>
                </a:prstGeom>
                <a:solidFill>
                  <a:srgbClr val="FAC090"/>
                </a:solidFill>
                <a:ln w="25400" cap="flat">
                  <a:solidFill>
                    <a:srgbClr val="E46C0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331" name="橢圓 22"/>
                <p:cNvSpPr/>
                <p:nvPr/>
              </p:nvSpPr>
              <p:spPr>
                <a:xfrm>
                  <a:off x="2588830" y="769567"/>
                  <a:ext cx="328851" cy="315043"/>
                </a:xfrm>
                <a:prstGeom prst="ellipse">
                  <a:avLst/>
                </a:prstGeom>
                <a:solidFill>
                  <a:srgbClr val="FAC090"/>
                </a:solidFill>
                <a:ln w="25400" cap="flat">
                  <a:solidFill>
                    <a:srgbClr val="E46C0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332" name="TextBox 9"/>
                <p:cNvSpPr/>
                <p:nvPr/>
              </p:nvSpPr>
              <p:spPr>
                <a:xfrm>
                  <a:off x="1415359" y="1246433"/>
                  <a:ext cx="2706020" cy="206209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85750" indent="-285750">
                    <a:buFont typeface="Arial" panose="020B0604020202020204" pitchFamily="34" charset="0"/>
                    <a:buChar char="•"/>
                    <a:defRPr>
                      <a:solidFill>
                        <a:srgbClr val="0F253F"/>
                      </a:solidFill>
                      <a:latin typeface="Arial"/>
                      <a:ea typeface="Arial"/>
                      <a:cs typeface="Arial"/>
                      <a:sym typeface="Arial"/>
                    </a:defRPr>
                  </a:pPr>
                  <a:r>
                    <a:rPr sz="1600" dirty="0" smtClean="0"/>
                    <a:t>Applications </a:t>
                  </a:r>
                  <a:r>
                    <a:rPr sz="1600" dirty="0"/>
                    <a:t>submitted </a:t>
                  </a:r>
                  <a:r>
                    <a:rPr lang="en-GB" sz="1600" dirty="0" smtClean="0"/>
                    <a:t>on</a:t>
                  </a:r>
                  <a:r>
                    <a:rPr sz="1600" dirty="0" smtClean="0"/>
                    <a:t> the </a:t>
                  </a:r>
                  <a:r>
                    <a:rPr lang="en-GB" sz="1600" b="1" dirty="0" smtClean="0">
                      <a:solidFill>
                        <a:srgbClr val="C00000"/>
                      </a:solidFill>
                    </a:rPr>
                    <a:t>Taiwan Scholarship and HES Program Website</a:t>
                  </a:r>
                </a:p>
                <a:p>
                  <a:pPr marL="285750" indent="-285750">
                    <a:buFont typeface="Arial" panose="020B0604020202020204" pitchFamily="34" charset="0"/>
                    <a:buChar char="•"/>
                    <a:defRPr>
                      <a:solidFill>
                        <a:srgbClr val="0F253F"/>
                      </a:solidFill>
                      <a:latin typeface="Arial"/>
                      <a:ea typeface="Arial"/>
                      <a:cs typeface="Arial"/>
                      <a:sym typeface="Arial"/>
                    </a:defRPr>
                  </a:pPr>
                  <a:r>
                    <a:rPr lang="en-GB" sz="1600" dirty="0" smtClean="0"/>
                    <a:t>Letters of reference </a:t>
                  </a:r>
                  <a:r>
                    <a:rPr lang="en-GB" sz="1600" dirty="0"/>
                    <a:t>submitted </a:t>
                  </a:r>
                  <a:r>
                    <a:rPr lang="en-GB" sz="1600" dirty="0" smtClean="0"/>
                    <a:t>to </a:t>
                  </a:r>
                  <a:r>
                    <a:rPr lang="en-GB" sz="1600" b="1" dirty="0" smtClean="0">
                      <a:solidFill>
                        <a:srgbClr val="C00000"/>
                      </a:solidFill>
                    </a:rPr>
                    <a:t>Ms Virginia </a:t>
                  </a:r>
                  <a:r>
                    <a:rPr lang="en-GB" sz="1600" dirty="0" smtClean="0"/>
                    <a:t>at </a:t>
                  </a:r>
                  <a:r>
                    <a:rPr lang="en-GB" sz="1600" u="sng" dirty="0"/>
                    <a:t>virginia@mofa.gov.tw</a:t>
                  </a:r>
                </a:p>
                <a:p>
                  <a:pPr marL="285750" indent="-285750">
                    <a:buFont typeface="Arial" panose="020B0604020202020204" pitchFamily="34" charset="0"/>
                    <a:buChar char="•"/>
                    <a:defRPr>
                      <a:solidFill>
                        <a:srgbClr val="0F253F"/>
                      </a:solidFill>
                      <a:latin typeface="Arial"/>
                      <a:ea typeface="Arial"/>
                      <a:cs typeface="Arial"/>
                      <a:sym typeface="Arial"/>
                    </a:defRPr>
                  </a:pPr>
                  <a:endParaRPr sz="1600" dirty="0">
                    <a:solidFill>
                      <a:schemeClr val="tx1"/>
                    </a:solidFill>
                  </a:endParaRPr>
                </a:p>
              </p:txBody>
            </p:sp>
            <p:sp>
              <p:nvSpPr>
                <p:cNvPr id="333" name="TextBox 21"/>
                <p:cNvSpPr/>
                <p:nvPr/>
              </p:nvSpPr>
              <p:spPr>
                <a:xfrm>
                  <a:off x="5115231" y="162021"/>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a:solidFill>
                        <a:srgbClr val="0F253F"/>
                      </a:solidFill>
                      <a:latin typeface="Arial"/>
                      <a:ea typeface="Arial"/>
                      <a:cs typeface="Arial"/>
                      <a:sym typeface="Arial"/>
                    </a:defRPr>
                  </a:pPr>
                  <a:r>
                    <a:rPr lang="en-GB" sz="1400" dirty="0" smtClean="0"/>
                    <a:t>By </a:t>
                  </a:r>
                  <a:r>
                    <a:rPr sz="1400" dirty="0" smtClean="0"/>
                    <a:t>31</a:t>
                  </a:r>
                  <a:r>
                    <a:rPr sz="1400" baseline="30000" dirty="0" smtClean="0"/>
                    <a:t>st</a:t>
                  </a:r>
                  <a:r>
                    <a:rPr sz="1400" dirty="0" smtClean="0"/>
                    <a:t>  </a:t>
                  </a:r>
                  <a:r>
                    <a:rPr sz="1400" dirty="0"/>
                    <a:t>May</a:t>
                  </a:r>
                </a:p>
              </p:txBody>
            </p:sp>
            <p:sp>
              <p:nvSpPr>
                <p:cNvPr id="334" name="橢圓 28"/>
                <p:cNvSpPr/>
                <p:nvPr/>
              </p:nvSpPr>
              <p:spPr>
                <a:xfrm>
                  <a:off x="5468726" y="769567"/>
                  <a:ext cx="328851" cy="315043"/>
                </a:xfrm>
                <a:prstGeom prst="ellipse">
                  <a:avLst/>
                </a:prstGeom>
                <a:solidFill>
                  <a:srgbClr val="FAC090"/>
                </a:solidFill>
                <a:ln w="25400" cap="flat">
                  <a:solidFill>
                    <a:srgbClr val="E46C0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335" name="TextBox 22"/>
                <p:cNvSpPr/>
                <p:nvPr/>
              </p:nvSpPr>
              <p:spPr>
                <a:xfrm>
                  <a:off x="5278211" y="1365367"/>
                  <a:ext cx="1155937" cy="1266283"/>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a:solidFill>
                        <a:srgbClr val="0F253F"/>
                      </a:solidFill>
                      <a:latin typeface="Arial"/>
                      <a:ea typeface="Arial"/>
                      <a:cs typeface="Arial"/>
                      <a:sym typeface="Arial"/>
                    </a:defRPr>
                  </a:pPr>
                  <a:r>
                    <a:rPr sz="1600" dirty="0"/>
                    <a:t>Result </a:t>
                  </a:r>
                  <a:endParaRPr sz="1600" dirty="0">
                    <a:solidFill>
                      <a:srgbClr val="1F497D"/>
                    </a:solidFill>
                  </a:endParaRPr>
                </a:p>
                <a:p>
                  <a:pPr>
                    <a:defRPr>
                      <a:solidFill>
                        <a:srgbClr val="0F253F"/>
                      </a:solidFill>
                      <a:latin typeface="Arial"/>
                      <a:ea typeface="Arial"/>
                      <a:cs typeface="Arial"/>
                      <a:sym typeface="Arial"/>
                    </a:defRPr>
                  </a:pPr>
                  <a:r>
                    <a:rPr sz="1600" dirty="0"/>
                    <a:t>announced</a:t>
                  </a:r>
                </a:p>
              </p:txBody>
            </p:sp>
            <p:sp>
              <p:nvSpPr>
                <p:cNvPr id="336" name="橢圓 30"/>
                <p:cNvSpPr/>
                <p:nvPr/>
              </p:nvSpPr>
              <p:spPr>
                <a:xfrm>
                  <a:off x="7091563" y="787258"/>
                  <a:ext cx="328851" cy="315043"/>
                </a:xfrm>
                <a:prstGeom prst="ellipse">
                  <a:avLst/>
                </a:prstGeom>
                <a:solidFill>
                  <a:srgbClr val="FAC090"/>
                </a:solidFill>
                <a:ln w="25400" cap="flat">
                  <a:solidFill>
                    <a:srgbClr val="E46C0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337" name="TextBox 21"/>
                <p:cNvSpPr/>
                <p:nvPr/>
              </p:nvSpPr>
              <p:spPr>
                <a:xfrm>
                  <a:off x="6722616" y="162021"/>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a:solidFill>
                        <a:srgbClr val="0F253F"/>
                      </a:solidFill>
                      <a:latin typeface="Arial"/>
                      <a:ea typeface="Arial"/>
                      <a:cs typeface="Arial"/>
                      <a:sym typeface="Arial"/>
                    </a:defRPr>
                  </a:pPr>
                  <a:r>
                    <a:rPr lang="en-GB" sz="1400" dirty="0" smtClean="0"/>
                    <a:t>By</a:t>
                  </a:r>
                  <a:r>
                    <a:rPr sz="1400" dirty="0" smtClean="0"/>
                    <a:t> </a:t>
                  </a:r>
                  <a:r>
                    <a:rPr sz="1400" dirty="0"/>
                    <a:t>June</a:t>
                  </a:r>
                </a:p>
              </p:txBody>
            </p:sp>
            <p:sp>
              <p:nvSpPr>
                <p:cNvPr id="338" name="橢圓 28"/>
                <p:cNvSpPr/>
                <p:nvPr/>
              </p:nvSpPr>
              <p:spPr>
                <a:xfrm>
                  <a:off x="4248578" y="769567"/>
                  <a:ext cx="328851" cy="315043"/>
                </a:xfrm>
                <a:prstGeom prst="ellipse">
                  <a:avLst/>
                </a:prstGeom>
                <a:solidFill>
                  <a:srgbClr val="FAC090"/>
                </a:solidFill>
                <a:ln w="25400" cap="flat">
                  <a:solidFill>
                    <a:srgbClr val="E46C0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339" name="TextBox 21"/>
                <p:cNvSpPr/>
                <p:nvPr/>
              </p:nvSpPr>
              <p:spPr>
                <a:xfrm>
                  <a:off x="4064826" y="169418"/>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a:solidFill>
                        <a:srgbClr val="0F253F"/>
                      </a:solidFill>
                      <a:latin typeface="Arial"/>
                      <a:ea typeface="Arial"/>
                      <a:cs typeface="Arial"/>
                      <a:sym typeface="Arial"/>
                    </a:defRPr>
                  </a:lvl1pPr>
                </a:lstStyle>
                <a:p>
                  <a:r>
                    <a:rPr lang="en-GB" sz="1400" dirty="0" smtClean="0"/>
                    <a:t>Late </a:t>
                  </a:r>
                  <a:r>
                    <a:rPr sz="1400" dirty="0" smtClean="0"/>
                    <a:t>April</a:t>
                  </a:r>
                  <a:r>
                    <a:rPr lang="en-GB" sz="1400" dirty="0" smtClean="0"/>
                    <a:t>/</a:t>
                  </a:r>
                </a:p>
                <a:p>
                  <a:r>
                    <a:rPr lang="en-GB" sz="1400" dirty="0" smtClean="0"/>
                    <a:t>Early May</a:t>
                  </a:r>
                </a:p>
              </p:txBody>
            </p:sp>
            <p:sp>
              <p:nvSpPr>
                <p:cNvPr id="340" name="TextBox 22"/>
                <p:cNvSpPr/>
                <p:nvPr/>
              </p:nvSpPr>
              <p:spPr>
                <a:xfrm>
                  <a:off x="4288464" y="1341177"/>
                  <a:ext cx="994618" cy="1217178"/>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solidFill>
                        <a:srgbClr val="0F253F"/>
                      </a:solidFill>
                      <a:latin typeface="Arial"/>
                      <a:ea typeface="Arial"/>
                      <a:cs typeface="Arial"/>
                      <a:sym typeface="Arial"/>
                    </a:defRPr>
                  </a:lvl1pPr>
                </a:lstStyle>
                <a:p>
                  <a:r>
                    <a:rPr sz="1600" dirty="0"/>
                    <a:t>Interview</a:t>
                  </a:r>
                </a:p>
              </p:txBody>
            </p:sp>
          </p:grpSp>
          <p:sp>
            <p:nvSpPr>
              <p:cNvPr id="342" name="TextBox 22"/>
              <p:cNvSpPr/>
              <p:nvPr/>
            </p:nvSpPr>
            <p:spPr>
              <a:xfrm>
                <a:off x="6701948" y="1341178"/>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a:solidFill>
                      <a:srgbClr val="0F253F"/>
                    </a:solidFill>
                    <a:latin typeface="Arial"/>
                    <a:ea typeface="Arial"/>
                    <a:cs typeface="Arial"/>
                    <a:sym typeface="Arial"/>
                  </a:defRPr>
                </a:pPr>
                <a:r>
                  <a:rPr sz="1600" dirty="0"/>
                  <a:t>Provide </a:t>
                </a:r>
              </a:p>
              <a:p>
                <a:pPr>
                  <a:defRPr>
                    <a:solidFill>
                      <a:srgbClr val="0F253F"/>
                    </a:solidFill>
                    <a:latin typeface="Arial"/>
                    <a:ea typeface="Arial"/>
                    <a:cs typeface="Arial"/>
                    <a:sym typeface="Arial"/>
                  </a:defRPr>
                </a:pPr>
                <a:r>
                  <a:rPr sz="1600" dirty="0"/>
                  <a:t>Admission Letter</a:t>
                </a:r>
              </a:p>
            </p:txBody>
          </p:sp>
        </p:grpSp>
        <p:sp>
          <p:nvSpPr>
            <p:cNvPr id="344" name="TextBox 21"/>
            <p:cNvSpPr/>
            <p:nvPr/>
          </p:nvSpPr>
          <p:spPr>
            <a:xfrm>
              <a:off x="1955483" y="13755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2200" b="1">
                  <a:solidFill>
                    <a:srgbClr val="C00000"/>
                  </a:solidFill>
                  <a:latin typeface="Arial"/>
                  <a:ea typeface="Arial"/>
                  <a:cs typeface="Arial"/>
                  <a:sym typeface="Arial"/>
                </a:defRPr>
              </a:pPr>
              <a:r>
                <a:rPr lang="en-GB" dirty="0" smtClean="0"/>
                <a:t>By 31</a:t>
              </a:r>
              <a:r>
                <a:rPr lang="en-GB" baseline="30000" dirty="0" smtClean="0"/>
                <a:t>st</a:t>
              </a:r>
              <a:r>
                <a:rPr lang="en-GB" dirty="0" smtClean="0"/>
                <a:t> </a:t>
              </a:r>
              <a:r>
                <a:rPr dirty="0" smtClean="0"/>
                <a:t>March</a:t>
              </a:r>
              <a:endParaRPr lang="en-GB" dirty="0" smtClean="0"/>
            </a:p>
          </p:txBody>
        </p:sp>
      </p:gr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49" name="矩形 6"/>
          <p:cNvSpPr/>
          <p:nvPr/>
        </p:nvSpPr>
        <p:spPr>
          <a:xfrm>
            <a:off x="11748" y="1149020"/>
            <a:ext cx="9120504" cy="5349734"/>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350" name="文字方塊 9"/>
          <p:cNvSpPr txBox="1"/>
          <p:nvPr/>
        </p:nvSpPr>
        <p:spPr>
          <a:xfrm>
            <a:off x="251616" y="366547"/>
            <a:ext cx="49967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r>
              <a:t>01</a:t>
            </a:r>
          </a:p>
        </p:txBody>
      </p:sp>
      <p:sp>
        <p:nvSpPr>
          <p:cNvPr id="351" name="投影片編號版面配置區 2"/>
          <p:cNvSpPr txBox="1">
            <a:spLocks noGrp="1"/>
          </p:cNvSpPr>
          <p:nvPr>
            <p:ph type="sldNum" sz="quarter" idx="2"/>
          </p:nvPr>
        </p:nvSpPr>
        <p:spPr>
          <a:xfrm>
            <a:off x="8505418" y="6295721"/>
            <a:ext cx="181382"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352" name="圖片 16" descr="圖片 16"/>
          <p:cNvPicPr>
            <a:picLocks noChangeAspect="1"/>
          </p:cNvPicPr>
          <p:nvPr/>
        </p:nvPicPr>
        <p:blipFill>
          <a:blip r:embed="rId4">
            <a:extLst/>
          </a:blip>
          <a:srcRect l="49550" r="37821" b="71720"/>
          <a:stretch>
            <a:fillRect/>
          </a:stretch>
        </p:blipFill>
        <p:spPr>
          <a:xfrm>
            <a:off x="4094074" y="6006026"/>
            <a:ext cx="505957" cy="584927"/>
          </a:xfrm>
          <a:prstGeom prst="rect">
            <a:avLst/>
          </a:prstGeom>
          <a:ln w="12700">
            <a:miter lim="400000"/>
          </a:ln>
        </p:spPr>
      </p:pic>
      <p:grpSp>
        <p:nvGrpSpPr>
          <p:cNvPr id="356" name="群組 50"/>
          <p:cNvGrpSpPr/>
          <p:nvPr/>
        </p:nvGrpSpPr>
        <p:grpSpPr>
          <a:xfrm>
            <a:off x="3154547" y="6119802"/>
            <a:ext cx="669033" cy="471151"/>
            <a:chOff x="0" y="0"/>
            <a:chExt cx="669031" cy="471150"/>
          </a:xfrm>
        </p:grpSpPr>
        <p:pic>
          <p:nvPicPr>
            <p:cNvPr id="353" name="圖片 51" descr="圖片 51"/>
            <p:cNvPicPr>
              <a:picLocks noChangeAspect="1"/>
            </p:cNvPicPr>
            <p:nvPr/>
          </p:nvPicPr>
          <p:blipFill>
            <a:blip r:embed="rId5">
              <a:extLst/>
            </a:blip>
            <a:stretch>
              <a:fillRect/>
            </a:stretch>
          </p:blipFill>
          <p:spPr>
            <a:xfrm>
              <a:off x="490779" y="201080"/>
              <a:ext cx="178253" cy="242942"/>
            </a:xfrm>
            <a:prstGeom prst="rect">
              <a:avLst/>
            </a:prstGeom>
            <a:ln w="12700" cap="flat">
              <a:noFill/>
              <a:miter lim="400000"/>
            </a:ln>
            <a:effectLst/>
          </p:spPr>
        </p:pic>
        <p:pic>
          <p:nvPicPr>
            <p:cNvPr id="354" name="圖片 52" descr="圖片 52"/>
            <p:cNvPicPr>
              <a:picLocks noChangeAspect="1"/>
            </p:cNvPicPr>
            <p:nvPr/>
          </p:nvPicPr>
          <p:blipFill>
            <a:blip r:embed="rId6">
              <a:extLst/>
            </a:blip>
            <a:stretch>
              <a:fillRect/>
            </a:stretch>
          </p:blipFill>
          <p:spPr>
            <a:xfrm flipH="1">
              <a:off x="272615" y="0"/>
              <a:ext cx="345698" cy="471151"/>
            </a:xfrm>
            <a:prstGeom prst="rect">
              <a:avLst/>
            </a:prstGeom>
            <a:ln w="12700" cap="flat">
              <a:noFill/>
              <a:miter lim="400000"/>
            </a:ln>
            <a:effectLst/>
          </p:spPr>
        </p:pic>
        <p:pic>
          <p:nvPicPr>
            <p:cNvPr id="355" name="圖片 53" descr="圖片 53"/>
            <p:cNvPicPr>
              <a:picLocks noChangeAspect="1"/>
            </p:cNvPicPr>
            <p:nvPr/>
          </p:nvPicPr>
          <p:blipFill>
            <a:blip r:embed="rId5">
              <a:extLst/>
            </a:blip>
            <a:stretch>
              <a:fillRect/>
            </a:stretch>
          </p:blipFill>
          <p:spPr>
            <a:xfrm>
              <a:off x="-1" y="200905"/>
              <a:ext cx="178254" cy="242942"/>
            </a:xfrm>
            <a:prstGeom prst="rect">
              <a:avLst/>
            </a:prstGeom>
            <a:ln w="12700" cap="flat">
              <a:noFill/>
              <a:miter lim="400000"/>
            </a:ln>
            <a:effectLst/>
          </p:spPr>
        </p:pic>
      </p:grpSp>
      <p:grpSp>
        <p:nvGrpSpPr>
          <p:cNvPr id="376" name="群組 31"/>
          <p:cNvGrpSpPr/>
          <p:nvPr/>
        </p:nvGrpSpPr>
        <p:grpSpPr>
          <a:xfrm>
            <a:off x="205896" y="5128261"/>
            <a:ext cx="8275230" cy="1762693"/>
            <a:chOff x="45509" y="1364"/>
            <a:chExt cx="8275229" cy="1762691"/>
          </a:xfrm>
        </p:grpSpPr>
        <p:pic>
          <p:nvPicPr>
            <p:cNvPr id="357" name="圖片 71" descr="圖片 71"/>
            <p:cNvPicPr>
              <a:picLocks noChangeAspect="1"/>
            </p:cNvPicPr>
            <p:nvPr/>
          </p:nvPicPr>
          <p:blipFill>
            <a:blip r:embed="rId7">
              <a:extLst/>
            </a:blip>
            <a:stretch>
              <a:fillRect/>
            </a:stretch>
          </p:blipFill>
          <p:spPr>
            <a:xfrm>
              <a:off x="1791268" y="98216"/>
              <a:ext cx="142557" cy="142557"/>
            </a:xfrm>
            <a:prstGeom prst="rect">
              <a:avLst/>
            </a:prstGeom>
            <a:ln w="12700" cap="flat">
              <a:noFill/>
              <a:miter lim="400000"/>
            </a:ln>
            <a:effectLst/>
          </p:spPr>
        </p:pic>
        <p:pic>
          <p:nvPicPr>
            <p:cNvPr id="358" name="圖片 49" descr="圖片 49"/>
            <p:cNvPicPr>
              <a:picLocks noChangeAspect="1"/>
            </p:cNvPicPr>
            <p:nvPr/>
          </p:nvPicPr>
          <p:blipFill>
            <a:blip r:embed="rId8">
              <a:extLst/>
            </a:blip>
            <a:stretch>
              <a:fillRect/>
            </a:stretch>
          </p:blipFill>
          <p:spPr>
            <a:xfrm>
              <a:off x="952510" y="135616"/>
              <a:ext cx="210313" cy="210313"/>
            </a:xfrm>
            <a:prstGeom prst="rect">
              <a:avLst/>
            </a:prstGeom>
            <a:ln w="12700" cap="flat">
              <a:noFill/>
              <a:miter lim="400000"/>
            </a:ln>
            <a:effectLst/>
          </p:spPr>
        </p:pic>
        <p:grpSp>
          <p:nvGrpSpPr>
            <p:cNvPr id="362" name="群組 55"/>
            <p:cNvGrpSpPr/>
            <p:nvPr/>
          </p:nvGrpSpPr>
          <p:grpSpPr>
            <a:xfrm>
              <a:off x="4722834" y="697195"/>
              <a:ext cx="1284774" cy="904773"/>
              <a:chOff x="0" y="0"/>
              <a:chExt cx="1284772" cy="904772"/>
            </a:xfrm>
          </p:grpSpPr>
          <p:pic>
            <p:nvPicPr>
              <p:cNvPr id="359" name="圖片 56" descr="圖片 56"/>
              <p:cNvPicPr>
                <a:picLocks noChangeAspect="1"/>
              </p:cNvPicPr>
              <p:nvPr/>
            </p:nvPicPr>
            <p:blipFill>
              <a:blip r:embed="rId9">
                <a:extLst/>
              </a:blip>
              <a:stretch>
                <a:fillRect/>
              </a:stretch>
            </p:blipFill>
            <p:spPr>
              <a:xfrm>
                <a:off x="942465" y="386144"/>
                <a:ext cx="342308" cy="466533"/>
              </a:xfrm>
              <a:prstGeom prst="rect">
                <a:avLst/>
              </a:prstGeom>
              <a:ln w="12700" cap="flat">
                <a:noFill/>
                <a:miter lim="400000"/>
              </a:ln>
              <a:effectLst/>
            </p:spPr>
          </p:pic>
          <p:pic>
            <p:nvPicPr>
              <p:cNvPr id="360" name="圖片 57" descr="圖片 57"/>
              <p:cNvPicPr>
                <a:picLocks noChangeAspect="1"/>
              </p:cNvPicPr>
              <p:nvPr/>
            </p:nvPicPr>
            <p:blipFill>
              <a:blip r:embed="rId10">
                <a:extLst/>
              </a:blip>
              <a:stretch>
                <a:fillRect/>
              </a:stretch>
            </p:blipFill>
            <p:spPr>
              <a:xfrm flipH="1">
                <a:off x="523516" y="0"/>
                <a:ext cx="663858" cy="904773"/>
              </a:xfrm>
              <a:prstGeom prst="rect">
                <a:avLst/>
              </a:prstGeom>
              <a:ln w="12700" cap="flat">
                <a:noFill/>
                <a:miter lim="400000"/>
              </a:ln>
              <a:effectLst/>
            </p:spPr>
          </p:pic>
          <p:pic>
            <p:nvPicPr>
              <p:cNvPr id="361" name="圖片 58" descr="圖片 58"/>
              <p:cNvPicPr>
                <a:picLocks noChangeAspect="1"/>
              </p:cNvPicPr>
              <p:nvPr/>
            </p:nvPicPr>
            <p:blipFill>
              <a:blip r:embed="rId9">
                <a:extLst/>
              </a:blip>
              <a:stretch>
                <a:fillRect/>
              </a:stretch>
            </p:blipFill>
            <p:spPr>
              <a:xfrm>
                <a:off x="0" y="385808"/>
                <a:ext cx="342308" cy="466532"/>
              </a:xfrm>
              <a:prstGeom prst="rect">
                <a:avLst/>
              </a:prstGeom>
              <a:ln w="12700" cap="flat">
                <a:noFill/>
                <a:miter lim="400000"/>
              </a:ln>
              <a:effectLst/>
            </p:spPr>
          </p:pic>
        </p:grpSp>
        <p:grpSp>
          <p:nvGrpSpPr>
            <p:cNvPr id="366" name="群組 59"/>
            <p:cNvGrpSpPr/>
            <p:nvPr/>
          </p:nvGrpSpPr>
          <p:grpSpPr>
            <a:xfrm>
              <a:off x="6489836" y="507354"/>
              <a:ext cx="1554348" cy="1094614"/>
              <a:chOff x="0" y="0"/>
              <a:chExt cx="1554346" cy="1094613"/>
            </a:xfrm>
          </p:grpSpPr>
          <p:pic>
            <p:nvPicPr>
              <p:cNvPr id="363" name="圖片 60" descr="圖片 60"/>
              <p:cNvPicPr>
                <a:picLocks noChangeAspect="1"/>
              </p:cNvPicPr>
              <p:nvPr/>
            </p:nvPicPr>
            <p:blipFill>
              <a:blip r:embed="rId11">
                <a:extLst/>
              </a:blip>
              <a:stretch>
                <a:fillRect/>
              </a:stretch>
            </p:blipFill>
            <p:spPr>
              <a:xfrm>
                <a:off x="1140215" y="467165"/>
                <a:ext cx="414132" cy="564422"/>
              </a:xfrm>
              <a:prstGeom prst="rect">
                <a:avLst/>
              </a:prstGeom>
              <a:ln w="12700" cap="flat">
                <a:noFill/>
                <a:miter lim="400000"/>
              </a:ln>
              <a:effectLst/>
            </p:spPr>
          </p:pic>
          <p:pic>
            <p:nvPicPr>
              <p:cNvPr id="364" name="圖片 61" descr="圖片 61"/>
              <p:cNvPicPr>
                <a:picLocks noChangeAspect="1"/>
              </p:cNvPicPr>
              <p:nvPr/>
            </p:nvPicPr>
            <p:blipFill>
              <a:blip r:embed="rId12">
                <a:extLst/>
              </a:blip>
              <a:stretch>
                <a:fillRect/>
              </a:stretch>
            </p:blipFill>
            <p:spPr>
              <a:xfrm flipH="1">
                <a:off x="633362" y="0"/>
                <a:ext cx="803149" cy="1094614"/>
              </a:xfrm>
              <a:prstGeom prst="rect">
                <a:avLst/>
              </a:prstGeom>
              <a:ln w="12700" cap="flat">
                <a:noFill/>
                <a:miter lim="400000"/>
              </a:ln>
              <a:effectLst/>
            </p:spPr>
          </p:pic>
          <p:pic>
            <p:nvPicPr>
              <p:cNvPr id="365" name="圖片 62" descr="圖片 62"/>
              <p:cNvPicPr>
                <a:picLocks noChangeAspect="1"/>
              </p:cNvPicPr>
              <p:nvPr/>
            </p:nvPicPr>
            <p:blipFill>
              <a:blip r:embed="rId11">
                <a:extLst/>
              </a:blip>
              <a:stretch>
                <a:fillRect/>
              </a:stretch>
            </p:blipFill>
            <p:spPr>
              <a:xfrm>
                <a:off x="-1" y="466759"/>
                <a:ext cx="414133" cy="564421"/>
              </a:xfrm>
              <a:prstGeom prst="rect">
                <a:avLst/>
              </a:prstGeom>
              <a:ln w="12700" cap="flat">
                <a:noFill/>
                <a:miter lim="400000"/>
              </a:ln>
              <a:effectLst/>
            </p:spPr>
          </p:pic>
        </p:grpSp>
        <p:pic>
          <p:nvPicPr>
            <p:cNvPr id="367" name="圖片 67" descr="圖片 67"/>
            <p:cNvPicPr>
              <a:picLocks noChangeAspect="1"/>
            </p:cNvPicPr>
            <p:nvPr/>
          </p:nvPicPr>
          <p:blipFill>
            <a:blip r:embed="rId8">
              <a:extLst/>
            </a:blip>
            <a:stretch>
              <a:fillRect/>
            </a:stretch>
          </p:blipFill>
          <p:spPr>
            <a:xfrm>
              <a:off x="7552995" y="267724"/>
              <a:ext cx="273667" cy="273667"/>
            </a:xfrm>
            <a:prstGeom prst="rect">
              <a:avLst/>
            </a:prstGeom>
            <a:ln w="12700" cap="flat">
              <a:noFill/>
              <a:miter lim="400000"/>
            </a:ln>
            <a:effectLst/>
          </p:spPr>
        </p:pic>
        <p:pic>
          <p:nvPicPr>
            <p:cNvPr id="368" name="圖片 68" descr="圖片 68"/>
            <p:cNvPicPr>
              <a:picLocks noChangeAspect="1"/>
            </p:cNvPicPr>
            <p:nvPr/>
          </p:nvPicPr>
          <p:blipFill>
            <a:blip r:embed="rId7">
              <a:extLst/>
            </a:blip>
            <a:stretch>
              <a:fillRect/>
            </a:stretch>
          </p:blipFill>
          <p:spPr>
            <a:xfrm>
              <a:off x="8178182" y="283540"/>
              <a:ext cx="142557" cy="142557"/>
            </a:xfrm>
            <a:prstGeom prst="rect">
              <a:avLst/>
            </a:prstGeom>
            <a:ln w="12700" cap="flat">
              <a:noFill/>
              <a:miter lim="400000"/>
            </a:ln>
            <a:effectLst/>
          </p:spPr>
        </p:pic>
        <p:pic>
          <p:nvPicPr>
            <p:cNvPr id="369" name="圖片 70" descr="圖片 70"/>
            <p:cNvPicPr>
              <a:picLocks noChangeAspect="1"/>
            </p:cNvPicPr>
            <p:nvPr/>
          </p:nvPicPr>
          <p:blipFill>
            <a:blip r:embed="rId8">
              <a:extLst/>
            </a:blip>
            <a:stretch>
              <a:fillRect/>
            </a:stretch>
          </p:blipFill>
          <p:spPr>
            <a:xfrm>
              <a:off x="2093176" y="541390"/>
              <a:ext cx="273667" cy="273667"/>
            </a:xfrm>
            <a:prstGeom prst="rect">
              <a:avLst/>
            </a:prstGeom>
            <a:ln w="12700" cap="flat">
              <a:noFill/>
              <a:miter lim="400000"/>
            </a:ln>
            <a:effectLst/>
          </p:spPr>
        </p:pic>
        <p:pic>
          <p:nvPicPr>
            <p:cNvPr id="370" name="圖片 73" descr="圖片 73"/>
            <p:cNvPicPr>
              <a:picLocks noChangeAspect="1"/>
            </p:cNvPicPr>
            <p:nvPr/>
          </p:nvPicPr>
          <p:blipFill>
            <a:blip r:embed="rId8">
              <a:extLst/>
            </a:blip>
            <a:stretch>
              <a:fillRect/>
            </a:stretch>
          </p:blipFill>
          <p:spPr>
            <a:xfrm>
              <a:off x="4056005" y="440454"/>
              <a:ext cx="210313" cy="210313"/>
            </a:xfrm>
            <a:prstGeom prst="rect">
              <a:avLst/>
            </a:prstGeom>
            <a:ln w="12700" cap="flat">
              <a:noFill/>
              <a:miter lim="400000"/>
            </a:ln>
            <a:effectLst/>
          </p:spPr>
        </p:pic>
        <p:pic>
          <p:nvPicPr>
            <p:cNvPr id="371" name="圖片 13" descr="圖片 13"/>
            <p:cNvPicPr>
              <a:picLocks noChangeAspect="1"/>
            </p:cNvPicPr>
            <p:nvPr/>
          </p:nvPicPr>
          <p:blipFill>
            <a:blip r:embed="rId13">
              <a:extLst/>
            </a:blip>
            <a:srcRect r="56186" b="30243"/>
            <a:stretch>
              <a:fillRect/>
            </a:stretch>
          </p:blipFill>
          <p:spPr>
            <a:xfrm>
              <a:off x="80821" y="1364"/>
              <a:ext cx="2177758" cy="1762693"/>
            </a:xfrm>
            <a:prstGeom prst="rect">
              <a:avLst/>
            </a:prstGeom>
            <a:ln w="12700" cap="flat">
              <a:noFill/>
              <a:miter lim="400000"/>
            </a:ln>
            <a:effectLst/>
          </p:spPr>
        </p:pic>
        <p:pic>
          <p:nvPicPr>
            <p:cNvPr id="372" name="圖片 48" descr="圖片 48"/>
            <p:cNvPicPr>
              <a:picLocks noChangeAspect="1"/>
            </p:cNvPicPr>
            <p:nvPr/>
          </p:nvPicPr>
          <p:blipFill>
            <a:blip r:embed="rId8">
              <a:extLst/>
            </a:blip>
            <a:stretch>
              <a:fillRect/>
            </a:stretch>
          </p:blipFill>
          <p:spPr>
            <a:xfrm>
              <a:off x="45509" y="786862"/>
              <a:ext cx="271973" cy="271973"/>
            </a:xfrm>
            <a:prstGeom prst="rect">
              <a:avLst/>
            </a:prstGeom>
            <a:ln w="12700" cap="flat">
              <a:noFill/>
              <a:miter lim="400000"/>
            </a:ln>
            <a:effectLst/>
          </p:spPr>
        </p:pic>
        <p:pic>
          <p:nvPicPr>
            <p:cNvPr id="373" name="圖片 30" descr="圖片 30"/>
            <p:cNvPicPr>
              <a:picLocks noChangeAspect="1"/>
            </p:cNvPicPr>
            <p:nvPr/>
          </p:nvPicPr>
          <p:blipFill>
            <a:blip r:embed="rId14">
              <a:extLst/>
            </a:blip>
            <a:stretch>
              <a:fillRect/>
            </a:stretch>
          </p:blipFill>
          <p:spPr>
            <a:xfrm>
              <a:off x="2016053" y="238182"/>
              <a:ext cx="2411165" cy="1272767"/>
            </a:xfrm>
            <a:prstGeom prst="rect">
              <a:avLst/>
            </a:prstGeom>
            <a:ln w="12700" cap="flat">
              <a:noFill/>
              <a:miter lim="400000"/>
            </a:ln>
            <a:effectLst/>
          </p:spPr>
        </p:pic>
        <p:pic>
          <p:nvPicPr>
            <p:cNvPr id="374" name="圖片 66" descr="圖片 66"/>
            <p:cNvPicPr>
              <a:picLocks noChangeAspect="1"/>
            </p:cNvPicPr>
            <p:nvPr/>
          </p:nvPicPr>
          <p:blipFill>
            <a:blip r:embed="rId8">
              <a:extLst/>
            </a:blip>
            <a:stretch>
              <a:fillRect/>
            </a:stretch>
          </p:blipFill>
          <p:spPr>
            <a:xfrm>
              <a:off x="7016006" y="52499"/>
              <a:ext cx="210313" cy="210313"/>
            </a:xfrm>
            <a:prstGeom prst="rect">
              <a:avLst/>
            </a:prstGeom>
            <a:ln w="12700" cap="flat">
              <a:noFill/>
              <a:miter lim="400000"/>
            </a:ln>
            <a:effectLst/>
          </p:spPr>
        </p:pic>
        <p:pic>
          <p:nvPicPr>
            <p:cNvPr id="375" name="圖片 72" descr="圖片 72"/>
            <p:cNvPicPr>
              <a:picLocks noChangeAspect="1"/>
            </p:cNvPicPr>
            <p:nvPr/>
          </p:nvPicPr>
          <p:blipFill>
            <a:blip r:embed="rId8">
              <a:extLst/>
            </a:blip>
            <a:stretch>
              <a:fillRect/>
            </a:stretch>
          </p:blipFill>
          <p:spPr>
            <a:xfrm>
              <a:off x="4860314" y="610663"/>
              <a:ext cx="210313" cy="210313"/>
            </a:xfrm>
            <a:prstGeom prst="rect">
              <a:avLst/>
            </a:prstGeom>
            <a:ln w="12700" cap="flat">
              <a:noFill/>
              <a:miter lim="400000"/>
            </a:ln>
            <a:effectLst/>
          </p:spPr>
        </p:pic>
      </p:grpSp>
      <p:sp>
        <p:nvSpPr>
          <p:cNvPr id="377" name="矩形 76"/>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sp>
        <p:nvSpPr>
          <p:cNvPr id="378" name="矩形 1"/>
          <p:cNvSpPr txBox="1"/>
          <p:nvPr/>
        </p:nvSpPr>
        <p:spPr>
          <a:xfrm>
            <a:off x="387601" y="228681"/>
            <a:ext cx="5243400" cy="609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Applying for Admission</a:t>
            </a:r>
          </a:p>
        </p:txBody>
      </p:sp>
      <p:sp>
        <p:nvSpPr>
          <p:cNvPr id="379" name="矩形 35"/>
          <p:cNvSpPr txBox="1"/>
          <p:nvPr/>
        </p:nvSpPr>
        <p:spPr>
          <a:xfrm>
            <a:off x="387601" y="1566098"/>
            <a:ext cx="8467189" cy="390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nSpc>
                <a:spcPts val="2200"/>
              </a:lnSpc>
              <a:defRPr sz="2800" b="1">
                <a:solidFill>
                  <a:srgbClr val="376092"/>
                </a:solidFill>
                <a:latin typeface="Arial"/>
                <a:ea typeface="Arial"/>
                <a:cs typeface="Arial"/>
                <a:sym typeface="Arial"/>
              </a:defRPr>
            </a:pPr>
            <a:r>
              <a:t>(1) Apply for Chinese-Taught Programmes </a:t>
            </a:r>
          </a:p>
        </p:txBody>
      </p:sp>
      <p:sp>
        <p:nvSpPr>
          <p:cNvPr id="380" name="矩形 36"/>
          <p:cNvSpPr txBox="1"/>
          <p:nvPr/>
        </p:nvSpPr>
        <p:spPr>
          <a:xfrm>
            <a:off x="629457" y="1984450"/>
            <a:ext cx="7384182" cy="861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303236">
              <a:lnSpc>
                <a:spcPts val="3000"/>
              </a:lnSpc>
              <a:defRPr sz="2000">
                <a:solidFill>
                  <a:srgbClr val="141414"/>
                </a:solidFill>
                <a:latin typeface="Arial"/>
                <a:ea typeface="Arial"/>
                <a:cs typeface="Arial"/>
                <a:sym typeface="Arial"/>
              </a:defRPr>
            </a:pPr>
            <a:r>
              <a:rPr dirty="0"/>
              <a:t>Pass the </a:t>
            </a:r>
            <a:r>
              <a:rPr dirty="0" smtClean="0"/>
              <a:t>“Test </a:t>
            </a:r>
            <a:r>
              <a:rPr dirty="0"/>
              <a:t>of Chinese as a Foreign Language”  (TOCFL) </a:t>
            </a:r>
            <a:endParaRPr sz="2800" dirty="0"/>
          </a:p>
          <a:p>
            <a:pPr lvl="1" indent="303236">
              <a:lnSpc>
                <a:spcPts val="3000"/>
              </a:lnSpc>
              <a:defRPr sz="2000">
                <a:solidFill>
                  <a:srgbClr val="C00000"/>
                </a:solidFill>
                <a:latin typeface="Arial"/>
                <a:ea typeface="Arial"/>
                <a:cs typeface="Arial"/>
                <a:sym typeface="Arial"/>
              </a:defRPr>
            </a:pPr>
            <a:r>
              <a:rPr dirty="0"/>
              <a:t>Band B or above</a:t>
            </a:r>
            <a:r>
              <a:rPr dirty="0">
                <a:solidFill>
                  <a:srgbClr val="1F497D"/>
                </a:solidFill>
              </a:rPr>
              <a:t>.</a:t>
            </a:r>
            <a:endParaRPr i="1" dirty="0">
              <a:solidFill>
                <a:srgbClr val="1F497D"/>
              </a:solidFill>
            </a:endParaRPr>
          </a:p>
        </p:txBody>
      </p:sp>
      <p:sp>
        <p:nvSpPr>
          <p:cNvPr id="381" name="矩形 37"/>
          <p:cNvSpPr txBox="1"/>
          <p:nvPr/>
        </p:nvSpPr>
        <p:spPr>
          <a:xfrm>
            <a:off x="387601" y="3346627"/>
            <a:ext cx="8467189" cy="390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nSpc>
                <a:spcPts val="2200"/>
              </a:lnSpc>
              <a:defRPr sz="2800" b="1">
                <a:solidFill>
                  <a:srgbClr val="376092"/>
                </a:solidFill>
                <a:latin typeface="Arial"/>
                <a:ea typeface="Arial"/>
                <a:cs typeface="Arial"/>
                <a:sym typeface="Arial"/>
              </a:defRPr>
            </a:pPr>
            <a:r>
              <a:t>(2) Apply for All-English Programmes :</a:t>
            </a:r>
          </a:p>
        </p:txBody>
      </p:sp>
      <p:sp>
        <p:nvSpPr>
          <p:cNvPr id="382" name="矩形 38"/>
          <p:cNvSpPr txBox="1"/>
          <p:nvPr/>
        </p:nvSpPr>
        <p:spPr>
          <a:xfrm>
            <a:off x="523587" y="3705695"/>
            <a:ext cx="7384182"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606473" lvl="1" indent="-303235" algn="just">
              <a:lnSpc>
                <a:spcPts val="3000"/>
              </a:lnSpc>
              <a:buSzPct val="100000"/>
              <a:buFont typeface="Arial"/>
              <a:buChar char="•"/>
              <a:defRPr sz="2000">
                <a:solidFill>
                  <a:srgbClr val="141414"/>
                </a:solidFill>
                <a:latin typeface="Arial"/>
                <a:ea typeface="Arial"/>
                <a:cs typeface="Arial"/>
                <a:sym typeface="Arial"/>
              </a:defRPr>
            </a:pPr>
            <a:r>
              <a:rPr dirty="0"/>
              <a:t>Check the </a:t>
            </a:r>
            <a:r>
              <a:rPr dirty="0" err="1"/>
              <a:t>programme</a:t>
            </a:r>
            <a:r>
              <a:rPr dirty="0"/>
              <a:t> is included in the 'English-taught </a:t>
            </a:r>
            <a:r>
              <a:rPr dirty="0" err="1"/>
              <a:t>Programme</a:t>
            </a:r>
            <a:r>
              <a:rPr dirty="0"/>
              <a:t> Reference List’</a:t>
            </a:r>
            <a:endParaRPr sz="2800" dirty="0"/>
          </a:p>
          <a:p>
            <a:pPr marL="606473" lvl="1" indent="-303235" algn="just">
              <a:lnSpc>
                <a:spcPts val="3000"/>
              </a:lnSpc>
              <a:buSzPct val="100000"/>
              <a:buFont typeface="Arial"/>
              <a:buChar char="•"/>
              <a:defRPr sz="2000">
                <a:solidFill>
                  <a:srgbClr val="141414"/>
                </a:solidFill>
                <a:latin typeface="Arial"/>
                <a:ea typeface="Arial"/>
                <a:cs typeface="Arial"/>
                <a:sym typeface="Arial"/>
              </a:defRPr>
            </a:pPr>
            <a:r>
              <a:rPr dirty="0"/>
              <a:t>Request the university </a:t>
            </a:r>
            <a:r>
              <a:rPr lang="en-GB" dirty="0" smtClean="0"/>
              <a:t>to </a:t>
            </a:r>
            <a:r>
              <a:rPr dirty="0" smtClean="0"/>
              <a:t>issue </a:t>
            </a:r>
            <a:r>
              <a:rPr dirty="0"/>
              <a:t>an official document confirming the course is taught fully in English</a:t>
            </a:r>
          </a:p>
        </p:txBody>
      </p:sp>
      <p:sp>
        <p:nvSpPr>
          <p:cNvPr id="383" name="文字方塊 2"/>
          <p:cNvSpPr txBox="1"/>
          <p:nvPr/>
        </p:nvSpPr>
        <p:spPr>
          <a:xfrm>
            <a:off x="6181918" y="2545709"/>
            <a:ext cx="2580311" cy="646331"/>
          </a:xfrm>
          <a:prstGeom prst="rect">
            <a:avLst/>
          </a:prstGeom>
          <a:solidFill>
            <a:srgbClr val="376092"/>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a:solidFill>
                  <a:srgbClr val="FFC000"/>
                </a:solidFill>
                <a:latin typeface="Arial"/>
                <a:ea typeface="Arial"/>
                <a:cs typeface="Arial"/>
                <a:sym typeface="Arial"/>
              </a:defRPr>
            </a:pPr>
            <a:r>
              <a:rPr dirty="0"/>
              <a:t>Hold </a:t>
            </a:r>
            <a:r>
              <a:rPr dirty="0" smtClean="0"/>
              <a:t>in</a:t>
            </a:r>
            <a:r>
              <a:rPr lang="en-GB" dirty="0" smtClean="0"/>
              <a:t> mid-</a:t>
            </a:r>
            <a:r>
              <a:rPr lang="en-US" altLang="zh-CN" dirty="0" smtClean="0"/>
              <a:t>March</a:t>
            </a:r>
            <a:endParaRPr dirty="0"/>
          </a:p>
          <a:p>
            <a:pPr algn="ctr">
              <a:defRPr>
                <a:solidFill>
                  <a:srgbClr val="FFC000"/>
                </a:solidFill>
                <a:latin typeface="Arial"/>
                <a:ea typeface="Arial"/>
                <a:cs typeface="Arial"/>
                <a:sym typeface="Arial"/>
              </a:defRPr>
            </a:pPr>
            <a:r>
              <a:rPr dirty="0"/>
              <a:t>In London</a:t>
            </a:r>
          </a:p>
        </p:txBody>
      </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87" name="矩形 6"/>
          <p:cNvSpPr/>
          <p:nvPr/>
        </p:nvSpPr>
        <p:spPr>
          <a:xfrm>
            <a:off x="19578" y="1300233"/>
            <a:ext cx="9120504" cy="5302205"/>
          </a:xfrm>
          <a:prstGeom prst="rect">
            <a:avLst/>
          </a:prstGeom>
          <a:solidFill>
            <a:srgbClr val="FFFFFF"/>
          </a:solidFill>
          <a:ln w="25400">
            <a:solidFill>
              <a:srgbClr val="FFFFFF"/>
            </a:solidFill>
          </a:ln>
        </p:spPr>
        <p:txBody>
          <a:bodyPr lIns="45719" rIns="45719" anchor="ctr"/>
          <a:lstStyle/>
          <a:p>
            <a:pPr algn="just">
              <a:lnSpc>
                <a:spcPts val="3900"/>
              </a:lnSpc>
              <a:defRPr sz="2800">
                <a:solidFill>
                  <a:srgbClr val="EF0303"/>
                </a:solidFill>
                <a:latin typeface="Arial"/>
                <a:ea typeface="Arial"/>
                <a:cs typeface="Arial"/>
                <a:sym typeface="Arial"/>
              </a:defRPr>
            </a:pPr>
            <a:endParaRPr/>
          </a:p>
        </p:txBody>
      </p:sp>
      <p:sp>
        <p:nvSpPr>
          <p:cNvPr id="388" name="文字方塊 9"/>
          <p:cNvSpPr txBox="1"/>
          <p:nvPr/>
        </p:nvSpPr>
        <p:spPr>
          <a:xfrm>
            <a:off x="251616" y="366547"/>
            <a:ext cx="49967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r>
              <a:t>01</a:t>
            </a:r>
          </a:p>
        </p:txBody>
      </p:sp>
      <p:sp>
        <p:nvSpPr>
          <p:cNvPr id="389"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390" name="圖片 16" descr="圖片 16"/>
          <p:cNvPicPr>
            <a:picLocks noChangeAspect="1"/>
          </p:cNvPicPr>
          <p:nvPr/>
        </p:nvPicPr>
        <p:blipFill>
          <a:blip r:embed="rId4">
            <a:extLst/>
          </a:blip>
          <a:srcRect l="49550" r="37821" b="71720"/>
          <a:stretch>
            <a:fillRect/>
          </a:stretch>
        </p:blipFill>
        <p:spPr>
          <a:xfrm>
            <a:off x="4094074" y="6006026"/>
            <a:ext cx="505957" cy="584927"/>
          </a:xfrm>
          <a:prstGeom prst="rect">
            <a:avLst/>
          </a:prstGeom>
          <a:ln w="12700">
            <a:miter lim="400000"/>
          </a:ln>
        </p:spPr>
      </p:pic>
      <p:grpSp>
        <p:nvGrpSpPr>
          <p:cNvPr id="394" name="群組 50"/>
          <p:cNvGrpSpPr/>
          <p:nvPr/>
        </p:nvGrpSpPr>
        <p:grpSpPr>
          <a:xfrm>
            <a:off x="3154547" y="6119802"/>
            <a:ext cx="669033" cy="471151"/>
            <a:chOff x="0" y="0"/>
            <a:chExt cx="669031" cy="471150"/>
          </a:xfrm>
        </p:grpSpPr>
        <p:pic>
          <p:nvPicPr>
            <p:cNvPr id="391" name="圖片 51" descr="圖片 51"/>
            <p:cNvPicPr>
              <a:picLocks noChangeAspect="1"/>
            </p:cNvPicPr>
            <p:nvPr/>
          </p:nvPicPr>
          <p:blipFill>
            <a:blip r:embed="rId5">
              <a:extLst/>
            </a:blip>
            <a:stretch>
              <a:fillRect/>
            </a:stretch>
          </p:blipFill>
          <p:spPr>
            <a:xfrm>
              <a:off x="490779" y="201080"/>
              <a:ext cx="178253" cy="242942"/>
            </a:xfrm>
            <a:prstGeom prst="rect">
              <a:avLst/>
            </a:prstGeom>
            <a:ln w="12700" cap="flat">
              <a:noFill/>
              <a:miter lim="400000"/>
            </a:ln>
            <a:effectLst/>
          </p:spPr>
        </p:pic>
        <p:pic>
          <p:nvPicPr>
            <p:cNvPr id="392" name="圖片 52" descr="圖片 52"/>
            <p:cNvPicPr>
              <a:picLocks noChangeAspect="1"/>
            </p:cNvPicPr>
            <p:nvPr/>
          </p:nvPicPr>
          <p:blipFill>
            <a:blip r:embed="rId6">
              <a:extLst/>
            </a:blip>
            <a:stretch>
              <a:fillRect/>
            </a:stretch>
          </p:blipFill>
          <p:spPr>
            <a:xfrm flipH="1">
              <a:off x="272615" y="0"/>
              <a:ext cx="345698" cy="471151"/>
            </a:xfrm>
            <a:prstGeom prst="rect">
              <a:avLst/>
            </a:prstGeom>
            <a:ln w="12700" cap="flat">
              <a:noFill/>
              <a:miter lim="400000"/>
            </a:ln>
            <a:effectLst/>
          </p:spPr>
        </p:pic>
        <p:pic>
          <p:nvPicPr>
            <p:cNvPr id="393" name="圖片 53" descr="圖片 53"/>
            <p:cNvPicPr>
              <a:picLocks noChangeAspect="1"/>
            </p:cNvPicPr>
            <p:nvPr/>
          </p:nvPicPr>
          <p:blipFill>
            <a:blip r:embed="rId5">
              <a:extLst/>
            </a:blip>
            <a:stretch>
              <a:fillRect/>
            </a:stretch>
          </p:blipFill>
          <p:spPr>
            <a:xfrm>
              <a:off x="-1" y="200905"/>
              <a:ext cx="178254" cy="242942"/>
            </a:xfrm>
            <a:prstGeom prst="rect">
              <a:avLst/>
            </a:prstGeom>
            <a:ln w="12700" cap="flat">
              <a:noFill/>
              <a:miter lim="400000"/>
            </a:ln>
            <a:effectLst/>
          </p:spPr>
        </p:pic>
      </p:grpSp>
      <p:grpSp>
        <p:nvGrpSpPr>
          <p:cNvPr id="416" name="群組 31"/>
          <p:cNvGrpSpPr/>
          <p:nvPr/>
        </p:nvGrpSpPr>
        <p:grpSpPr>
          <a:xfrm>
            <a:off x="205896" y="5128261"/>
            <a:ext cx="8275230" cy="1762693"/>
            <a:chOff x="45509" y="1364"/>
            <a:chExt cx="8275229" cy="1762691"/>
          </a:xfrm>
        </p:grpSpPr>
        <p:pic>
          <p:nvPicPr>
            <p:cNvPr id="395" name="圖片 71" descr="圖片 71"/>
            <p:cNvPicPr>
              <a:picLocks noChangeAspect="1"/>
            </p:cNvPicPr>
            <p:nvPr/>
          </p:nvPicPr>
          <p:blipFill>
            <a:blip r:embed="rId7">
              <a:extLst/>
            </a:blip>
            <a:stretch>
              <a:fillRect/>
            </a:stretch>
          </p:blipFill>
          <p:spPr>
            <a:xfrm>
              <a:off x="1791268" y="98216"/>
              <a:ext cx="142557" cy="142557"/>
            </a:xfrm>
            <a:prstGeom prst="rect">
              <a:avLst/>
            </a:prstGeom>
            <a:ln w="12700" cap="flat">
              <a:noFill/>
              <a:miter lim="400000"/>
            </a:ln>
            <a:effectLst/>
          </p:spPr>
        </p:pic>
        <p:pic>
          <p:nvPicPr>
            <p:cNvPr id="396" name="圖片 49" descr="圖片 49"/>
            <p:cNvPicPr>
              <a:picLocks noChangeAspect="1"/>
            </p:cNvPicPr>
            <p:nvPr/>
          </p:nvPicPr>
          <p:blipFill>
            <a:blip r:embed="rId8">
              <a:extLst/>
            </a:blip>
            <a:stretch>
              <a:fillRect/>
            </a:stretch>
          </p:blipFill>
          <p:spPr>
            <a:xfrm>
              <a:off x="952510" y="135616"/>
              <a:ext cx="210313" cy="210313"/>
            </a:xfrm>
            <a:prstGeom prst="rect">
              <a:avLst/>
            </a:prstGeom>
            <a:ln w="12700" cap="flat">
              <a:noFill/>
              <a:miter lim="400000"/>
            </a:ln>
            <a:effectLst/>
          </p:spPr>
        </p:pic>
        <p:grpSp>
          <p:nvGrpSpPr>
            <p:cNvPr id="400" name="群組 55"/>
            <p:cNvGrpSpPr/>
            <p:nvPr/>
          </p:nvGrpSpPr>
          <p:grpSpPr>
            <a:xfrm>
              <a:off x="4722834" y="697195"/>
              <a:ext cx="1284774" cy="904773"/>
              <a:chOff x="0" y="0"/>
              <a:chExt cx="1284772" cy="904772"/>
            </a:xfrm>
          </p:grpSpPr>
          <p:pic>
            <p:nvPicPr>
              <p:cNvPr id="397" name="圖片 56" descr="圖片 56"/>
              <p:cNvPicPr>
                <a:picLocks noChangeAspect="1"/>
              </p:cNvPicPr>
              <p:nvPr/>
            </p:nvPicPr>
            <p:blipFill>
              <a:blip r:embed="rId9">
                <a:extLst/>
              </a:blip>
              <a:stretch>
                <a:fillRect/>
              </a:stretch>
            </p:blipFill>
            <p:spPr>
              <a:xfrm>
                <a:off x="942465" y="386144"/>
                <a:ext cx="342308" cy="466533"/>
              </a:xfrm>
              <a:prstGeom prst="rect">
                <a:avLst/>
              </a:prstGeom>
              <a:ln w="12700" cap="flat">
                <a:noFill/>
                <a:miter lim="400000"/>
              </a:ln>
              <a:effectLst/>
            </p:spPr>
          </p:pic>
          <p:pic>
            <p:nvPicPr>
              <p:cNvPr id="398" name="圖片 57" descr="圖片 57"/>
              <p:cNvPicPr>
                <a:picLocks noChangeAspect="1"/>
              </p:cNvPicPr>
              <p:nvPr/>
            </p:nvPicPr>
            <p:blipFill>
              <a:blip r:embed="rId10">
                <a:extLst/>
              </a:blip>
              <a:stretch>
                <a:fillRect/>
              </a:stretch>
            </p:blipFill>
            <p:spPr>
              <a:xfrm flipH="1">
                <a:off x="523516" y="0"/>
                <a:ext cx="663858" cy="904773"/>
              </a:xfrm>
              <a:prstGeom prst="rect">
                <a:avLst/>
              </a:prstGeom>
              <a:ln w="12700" cap="flat">
                <a:noFill/>
                <a:miter lim="400000"/>
              </a:ln>
              <a:effectLst/>
            </p:spPr>
          </p:pic>
          <p:pic>
            <p:nvPicPr>
              <p:cNvPr id="399" name="圖片 58" descr="圖片 58"/>
              <p:cNvPicPr>
                <a:picLocks noChangeAspect="1"/>
              </p:cNvPicPr>
              <p:nvPr/>
            </p:nvPicPr>
            <p:blipFill>
              <a:blip r:embed="rId9">
                <a:extLst/>
              </a:blip>
              <a:stretch>
                <a:fillRect/>
              </a:stretch>
            </p:blipFill>
            <p:spPr>
              <a:xfrm>
                <a:off x="0" y="385808"/>
                <a:ext cx="342308" cy="466532"/>
              </a:xfrm>
              <a:prstGeom prst="rect">
                <a:avLst/>
              </a:prstGeom>
              <a:ln w="12700" cap="flat">
                <a:noFill/>
                <a:miter lim="400000"/>
              </a:ln>
              <a:effectLst/>
            </p:spPr>
          </p:pic>
        </p:grpSp>
        <p:grpSp>
          <p:nvGrpSpPr>
            <p:cNvPr id="404" name="群組 59"/>
            <p:cNvGrpSpPr/>
            <p:nvPr/>
          </p:nvGrpSpPr>
          <p:grpSpPr>
            <a:xfrm>
              <a:off x="6489836" y="507354"/>
              <a:ext cx="1554348" cy="1094614"/>
              <a:chOff x="0" y="0"/>
              <a:chExt cx="1554346" cy="1094613"/>
            </a:xfrm>
          </p:grpSpPr>
          <p:pic>
            <p:nvPicPr>
              <p:cNvPr id="401" name="圖片 60" descr="圖片 60"/>
              <p:cNvPicPr>
                <a:picLocks noChangeAspect="1"/>
              </p:cNvPicPr>
              <p:nvPr/>
            </p:nvPicPr>
            <p:blipFill>
              <a:blip r:embed="rId11">
                <a:extLst/>
              </a:blip>
              <a:stretch>
                <a:fillRect/>
              </a:stretch>
            </p:blipFill>
            <p:spPr>
              <a:xfrm>
                <a:off x="1140215" y="467165"/>
                <a:ext cx="414132" cy="564422"/>
              </a:xfrm>
              <a:prstGeom prst="rect">
                <a:avLst/>
              </a:prstGeom>
              <a:ln w="12700" cap="flat">
                <a:noFill/>
                <a:miter lim="400000"/>
              </a:ln>
              <a:effectLst/>
            </p:spPr>
          </p:pic>
          <p:pic>
            <p:nvPicPr>
              <p:cNvPr id="402" name="圖片 61" descr="圖片 61"/>
              <p:cNvPicPr>
                <a:picLocks noChangeAspect="1"/>
              </p:cNvPicPr>
              <p:nvPr/>
            </p:nvPicPr>
            <p:blipFill>
              <a:blip r:embed="rId12">
                <a:extLst/>
              </a:blip>
              <a:stretch>
                <a:fillRect/>
              </a:stretch>
            </p:blipFill>
            <p:spPr>
              <a:xfrm flipH="1">
                <a:off x="633362" y="0"/>
                <a:ext cx="803149" cy="1094614"/>
              </a:xfrm>
              <a:prstGeom prst="rect">
                <a:avLst/>
              </a:prstGeom>
              <a:ln w="12700" cap="flat">
                <a:noFill/>
                <a:miter lim="400000"/>
              </a:ln>
              <a:effectLst/>
            </p:spPr>
          </p:pic>
          <p:pic>
            <p:nvPicPr>
              <p:cNvPr id="403" name="圖片 62" descr="圖片 62"/>
              <p:cNvPicPr>
                <a:picLocks noChangeAspect="1"/>
              </p:cNvPicPr>
              <p:nvPr/>
            </p:nvPicPr>
            <p:blipFill>
              <a:blip r:embed="rId11">
                <a:extLst/>
              </a:blip>
              <a:stretch>
                <a:fillRect/>
              </a:stretch>
            </p:blipFill>
            <p:spPr>
              <a:xfrm>
                <a:off x="-1" y="466759"/>
                <a:ext cx="414133" cy="564421"/>
              </a:xfrm>
              <a:prstGeom prst="rect">
                <a:avLst/>
              </a:prstGeom>
              <a:ln w="12700" cap="flat">
                <a:noFill/>
                <a:miter lim="400000"/>
              </a:ln>
              <a:effectLst/>
            </p:spPr>
          </p:pic>
        </p:grpSp>
        <p:pic>
          <p:nvPicPr>
            <p:cNvPr id="405" name="圖片 67" descr="圖片 67"/>
            <p:cNvPicPr>
              <a:picLocks noChangeAspect="1"/>
            </p:cNvPicPr>
            <p:nvPr/>
          </p:nvPicPr>
          <p:blipFill>
            <a:blip r:embed="rId8">
              <a:extLst/>
            </a:blip>
            <a:stretch>
              <a:fillRect/>
            </a:stretch>
          </p:blipFill>
          <p:spPr>
            <a:xfrm>
              <a:off x="7552995" y="267724"/>
              <a:ext cx="273667" cy="273667"/>
            </a:xfrm>
            <a:prstGeom prst="rect">
              <a:avLst/>
            </a:prstGeom>
            <a:ln w="12700" cap="flat">
              <a:noFill/>
              <a:miter lim="400000"/>
            </a:ln>
            <a:effectLst/>
          </p:spPr>
        </p:pic>
        <p:pic>
          <p:nvPicPr>
            <p:cNvPr id="406" name="圖片 68" descr="圖片 68"/>
            <p:cNvPicPr>
              <a:picLocks noChangeAspect="1"/>
            </p:cNvPicPr>
            <p:nvPr/>
          </p:nvPicPr>
          <p:blipFill>
            <a:blip r:embed="rId7">
              <a:extLst/>
            </a:blip>
            <a:stretch>
              <a:fillRect/>
            </a:stretch>
          </p:blipFill>
          <p:spPr>
            <a:xfrm>
              <a:off x="8178182" y="283540"/>
              <a:ext cx="142557" cy="142557"/>
            </a:xfrm>
            <a:prstGeom prst="rect">
              <a:avLst/>
            </a:prstGeom>
            <a:ln w="12700" cap="flat">
              <a:noFill/>
              <a:miter lim="400000"/>
            </a:ln>
            <a:effectLst/>
          </p:spPr>
        </p:pic>
        <p:pic>
          <p:nvPicPr>
            <p:cNvPr id="407" name="圖片 70" descr="圖片 70"/>
            <p:cNvPicPr>
              <a:picLocks noChangeAspect="1"/>
            </p:cNvPicPr>
            <p:nvPr/>
          </p:nvPicPr>
          <p:blipFill>
            <a:blip r:embed="rId8">
              <a:extLst/>
            </a:blip>
            <a:stretch>
              <a:fillRect/>
            </a:stretch>
          </p:blipFill>
          <p:spPr>
            <a:xfrm>
              <a:off x="2093176" y="541390"/>
              <a:ext cx="273667" cy="273667"/>
            </a:xfrm>
            <a:prstGeom prst="rect">
              <a:avLst/>
            </a:prstGeom>
            <a:ln w="12700" cap="flat">
              <a:noFill/>
              <a:miter lim="400000"/>
            </a:ln>
            <a:effectLst/>
          </p:spPr>
        </p:pic>
        <p:pic>
          <p:nvPicPr>
            <p:cNvPr id="408" name="圖片 73" descr="圖片 73"/>
            <p:cNvPicPr>
              <a:picLocks noChangeAspect="1"/>
            </p:cNvPicPr>
            <p:nvPr/>
          </p:nvPicPr>
          <p:blipFill>
            <a:blip r:embed="rId8">
              <a:extLst/>
            </a:blip>
            <a:stretch>
              <a:fillRect/>
            </a:stretch>
          </p:blipFill>
          <p:spPr>
            <a:xfrm>
              <a:off x="4056005" y="440454"/>
              <a:ext cx="210313" cy="210313"/>
            </a:xfrm>
            <a:prstGeom prst="rect">
              <a:avLst/>
            </a:prstGeom>
            <a:ln w="12700" cap="flat">
              <a:noFill/>
              <a:miter lim="400000"/>
            </a:ln>
            <a:effectLst/>
          </p:spPr>
        </p:pic>
        <p:pic>
          <p:nvPicPr>
            <p:cNvPr id="409" name="圖片 74" descr="圖片 74"/>
            <p:cNvPicPr>
              <a:picLocks noChangeAspect="1"/>
            </p:cNvPicPr>
            <p:nvPr/>
          </p:nvPicPr>
          <p:blipFill>
            <a:blip r:embed="rId8">
              <a:extLst/>
            </a:blip>
            <a:stretch>
              <a:fillRect/>
            </a:stretch>
          </p:blipFill>
          <p:spPr>
            <a:xfrm>
              <a:off x="4679778" y="105903"/>
              <a:ext cx="210313" cy="210313"/>
            </a:xfrm>
            <a:prstGeom prst="rect">
              <a:avLst/>
            </a:prstGeom>
            <a:ln w="12700" cap="flat">
              <a:noFill/>
              <a:miter lim="400000"/>
            </a:ln>
            <a:effectLst/>
          </p:spPr>
        </p:pic>
        <p:pic>
          <p:nvPicPr>
            <p:cNvPr id="410" name="圖片 75" descr="圖片 75"/>
            <p:cNvPicPr>
              <a:picLocks noChangeAspect="1"/>
            </p:cNvPicPr>
            <p:nvPr/>
          </p:nvPicPr>
          <p:blipFill>
            <a:blip r:embed="rId8">
              <a:extLst/>
            </a:blip>
            <a:stretch>
              <a:fillRect/>
            </a:stretch>
          </p:blipFill>
          <p:spPr>
            <a:xfrm>
              <a:off x="3794260" y="64338"/>
              <a:ext cx="210313" cy="210313"/>
            </a:xfrm>
            <a:prstGeom prst="rect">
              <a:avLst/>
            </a:prstGeom>
            <a:ln w="12700" cap="flat">
              <a:noFill/>
              <a:miter lim="400000"/>
            </a:ln>
            <a:effectLst/>
          </p:spPr>
        </p:pic>
        <p:pic>
          <p:nvPicPr>
            <p:cNvPr id="411" name="圖片 13" descr="圖片 13"/>
            <p:cNvPicPr>
              <a:picLocks noChangeAspect="1"/>
            </p:cNvPicPr>
            <p:nvPr/>
          </p:nvPicPr>
          <p:blipFill>
            <a:blip r:embed="rId13">
              <a:extLst/>
            </a:blip>
            <a:srcRect r="56186" b="30243"/>
            <a:stretch>
              <a:fillRect/>
            </a:stretch>
          </p:blipFill>
          <p:spPr>
            <a:xfrm>
              <a:off x="80821" y="1364"/>
              <a:ext cx="2177758" cy="1762693"/>
            </a:xfrm>
            <a:prstGeom prst="rect">
              <a:avLst/>
            </a:prstGeom>
            <a:ln w="12700" cap="flat">
              <a:noFill/>
              <a:miter lim="400000"/>
            </a:ln>
            <a:effectLst/>
          </p:spPr>
        </p:pic>
        <p:pic>
          <p:nvPicPr>
            <p:cNvPr id="412" name="圖片 48" descr="圖片 48"/>
            <p:cNvPicPr>
              <a:picLocks noChangeAspect="1"/>
            </p:cNvPicPr>
            <p:nvPr/>
          </p:nvPicPr>
          <p:blipFill>
            <a:blip r:embed="rId8">
              <a:extLst/>
            </a:blip>
            <a:stretch>
              <a:fillRect/>
            </a:stretch>
          </p:blipFill>
          <p:spPr>
            <a:xfrm>
              <a:off x="45509" y="786862"/>
              <a:ext cx="271973" cy="271973"/>
            </a:xfrm>
            <a:prstGeom prst="rect">
              <a:avLst/>
            </a:prstGeom>
            <a:ln w="12700" cap="flat">
              <a:noFill/>
              <a:miter lim="400000"/>
            </a:ln>
            <a:effectLst/>
          </p:spPr>
        </p:pic>
        <p:pic>
          <p:nvPicPr>
            <p:cNvPr id="413" name="圖片 30" descr="圖片 30"/>
            <p:cNvPicPr>
              <a:picLocks noChangeAspect="1"/>
            </p:cNvPicPr>
            <p:nvPr/>
          </p:nvPicPr>
          <p:blipFill>
            <a:blip r:embed="rId14">
              <a:extLst/>
            </a:blip>
            <a:stretch>
              <a:fillRect/>
            </a:stretch>
          </p:blipFill>
          <p:spPr>
            <a:xfrm>
              <a:off x="2016053" y="238182"/>
              <a:ext cx="2411165" cy="1272767"/>
            </a:xfrm>
            <a:prstGeom prst="rect">
              <a:avLst/>
            </a:prstGeom>
            <a:ln w="12700" cap="flat">
              <a:noFill/>
              <a:miter lim="400000"/>
            </a:ln>
            <a:effectLst/>
          </p:spPr>
        </p:pic>
        <p:pic>
          <p:nvPicPr>
            <p:cNvPr id="414" name="圖片 66" descr="圖片 66"/>
            <p:cNvPicPr>
              <a:picLocks noChangeAspect="1"/>
            </p:cNvPicPr>
            <p:nvPr/>
          </p:nvPicPr>
          <p:blipFill>
            <a:blip r:embed="rId8">
              <a:extLst/>
            </a:blip>
            <a:stretch>
              <a:fillRect/>
            </a:stretch>
          </p:blipFill>
          <p:spPr>
            <a:xfrm>
              <a:off x="7016006" y="52499"/>
              <a:ext cx="210313" cy="210313"/>
            </a:xfrm>
            <a:prstGeom prst="rect">
              <a:avLst/>
            </a:prstGeom>
            <a:ln w="12700" cap="flat">
              <a:noFill/>
              <a:miter lim="400000"/>
            </a:ln>
            <a:effectLst/>
          </p:spPr>
        </p:pic>
        <p:pic>
          <p:nvPicPr>
            <p:cNvPr id="415" name="圖片 72" descr="圖片 72"/>
            <p:cNvPicPr>
              <a:picLocks noChangeAspect="1"/>
            </p:cNvPicPr>
            <p:nvPr/>
          </p:nvPicPr>
          <p:blipFill>
            <a:blip r:embed="rId8">
              <a:extLst/>
            </a:blip>
            <a:stretch>
              <a:fillRect/>
            </a:stretch>
          </p:blipFill>
          <p:spPr>
            <a:xfrm>
              <a:off x="4860314" y="610663"/>
              <a:ext cx="210313" cy="210313"/>
            </a:xfrm>
            <a:prstGeom prst="rect">
              <a:avLst/>
            </a:prstGeom>
            <a:ln w="12700" cap="flat">
              <a:noFill/>
              <a:miter lim="400000"/>
            </a:ln>
            <a:effectLst/>
          </p:spPr>
        </p:pic>
      </p:grpSp>
      <p:sp>
        <p:nvSpPr>
          <p:cNvPr id="417" name="矩形 76"/>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sp>
        <p:nvSpPr>
          <p:cNvPr id="418" name="矩形 1"/>
          <p:cNvSpPr txBox="1"/>
          <p:nvPr/>
        </p:nvSpPr>
        <p:spPr>
          <a:xfrm>
            <a:off x="533554" y="190031"/>
            <a:ext cx="1956258" cy="708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4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TOCFL</a:t>
            </a:r>
          </a:p>
        </p:txBody>
      </p:sp>
      <p:sp>
        <p:nvSpPr>
          <p:cNvPr id="419" name="矩形 35"/>
          <p:cNvSpPr txBox="1"/>
          <p:nvPr/>
        </p:nvSpPr>
        <p:spPr>
          <a:xfrm>
            <a:off x="202754" y="1269934"/>
            <a:ext cx="8672868" cy="8418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303236">
              <a:lnSpc>
                <a:spcPts val="3000"/>
              </a:lnSpc>
              <a:defRPr sz="2400">
                <a:solidFill>
                  <a:srgbClr val="141414"/>
                </a:solidFill>
                <a:latin typeface="Arial"/>
                <a:ea typeface="Arial"/>
                <a:cs typeface="Arial"/>
                <a:sym typeface="Arial"/>
              </a:defRPr>
            </a:pPr>
            <a:r>
              <a:rPr dirty="0" err="1"/>
              <a:t>Standardised</a:t>
            </a:r>
            <a:r>
              <a:rPr dirty="0"/>
              <a:t> Chinese language proficiency tests developed by Taiwan</a:t>
            </a:r>
          </a:p>
        </p:txBody>
      </p:sp>
      <p:graphicFrame>
        <p:nvGraphicFramePr>
          <p:cNvPr id="420" name="表格 4"/>
          <p:cNvGraphicFramePr/>
          <p:nvPr/>
        </p:nvGraphicFramePr>
        <p:xfrm>
          <a:off x="610922" y="2165462"/>
          <a:ext cx="7978216" cy="3235960"/>
        </p:xfrm>
        <a:graphic>
          <a:graphicData uri="http://schemas.openxmlformats.org/drawingml/2006/table">
            <a:tbl>
              <a:tblPr firstRow="1" bandRow="1">
                <a:tableStyleId>{4C3C2611-4C71-4FC5-86AE-919BDF0F9419}</a:tableStyleId>
              </a:tblPr>
              <a:tblGrid>
                <a:gridCol w="1080904"/>
                <a:gridCol w="920648"/>
                <a:gridCol w="3153432"/>
                <a:gridCol w="1411616"/>
                <a:gridCol w="1411616"/>
              </a:tblGrid>
              <a:tr h="370840">
                <a:tc gridSpan="2">
                  <a:txBody>
                    <a:bodyPr/>
                    <a:lstStyle/>
                    <a:p>
                      <a:pPr algn="ctr">
                        <a:defRPr sz="1800" b="0">
                          <a:solidFill>
                            <a:srgbClr val="000000"/>
                          </a:solidFill>
                        </a:defRPr>
                      </a:pPr>
                      <a:r>
                        <a:rPr b="1" dirty="0">
                          <a:solidFill>
                            <a:srgbClr val="FFFFFF"/>
                          </a:solidFill>
                        </a:rPr>
                        <a:t>Level</a:t>
                      </a:r>
                    </a:p>
                  </a:txBody>
                  <a:tcPr marL="45720" marR="45720" anchor="ctr" horzOverflow="overflow"/>
                </a:tc>
                <a:tc hMerge="1">
                  <a:txBody>
                    <a:bodyPr/>
                    <a:lstStyle/>
                    <a:p>
                      <a:endParaRPr lang="en-US"/>
                    </a:p>
                  </a:txBody>
                  <a:tcPr/>
                </a:tc>
                <a:tc>
                  <a:txBody>
                    <a:bodyPr/>
                    <a:lstStyle/>
                    <a:p>
                      <a:pPr algn="l">
                        <a:defRPr sz="1800" b="0">
                          <a:solidFill>
                            <a:srgbClr val="000000"/>
                          </a:solidFill>
                        </a:defRPr>
                      </a:pPr>
                      <a:r>
                        <a:rPr b="1">
                          <a:solidFill>
                            <a:srgbClr val="FFFFFF"/>
                          </a:solidFill>
                        </a:rPr>
                        <a:t>Indicative Course Hours
In non-Chinese-speaking areas</a:t>
                      </a:r>
                    </a:p>
                  </a:txBody>
                  <a:tcPr marL="45720" marR="45720" anchor="ctr" horzOverflow="overflow"/>
                </a:tc>
                <a:tc>
                  <a:txBody>
                    <a:bodyPr/>
                    <a:lstStyle/>
                    <a:p>
                      <a:pPr algn="ctr">
                        <a:defRPr sz="1800" b="0">
                          <a:solidFill>
                            <a:srgbClr val="000000"/>
                          </a:solidFill>
                        </a:defRPr>
                      </a:pPr>
                      <a:r>
                        <a:rPr b="1">
                          <a:solidFill>
                            <a:srgbClr val="FFFFFF"/>
                          </a:solidFill>
                        </a:rPr>
                        <a:t>Vocabulary Base</a:t>
                      </a:r>
                    </a:p>
                  </a:txBody>
                  <a:tcPr marL="45720" marR="45720" anchor="ctr" horzOverflow="overflow"/>
                </a:tc>
                <a:tc>
                  <a:txBody>
                    <a:bodyPr/>
                    <a:lstStyle/>
                    <a:p>
                      <a:pPr algn="ctr">
                        <a:defRPr sz="1800" b="0">
                          <a:solidFill>
                            <a:srgbClr val="000000"/>
                          </a:solidFill>
                        </a:defRPr>
                      </a:pPr>
                      <a:r>
                        <a:rPr b="1">
                          <a:solidFill>
                            <a:srgbClr val="FFFFFF"/>
                          </a:solidFill>
                        </a:rPr>
                        <a:t>CEFR</a:t>
                      </a:r>
                    </a:p>
                  </a:txBody>
                  <a:tcPr marL="45720" marR="45720" anchor="ctr" horzOverflow="overflow"/>
                </a:tc>
              </a:tr>
              <a:tr h="370840">
                <a:tc gridSpan="2">
                  <a:txBody>
                    <a:bodyPr/>
                    <a:lstStyle/>
                    <a:p>
                      <a:pPr algn="l">
                        <a:defRPr sz="1800"/>
                      </a:pPr>
                      <a:r>
                        <a:rPr b="1"/>
                        <a:t>Band Novice</a:t>
                      </a:r>
                    </a:p>
                  </a:txBody>
                  <a:tcPr marL="45720" marR="45720" horzOverflow="overflow"/>
                </a:tc>
                <a:tc hMerge="1">
                  <a:txBody>
                    <a:bodyPr/>
                    <a:lstStyle/>
                    <a:p>
                      <a:endParaRPr lang="en-US"/>
                    </a:p>
                  </a:txBody>
                  <a:tcPr/>
                </a:tc>
                <a:tc>
                  <a:txBody>
                    <a:bodyPr/>
                    <a:lstStyle/>
                    <a:p>
                      <a:pPr algn="ctr">
                        <a:defRPr sz="1800"/>
                      </a:pPr>
                      <a:r>
                        <a:t>60-240 hours</a:t>
                      </a:r>
                    </a:p>
                  </a:txBody>
                  <a:tcPr marL="45720" marR="45720" horzOverflow="overflow"/>
                </a:tc>
                <a:tc>
                  <a:txBody>
                    <a:bodyPr/>
                    <a:lstStyle/>
                    <a:p>
                      <a:pPr algn="ctr">
                        <a:defRPr sz="1800"/>
                      </a:pPr>
                      <a:r>
                        <a:t>300</a:t>
                      </a:r>
                    </a:p>
                  </a:txBody>
                  <a:tcPr marL="45720" marR="45720" horzOverflow="overflow"/>
                </a:tc>
                <a:tc>
                  <a:txBody>
                    <a:bodyPr/>
                    <a:lstStyle/>
                    <a:p>
                      <a:pPr algn="ctr">
                        <a:defRPr sz="1800"/>
                      </a:pPr>
                      <a:endParaRPr/>
                    </a:p>
                  </a:txBody>
                  <a:tcPr marL="45720" marR="45720" horzOverflow="overflow"/>
                </a:tc>
              </a:tr>
              <a:tr h="370840">
                <a:tc rowSpan="2">
                  <a:txBody>
                    <a:bodyPr/>
                    <a:lstStyle/>
                    <a:p>
                      <a:pPr algn="l">
                        <a:defRPr sz="1800"/>
                      </a:pPr>
                      <a:r>
                        <a:rPr b="1"/>
                        <a:t>Band A</a:t>
                      </a:r>
                    </a:p>
                  </a:txBody>
                  <a:tcPr marL="45720" marR="45720" anchor="ctr" horzOverflow="overflow"/>
                </a:tc>
                <a:tc>
                  <a:txBody>
                    <a:bodyPr/>
                    <a:lstStyle/>
                    <a:p>
                      <a:pPr algn="l">
                        <a:defRPr sz="1800"/>
                      </a:pPr>
                      <a:r>
                        <a:t>Level 1</a:t>
                      </a:r>
                    </a:p>
                  </a:txBody>
                  <a:tcPr marL="45720" marR="45720" horzOverflow="overflow"/>
                </a:tc>
                <a:tc>
                  <a:txBody>
                    <a:bodyPr/>
                    <a:lstStyle/>
                    <a:p>
                      <a:pPr algn="ctr">
                        <a:defRPr sz="1800"/>
                      </a:pPr>
                      <a:r>
                        <a:t>240-480 hours</a:t>
                      </a:r>
                    </a:p>
                  </a:txBody>
                  <a:tcPr marL="45720" marR="45720" horzOverflow="overflow"/>
                </a:tc>
                <a:tc>
                  <a:txBody>
                    <a:bodyPr/>
                    <a:lstStyle/>
                    <a:p>
                      <a:pPr algn="ctr">
                        <a:defRPr sz="1800"/>
                      </a:pPr>
                      <a:r>
                        <a:t>500</a:t>
                      </a:r>
                    </a:p>
                  </a:txBody>
                  <a:tcPr marL="45720" marR="45720" horzOverflow="overflow"/>
                </a:tc>
                <a:tc>
                  <a:txBody>
                    <a:bodyPr/>
                    <a:lstStyle/>
                    <a:p>
                      <a:pPr algn="ctr">
                        <a:defRPr sz="1800"/>
                      </a:pPr>
                      <a:r>
                        <a:t>A1</a:t>
                      </a:r>
                    </a:p>
                  </a:txBody>
                  <a:tcPr marL="45720" marR="45720" horzOverflow="overflow"/>
                </a:tc>
              </a:tr>
              <a:tr h="370840">
                <a:tc vMerge="1">
                  <a:txBody>
                    <a:bodyPr/>
                    <a:lstStyle/>
                    <a:p>
                      <a:endParaRPr lang="en-US"/>
                    </a:p>
                  </a:txBody>
                  <a:tcPr/>
                </a:tc>
                <a:tc>
                  <a:txBody>
                    <a:bodyPr/>
                    <a:lstStyle/>
                    <a:p>
                      <a:pPr algn="l">
                        <a:defRPr sz="1800"/>
                      </a:pPr>
                      <a:r>
                        <a:rPr dirty="0"/>
                        <a:t>Level 2</a:t>
                      </a:r>
                    </a:p>
                  </a:txBody>
                  <a:tcPr marL="45720" marR="45720" horzOverflow="overflow"/>
                </a:tc>
                <a:tc>
                  <a:txBody>
                    <a:bodyPr/>
                    <a:lstStyle/>
                    <a:p>
                      <a:pPr algn="ctr">
                        <a:defRPr sz="1800"/>
                      </a:pPr>
                      <a:r>
                        <a:t>480-720 hours</a:t>
                      </a:r>
                    </a:p>
                  </a:txBody>
                  <a:tcPr marL="45720" marR="45720" horzOverflow="overflow"/>
                </a:tc>
                <a:tc>
                  <a:txBody>
                    <a:bodyPr/>
                    <a:lstStyle/>
                    <a:p>
                      <a:pPr algn="ctr">
                        <a:defRPr sz="1800"/>
                      </a:pPr>
                      <a:r>
                        <a:t>1000</a:t>
                      </a:r>
                    </a:p>
                  </a:txBody>
                  <a:tcPr marL="45720" marR="45720" horzOverflow="overflow"/>
                </a:tc>
                <a:tc>
                  <a:txBody>
                    <a:bodyPr/>
                    <a:lstStyle/>
                    <a:p>
                      <a:pPr algn="ctr">
                        <a:defRPr sz="1800"/>
                      </a:pPr>
                      <a:r>
                        <a:t>A2</a:t>
                      </a:r>
                    </a:p>
                  </a:txBody>
                  <a:tcPr marL="45720" marR="45720" horzOverflow="overflow"/>
                </a:tc>
              </a:tr>
              <a:tr h="370840">
                <a:tc rowSpan="2">
                  <a:txBody>
                    <a:bodyPr/>
                    <a:lstStyle/>
                    <a:p>
                      <a:pPr algn="l">
                        <a:defRPr sz="1800"/>
                      </a:pPr>
                      <a:r>
                        <a:rPr b="1" dirty="0"/>
                        <a:t>Band B</a:t>
                      </a:r>
                    </a:p>
                  </a:txBody>
                  <a:tcPr marL="45720" marR="45720" anchor="ctr" horzOverflow="overflow">
                    <a:solidFill>
                      <a:srgbClr val="DCE6F2"/>
                    </a:solidFill>
                  </a:tcPr>
                </a:tc>
                <a:tc>
                  <a:txBody>
                    <a:bodyPr/>
                    <a:lstStyle/>
                    <a:p>
                      <a:pPr algn="l">
                        <a:defRPr sz="1800"/>
                      </a:pPr>
                      <a:r>
                        <a:rPr dirty="0">
                          <a:solidFill>
                            <a:srgbClr val="C00000"/>
                          </a:solidFill>
                        </a:rPr>
                        <a:t>Level 3</a:t>
                      </a:r>
                    </a:p>
                  </a:txBody>
                  <a:tcPr marL="45720" marR="45720" horzOverflow="overflow"/>
                </a:tc>
                <a:tc>
                  <a:txBody>
                    <a:bodyPr/>
                    <a:lstStyle/>
                    <a:p>
                      <a:pPr algn="ctr">
                        <a:defRPr sz="1800"/>
                      </a:pPr>
                      <a:r>
                        <a:rPr dirty="0">
                          <a:solidFill>
                            <a:srgbClr val="C00000"/>
                          </a:solidFill>
                        </a:rPr>
                        <a:t>720-960 hours</a:t>
                      </a:r>
                    </a:p>
                  </a:txBody>
                  <a:tcPr marL="45720" marR="45720" horzOverflow="overflow"/>
                </a:tc>
                <a:tc>
                  <a:txBody>
                    <a:bodyPr/>
                    <a:lstStyle/>
                    <a:p>
                      <a:pPr algn="ctr">
                        <a:defRPr sz="1800"/>
                      </a:pPr>
                      <a:r>
                        <a:rPr dirty="0">
                          <a:solidFill>
                            <a:srgbClr val="C00000"/>
                          </a:solidFill>
                        </a:rPr>
                        <a:t>2500</a:t>
                      </a:r>
                    </a:p>
                  </a:txBody>
                  <a:tcPr marL="45720" marR="45720" horzOverflow="overflow"/>
                </a:tc>
                <a:tc>
                  <a:txBody>
                    <a:bodyPr/>
                    <a:lstStyle/>
                    <a:p>
                      <a:pPr algn="ctr">
                        <a:defRPr sz="1800"/>
                      </a:pPr>
                      <a:r>
                        <a:rPr dirty="0">
                          <a:solidFill>
                            <a:srgbClr val="C00000"/>
                          </a:solidFill>
                        </a:rPr>
                        <a:t>B1</a:t>
                      </a:r>
                    </a:p>
                  </a:txBody>
                  <a:tcPr marL="45720" marR="45720" horzOverflow="overflow"/>
                </a:tc>
              </a:tr>
              <a:tr h="370840">
                <a:tc vMerge="1">
                  <a:txBody>
                    <a:bodyPr/>
                    <a:lstStyle/>
                    <a:p>
                      <a:endParaRPr lang="en-US"/>
                    </a:p>
                  </a:txBody>
                  <a:tcPr/>
                </a:tc>
                <a:tc>
                  <a:txBody>
                    <a:bodyPr/>
                    <a:lstStyle/>
                    <a:p>
                      <a:pPr algn="l">
                        <a:defRPr sz="1800"/>
                      </a:pPr>
                      <a:r>
                        <a:t>Level 4</a:t>
                      </a:r>
                    </a:p>
                  </a:txBody>
                  <a:tcPr marL="45720" marR="45720" horzOverflow="overflow"/>
                </a:tc>
                <a:tc>
                  <a:txBody>
                    <a:bodyPr/>
                    <a:lstStyle/>
                    <a:p>
                      <a:pPr algn="ctr">
                        <a:defRPr sz="1800"/>
                      </a:pPr>
                      <a:r>
                        <a:rPr dirty="0"/>
                        <a:t>960-1920 hours</a:t>
                      </a:r>
                    </a:p>
                  </a:txBody>
                  <a:tcPr marL="45720" marR="45720" horzOverflow="overflow"/>
                </a:tc>
                <a:tc>
                  <a:txBody>
                    <a:bodyPr/>
                    <a:lstStyle/>
                    <a:p>
                      <a:pPr algn="ctr">
                        <a:defRPr sz="1800"/>
                      </a:pPr>
                      <a:r>
                        <a:rPr dirty="0"/>
                        <a:t>5000</a:t>
                      </a:r>
                    </a:p>
                  </a:txBody>
                  <a:tcPr marL="45720" marR="45720" horzOverflow="overflow"/>
                </a:tc>
                <a:tc>
                  <a:txBody>
                    <a:bodyPr/>
                    <a:lstStyle/>
                    <a:p>
                      <a:pPr algn="ctr">
                        <a:defRPr sz="1800"/>
                      </a:pPr>
                      <a:r>
                        <a:rPr dirty="0"/>
                        <a:t>B2</a:t>
                      </a:r>
                    </a:p>
                  </a:txBody>
                  <a:tcPr marL="45720" marR="45720" horzOverflow="overflow"/>
                </a:tc>
              </a:tr>
              <a:tr h="370840">
                <a:tc rowSpan="2">
                  <a:txBody>
                    <a:bodyPr/>
                    <a:lstStyle/>
                    <a:p>
                      <a:pPr algn="l">
                        <a:defRPr sz="1800"/>
                      </a:pPr>
                      <a:r>
                        <a:rPr b="1"/>
                        <a:t>Band C</a:t>
                      </a:r>
                    </a:p>
                  </a:txBody>
                  <a:tcPr marL="45720" marR="45720" anchor="ctr" horzOverflow="overflow"/>
                </a:tc>
                <a:tc>
                  <a:txBody>
                    <a:bodyPr/>
                    <a:lstStyle/>
                    <a:p>
                      <a:pPr algn="l">
                        <a:defRPr sz="1800"/>
                      </a:pPr>
                      <a:r>
                        <a:t>Level 5</a:t>
                      </a:r>
                    </a:p>
                  </a:txBody>
                  <a:tcPr marL="45720" marR="45720" horzOverflow="overflow"/>
                </a:tc>
                <a:tc>
                  <a:txBody>
                    <a:bodyPr/>
                    <a:lstStyle/>
                    <a:p>
                      <a:pPr algn="ctr">
                        <a:defRPr sz="1800"/>
                      </a:pPr>
                      <a:r>
                        <a:t>1920-3840 hours</a:t>
                      </a:r>
                    </a:p>
                  </a:txBody>
                  <a:tcPr marL="45720" marR="45720" horzOverflow="overflow"/>
                </a:tc>
                <a:tc>
                  <a:txBody>
                    <a:bodyPr/>
                    <a:lstStyle/>
                    <a:p>
                      <a:pPr algn="ctr">
                        <a:defRPr sz="1800"/>
                      </a:pPr>
                      <a:r>
                        <a:t>8000</a:t>
                      </a:r>
                    </a:p>
                  </a:txBody>
                  <a:tcPr marL="45720" marR="45720" horzOverflow="overflow"/>
                </a:tc>
                <a:tc>
                  <a:txBody>
                    <a:bodyPr/>
                    <a:lstStyle/>
                    <a:p>
                      <a:pPr algn="ctr">
                        <a:defRPr sz="1800"/>
                      </a:pPr>
                      <a:r>
                        <a:t>C1</a:t>
                      </a:r>
                    </a:p>
                  </a:txBody>
                  <a:tcPr marL="45720" marR="45720" horzOverflow="overflow"/>
                </a:tc>
              </a:tr>
              <a:tr h="370840">
                <a:tc vMerge="1">
                  <a:txBody>
                    <a:bodyPr/>
                    <a:lstStyle/>
                    <a:p>
                      <a:endParaRPr lang="en-US"/>
                    </a:p>
                  </a:txBody>
                  <a:tcPr/>
                </a:tc>
                <a:tc>
                  <a:txBody>
                    <a:bodyPr/>
                    <a:lstStyle/>
                    <a:p>
                      <a:pPr algn="l">
                        <a:defRPr sz="1800"/>
                      </a:pPr>
                      <a:r>
                        <a:t>Level 6</a:t>
                      </a:r>
                    </a:p>
                  </a:txBody>
                  <a:tcPr marL="45720" marR="45720" horzOverflow="overflow"/>
                </a:tc>
                <a:tc>
                  <a:txBody>
                    <a:bodyPr/>
                    <a:lstStyle/>
                    <a:p>
                      <a:pPr algn="ctr">
                        <a:defRPr sz="1800"/>
                      </a:pPr>
                      <a:r>
                        <a:t>More than 3840 hours</a:t>
                      </a:r>
                    </a:p>
                  </a:txBody>
                  <a:tcPr marL="45720" marR="45720" anchor="ctr" horzOverflow="overflow"/>
                </a:tc>
                <a:tc>
                  <a:txBody>
                    <a:bodyPr/>
                    <a:lstStyle/>
                    <a:p>
                      <a:pPr algn="ctr">
                        <a:defRPr sz="1800"/>
                      </a:pPr>
                      <a:r>
                        <a:t>8000</a:t>
                      </a:r>
                    </a:p>
                  </a:txBody>
                  <a:tcPr marL="45720" marR="45720" horzOverflow="overflow"/>
                </a:tc>
                <a:tc>
                  <a:txBody>
                    <a:bodyPr/>
                    <a:lstStyle/>
                    <a:p>
                      <a:pPr algn="ctr">
                        <a:defRPr sz="1800"/>
                      </a:pPr>
                      <a:r>
                        <a:t>C2</a:t>
                      </a:r>
                    </a:p>
                  </a:txBody>
                  <a:tcPr marL="45720" marR="45720"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2" name="矩形 6"/>
          <p:cNvSpPr/>
          <p:nvPr/>
        </p:nvSpPr>
        <p:spPr>
          <a:xfrm>
            <a:off x="11748" y="1151521"/>
            <a:ext cx="9120504" cy="5337851"/>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423" name="文字方塊 9"/>
          <p:cNvSpPr txBox="1"/>
          <p:nvPr/>
        </p:nvSpPr>
        <p:spPr>
          <a:xfrm>
            <a:off x="251616" y="366547"/>
            <a:ext cx="49967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r>
              <a:t>01</a:t>
            </a:r>
          </a:p>
        </p:txBody>
      </p:sp>
      <p:sp>
        <p:nvSpPr>
          <p:cNvPr id="424"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425" name="圖片 16" descr="圖片 16"/>
          <p:cNvPicPr>
            <a:picLocks noChangeAspect="1"/>
          </p:cNvPicPr>
          <p:nvPr/>
        </p:nvPicPr>
        <p:blipFill>
          <a:blip r:embed="rId3">
            <a:extLst/>
          </a:blip>
          <a:srcRect l="49550" r="37821" b="71720"/>
          <a:stretch>
            <a:fillRect/>
          </a:stretch>
        </p:blipFill>
        <p:spPr>
          <a:xfrm>
            <a:off x="4094074" y="6006026"/>
            <a:ext cx="505957" cy="584927"/>
          </a:xfrm>
          <a:prstGeom prst="rect">
            <a:avLst/>
          </a:prstGeom>
          <a:ln w="12700">
            <a:miter lim="400000"/>
          </a:ln>
        </p:spPr>
      </p:pic>
      <p:grpSp>
        <p:nvGrpSpPr>
          <p:cNvPr id="429" name="群組 50"/>
          <p:cNvGrpSpPr/>
          <p:nvPr/>
        </p:nvGrpSpPr>
        <p:grpSpPr>
          <a:xfrm>
            <a:off x="3154547" y="6119802"/>
            <a:ext cx="669033" cy="471151"/>
            <a:chOff x="0" y="0"/>
            <a:chExt cx="669031" cy="471150"/>
          </a:xfrm>
        </p:grpSpPr>
        <p:pic>
          <p:nvPicPr>
            <p:cNvPr id="426" name="圖片 51" descr="圖片 51"/>
            <p:cNvPicPr>
              <a:picLocks noChangeAspect="1"/>
            </p:cNvPicPr>
            <p:nvPr/>
          </p:nvPicPr>
          <p:blipFill>
            <a:blip r:embed="rId4">
              <a:extLst/>
            </a:blip>
            <a:stretch>
              <a:fillRect/>
            </a:stretch>
          </p:blipFill>
          <p:spPr>
            <a:xfrm>
              <a:off x="490779" y="201080"/>
              <a:ext cx="178253" cy="242942"/>
            </a:xfrm>
            <a:prstGeom prst="rect">
              <a:avLst/>
            </a:prstGeom>
            <a:ln w="12700" cap="flat">
              <a:noFill/>
              <a:miter lim="400000"/>
            </a:ln>
            <a:effectLst/>
          </p:spPr>
        </p:pic>
        <p:pic>
          <p:nvPicPr>
            <p:cNvPr id="427" name="圖片 52" descr="圖片 52"/>
            <p:cNvPicPr>
              <a:picLocks noChangeAspect="1"/>
            </p:cNvPicPr>
            <p:nvPr/>
          </p:nvPicPr>
          <p:blipFill>
            <a:blip r:embed="rId5">
              <a:extLst/>
            </a:blip>
            <a:stretch>
              <a:fillRect/>
            </a:stretch>
          </p:blipFill>
          <p:spPr>
            <a:xfrm flipH="1">
              <a:off x="272615" y="0"/>
              <a:ext cx="345698" cy="471151"/>
            </a:xfrm>
            <a:prstGeom prst="rect">
              <a:avLst/>
            </a:prstGeom>
            <a:ln w="12700" cap="flat">
              <a:noFill/>
              <a:miter lim="400000"/>
            </a:ln>
            <a:effectLst/>
          </p:spPr>
        </p:pic>
        <p:pic>
          <p:nvPicPr>
            <p:cNvPr id="428" name="圖片 53" descr="圖片 53"/>
            <p:cNvPicPr>
              <a:picLocks noChangeAspect="1"/>
            </p:cNvPicPr>
            <p:nvPr/>
          </p:nvPicPr>
          <p:blipFill>
            <a:blip r:embed="rId4">
              <a:extLst/>
            </a:blip>
            <a:stretch>
              <a:fillRect/>
            </a:stretch>
          </p:blipFill>
          <p:spPr>
            <a:xfrm>
              <a:off x="-1" y="200905"/>
              <a:ext cx="178254" cy="242942"/>
            </a:xfrm>
            <a:prstGeom prst="rect">
              <a:avLst/>
            </a:prstGeom>
            <a:ln w="12700" cap="flat">
              <a:noFill/>
              <a:miter lim="400000"/>
            </a:ln>
            <a:effectLst/>
          </p:spPr>
        </p:pic>
      </p:grpSp>
      <p:grpSp>
        <p:nvGrpSpPr>
          <p:cNvPr id="453" name="群組 31"/>
          <p:cNvGrpSpPr/>
          <p:nvPr/>
        </p:nvGrpSpPr>
        <p:grpSpPr>
          <a:xfrm>
            <a:off x="205896" y="4318575"/>
            <a:ext cx="8275230" cy="2525486"/>
            <a:chOff x="45509" y="0"/>
            <a:chExt cx="8275229" cy="2525485"/>
          </a:xfrm>
        </p:grpSpPr>
        <p:pic>
          <p:nvPicPr>
            <p:cNvPr id="430" name="圖片 71" descr="圖片 71"/>
            <p:cNvPicPr>
              <a:picLocks noChangeAspect="1"/>
            </p:cNvPicPr>
            <p:nvPr/>
          </p:nvPicPr>
          <p:blipFill>
            <a:blip r:embed="rId6">
              <a:extLst/>
            </a:blip>
            <a:stretch>
              <a:fillRect/>
            </a:stretch>
          </p:blipFill>
          <p:spPr>
            <a:xfrm>
              <a:off x="1791268" y="859645"/>
              <a:ext cx="142557" cy="142557"/>
            </a:xfrm>
            <a:prstGeom prst="rect">
              <a:avLst/>
            </a:prstGeom>
            <a:ln w="12700" cap="flat">
              <a:noFill/>
              <a:miter lim="400000"/>
            </a:ln>
            <a:effectLst/>
          </p:spPr>
        </p:pic>
        <p:pic>
          <p:nvPicPr>
            <p:cNvPr id="431" name="圖片 49" descr="圖片 49"/>
            <p:cNvPicPr>
              <a:picLocks noChangeAspect="1"/>
            </p:cNvPicPr>
            <p:nvPr/>
          </p:nvPicPr>
          <p:blipFill>
            <a:blip r:embed="rId7">
              <a:extLst/>
            </a:blip>
            <a:stretch>
              <a:fillRect/>
            </a:stretch>
          </p:blipFill>
          <p:spPr>
            <a:xfrm>
              <a:off x="952509" y="897045"/>
              <a:ext cx="210313" cy="210313"/>
            </a:xfrm>
            <a:prstGeom prst="rect">
              <a:avLst/>
            </a:prstGeom>
            <a:ln w="12700" cap="flat">
              <a:noFill/>
              <a:miter lim="400000"/>
            </a:ln>
            <a:effectLst/>
          </p:spPr>
        </p:pic>
        <p:grpSp>
          <p:nvGrpSpPr>
            <p:cNvPr id="435" name="群組 55"/>
            <p:cNvGrpSpPr/>
            <p:nvPr/>
          </p:nvGrpSpPr>
          <p:grpSpPr>
            <a:xfrm>
              <a:off x="4722834" y="1458624"/>
              <a:ext cx="1284774" cy="904773"/>
              <a:chOff x="0" y="0"/>
              <a:chExt cx="1284772" cy="904772"/>
            </a:xfrm>
          </p:grpSpPr>
          <p:pic>
            <p:nvPicPr>
              <p:cNvPr id="432" name="圖片 56" descr="圖片 56"/>
              <p:cNvPicPr>
                <a:picLocks noChangeAspect="1"/>
              </p:cNvPicPr>
              <p:nvPr/>
            </p:nvPicPr>
            <p:blipFill>
              <a:blip r:embed="rId8">
                <a:extLst/>
              </a:blip>
              <a:stretch>
                <a:fillRect/>
              </a:stretch>
            </p:blipFill>
            <p:spPr>
              <a:xfrm>
                <a:off x="942465" y="386144"/>
                <a:ext cx="342308" cy="466533"/>
              </a:xfrm>
              <a:prstGeom prst="rect">
                <a:avLst/>
              </a:prstGeom>
              <a:ln w="12700" cap="flat">
                <a:noFill/>
                <a:miter lim="400000"/>
              </a:ln>
              <a:effectLst/>
            </p:spPr>
          </p:pic>
          <p:pic>
            <p:nvPicPr>
              <p:cNvPr id="433" name="圖片 57" descr="圖片 57"/>
              <p:cNvPicPr>
                <a:picLocks noChangeAspect="1"/>
              </p:cNvPicPr>
              <p:nvPr/>
            </p:nvPicPr>
            <p:blipFill>
              <a:blip r:embed="rId9">
                <a:extLst/>
              </a:blip>
              <a:stretch>
                <a:fillRect/>
              </a:stretch>
            </p:blipFill>
            <p:spPr>
              <a:xfrm flipH="1">
                <a:off x="523516" y="0"/>
                <a:ext cx="663858" cy="904773"/>
              </a:xfrm>
              <a:prstGeom prst="rect">
                <a:avLst/>
              </a:prstGeom>
              <a:ln w="12700" cap="flat">
                <a:noFill/>
                <a:miter lim="400000"/>
              </a:ln>
              <a:effectLst/>
            </p:spPr>
          </p:pic>
          <p:pic>
            <p:nvPicPr>
              <p:cNvPr id="434" name="圖片 58" descr="圖片 58"/>
              <p:cNvPicPr>
                <a:picLocks noChangeAspect="1"/>
              </p:cNvPicPr>
              <p:nvPr/>
            </p:nvPicPr>
            <p:blipFill>
              <a:blip r:embed="rId8">
                <a:extLst/>
              </a:blip>
              <a:stretch>
                <a:fillRect/>
              </a:stretch>
            </p:blipFill>
            <p:spPr>
              <a:xfrm>
                <a:off x="0" y="385808"/>
                <a:ext cx="342308" cy="466532"/>
              </a:xfrm>
              <a:prstGeom prst="rect">
                <a:avLst/>
              </a:prstGeom>
              <a:ln w="12700" cap="flat">
                <a:noFill/>
                <a:miter lim="400000"/>
              </a:ln>
              <a:effectLst/>
            </p:spPr>
          </p:pic>
        </p:grpSp>
        <p:grpSp>
          <p:nvGrpSpPr>
            <p:cNvPr id="439" name="群組 59"/>
            <p:cNvGrpSpPr/>
            <p:nvPr/>
          </p:nvGrpSpPr>
          <p:grpSpPr>
            <a:xfrm>
              <a:off x="6489836" y="1268783"/>
              <a:ext cx="1554348" cy="1094614"/>
              <a:chOff x="0" y="0"/>
              <a:chExt cx="1554346" cy="1094613"/>
            </a:xfrm>
          </p:grpSpPr>
          <p:pic>
            <p:nvPicPr>
              <p:cNvPr id="436" name="圖片 60" descr="圖片 60"/>
              <p:cNvPicPr>
                <a:picLocks noChangeAspect="1"/>
              </p:cNvPicPr>
              <p:nvPr/>
            </p:nvPicPr>
            <p:blipFill>
              <a:blip r:embed="rId10">
                <a:extLst/>
              </a:blip>
              <a:stretch>
                <a:fillRect/>
              </a:stretch>
            </p:blipFill>
            <p:spPr>
              <a:xfrm>
                <a:off x="1140215" y="467165"/>
                <a:ext cx="414132" cy="564422"/>
              </a:xfrm>
              <a:prstGeom prst="rect">
                <a:avLst/>
              </a:prstGeom>
              <a:ln w="12700" cap="flat">
                <a:noFill/>
                <a:miter lim="400000"/>
              </a:ln>
              <a:effectLst/>
            </p:spPr>
          </p:pic>
          <p:pic>
            <p:nvPicPr>
              <p:cNvPr id="437" name="圖片 61" descr="圖片 61"/>
              <p:cNvPicPr>
                <a:picLocks noChangeAspect="1"/>
              </p:cNvPicPr>
              <p:nvPr/>
            </p:nvPicPr>
            <p:blipFill>
              <a:blip r:embed="rId11">
                <a:extLst/>
              </a:blip>
              <a:stretch>
                <a:fillRect/>
              </a:stretch>
            </p:blipFill>
            <p:spPr>
              <a:xfrm flipH="1">
                <a:off x="633362" y="0"/>
                <a:ext cx="803149" cy="1094614"/>
              </a:xfrm>
              <a:prstGeom prst="rect">
                <a:avLst/>
              </a:prstGeom>
              <a:ln w="12700" cap="flat">
                <a:noFill/>
                <a:miter lim="400000"/>
              </a:ln>
              <a:effectLst/>
            </p:spPr>
          </p:pic>
          <p:pic>
            <p:nvPicPr>
              <p:cNvPr id="438" name="圖片 62" descr="圖片 62"/>
              <p:cNvPicPr>
                <a:picLocks noChangeAspect="1"/>
              </p:cNvPicPr>
              <p:nvPr/>
            </p:nvPicPr>
            <p:blipFill>
              <a:blip r:embed="rId10">
                <a:extLst/>
              </a:blip>
              <a:stretch>
                <a:fillRect/>
              </a:stretch>
            </p:blipFill>
            <p:spPr>
              <a:xfrm>
                <a:off x="-1" y="466759"/>
                <a:ext cx="414133" cy="564421"/>
              </a:xfrm>
              <a:prstGeom prst="rect">
                <a:avLst/>
              </a:prstGeom>
              <a:ln w="12700" cap="flat">
                <a:noFill/>
                <a:miter lim="400000"/>
              </a:ln>
              <a:effectLst/>
            </p:spPr>
          </p:pic>
        </p:grpSp>
        <p:pic>
          <p:nvPicPr>
            <p:cNvPr id="440" name="圖片 67" descr="圖片 67"/>
            <p:cNvPicPr>
              <a:picLocks noChangeAspect="1"/>
            </p:cNvPicPr>
            <p:nvPr/>
          </p:nvPicPr>
          <p:blipFill>
            <a:blip r:embed="rId7">
              <a:extLst/>
            </a:blip>
            <a:stretch>
              <a:fillRect/>
            </a:stretch>
          </p:blipFill>
          <p:spPr>
            <a:xfrm>
              <a:off x="7552995" y="1029153"/>
              <a:ext cx="273667" cy="273667"/>
            </a:xfrm>
            <a:prstGeom prst="rect">
              <a:avLst/>
            </a:prstGeom>
            <a:ln w="12700" cap="flat">
              <a:noFill/>
              <a:miter lim="400000"/>
            </a:ln>
            <a:effectLst/>
          </p:spPr>
        </p:pic>
        <p:pic>
          <p:nvPicPr>
            <p:cNvPr id="441" name="圖片 68" descr="圖片 68"/>
            <p:cNvPicPr>
              <a:picLocks noChangeAspect="1"/>
            </p:cNvPicPr>
            <p:nvPr/>
          </p:nvPicPr>
          <p:blipFill>
            <a:blip r:embed="rId6">
              <a:extLst/>
            </a:blip>
            <a:stretch>
              <a:fillRect/>
            </a:stretch>
          </p:blipFill>
          <p:spPr>
            <a:xfrm>
              <a:off x="8178182" y="1044969"/>
              <a:ext cx="142557" cy="142557"/>
            </a:xfrm>
            <a:prstGeom prst="rect">
              <a:avLst/>
            </a:prstGeom>
            <a:ln w="12700" cap="flat">
              <a:noFill/>
              <a:miter lim="400000"/>
            </a:ln>
            <a:effectLst/>
          </p:spPr>
        </p:pic>
        <p:pic>
          <p:nvPicPr>
            <p:cNvPr id="442" name="圖片 69" descr="圖片 69"/>
            <p:cNvPicPr>
              <a:picLocks noChangeAspect="1"/>
            </p:cNvPicPr>
            <p:nvPr/>
          </p:nvPicPr>
          <p:blipFill>
            <a:blip r:embed="rId12">
              <a:extLst/>
            </a:blip>
            <a:stretch>
              <a:fillRect/>
            </a:stretch>
          </p:blipFill>
          <p:spPr>
            <a:xfrm rot="21376465" flipH="1">
              <a:off x="5278455" y="50126"/>
              <a:ext cx="1588030" cy="1388451"/>
            </a:xfrm>
            <a:prstGeom prst="rect">
              <a:avLst/>
            </a:prstGeom>
            <a:ln w="12700" cap="flat">
              <a:noFill/>
              <a:miter lim="400000"/>
            </a:ln>
            <a:effectLst/>
          </p:spPr>
        </p:pic>
        <p:pic>
          <p:nvPicPr>
            <p:cNvPr id="443" name="圖片 70" descr="圖片 70"/>
            <p:cNvPicPr>
              <a:picLocks noChangeAspect="1"/>
            </p:cNvPicPr>
            <p:nvPr/>
          </p:nvPicPr>
          <p:blipFill>
            <a:blip r:embed="rId7">
              <a:extLst/>
            </a:blip>
            <a:stretch>
              <a:fillRect/>
            </a:stretch>
          </p:blipFill>
          <p:spPr>
            <a:xfrm>
              <a:off x="2093176" y="1302819"/>
              <a:ext cx="273667" cy="273667"/>
            </a:xfrm>
            <a:prstGeom prst="rect">
              <a:avLst/>
            </a:prstGeom>
            <a:ln w="12700" cap="flat">
              <a:noFill/>
              <a:miter lim="400000"/>
            </a:ln>
            <a:effectLst/>
          </p:spPr>
        </p:pic>
        <p:pic>
          <p:nvPicPr>
            <p:cNvPr id="444" name="圖片 73" descr="圖片 73"/>
            <p:cNvPicPr>
              <a:picLocks noChangeAspect="1"/>
            </p:cNvPicPr>
            <p:nvPr/>
          </p:nvPicPr>
          <p:blipFill>
            <a:blip r:embed="rId7">
              <a:extLst/>
            </a:blip>
            <a:stretch>
              <a:fillRect/>
            </a:stretch>
          </p:blipFill>
          <p:spPr>
            <a:xfrm>
              <a:off x="4056005" y="1201883"/>
              <a:ext cx="210313" cy="210313"/>
            </a:xfrm>
            <a:prstGeom prst="rect">
              <a:avLst/>
            </a:prstGeom>
            <a:ln w="12700" cap="flat">
              <a:noFill/>
              <a:miter lim="400000"/>
            </a:ln>
            <a:effectLst/>
          </p:spPr>
        </p:pic>
        <p:pic>
          <p:nvPicPr>
            <p:cNvPr id="445" name="圖片 74" descr="圖片 74"/>
            <p:cNvPicPr>
              <a:picLocks noChangeAspect="1"/>
            </p:cNvPicPr>
            <p:nvPr/>
          </p:nvPicPr>
          <p:blipFill>
            <a:blip r:embed="rId7">
              <a:extLst/>
            </a:blip>
            <a:stretch>
              <a:fillRect/>
            </a:stretch>
          </p:blipFill>
          <p:spPr>
            <a:xfrm>
              <a:off x="4679778" y="867332"/>
              <a:ext cx="210313" cy="210313"/>
            </a:xfrm>
            <a:prstGeom prst="rect">
              <a:avLst/>
            </a:prstGeom>
            <a:ln w="12700" cap="flat">
              <a:noFill/>
              <a:miter lim="400000"/>
            </a:ln>
            <a:effectLst/>
          </p:spPr>
        </p:pic>
        <p:pic>
          <p:nvPicPr>
            <p:cNvPr id="446" name="圖片 75" descr="圖片 75"/>
            <p:cNvPicPr>
              <a:picLocks noChangeAspect="1"/>
            </p:cNvPicPr>
            <p:nvPr/>
          </p:nvPicPr>
          <p:blipFill>
            <a:blip r:embed="rId7">
              <a:extLst/>
            </a:blip>
            <a:stretch>
              <a:fillRect/>
            </a:stretch>
          </p:blipFill>
          <p:spPr>
            <a:xfrm>
              <a:off x="3794260" y="825767"/>
              <a:ext cx="210313" cy="210313"/>
            </a:xfrm>
            <a:prstGeom prst="rect">
              <a:avLst/>
            </a:prstGeom>
            <a:ln w="12700" cap="flat">
              <a:noFill/>
              <a:miter lim="400000"/>
            </a:ln>
            <a:effectLst/>
          </p:spPr>
        </p:pic>
        <p:pic>
          <p:nvPicPr>
            <p:cNvPr id="447" name="圖片 13" descr="圖片 13"/>
            <p:cNvPicPr>
              <a:picLocks noChangeAspect="1"/>
            </p:cNvPicPr>
            <p:nvPr/>
          </p:nvPicPr>
          <p:blipFill>
            <a:blip r:embed="rId13">
              <a:extLst/>
            </a:blip>
            <a:srcRect r="56186" b="30243"/>
            <a:stretch>
              <a:fillRect/>
            </a:stretch>
          </p:blipFill>
          <p:spPr>
            <a:xfrm>
              <a:off x="80821" y="762793"/>
              <a:ext cx="2177758" cy="1762693"/>
            </a:xfrm>
            <a:prstGeom prst="rect">
              <a:avLst/>
            </a:prstGeom>
            <a:ln w="12700" cap="flat">
              <a:noFill/>
              <a:miter lim="400000"/>
            </a:ln>
            <a:effectLst/>
          </p:spPr>
        </p:pic>
        <p:pic>
          <p:nvPicPr>
            <p:cNvPr id="448" name="圖片 48" descr="圖片 48"/>
            <p:cNvPicPr>
              <a:picLocks noChangeAspect="1"/>
            </p:cNvPicPr>
            <p:nvPr/>
          </p:nvPicPr>
          <p:blipFill>
            <a:blip r:embed="rId7">
              <a:extLst/>
            </a:blip>
            <a:stretch>
              <a:fillRect/>
            </a:stretch>
          </p:blipFill>
          <p:spPr>
            <a:xfrm>
              <a:off x="45509" y="1548291"/>
              <a:ext cx="271973" cy="271973"/>
            </a:xfrm>
            <a:prstGeom prst="rect">
              <a:avLst/>
            </a:prstGeom>
            <a:ln w="12700" cap="flat">
              <a:noFill/>
              <a:miter lim="400000"/>
            </a:ln>
            <a:effectLst/>
          </p:spPr>
        </p:pic>
        <p:pic>
          <p:nvPicPr>
            <p:cNvPr id="449" name="圖片 30" descr="圖片 30"/>
            <p:cNvPicPr>
              <a:picLocks noChangeAspect="1"/>
            </p:cNvPicPr>
            <p:nvPr/>
          </p:nvPicPr>
          <p:blipFill>
            <a:blip r:embed="rId14">
              <a:extLst/>
            </a:blip>
            <a:stretch>
              <a:fillRect/>
            </a:stretch>
          </p:blipFill>
          <p:spPr>
            <a:xfrm>
              <a:off x="2016053" y="999611"/>
              <a:ext cx="2411165" cy="1272767"/>
            </a:xfrm>
            <a:prstGeom prst="rect">
              <a:avLst/>
            </a:prstGeom>
            <a:ln w="12700" cap="flat">
              <a:noFill/>
              <a:miter lim="400000"/>
            </a:ln>
            <a:effectLst/>
          </p:spPr>
        </p:pic>
        <p:pic>
          <p:nvPicPr>
            <p:cNvPr id="450" name="圖片 65" descr="圖片 65"/>
            <p:cNvPicPr>
              <a:picLocks noChangeAspect="1"/>
            </p:cNvPicPr>
            <p:nvPr/>
          </p:nvPicPr>
          <p:blipFill>
            <a:blip r:embed="rId8">
              <a:extLst/>
            </a:blip>
            <a:stretch>
              <a:fillRect/>
            </a:stretch>
          </p:blipFill>
          <p:spPr>
            <a:xfrm flipH="1">
              <a:off x="6117598" y="1477248"/>
              <a:ext cx="577626" cy="851269"/>
            </a:xfrm>
            <a:prstGeom prst="rect">
              <a:avLst/>
            </a:prstGeom>
            <a:ln w="12700" cap="flat">
              <a:noFill/>
              <a:miter lim="400000"/>
            </a:ln>
            <a:effectLst/>
          </p:spPr>
        </p:pic>
        <p:pic>
          <p:nvPicPr>
            <p:cNvPr id="451" name="圖片 66" descr="圖片 66"/>
            <p:cNvPicPr>
              <a:picLocks noChangeAspect="1"/>
            </p:cNvPicPr>
            <p:nvPr/>
          </p:nvPicPr>
          <p:blipFill>
            <a:blip r:embed="rId7">
              <a:extLst/>
            </a:blip>
            <a:stretch>
              <a:fillRect/>
            </a:stretch>
          </p:blipFill>
          <p:spPr>
            <a:xfrm>
              <a:off x="7016006" y="813928"/>
              <a:ext cx="210313" cy="210313"/>
            </a:xfrm>
            <a:prstGeom prst="rect">
              <a:avLst/>
            </a:prstGeom>
            <a:ln w="12700" cap="flat">
              <a:noFill/>
              <a:miter lim="400000"/>
            </a:ln>
            <a:effectLst/>
          </p:spPr>
        </p:pic>
        <p:pic>
          <p:nvPicPr>
            <p:cNvPr id="452" name="圖片 72" descr="圖片 72"/>
            <p:cNvPicPr>
              <a:picLocks noChangeAspect="1"/>
            </p:cNvPicPr>
            <p:nvPr/>
          </p:nvPicPr>
          <p:blipFill>
            <a:blip r:embed="rId7">
              <a:extLst/>
            </a:blip>
            <a:stretch>
              <a:fillRect/>
            </a:stretch>
          </p:blipFill>
          <p:spPr>
            <a:xfrm>
              <a:off x="4860314" y="1372092"/>
              <a:ext cx="210313" cy="210313"/>
            </a:xfrm>
            <a:prstGeom prst="rect">
              <a:avLst/>
            </a:prstGeom>
            <a:ln w="12700" cap="flat">
              <a:noFill/>
              <a:miter lim="400000"/>
            </a:ln>
            <a:effectLst/>
          </p:spPr>
        </p:pic>
      </p:grpSp>
      <p:sp>
        <p:nvSpPr>
          <p:cNvPr id="454" name="矩形 76"/>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sp>
        <p:nvSpPr>
          <p:cNvPr id="455" name="標題 7"/>
          <p:cNvSpPr txBox="1"/>
          <p:nvPr/>
        </p:nvSpPr>
        <p:spPr>
          <a:xfrm>
            <a:off x="554739" y="2639889"/>
            <a:ext cx="8034520" cy="1446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defRPr sz="4000" b="1">
                <a:solidFill>
                  <a:srgbClr val="17375E"/>
                </a:solidFill>
                <a:effectLst>
                  <a:outerShdw blurRad="38100" dist="38100" dir="2700000" rotWithShape="0">
                    <a:srgbClr val="000000">
                      <a:alpha val="43137"/>
                    </a:srgbClr>
                  </a:outerShdw>
                </a:effectLst>
                <a:latin typeface="Arial"/>
                <a:ea typeface="Arial"/>
                <a:cs typeface="Arial"/>
                <a:sym typeface="Arial"/>
              </a:defRPr>
            </a:pPr>
            <a:r>
              <a:t>Huayu Enrichment Scholarship</a:t>
            </a:r>
            <a:endParaRPr sz="4400"/>
          </a:p>
          <a:p>
            <a:pPr algn="ctr">
              <a:spcBef>
                <a:spcPts val="1800"/>
              </a:spcBef>
              <a:defRPr sz="4000" b="1">
                <a:solidFill>
                  <a:srgbClr val="17375E"/>
                </a:solidFill>
                <a:effectLst>
                  <a:outerShdw blurRad="38100" dist="38100" dir="2700000" rotWithShape="0">
                    <a:srgbClr val="000000">
                      <a:alpha val="43137"/>
                    </a:srgbClr>
                  </a:outerShdw>
                </a:effectLst>
                <a:latin typeface="Arial"/>
                <a:ea typeface="Arial"/>
                <a:cs typeface="Arial"/>
                <a:sym typeface="Arial"/>
              </a:defRPr>
            </a:pPr>
            <a:r>
              <a:t>(HES)</a:t>
            </a:r>
          </a:p>
        </p:txBody>
      </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4" name="矩形 6"/>
          <p:cNvSpPr/>
          <p:nvPr/>
        </p:nvSpPr>
        <p:spPr>
          <a:xfrm>
            <a:off x="7966" y="1153726"/>
            <a:ext cx="9120503" cy="5343157"/>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475" name="文字方塊 9"/>
          <p:cNvSpPr txBox="1"/>
          <p:nvPr/>
        </p:nvSpPr>
        <p:spPr>
          <a:xfrm>
            <a:off x="251616" y="366547"/>
            <a:ext cx="49967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r>
              <a:t>01</a:t>
            </a:r>
          </a:p>
        </p:txBody>
      </p:sp>
      <p:sp>
        <p:nvSpPr>
          <p:cNvPr id="476"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pic>
        <p:nvPicPr>
          <p:cNvPr id="477" name="圖片 16" descr="圖片 16"/>
          <p:cNvPicPr>
            <a:picLocks noChangeAspect="1"/>
          </p:cNvPicPr>
          <p:nvPr/>
        </p:nvPicPr>
        <p:blipFill>
          <a:blip r:embed="rId3">
            <a:extLst/>
          </a:blip>
          <a:srcRect l="49550" r="37821" b="71720"/>
          <a:stretch>
            <a:fillRect/>
          </a:stretch>
        </p:blipFill>
        <p:spPr>
          <a:xfrm>
            <a:off x="4094074" y="6006026"/>
            <a:ext cx="505957" cy="584927"/>
          </a:xfrm>
          <a:prstGeom prst="rect">
            <a:avLst/>
          </a:prstGeom>
          <a:ln w="12700">
            <a:miter lim="400000"/>
          </a:ln>
        </p:spPr>
      </p:pic>
      <p:grpSp>
        <p:nvGrpSpPr>
          <p:cNvPr id="481" name="群組 50"/>
          <p:cNvGrpSpPr/>
          <p:nvPr/>
        </p:nvGrpSpPr>
        <p:grpSpPr>
          <a:xfrm>
            <a:off x="3154547" y="6119802"/>
            <a:ext cx="669033" cy="471151"/>
            <a:chOff x="0" y="0"/>
            <a:chExt cx="669031" cy="471150"/>
          </a:xfrm>
        </p:grpSpPr>
        <p:pic>
          <p:nvPicPr>
            <p:cNvPr id="478" name="圖片 51" descr="圖片 51"/>
            <p:cNvPicPr>
              <a:picLocks noChangeAspect="1"/>
            </p:cNvPicPr>
            <p:nvPr/>
          </p:nvPicPr>
          <p:blipFill>
            <a:blip r:embed="rId4">
              <a:extLst/>
            </a:blip>
            <a:stretch>
              <a:fillRect/>
            </a:stretch>
          </p:blipFill>
          <p:spPr>
            <a:xfrm>
              <a:off x="490779" y="201080"/>
              <a:ext cx="178253" cy="242942"/>
            </a:xfrm>
            <a:prstGeom prst="rect">
              <a:avLst/>
            </a:prstGeom>
            <a:ln w="12700" cap="flat">
              <a:noFill/>
              <a:miter lim="400000"/>
            </a:ln>
            <a:effectLst/>
          </p:spPr>
        </p:pic>
        <p:pic>
          <p:nvPicPr>
            <p:cNvPr id="479" name="圖片 52" descr="圖片 52"/>
            <p:cNvPicPr>
              <a:picLocks noChangeAspect="1"/>
            </p:cNvPicPr>
            <p:nvPr/>
          </p:nvPicPr>
          <p:blipFill>
            <a:blip r:embed="rId5">
              <a:extLst/>
            </a:blip>
            <a:stretch>
              <a:fillRect/>
            </a:stretch>
          </p:blipFill>
          <p:spPr>
            <a:xfrm flipH="1">
              <a:off x="272615" y="0"/>
              <a:ext cx="345698" cy="471151"/>
            </a:xfrm>
            <a:prstGeom prst="rect">
              <a:avLst/>
            </a:prstGeom>
            <a:ln w="12700" cap="flat">
              <a:noFill/>
              <a:miter lim="400000"/>
            </a:ln>
            <a:effectLst/>
          </p:spPr>
        </p:pic>
        <p:pic>
          <p:nvPicPr>
            <p:cNvPr id="480" name="圖片 53" descr="圖片 53"/>
            <p:cNvPicPr>
              <a:picLocks noChangeAspect="1"/>
            </p:cNvPicPr>
            <p:nvPr/>
          </p:nvPicPr>
          <p:blipFill>
            <a:blip r:embed="rId4">
              <a:extLst/>
            </a:blip>
            <a:stretch>
              <a:fillRect/>
            </a:stretch>
          </p:blipFill>
          <p:spPr>
            <a:xfrm>
              <a:off x="-1" y="200905"/>
              <a:ext cx="178254" cy="242942"/>
            </a:xfrm>
            <a:prstGeom prst="rect">
              <a:avLst/>
            </a:prstGeom>
            <a:ln w="12700" cap="flat">
              <a:noFill/>
              <a:miter lim="400000"/>
            </a:ln>
            <a:effectLst/>
          </p:spPr>
        </p:pic>
      </p:grpSp>
      <p:grpSp>
        <p:nvGrpSpPr>
          <p:cNvPr id="503" name="群組 31"/>
          <p:cNvGrpSpPr/>
          <p:nvPr/>
        </p:nvGrpSpPr>
        <p:grpSpPr>
          <a:xfrm>
            <a:off x="45509" y="3420114"/>
            <a:ext cx="8892141" cy="3437888"/>
            <a:chOff x="45509" y="0"/>
            <a:chExt cx="8892140" cy="3437886"/>
          </a:xfrm>
        </p:grpSpPr>
        <p:pic>
          <p:nvPicPr>
            <p:cNvPr id="482" name="圖片 71" descr="圖片 71"/>
            <p:cNvPicPr>
              <a:picLocks noChangeAspect="1"/>
            </p:cNvPicPr>
            <p:nvPr/>
          </p:nvPicPr>
          <p:blipFill>
            <a:blip r:embed="rId6">
              <a:extLst/>
            </a:blip>
            <a:stretch>
              <a:fillRect/>
            </a:stretch>
          </p:blipFill>
          <p:spPr>
            <a:xfrm>
              <a:off x="1791268" y="1772046"/>
              <a:ext cx="142557" cy="142557"/>
            </a:xfrm>
            <a:prstGeom prst="rect">
              <a:avLst/>
            </a:prstGeom>
            <a:ln w="12700" cap="flat">
              <a:noFill/>
              <a:miter lim="400000"/>
            </a:ln>
            <a:effectLst/>
          </p:spPr>
        </p:pic>
        <p:pic>
          <p:nvPicPr>
            <p:cNvPr id="483" name="圖片 49" descr="圖片 49"/>
            <p:cNvPicPr>
              <a:picLocks noChangeAspect="1"/>
            </p:cNvPicPr>
            <p:nvPr/>
          </p:nvPicPr>
          <p:blipFill>
            <a:blip r:embed="rId7">
              <a:extLst/>
            </a:blip>
            <a:stretch>
              <a:fillRect/>
            </a:stretch>
          </p:blipFill>
          <p:spPr>
            <a:xfrm>
              <a:off x="952509" y="1809446"/>
              <a:ext cx="210313" cy="210313"/>
            </a:xfrm>
            <a:prstGeom prst="rect">
              <a:avLst/>
            </a:prstGeom>
            <a:ln w="12700" cap="flat">
              <a:noFill/>
              <a:miter lim="400000"/>
            </a:ln>
            <a:effectLst/>
          </p:spPr>
        </p:pic>
        <p:grpSp>
          <p:nvGrpSpPr>
            <p:cNvPr id="487" name="群組 55"/>
            <p:cNvGrpSpPr/>
            <p:nvPr/>
          </p:nvGrpSpPr>
          <p:grpSpPr>
            <a:xfrm>
              <a:off x="4722834" y="2371025"/>
              <a:ext cx="1284774" cy="904773"/>
              <a:chOff x="0" y="0"/>
              <a:chExt cx="1284772" cy="904772"/>
            </a:xfrm>
          </p:grpSpPr>
          <p:pic>
            <p:nvPicPr>
              <p:cNvPr id="484" name="圖片 56" descr="圖片 56"/>
              <p:cNvPicPr>
                <a:picLocks noChangeAspect="1"/>
              </p:cNvPicPr>
              <p:nvPr/>
            </p:nvPicPr>
            <p:blipFill>
              <a:blip r:embed="rId8">
                <a:extLst/>
              </a:blip>
              <a:stretch>
                <a:fillRect/>
              </a:stretch>
            </p:blipFill>
            <p:spPr>
              <a:xfrm>
                <a:off x="942465" y="386144"/>
                <a:ext cx="342308" cy="466533"/>
              </a:xfrm>
              <a:prstGeom prst="rect">
                <a:avLst/>
              </a:prstGeom>
              <a:ln w="12700" cap="flat">
                <a:noFill/>
                <a:miter lim="400000"/>
              </a:ln>
              <a:effectLst/>
            </p:spPr>
          </p:pic>
          <p:pic>
            <p:nvPicPr>
              <p:cNvPr id="485" name="圖片 57" descr="圖片 57"/>
              <p:cNvPicPr>
                <a:picLocks noChangeAspect="1"/>
              </p:cNvPicPr>
              <p:nvPr/>
            </p:nvPicPr>
            <p:blipFill>
              <a:blip r:embed="rId9">
                <a:extLst/>
              </a:blip>
              <a:stretch>
                <a:fillRect/>
              </a:stretch>
            </p:blipFill>
            <p:spPr>
              <a:xfrm flipH="1">
                <a:off x="523516" y="0"/>
                <a:ext cx="663858" cy="904773"/>
              </a:xfrm>
              <a:prstGeom prst="rect">
                <a:avLst/>
              </a:prstGeom>
              <a:ln w="12700" cap="flat">
                <a:noFill/>
                <a:miter lim="400000"/>
              </a:ln>
              <a:effectLst/>
            </p:spPr>
          </p:pic>
          <p:pic>
            <p:nvPicPr>
              <p:cNvPr id="486" name="圖片 58" descr="圖片 58"/>
              <p:cNvPicPr>
                <a:picLocks noChangeAspect="1"/>
              </p:cNvPicPr>
              <p:nvPr/>
            </p:nvPicPr>
            <p:blipFill>
              <a:blip r:embed="rId8">
                <a:extLst/>
              </a:blip>
              <a:stretch>
                <a:fillRect/>
              </a:stretch>
            </p:blipFill>
            <p:spPr>
              <a:xfrm>
                <a:off x="0" y="385808"/>
                <a:ext cx="342308" cy="466532"/>
              </a:xfrm>
              <a:prstGeom prst="rect">
                <a:avLst/>
              </a:prstGeom>
              <a:ln w="12700" cap="flat">
                <a:noFill/>
                <a:miter lim="400000"/>
              </a:ln>
              <a:effectLst/>
            </p:spPr>
          </p:pic>
        </p:grpSp>
        <p:grpSp>
          <p:nvGrpSpPr>
            <p:cNvPr id="491" name="群組 59"/>
            <p:cNvGrpSpPr/>
            <p:nvPr/>
          </p:nvGrpSpPr>
          <p:grpSpPr>
            <a:xfrm>
              <a:off x="6489836" y="2181184"/>
              <a:ext cx="1554348" cy="1094614"/>
              <a:chOff x="0" y="0"/>
              <a:chExt cx="1554346" cy="1094613"/>
            </a:xfrm>
          </p:grpSpPr>
          <p:pic>
            <p:nvPicPr>
              <p:cNvPr id="488" name="圖片 60" descr="圖片 60"/>
              <p:cNvPicPr>
                <a:picLocks noChangeAspect="1"/>
              </p:cNvPicPr>
              <p:nvPr/>
            </p:nvPicPr>
            <p:blipFill>
              <a:blip r:embed="rId10">
                <a:extLst/>
              </a:blip>
              <a:stretch>
                <a:fillRect/>
              </a:stretch>
            </p:blipFill>
            <p:spPr>
              <a:xfrm>
                <a:off x="1140215" y="467165"/>
                <a:ext cx="414132" cy="564422"/>
              </a:xfrm>
              <a:prstGeom prst="rect">
                <a:avLst/>
              </a:prstGeom>
              <a:ln w="12700" cap="flat">
                <a:noFill/>
                <a:miter lim="400000"/>
              </a:ln>
              <a:effectLst/>
            </p:spPr>
          </p:pic>
          <p:pic>
            <p:nvPicPr>
              <p:cNvPr id="489" name="圖片 61" descr="圖片 61"/>
              <p:cNvPicPr>
                <a:picLocks noChangeAspect="1"/>
              </p:cNvPicPr>
              <p:nvPr/>
            </p:nvPicPr>
            <p:blipFill>
              <a:blip r:embed="rId11">
                <a:extLst/>
              </a:blip>
              <a:stretch>
                <a:fillRect/>
              </a:stretch>
            </p:blipFill>
            <p:spPr>
              <a:xfrm flipH="1">
                <a:off x="633362" y="0"/>
                <a:ext cx="803149" cy="1094614"/>
              </a:xfrm>
              <a:prstGeom prst="rect">
                <a:avLst/>
              </a:prstGeom>
              <a:ln w="12700" cap="flat">
                <a:noFill/>
                <a:miter lim="400000"/>
              </a:ln>
              <a:effectLst/>
            </p:spPr>
          </p:pic>
          <p:pic>
            <p:nvPicPr>
              <p:cNvPr id="490" name="圖片 62" descr="圖片 62"/>
              <p:cNvPicPr>
                <a:picLocks noChangeAspect="1"/>
              </p:cNvPicPr>
              <p:nvPr/>
            </p:nvPicPr>
            <p:blipFill>
              <a:blip r:embed="rId10">
                <a:extLst/>
              </a:blip>
              <a:stretch>
                <a:fillRect/>
              </a:stretch>
            </p:blipFill>
            <p:spPr>
              <a:xfrm>
                <a:off x="-1" y="466759"/>
                <a:ext cx="414133" cy="564421"/>
              </a:xfrm>
              <a:prstGeom prst="rect">
                <a:avLst/>
              </a:prstGeom>
              <a:ln w="12700" cap="flat">
                <a:noFill/>
                <a:miter lim="400000"/>
              </a:ln>
              <a:effectLst/>
            </p:spPr>
          </p:pic>
        </p:grpSp>
        <p:pic>
          <p:nvPicPr>
            <p:cNvPr id="492" name="圖片 67" descr="圖片 67"/>
            <p:cNvPicPr>
              <a:picLocks noChangeAspect="1"/>
            </p:cNvPicPr>
            <p:nvPr/>
          </p:nvPicPr>
          <p:blipFill>
            <a:blip r:embed="rId7">
              <a:extLst/>
            </a:blip>
            <a:stretch>
              <a:fillRect/>
            </a:stretch>
          </p:blipFill>
          <p:spPr>
            <a:xfrm>
              <a:off x="7552995" y="1941554"/>
              <a:ext cx="273667" cy="273667"/>
            </a:xfrm>
            <a:prstGeom prst="rect">
              <a:avLst/>
            </a:prstGeom>
            <a:ln w="12700" cap="flat">
              <a:noFill/>
              <a:miter lim="400000"/>
            </a:ln>
            <a:effectLst/>
          </p:spPr>
        </p:pic>
        <p:pic>
          <p:nvPicPr>
            <p:cNvPr id="493" name="圖片 68" descr="圖片 68"/>
            <p:cNvPicPr>
              <a:picLocks noChangeAspect="1"/>
            </p:cNvPicPr>
            <p:nvPr/>
          </p:nvPicPr>
          <p:blipFill>
            <a:blip r:embed="rId6">
              <a:extLst/>
            </a:blip>
            <a:stretch>
              <a:fillRect/>
            </a:stretch>
          </p:blipFill>
          <p:spPr>
            <a:xfrm>
              <a:off x="8178182" y="1957370"/>
              <a:ext cx="142557" cy="142557"/>
            </a:xfrm>
            <a:prstGeom prst="rect">
              <a:avLst/>
            </a:prstGeom>
            <a:ln w="12700" cap="flat">
              <a:noFill/>
              <a:miter lim="400000"/>
            </a:ln>
            <a:effectLst/>
          </p:spPr>
        </p:pic>
        <p:pic>
          <p:nvPicPr>
            <p:cNvPr id="494" name="圖片 69" descr="圖片 69"/>
            <p:cNvPicPr>
              <a:picLocks noChangeAspect="1"/>
            </p:cNvPicPr>
            <p:nvPr/>
          </p:nvPicPr>
          <p:blipFill>
            <a:blip r:embed="rId12">
              <a:extLst/>
            </a:blip>
            <a:stretch>
              <a:fillRect/>
            </a:stretch>
          </p:blipFill>
          <p:spPr>
            <a:xfrm rot="21376465" flipH="1">
              <a:off x="7306188" y="50126"/>
              <a:ext cx="1588030" cy="1388451"/>
            </a:xfrm>
            <a:prstGeom prst="rect">
              <a:avLst/>
            </a:prstGeom>
            <a:ln w="12700" cap="flat">
              <a:noFill/>
              <a:miter lim="400000"/>
            </a:ln>
            <a:effectLst/>
          </p:spPr>
        </p:pic>
        <p:pic>
          <p:nvPicPr>
            <p:cNvPr id="495" name="圖片 70" descr="圖片 70"/>
            <p:cNvPicPr>
              <a:picLocks noChangeAspect="1"/>
            </p:cNvPicPr>
            <p:nvPr/>
          </p:nvPicPr>
          <p:blipFill>
            <a:blip r:embed="rId7">
              <a:extLst/>
            </a:blip>
            <a:stretch>
              <a:fillRect/>
            </a:stretch>
          </p:blipFill>
          <p:spPr>
            <a:xfrm>
              <a:off x="2093176" y="2215220"/>
              <a:ext cx="273667" cy="273667"/>
            </a:xfrm>
            <a:prstGeom prst="rect">
              <a:avLst/>
            </a:prstGeom>
            <a:ln w="12700" cap="flat">
              <a:noFill/>
              <a:miter lim="400000"/>
            </a:ln>
            <a:effectLst/>
          </p:spPr>
        </p:pic>
        <p:pic>
          <p:nvPicPr>
            <p:cNvPr id="496" name="圖片 73" descr="圖片 73"/>
            <p:cNvPicPr>
              <a:picLocks noChangeAspect="1"/>
            </p:cNvPicPr>
            <p:nvPr/>
          </p:nvPicPr>
          <p:blipFill>
            <a:blip r:embed="rId7">
              <a:extLst/>
            </a:blip>
            <a:stretch>
              <a:fillRect/>
            </a:stretch>
          </p:blipFill>
          <p:spPr>
            <a:xfrm>
              <a:off x="4056005" y="2114284"/>
              <a:ext cx="210313" cy="210313"/>
            </a:xfrm>
            <a:prstGeom prst="rect">
              <a:avLst/>
            </a:prstGeom>
            <a:ln w="12700" cap="flat">
              <a:noFill/>
              <a:miter lim="400000"/>
            </a:ln>
            <a:effectLst/>
          </p:spPr>
        </p:pic>
        <p:pic>
          <p:nvPicPr>
            <p:cNvPr id="497" name="圖片 74" descr="圖片 74"/>
            <p:cNvPicPr>
              <a:picLocks noChangeAspect="1"/>
            </p:cNvPicPr>
            <p:nvPr/>
          </p:nvPicPr>
          <p:blipFill>
            <a:blip r:embed="rId7">
              <a:extLst/>
            </a:blip>
            <a:stretch>
              <a:fillRect/>
            </a:stretch>
          </p:blipFill>
          <p:spPr>
            <a:xfrm>
              <a:off x="4679778" y="1779733"/>
              <a:ext cx="210313" cy="210313"/>
            </a:xfrm>
            <a:prstGeom prst="rect">
              <a:avLst/>
            </a:prstGeom>
            <a:ln w="12700" cap="flat">
              <a:noFill/>
              <a:miter lim="400000"/>
            </a:ln>
            <a:effectLst/>
          </p:spPr>
        </p:pic>
        <p:pic>
          <p:nvPicPr>
            <p:cNvPr id="498" name="圖片 13" descr="圖片 13"/>
            <p:cNvPicPr>
              <a:picLocks noChangeAspect="1"/>
            </p:cNvPicPr>
            <p:nvPr/>
          </p:nvPicPr>
          <p:blipFill>
            <a:blip r:embed="rId13">
              <a:extLst/>
            </a:blip>
            <a:srcRect r="56186" b="30243"/>
            <a:stretch>
              <a:fillRect/>
            </a:stretch>
          </p:blipFill>
          <p:spPr>
            <a:xfrm>
              <a:off x="80821" y="1675195"/>
              <a:ext cx="2177758" cy="1762692"/>
            </a:xfrm>
            <a:prstGeom prst="rect">
              <a:avLst/>
            </a:prstGeom>
            <a:ln w="12700" cap="flat">
              <a:noFill/>
              <a:miter lim="400000"/>
            </a:ln>
            <a:effectLst/>
          </p:spPr>
        </p:pic>
        <p:pic>
          <p:nvPicPr>
            <p:cNvPr id="499" name="圖片 48" descr="圖片 48"/>
            <p:cNvPicPr>
              <a:picLocks noChangeAspect="1"/>
            </p:cNvPicPr>
            <p:nvPr/>
          </p:nvPicPr>
          <p:blipFill>
            <a:blip r:embed="rId7">
              <a:extLst/>
            </a:blip>
            <a:stretch>
              <a:fillRect/>
            </a:stretch>
          </p:blipFill>
          <p:spPr>
            <a:xfrm>
              <a:off x="45509" y="2460692"/>
              <a:ext cx="271973" cy="271973"/>
            </a:xfrm>
            <a:prstGeom prst="rect">
              <a:avLst/>
            </a:prstGeom>
            <a:ln w="12700" cap="flat">
              <a:noFill/>
              <a:miter lim="400000"/>
            </a:ln>
            <a:effectLst/>
          </p:spPr>
        </p:pic>
        <p:pic>
          <p:nvPicPr>
            <p:cNvPr id="500" name="圖片 30" descr="圖片 30"/>
            <p:cNvPicPr>
              <a:picLocks noChangeAspect="1"/>
            </p:cNvPicPr>
            <p:nvPr/>
          </p:nvPicPr>
          <p:blipFill>
            <a:blip r:embed="rId14">
              <a:extLst/>
            </a:blip>
            <a:stretch>
              <a:fillRect/>
            </a:stretch>
          </p:blipFill>
          <p:spPr>
            <a:xfrm>
              <a:off x="2016053" y="1912012"/>
              <a:ext cx="2411165" cy="1272767"/>
            </a:xfrm>
            <a:prstGeom prst="rect">
              <a:avLst/>
            </a:prstGeom>
            <a:ln w="12700" cap="flat">
              <a:noFill/>
              <a:miter lim="400000"/>
            </a:ln>
            <a:effectLst/>
          </p:spPr>
        </p:pic>
        <p:pic>
          <p:nvPicPr>
            <p:cNvPr id="501" name="圖片 66" descr="圖片 66"/>
            <p:cNvPicPr>
              <a:picLocks noChangeAspect="1"/>
            </p:cNvPicPr>
            <p:nvPr/>
          </p:nvPicPr>
          <p:blipFill>
            <a:blip r:embed="rId7">
              <a:extLst/>
            </a:blip>
            <a:stretch>
              <a:fillRect/>
            </a:stretch>
          </p:blipFill>
          <p:spPr>
            <a:xfrm>
              <a:off x="7016006" y="1726329"/>
              <a:ext cx="210313" cy="210313"/>
            </a:xfrm>
            <a:prstGeom prst="rect">
              <a:avLst/>
            </a:prstGeom>
            <a:ln w="12700" cap="flat">
              <a:noFill/>
              <a:miter lim="400000"/>
            </a:ln>
            <a:effectLst/>
          </p:spPr>
        </p:pic>
        <p:pic>
          <p:nvPicPr>
            <p:cNvPr id="502" name="圖片 72" descr="圖片 72"/>
            <p:cNvPicPr>
              <a:picLocks noChangeAspect="1"/>
            </p:cNvPicPr>
            <p:nvPr/>
          </p:nvPicPr>
          <p:blipFill>
            <a:blip r:embed="rId7">
              <a:extLst/>
            </a:blip>
            <a:stretch>
              <a:fillRect/>
            </a:stretch>
          </p:blipFill>
          <p:spPr>
            <a:xfrm>
              <a:off x="4860314" y="2284493"/>
              <a:ext cx="210313" cy="210313"/>
            </a:xfrm>
            <a:prstGeom prst="rect">
              <a:avLst/>
            </a:prstGeom>
            <a:ln w="12700" cap="flat">
              <a:noFill/>
              <a:miter lim="400000"/>
            </a:ln>
            <a:effectLst/>
          </p:spPr>
        </p:pic>
      </p:grpSp>
      <p:sp>
        <p:nvSpPr>
          <p:cNvPr id="504" name="矩形 76"/>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sp>
        <p:nvSpPr>
          <p:cNvPr id="505" name="矩形 1"/>
          <p:cNvSpPr txBox="1"/>
          <p:nvPr/>
        </p:nvSpPr>
        <p:spPr>
          <a:xfrm>
            <a:off x="523588" y="257553"/>
            <a:ext cx="2136314" cy="609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Eligibility</a:t>
            </a:r>
          </a:p>
        </p:txBody>
      </p:sp>
      <p:sp>
        <p:nvSpPr>
          <p:cNvPr id="506" name="TextBox 14"/>
          <p:cNvSpPr txBox="1"/>
          <p:nvPr/>
        </p:nvSpPr>
        <p:spPr>
          <a:xfrm>
            <a:off x="1883721" y="1712653"/>
            <a:ext cx="5573167" cy="4608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3900"/>
              </a:lnSpc>
              <a:defRPr sz="2400" b="1">
                <a:solidFill>
                  <a:srgbClr val="141414"/>
                </a:solidFill>
                <a:latin typeface="Arial"/>
                <a:ea typeface="Arial"/>
                <a:cs typeface="Arial"/>
                <a:sym typeface="Arial"/>
              </a:defRPr>
            </a:pPr>
            <a:r>
              <a:t>UK Passport-holder</a:t>
            </a:r>
          </a:p>
        </p:txBody>
      </p:sp>
      <p:sp>
        <p:nvSpPr>
          <p:cNvPr id="507" name="TextBox 10"/>
          <p:cNvSpPr txBox="1"/>
          <p:nvPr/>
        </p:nvSpPr>
        <p:spPr>
          <a:xfrm>
            <a:off x="1883722" y="2634925"/>
            <a:ext cx="7335509" cy="422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500"/>
              </a:lnSpc>
              <a:defRPr sz="2500" b="1">
                <a:solidFill>
                  <a:srgbClr val="141414"/>
                </a:solidFill>
                <a:latin typeface="Arial"/>
                <a:ea typeface="Arial"/>
                <a:cs typeface="Arial"/>
                <a:sym typeface="Arial"/>
              </a:defRPr>
            </a:lvl1pPr>
          </a:lstStyle>
          <a:p>
            <a:r>
              <a:t>High-school diploma  (A-level or equivalent) </a:t>
            </a:r>
          </a:p>
        </p:txBody>
      </p:sp>
      <p:sp>
        <p:nvSpPr>
          <p:cNvPr id="508" name="TextBox 16"/>
          <p:cNvSpPr txBox="1"/>
          <p:nvPr/>
        </p:nvSpPr>
        <p:spPr>
          <a:xfrm>
            <a:off x="1883721" y="4420549"/>
            <a:ext cx="5573167" cy="422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500"/>
              </a:lnSpc>
              <a:defRPr sz="2500" b="1">
                <a:solidFill>
                  <a:srgbClr val="141414"/>
                </a:solidFill>
                <a:latin typeface="Arial"/>
                <a:ea typeface="Arial"/>
                <a:cs typeface="Arial"/>
                <a:sym typeface="Arial"/>
              </a:defRPr>
            </a:lvl1pPr>
          </a:lstStyle>
          <a:p>
            <a:r>
              <a:t>Excellent academic record</a:t>
            </a:r>
          </a:p>
        </p:txBody>
      </p:sp>
      <p:sp>
        <p:nvSpPr>
          <p:cNvPr id="509" name="TextBox 10"/>
          <p:cNvSpPr txBox="1"/>
          <p:nvPr/>
        </p:nvSpPr>
        <p:spPr>
          <a:xfrm>
            <a:off x="1883722" y="3541764"/>
            <a:ext cx="7335509" cy="422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500"/>
              </a:lnSpc>
              <a:defRPr sz="2500" b="1">
                <a:solidFill>
                  <a:srgbClr val="141414"/>
                </a:solidFill>
                <a:latin typeface="Arial"/>
                <a:ea typeface="Arial"/>
                <a:cs typeface="Arial"/>
                <a:sym typeface="Arial"/>
              </a:defRPr>
            </a:lvl1pPr>
          </a:lstStyle>
          <a:p>
            <a:r>
              <a:t>Above the age of 18 years old</a:t>
            </a:r>
          </a:p>
        </p:txBody>
      </p:sp>
      <p:pic>
        <p:nvPicPr>
          <p:cNvPr id="510" name="圖片 8" descr="圖片 8"/>
          <p:cNvPicPr>
            <a:picLocks noChangeAspect="1"/>
          </p:cNvPicPr>
          <p:nvPr/>
        </p:nvPicPr>
        <p:blipFill>
          <a:blip r:embed="rId15">
            <a:extLst/>
          </a:blip>
          <a:stretch>
            <a:fillRect/>
          </a:stretch>
        </p:blipFill>
        <p:spPr>
          <a:xfrm>
            <a:off x="1071851" y="1703639"/>
            <a:ext cx="478861" cy="478861"/>
          </a:xfrm>
          <a:prstGeom prst="rect">
            <a:avLst/>
          </a:prstGeom>
          <a:ln w="12700">
            <a:miter lim="400000"/>
          </a:ln>
        </p:spPr>
      </p:pic>
      <p:pic>
        <p:nvPicPr>
          <p:cNvPr id="511" name="圖片 8" descr="圖片 8"/>
          <p:cNvPicPr>
            <a:picLocks noChangeAspect="1"/>
          </p:cNvPicPr>
          <p:nvPr/>
        </p:nvPicPr>
        <p:blipFill>
          <a:blip r:embed="rId15">
            <a:extLst/>
          </a:blip>
          <a:stretch>
            <a:fillRect/>
          </a:stretch>
        </p:blipFill>
        <p:spPr>
          <a:xfrm>
            <a:off x="1071851" y="2606937"/>
            <a:ext cx="478861" cy="478861"/>
          </a:xfrm>
          <a:prstGeom prst="rect">
            <a:avLst/>
          </a:prstGeom>
          <a:ln w="12700">
            <a:miter lim="400000"/>
          </a:ln>
        </p:spPr>
      </p:pic>
      <p:pic>
        <p:nvPicPr>
          <p:cNvPr id="512" name="圖片 8" descr="圖片 8"/>
          <p:cNvPicPr>
            <a:picLocks noChangeAspect="1"/>
          </p:cNvPicPr>
          <p:nvPr/>
        </p:nvPicPr>
        <p:blipFill>
          <a:blip r:embed="rId15">
            <a:extLst/>
          </a:blip>
          <a:stretch>
            <a:fillRect/>
          </a:stretch>
        </p:blipFill>
        <p:spPr>
          <a:xfrm>
            <a:off x="1071851" y="3513776"/>
            <a:ext cx="478861" cy="478861"/>
          </a:xfrm>
          <a:prstGeom prst="rect">
            <a:avLst/>
          </a:prstGeom>
          <a:ln w="12700">
            <a:miter lim="400000"/>
          </a:ln>
        </p:spPr>
      </p:pic>
      <p:pic>
        <p:nvPicPr>
          <p:cNvPr id="513" name="圖片 8" descr="圖片 8"/>
          <p:cNvPicPr>
            <a:picLocks noChangeAspect="1"/>
          </p:cNvPicPr>
          <p:nvPr/>
        </p:nvPicPr>
        <p:blipFill>
          <a:blip r:embed="rId15">
            <a:extLst/>
          </a:blip>
          <a:stretch>
            <a:fillRect/>
          </a:stretch>
        </p:blipFill>
        <p:spPr>
          <a:xfrm>
            <a:off x="1071851" y="4392561"/>
            <a:ext cx="478861" cy="47886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5" name="矩形 6"/>
          <p:cNvSpPr/>
          <p:nvPr/>
        </p:nvSpPr>
        <p:spPr>
          <a:xfrm>
            <a:off x="11748" y="1159674"/>
            <a:ext cx="9120504" cy="5302204"/>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516" name="文字方塊 9"/>
          <p:cNvSpPr txBox="1"/>
          <p:nvPr/>
        </p:nvSpPr>
        <p:spPr>
          <a:xfrm>
            <a:off x="251616" y="366547"/>
            <a:ext cx="49967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r>
              <a:t>01</a:t>
            </a:r>
          </a:p>
        </p:txBody>
      </p:sp>
      <p:sp>
        <p:nvSpPr>
          <p:cNvPr id="517"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518" name="圖片 16" descr="圖片 16"/>
          <p:cNvPicPr>
            <a:picLocks noChangeAspect="1"/>
          </p:cNvPicPr>
          <p:nvPr/>
        </p:nvPicPr>
        <p:blipFill>
          <a:blip r:embed="rId3">
            <a:extLst/>
          </a:blip>
          <a:srcRect l="49550" r="37821" b="71720"/>
          <a:stretch>
            <a:fillRect/>
          </a:stretch>
        </p:blipFill>
        <p:spPr>
          <a:xfrm>
            <a:off x="4094074" y="6006026"/>
            <a:ext cx="505957" cy="584927"/>
          </a:xfrm>
          <a:prstGeom prst="rect">
            <a:avLst/>
          </a:prstGeom>
          <a:ln w="12700">
            <a:miter lim="400000"/>
          </a:ln>
        </p:spPr>
      </p:pic>
      <p:grpSp>
        <p:nvGrpSpPr>
          <p:cNvPr id="522" name="群組 50"/>
          <p:cNvGrpSpPr/>
          <p:nvPr/>
        </p:nvGrpSpPr>
        <p:grpSpPr>
          <a:xfrm>
            <a:off x="3154547" y="6119802"/>
            <a:ext cx="669033" cy="471151"/>
            <a:chOff x="0" y="0"/>
            <a:chExt cx="669031" cy="471150"/>
          </a:xfrm>
        </p:grpSpPr>
        <p:pic>
          <p:nvPicPr>
            <p:cNvPr id="519" name="圖片 51" descr="圖片 51"/>
            <p:cNvPicPr>
              <a:picLocks noChangeAspect="1"/>
            </p:cNvPicPr>
            <p:nvPr/>
          </p:nvPicPr>
          <p:blipFill>
            <a:blip r:embed="rId4">
              <a:extLst/>
            </a:blip>
            <a:stretch>
              <a:fillRect/>
            </a:stretch>
          </p:blipFill>
          <p:spPr>
            <a:xfrm>
              <a:off x="490779" y="201080"/>
              <a:ext cx="178253" cy="242942"/>
            </a:xfrm>
            <a:prstGeom prst="rect">
              <a:avLst/>
            </a:prstGeom>
            <a:ln w="12700" cap="flat">
              <a:noFill/>
              <a:miter lim="400000"/>
            </a:ln>
            <a:effectLst/>
          </p:spPr>
        </p:pic>
        <p:pic>
          <p:nvPicPr>
            <p:cNvPr id="520" name="圖片 52" descr="圖片 52"/>
            <p:cNvPicPr>
              <a:picLocks noChangeAspect="1"/>
            </p:cNvPicPr>
            <p:nvPr/>
          </p:nvPicPr>
          <p:blipFill>
            <a:blip r:embed="rId5">
              <a:extLst/>
            </a:blip>
            <a:stretch>
              <a:fillRect/>
            </a:stretch>
          </p:blipFill>
          <p:spPr>
            <a:xfrm flipH="1">
              <a:off x="272615" y="0"/>
              <a:ext cx="345698" cy="471151"/>
            </a:xfrm>
            <a:prstGeom prst="rect">
              <a:avLst/>
            </a:prstGeom>
            <a:ln w="12700" cap="flat">
              <a:noFill/>
              <a:miter lim="400000"/>
            </a:ln>
            <a:effectLst/>
          </p:spPr>
        </p:pic>
        <p:pic>
          <p:nvPicPr>
            <p:cNvPr id="521" name="圖片 53" descr="圖片 53"/>
            <p:cNvPicPr>
              <a:picLocks noChangeAspect="1"/>
            </p:cNvPicPr>
            <p:nvPr/>
          </p:nvPicPr>
          <p:blipFill>
            <a:blip r:embed="rId4">
              <a:extLst/>
            </a:blip>
            <a:stretch>
              <a:fillRect/>
            </a:stretch>
          </p:blipFill>
          <p:spPr>
            <a:xfrm>
              <a:off x="-1" y="200905"/>
              <a:ext cx="178254" cy="242942"/>
            </a:xfrm>
            <a:prstGeom prst="rect">
              <a:avLst/>
            </a:prstGeom>
            <a:ln w="12700" cap="flat">
              <a:noFill/>
              <a:miter lim="400000"/>
            </a:ln>
            <a:effectLst/>
          </p:spPr>
        </p:pic>
      </p:grpSp>
      <p:grpSp>
        <p:nvGrpSpPr>
          <p:cNvPr id="545" name="群組 31"/>
          <p:cNvGrpSpPr/>
          <p:nvPr/>
        </p:nvGrpSpPr>
        <p:grpSpPr>
          <a:xfrm>
            <a:off x="205896" y="1748776"/>
            <a:ext cx="8950219" cy="5095285"/>
            <a:chOff x="45509" y="0"/>
            <a:chExt cx="8950218" cy="5095284"/>
          </a:xfrm>
        </p:grpSpPr>
        <p:pic>
          <p:nvPicPr>
            <p:cNvPr id="523" name="圖片 71" descr="圖片 71"/>
            <p:cNvPicPr>
              <a:picLocks noChangeAspect="1"/>
            </p:cNvPicPr>
            <p:nvPr/>
          </p:nvPicPr>
          <p:blipFill>
            <a:blip r:embed="rId6">
              <a:extLst/>
            </a:blip>
            <a:stretch>
              <a:fillRect/>
            </a:stretch>
          </p:blipFill>
          <p:spPr>
            <a:xfrm>
              <a:off x="1791268" y="3429444"/>
              <a:ext cx="142557" cy="142557"/>
            </a:xfrm>
            <a:prstGeom prst="rect">
              <a:avLst/>
            </a:prstGeom>
            <a:ln w="12700" cap="flat">
              <a:noFill/>
              <a:miter lim="400000"/>
            </a:ln>
            <a:effectLst/>
          </p:spPr>
        </p:pic>
        <p:pic>
          <p:nvPicPr>
            <p:cNvPr id="524" name="圖片 49" descr="圖片 49"/>
            <p:cNvPicPr>
              <a:picLocks noChangeAspect="1"/>
            </p:cNvPicPr>
            <p:nvPr/>
          </p:nvPicPr>
          <p:blipFill>
            <a:blip r:embed="rId7">
              <a:extLst/>
            </a:blip>
            <a:stretch>
              <a:fillRect/>
            </a:stretch>
          </p:blipFill>
          <p:spPr>
            <a:xfrm>
              <a:off x="952510" y="3466844"/>
              <a:ext cx="210313" cy="210313"/>
            </a:xfrm>
            <a:prstGeom prst="rect">
              <a:avLst/>
            </a:prstGeom>
            <a:ln w="12700" cap="flat">
              <a:noFill/>
              <a:miter lim="400000"/>
            </a:ln>
            <a:effectLst/>
          </p:spPr>
        </p:pic>
        <p:grpSp>
          <p:nvGrpSpPr>
            <p:cNvPr id="528" name="群組 55"/>
            <p:cNvGrpSpPr/>
            <p:nvPr/>
          </p:nvGrpSpPr>
          <p:grpSpPr>
            <a:xfrm>
              <a:off x="4722834" y="4028423"/>
              <a:ext cx="1284775" cy="904773"/>
              <a:chOff x="0" y="0"/>
              <a:chExt cx="1284773" cy="904772"/>
            </a:xfrm>
          </p:grpSpPr>
          <p:pic>
            <p:nvPicPr>
              <p:cNvPr id="525" name="圖片 56" descr="圖片 56"/>
              <p:cNvPicPr>
                <a:picLocks noChangeAspect="1"/>
              </p:cNvPicPr>
              <p:nvPr/>
            </p:nvPicPr>
            <p:blipFill>
              <a:blip r:embed="rId8">
                <a:extLst/>
              </a:blip>
              <a:stretch>
                <a:fillRect/>
              </a:stretch>
            </p:blipFill>
            <p:spPr>
              <a:xfrm>
                <a:off x="942465" y="386144"/>
                <a:ext cx="342309" cy="466533"/>
              </a:xfrm>
              <a:prstGeom prst="rect">
                <a:avLst/>
              </a:prstGeom>
              <a:ln w="12700" cap="flat">
                <a:noFill/>
                <a:miter lim="400000"/>
              </a:ln>
              <a:effectLst/>
            </p:spPr>
          </p:pic>
          <p:pic>
            <p:nvPicPr>
              <p:cNvPr id="526" name="圖片 57" descr="圖片 57"/>
              <p:cNvPicPr>
                <a:picLocks noChangeAspect="1"/>
              </p:cNvPicPr>
              <p:nvPr/>
            </p:nvPicPr>
            <p:blipFill>
              <a:blip r:embed="rId9">
                <a:extLst/>
              </a:blip>
              <a:stretch>
                <a:fillRect/>
              </a:stretch>
            </p:blipFill>
            <p:spPr>
              <a:xfrm flipH="1">
                <a:off x="523516" y="0"/>
                <a:ext cx="663858" cy="904773"/>
              </a:xfrm>
              <a:prstGeom prst="rect">
                <a:avLst/>
              </a:prstGeom>
              <a:ln w="12700" cap="flat">
                <a:noFill/>
                <a:miter lim="400000"/>
              </a:ln>
              <a:effectLst/>
            </p:spPr>
          </p:pic>
          <p:pic>
            <p:nvPicPr>
              <p:cNvPr id="527" name="圖片 58" descr="圖片 58"/>
              <p:cNvPicPr>
                <a:picLocks noChangeAspect="1"/>
              </p:cNvPicPr>
              <p:nvPr/>
            </p:nvPicPr>
            <p:blipFill>
              <a:blip r:embed="rId8">
                <a:extLst/>
              </a:blip>
              <a:stretch>
                <a:fillRect/>
              </a:stretch>
            </p:blipFill>
            <p:spPr>
              <a:xfrm>
                <a:off x="-1" y="385808"/>
                <a:ext cx="342309" cy="466532"/>
              </a:xfrm>
              <a:prstGeom prst="rect">
                <a:avLst/>
              </a:prstGeom>
              <a:ln w="12700" cap="flat">
                <a:noFill/>
                <a:miter lim="400000"/>
              </a:ln>
              <a:effectLst/>
            </p:spPr>
          </p:pic>
        </p:grpSp>
        <p:grpSp>
          <p:nvGrpSpPr>
            <p:cNvPr id="532" name="群組 59"/>
            <p:cNvGrpSpPr/>
            <p:nvPr/>
          </p:nvGrpSpPr>
          <p:grpSpPr>
            <a:xfrm>
              <a:off x="6489837" y="3838582"/>
              <a:ext cx="1554348" cy="1094614"/>
              <a:chOff x="0" y="0"/>
              <a:chExt cx="1554346" cy="1094613"/>
            </a:xfrm>
          </p:grpSpPr>
          <p:pic>
            <p:nvPicPr>
              <p:cNvPr id="529" name="圖片 60" descr="圖片 60"/>
              <p:cNvPicPr>
                <a:picLocks noChangeAspect="1"/>
              </p:cNvPicPr>
              <p:nvPr/>
            </p:nvPicPr>
            <p:blipFill>
              <a:blip r:embed="rId10">
                <a:extLst/>
              </a:blip>
              <a:stretch>
                <a:fillRect/>
              </a:stretch>
            </p:blipFill>
            <p:spPr>
              <a:xfrm>
                <a:off x="1140215" y="467165"/>
                <a:ext cx="414132" cy="564422"/>
              </a:xfrm>
              <a:prstGeom prst="rect">
                <a:avLst/>
              </a:prstGeom>
              <a:ln w="12700" cap="flat">
                <a:noFill/>
                <a:miter lim="400000"/>
              </a:ln>
              <a:effectLst/>
            </p:spPr>
          </p:pic>
          <p:pic>
            <p:nvPicPr>
              <p:cNvPr id="530" name="圖片 61" descr="圖片 61"/>
              <p:cNvPicPr>
                <a:picLocks noChangeAspect="1"/>
              </p:cNvPicPr>
              <p:nvPr/>
            </p:nvPicPr>
            <p:blipFill>
              <a:blip r:embed="rId11">
                <a:extLst/>
              </a:blip>
              <a:stretch>
                <a:fillRect/>
              </a:stretch>
            </p:blipFill>
            <p:spPr>
              <a:xfrm flipH="1">
                <a:off x="633362" y="0"/>
                <a:ext cx="803149" cy="1094614"/>
              </a:xfrm>
              <a:prstGeom prst="rect">
                <a:avLst/>
              </a:prstGeom>
              <a:ln w="12700" cap="flat">
                <a:noFill/>
                <a:miter lim="400000"/>
              </a:ln>
              <a:effectLst/>
            </p:spPr>
          </p:pic>
          <p:pic>
            <p:nvPicPr>
              <p:cNvPr id="531" name="圖片 62" descr="圖片 62"/>
              <p:cNvPicPr>
                <a:picLocks noChangeAspect="1"/>
              </p:cNvPicPr>
              <p:nvPr/>
            </p:nvPicPr>
            <p:blipFill>
              <a:blip r:embed="rId10">
                <a:extLst/>
              </a:blip>
              <a:stretch>
                <a:fillRect/>
              </a:stretch>
            </p:blipFill>
            <p:spPr>
              <a:xfrm>
                <a:off x="-1" y="466759"/>
                <a:ext cx="414133" cy="564421"/>
              </a:xfrm>
              <a:prstGeom prst="rect">
                <a:avLst/>
              </a:prstGeom>
              <a:ln w="12700" cap="flat">
                <a:noFill/>
                <a:miter lim="400000"/>
              </a:ln>
              <a:effectLst/>
            </p:spPr>
          </p:pic>
        </p:grpSp>
        <p:pic>
          <p:nvPicPr>
            <p:cNvPr id="533" name="圖片 67" descr="圖片 67"/>
            <p:cNvPicPr>
              <a:picLocks noChangeAspect="1"/>
            </p:cNvPicPr>
            <p:nvPr/>
          </p:nvPicPr>
          <p:blipFill>
            <a:blip r:embed="rId7">
              <a:extLst/>
            </a:blip>
            <a:stretch>
              <a:fillRect/>
            </a:stretch>
          </p:blipFill>
          <p:spPr>
            <a:xfrm>
              <a:off x="7552996" y="3598952"/>
              <a:ext cx="273667" cy="273667"/>
            </a:xfrm>
            <a:prstGeom prst="rect">
              <a:avLst/>
            </a:prstGeom>
            <a:ln w="12700" cap="flat">
              <a:noFill/>
              <a:miter lim="400000"/>
            </a:ln>
            <a:effectLst/>
          </p:spPr>
        </p:pic>
        <p:pic>
          <p:nvPicPr>
            <p:cNvPr id="534" name="圖片 68" descr="圖片 68"/>
            <p:cNvPicPr>
              <a:picLocks noChangeAspect="1"/>
            </p:cNvPicPr>
            <p:nvPr/>
          </p:nvPicPr>
          <p:blipFill>
            <a:blip r:embed="rId6">
              <a:extLst/>
            </a:blip>
            <a:stretch>
              <a:fillRect/>
            </a:stretch>
          </p:blipFill>
          <p:spPr>
            <a:xfrm>
              <a:off x="8178182" y="3614768"/>
              <a:ext cx="142557" cy="142557"/>
            </a:xfrm>
            <a:prstGeom prst="rect">
              <a:avLst/>
            </a:prstGeom>
            <a:ln w="12700" cap="flat">
              <a:noFill/>
              <a:miter lim="400000"/>
            </a:ln>
            <a:effectLst/>
          </p:spPr>
        </p:pic>
        <p:pic>
          <p:nvPicPr>
            <p:cNvPr id="535" name="圖片 69" descr="圖片 69"/>
            <p:cNvPicPr>
              <a:picLocks noChangeAspect="1"/>
            </p:cNvPicPr>
            <p:nvPr/>
          </p:nvPicPr>
          <p:blipFill>
            <a:blip r:embed="rId12">
              <a:extLst/>
            </a:blip>
            <a:stretch>
              <a:fillRect/>
            </a:stretch>
          </p:blipFill>
          <p:spPr>
            <a:xfrm rot="21376465" flipH="1">
              <a:off x="7364266" y="50126"/>
              <a:ext cx="1588030" cy="1388451"/>
            </a:xfrm>
            <a:prstGeom prst="rect">
              <a:avLst/>
            </a:prstGeom>
            <a:ln w="12700" cap="flat">
              <a:noFill/>
              <a:miter lim="400000"/>
            </a:ln>
            <a:effectLst/>
          </p:spPr>
        </p:pic>
        <p:pic>
          <p:nvPicPr>
            <p:cNvPr id="536" name="圖片 70" descr="圖片 70"/>
            <p:cNvPicPr>
              <a:picLocks noChangeAspect="1"/>
            </p:cNvPicPr>
            <p:nvPr/>
          </p:nvPicPr>
          <p:blipFill>
            <a:blip r:embed="rId7">
              <a:extLst/>
            </a:blip>
            <a:stretch>
              <a:fillRect/>
            </a:stretch>
          </p:blipFill>
          <p:spPr>
            <a:xfrm>
              <a:off x="2093177" y="3872618"/>
              <a:ext cx="273667" cy="273667"/>
            </a:xfrm>
            <a:prstGeom prst="rect">
              <a:avLst/>
            </a:prstGeom>
            <a:ln w="12700" cap="flat">
              <a:noFill/>
              <a:miter lim="400000"/>
            </a:ln>
            <a:effectLst/>
          </p:spPr>
        </p:pic>
        <p:pic>
          <p:nvPicPr>
            <p:cNvPr id="537" name="圖片 73" descr="圖片 73"/>
            <p:cNvPicPr>
              <a:picLocks noChangeAspect="1"/>
            </p:cNvPicPr>
            <p:nvPr/>
          </p:nvPicPr>
          <p:blipFill>
            <a:blip r:embed="rId7">
              <a:extLst/>
            </a:blip>
            <a:stretch>
              <a:fillRect/>
            </a:stretch>
          </p:blipFill>
          <p:spPr>
            <a:xfrm>
              <a:off x="4056005" y="3771682"/>
              <a:ext cx="210313" cy="210313"/>
            </a:xfrm>
            <a:prstGeom prst="rect">
              <a:avLst/>
            </a:prstGeom>
            <a:ln w="12700" cap="flat">
              <a:noFill/>
              <a:miter lim="400000"/>
            </a:ln>
            <a:effectLst/>
          </p:spPr>
        </p:pic>
        <p:pic>
          <p:nvPicPr>
            <p:cNvPr id="538" name="圖片 74" descr="圖片 74"/>
            <p:cNvPicPr>
              <a:picLocks noChangeAspect="1"/>
            </p:cNvPicPr>
            <p:nvPr/>
          </p:nvPicPr>
          <p:blipFill>
            <a:blip r:embed="rId7">
              <a:extLst/>
            </a:blip>
            <a:stretch>
              <a:fillRect/>
            </a:stretch>
          </p:blipFill>
          <p:spPr>
            <a:xfrm>
              <a:off x="4679779" y="3437131"/>
              <a:ext cx="210313" cy="210313"/>
            </a:xfrm>
            <a:prstGeom prst="rect">
              <a:avLst/>
            </a:prstGeom>
            <a:ln w="12700" cap="flat">
              <a:noFill/>
              <a:miter lim="400000"/>
            </a:ln>
            <a:effectLst/>
          </p:spPr>
        </p:pic>
        <p:pic>
          <p:nvPicPr>
            <p:cNvPr id="539" name="圖片 75" descr="圖片 75"/>
            <p:cNvPicPr>
              <a:picLocks noChangeAspect="1"/>
            </p:cNvPicPr>
            <p:nvPr/>
          </p:nvPicPr>
          <p:blipFill>
            <a:blip r:embed="rId7">
              <a:extLst/>
            </a:blip>
            <a:stretch>
              <a:fillRect/>
            </a:stretch>
          </p:blipFill>
          <p:spPr>
            <a:xfrm>
              <a:off x="3794261" y="3395566"/>
              <a:ext cx="210313" cy="210313"/>
            </a:xfrm>
            <a:prstGeom prst="rect">
              <a:avLst/>
            </a:prstGeom>
            <a:ln w="12700" cap="flat">
              <a:noFill/>
              <a:miter lim="400000"/>
            </a:ln>
            <a:effectLst/>
          </p:spPr>
        </p:pic>
        <p:pic>
          <p:nvPicPr>
            <p:cNvPr id="540" name="圖片 13" descr="圖片 13"/>
            <p:cNvPicPr>
              <a:picLocks noChangeAspect="1"/>
            </p:cNvPicPr>
            <p:nvPr/>
          </p:nvPicPr>
          <p:blipFill>
            <a:blip r:embed="rId13">
              <a:extLst/>
            </a:blip>
            <a:srcRect r="56186" b="30243"/>
            <a:stretch>
              <a:fillRect/>
            </a:stretch>
          </p:blipFill>
          <p:spPr>
            <a:xfrm>
              <a:off x="80821" y="3332592"/>
              <a:ext cx="2177758" cy="1762693"/>
            </a:xfrm>
            <a:prstGeom prst="rect">
              <a:avLst/>
            </a:prstGeom>
            <a:ln w="12700" cap="flat">
              <a:noFill/>
              <a:miter lim="400000"/>
            </a:ln>
            <a:effectLst/>
          </p:spPr>
        </p:pic>
        <p:pic>
          <p:nvPicPr>
            <p:cNvPr id="541" name="圖片 48" descr="圖片 48"/>
            <p:cNvPicPr>
              <a:picLocks noChangeAspect="1"/>
            </p:cNvPicPr>
            <p:nvPr/>
          </p:nvPicPr>
          <p:blipFill>
            <a:blip r:embed="rId7">
              <a:extLst/>
            </a:blip>
            <a:stretch>
              <a:fillRect/>
            </a:stretch>
          </p:blipFill>
          <p:spPr>
            <a:xfrm>
              <a:off x="45509" y="4118090"/>
              <a:ext cx="271973" cy="271973"/>
            </a:xfrm>
            <a:prstGeom prst="rect">
              <a:avLst/>
            </a:prstGeom>
            <a:ln w="12700" cap="flat">
              <a:noFill/>
              <a:miter lim="400000"/>
            </a:ln>
            <a:effectLst/>
          </p:spPr>
        </p:pic>
        <p:pic>
          <p:nvPicPr>
            <p:cNvPr id="542" name="圖片 30" descr="圖片 30"/>
            <p:cNvPicPr>
              <a:picLocks noChangeAspect="1"/>
            </p:cNvPicPr>
            <p:nvPr/>
          </p:nvPicPr>
          <p:blipFill>
            <a:blip r:embed="rId14">
              <a:extLst/>
            </a:blip>
            <a:stretch>
              <a:fillRect/>
            </a:stretch>
          </p:blipFill>
          <p:spPr>
            <a:xfrm>
              <a:off x="2016054" y="3569410"/>
              <a:ext cx="2411165" cy="1272767"/>
            </a:xfrm>
            <a:prstGeom prst="rect">
              <a:avLst/>
            </a:prstGeom>
            <a:ln w="12700" cap="flat">
              <a:noFill/>
              <a:miter lim="400000"/>
            </a:ln>
            <a:effectLst/>
          </p:spPr>
        </p:pic>
        <p:pic>
          <p:nvPicPr>
            <p:cNvPr id="543" name="圖片 66" descr="圖片 66"/>
            <p:cNvPicPr>
              <a:picLocks noChangeAspect="1"/>
            </p:cNvPicPr>
            <p:nvPr/>
          </p:nvPicPr>
          <p:blipFill>
            <a:blip r:embed="rId7">
              <a:extLst/>
            </a:blip>
            <a:stretch>
              <a:fillRect/>
            </a:stretch>
          </p:blipFill>
          <p:spPr>
            <a:xfrm>
              <a:off x="7016007" y="3383727"/>
              <a:ext cx="210313" cy="210313"/>
            </a:xfrm>
            <a:prstGeom prst="rect">
              <a:avLst/>
            </a:prstGeom>
            <a:ln w="12700" cap="flat">
              <a:noFill/>
              <a:miter lim="400000"/>
            </a:ln>
            <a:effectLst/>
          </p:spPr>
        </p:pic>
        <p:pic>
          <p:nvPicPr>
            <p:cNvPr id="544" name="圖片 72" descr="圖片 72"/>
            <p:cNvPicPr>
              <a:picLocks noChangeAspect="1"/>
            </p:cNvPicPr>
            <p:nvPr/>
          </p:nvPicPr>
          <p:blipFill>
            <a:blip r:embed="rId7">
              <a:extLst/>
            </a:blip>
            <a:stretch>
              <a:fillRect/>
            </a:stretch>
          </p:blipFill>
          <p:spPr>
            <a:xfrm>
              <a:off x="4860314" y="3941891"/>
              <a:ext cx="210313" cy="210313"/>
            </a:xfrm>
            <a:prstGeom prst="rect">
              <a:avLst/>
            </a:prstGeom>
            <a:ln w="12700" cap="flat">
              <a:noFill/>
              <a:miter lim="400000"/>
            </a:ln>
            <a:effectLst/>
          </p:spPr>
        </p:pic>
      </p:grpSp>
      <p:sp>
        <p:nvSpPr>
          <p:cNvPr id="546" name="矩形 76"/>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sp>
        <p:nvSpPr>
          <p:cNvPr id="547" name="矩形 1"/>
          <p:cNvSpPr txBox="1"/>
          <p:nvPr/>
        </p:nvSpPr>
        <p:spPr>
          <a:xfrm>
            <a:off x="523587" y="257553"/>
            <a:ext cx="3508138" cy="609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Disqualification</a:t>
            </a:r>
          </a:p>
        </p:txBody>
      </p:sp>
      <p:sp>
        <p:nvSpPr>
          <p:cNvPr id="548" name="TextBox 14"/>
          <p:cNvSpPr txBox="1"/>
          <p:nvPr/>
        </p:nvSpPr>
        <p:spPr>
          <a:xfrm>
            <a:off x="559438" y="1634786"/>
            <a:ext cx="8561456" cy="3436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42900" indent="-342900">
              <a:lnSpc>
                <a:spcPts val="3000"/>
              </a:lnSpc>
              <a:spcBef>
                <a:spcPts val="600"/>
              </a:spcBef>
              <a:buSzPct val="100000"/>
              <a:buAutoNum type="arabicPeriod"/>
              <a:defRPr sz="2400">
                <a:solidFill>
                  <a:srgbClr val="17375E"/>
                </a:solidFill>
                <a:latin typeface="Arial"/>
                <a:ea typeface="Arial"/>
                <a:cs typeface="Arial"/>
                <a:sym typeface="Arial"/>
              </a:defRPr>
            </a:pPr>
            <a:r>
              <a:rPr lang="en-GB" dirty="0" smtClean="0"/>
              <a:t>Taiwanese, </a:t>
            </a:r>
            <a:r>
              <a:rPr dirty="0" smtClean="0"/>
              <a:t>Chinese</a:t>
            </a:r>
            <a:r>
              <a:rPr lang="en-GB" dirty="0" smtClean="0"/>
              <a:t>, Hong-Kong, Macau </a:t>
            </a:r>
            <a:r>
              <a:rPr lang="en-GB" dirty="0"/>
              <a:t>nationals </a:t>
            </a:r>
            <a:r>
              <a:rPr dirty="0" smtClean="0"/>
              <a:t>.</a:t>
            </a:r>
            <a:endParaRPr sz="2300" b="1" dirty="0">
              <a:solidFill>
                <a:srgbClr val="141414"/>
              </a:solidFill>
            </a:endParaRPr>
          </a:p>
          <a:p>
            <a:pPr marL="342900" indent="-342900">
              <a:lnSpc>
                <a:spcPts val="3000"/>
              </a:lnSpc>
              <a:spcBef>
                <a:spcPts val="600"/>
              </a:spcBef>
              <a:buSzPct val="100000"/>
              <a:buAutoNum type="arabicPeriod"/>
              <a:defRPr sz="2400">
                <a:solidFill>
                  <a:srgbClr val="17375E"/>
                </a:solidFill>
                <a:latin typeface="Arial"/>
                <a:ea typeface="Arial"/>
                <a:cs typeface="Arial"/>
                <a:sym typeface="Arial"/>
              </a:defRPr>
            </a:pPr>
            <a:r>
              <a:rPr dirty="0"/>
              <a:t>Currently studying Mandarin in Taiwan.</a:t>
            </a:r>
            <a:endParaRPr sz="2300" b="1" dirty="0">
              <a:solidFill>
                <a:srgbClr val="141414"/>
              </a:solidFill>
            </a:endParaRPr>
          </a:p>
          <a:p>
            <a:pPr marL="342900" indent="-342900">
              <a:lnSpc>
                <a:spcPts val="3000"/>
              </a:lnSpc>
              <a:spcBef>
                <a:spcPts val="600"/>
              </a:spcBef>
              <a:buSzPct val="100000"/>
              <a:buAutoNum type="arabicPeriod"/>
              <a:defRPr sz="2400">
                <a:solidFill>
                  <a:srgbClr val="17375E"/>
                </a:solidFill>
                <a:latin typeface="Arial"/>
                <a:ea typeface="Arial"/>
                <a:cs typeface="Arial"/>
                <a:sym typeface="Arial"/>
              </a:defRPr>
            </a:pPr>
            <a:r>
              <a:rPr dirty="0"/>
              <a:t>Have studied a degree </a:t>
            </a:r>
            <a:r>
              <a:rPr dirty="0" err="1"/>
              <a:t>programme</a:t>
            </a:r>
            <a:r>
              <a:rPr dirty="0"/>
              <a:t> in Taiwan.</a:t>
            </a:r>
            <a:endParaRPr sz="2300" b="1" dirty="0">
              <a:solidFill>
                <a:srgbClr val="141414"/>
              </a:solidFill>
            </a:endParaRPr>
          </a:p>
          <a:p>
            <a:pPr marL="342900" indent="-342900">
              <a:lnSpc>
                <a:spcPts val="3000"/>
              </a:lnSpc>
              <a:spcBef>
                <a:spcPts val="600"/>
              </a:spcBef>
              <a:buSzPct val="100000"/>
              <a:buAutoNum type="arabicPeriod"/>
              <a:defRPr sz="2400">
                <a:solidFill>
                  <a:srgbClr val="17375E"/>
                </a:solidFill>
                <a:latin typeface="Arial"/>
                <a:ea typeface="Arial"/>
                <a:cs typeface="Arial"/>
                <a:sym typeface="Arial"/>
              </a:defRPr>
            </a:pPr>
            <a:r>
              <a:rPr dirty="0" smtClean="0"/>
              <a:t>Already </a:t>
            </a:r>
            <a:r>
              <a:rPr dirty="0"/>
              <a:t>received an HES or a Taiwan Scholarship in the past.</a:t>
            </a:r>
            <a:endParaRPr sz="2300" b="1" dirty="0">
              <a:solidFill>
                <a:srgbClr val="141414"/>
              </a:solidFill>
            </a:endParaRPr>
          </a:p>
          <a:p>
            <a:pPr marL="342900" indent="-342900">
              <a:lnSpc>
                <a:spcPts val="3000"/>
              </a:lnSpc>
              <a:spcBef>
                <a:spcPts val="600"/>
              </a:spcBef>
              <a:buSzPct val="100000"/>
              <a:buAutoNum type="arabicPeriod"/>
              <a:defRPr sz="2400">
                <a:solidFill>
                  <a:srgbClr val="17375E"/>
                </a:solidFill>
                <a:latin typeface="Arial"/>
                <a:ea typeface="Arial"/>
                <a:cs typeface="Arial"/>
                <a:sym typeface="Arial"/>
              </a:defRPr>
            </a:pPr>
            <a:r>
              <a:rPr dirty="0"/>
              <a:t>Exchange student to </a:t>
            </a:r>
            <a:r>
              <a:rPr dirty="0" smtClean="0"/>
              <a:t>Taiwan.</a:t>
            </a:r>
            <a:endParaRPr sz="2300" b="1" dirty="0">
              <a:solidFill>
                <a:srgbClr val="141414"/>
              </a:solidFill>
            </a:endParaRPr>
          </a:p>
          <a:p>
            <a:pPr marL="342900" indent="-342900">
              <a:lnSpc>
                <a:spcPts val="3000"/>
              </a:lnSpc>
              <a:spcBef>
                <a:spcPts val="600"/>
              </a:spcBef>
              <a:buSzPct val="100000"/>
              <a:buAutoNum type="arabicPeriod"/>
              <a:defRPr sz="2400">
                <a:solidFill>
                  <a:srgbClr val="17375E"/>
                </a:solidFill>
                <a:latin typeface="Arial"/>
                <a:ea typeface="Arial"/>
                <a:cs typeface="Arial"/>
                <a:sym typeface="Arial"/>
              </a:defRPr>
            </a:pPr>
            <a:r>
              <a:rPr dirty="0"/>
              <a:t>Currently receiving financial benefits from the Taiwan government or another educational institution.</a:t>
            </a:r>
            <a:endParaRPr sz="2300" b="1" dirty="0">
              <a:solidFill>
                <a:srgbClr val="141414"/>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7" name="矩形 6"/>
          <p:cNvSpPr/>
          <p:nvPr/>
        </p:nvSpPr>
        <p:spPr>
          <a:xfrm>
            <a:off x="0" y="1191949"/>
            <a:ext cx="9120504" cy="5352078"/>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458" name="矩形 1"/>
          <p:cNvSpPr txBox="1"/>
          <p:nvPr/>
        </p:nvSpPr>
        <p:spPr>
          <a:xfrm>
            <a:off x="783031" y="1662526"/>
            <a:ext cx="6185045" cy="397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nSpc>
                <a:spcPts val="2200"/>
              </a:lnSpc>
              <a:defRPr sz="2800" b="1">
                <a:solidFill>
                  <a:srgbClr val="376092"/>
                </a:solidFill>
                <a:latin typeface="Arial"/>
                <a:ea typeface="Arial"/>
                <a:cs typeface="Arial"/>
                <a:sym typeface="Arial"/>
              </a:defRPr>
            </a:pPr>
            <a:r>
              <a:rPr sz="2800" dirty="0"/>
              <a:t>Monthly Stipends</a:t>
            </a:r>
          </a:p>
        </p:txBody>
      </p:sp>
      <p:sp>
        <p:nvSpPr>
          <p:cNvPr id="459" name="矩形 5"/>
          <p:cNvSpPr txBox="1"/>
          <p:nvPr/>
        </p:nvSpPr>
        <p:spPr>
          <a:xfrm>
            <a:off x="783031" y="3580447"/>
            <a:ext cx="4442443" cy="397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nSpc>
                <a:spcPts val="2200"/>
              </a:lnSpc>
              <a:defRPr sz="2800" b="1">
                <a:solidFill>
                  <a:srgbClr val="1F497D"/>
                </a:solidFill>
                <a:latin typeface="Arial"/>
                <a:ea typeface="Arial"/>
                <a:cs typeface="Arial"/>
                <a:sym typeface="Arial"/>
              </a:defRPr>
            </a:pPr>
            <a:r>
              <a:rPr sz="3200" dirty="0"/>
              <a:t>Duration</a:t>
            </a:r>
            <a:endParaRPr dirty="0"/>
          </a:p>
        </p:txBody>
      </p:sp>
      <p:sp>
        <p:nvSpPr>
          <p:cNvPr id="460" name="矩形 6"/>
          <p:cNvSpPr txBox="1"/>
          <p:nvPr/>
        </p:nvSpPr>
        <p:spPr>
          <a:xfrm>
            <a:off x="1203425" y="2162930"/>
            <a:ext cx="6889331" cy="5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b="1">
                <a:solidFill>
                  <a:srgbClr val="141414"/>
                </a:solidFill>
                <a:latin typeface="Arial"/>
                <a:ea typeface="Arial"/>
                <a:cs typeface="Arial"/>
                <a:sym typeface="Arial"/>
              </a:defRPr>
            </a:lvl1pPr>
          </a:lstStyle>
          <a:p>
            <a:r>
              <a:rPr sz="2400" dirty="0" smtClean="0"/>
              <a:t>2</a:t>
            </a:r>
            <a:r>
              <a:rPr lang="en-GB" sz="2400" dirty="0" smtClean="0"/>
              <a:t>8</a:t>
            </a:r>
            <a:r>
              <a:rPr sz="2400" dirty="0" smtClean="0"/>
              <a:t>,000 </a:t>
            </a:r>
            <a:r>
              <a:rPr sz="2400" dirty="0"/>
              <a:t>NTD ≈ </a:t>
            </a:r>
            <a:r>
              <a:rPr sz="2400" dirty="0" smtClean="0"/>
              <a:t>£</a:t>
            </a:r>
            <a:r>
              <a:rPr lang="en-GB" sz="2400" dirty="0" smtClean="0"/>
              <a:t>68</a:t>
            </a:r>
            <a:r>
              <a:rPr lang="en-GB" sz="2400" dirty="0" smtClean="0"/>
              <a:t>0</a:t>
            </a:r>
            <a:endParaRPr sz="2400" dirty="0"/>
          </a:p>
        </p:txBody>
      </p:sp>
      <p:pic>
        <p:nvPicPr>
          <p:cNvPr id="461" name="圖片 8" descr="圖片 8"/>
          <p:cNvPicPr>
            <a:picLocks noChangeAspect="1"/>
          </p:cNvPicPr>
          <p:nvPr/>
        </p:nvPicPr>
        <p:blipFill>
          <a:blip r:embed="rId3">
            <a:extLst/>
          </a:blip>
          <a:stretch>
            <a:fillRect/>
          </a:stretch>
        </p:blipFill>
        <p:spPr>
          <a:xfrm>
            <a:off x="714089" y="2270453"/>
            <a:ext cx="478861" cy="478861"/>
          </a:xfrm>
          <a:prstGeom prst="rect">
            <a:avLst/>
          </a:prstGeom>
          <a:ln w="12700">
            <a:miter lim="400000"/>
          </a:ln>
        </p:spPr>
      </p:pic>
      <p:sp>
        <p:nvSpPr>
          <p:cNvPr id="464" name="標題 7"/>
          <p:cNvSpPr txBox="1"/>
          <p:nvPr/>
        </p:nvSpPr>
        <p:spPr>
          <a:xfrm>
            <a:off x="369247" y="-20423"/>
            <a:ext cx="6723661"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HES</a:t>
            </a:r>
          </a:p>
        </p:txBody>
      </p:sp>
      <p:sp>
        <p:nvSpPr>
          <p:cNvPr id="465"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466" name="圖片 7" descr="圖片 7"/>
          <p:cNvPicPr>
            <a:picLocks noChangeAspect="1"/>
          </p:cNvPicPr>
          <p:nvPr/>
        </p:nvPicPr>
        <p:blipFill>
          <a:blip r:embed="rId4">
            <a:extLst/>
          </a:blip>
          <a:stretch>
            <a:fillRect/>
          </a:stretch>
        </p:blipFill>
        <p:spPr>
          <a:xfrm rot="467051">
            <a:off x="6468010" y="1861578"/>
            <a:ext cx="1021083" cy="890018"/>
          </a:xfrm>
          <a:prstGeom prst="rect">
            <a:avLst/>
          </a:prstGeom>
          <a:ln w="12700">
            <a:miter lim="400000"/>
          </a:ln>
        </p:spPr>
      </p:pic>
      <p:pic>
        <p:nvPicPr>
          <p:cNvPr id="467" name="圖片 15" descr="圖片 15"/>
          <p:cNvPicPr>
            <a:picLocks noChangeAspect="1"/>
          </p:cNvPicPr>
          <p:nvPr/>
        </p:nvPicPr>
        <p:blipFill>
          <a:blip r:embed="rId5">
            <a:extLst/>
          </a:blip>
          <a:stretch>
            <a:fillRect/>
          </a:stretch>
        </p:blipFill>
        <p:spPr>
          <a:xfrm>
            <a:off x="722494" y="4273491"/>
            <a:ext cx="478861" cy="457424"/>
          </a:xfrm>
          <a:prstGeom prst="rect">
            <a:avLst/>
          </a:prstGeom>
          <a:ln w="12700">
            <a:miter lim="400000"/>
          </a:ln>
        </p:spPr>
      </p:pic>
      <p:sp>
        <p:nvSpPr>
          <p:cNvPr id="468" name="矩形 16"/>
          <p:cNvSpPr txBox="1"/>
          <p:nvPr/>
        </p:nvSpPr>
        <p:spPr>
          <a:xfrm>
            <a:off x="1203424" y="4199357"/>
            <a:ext cx="5027454" cy="5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ts val="3900"/>
              </a:lnSpc>
              <a:defRPr sz="2000" b="1">
                <a:solidFill>
                  <a:srgbClr val="141414"/>
                </a:solidFill>
                <a:latin typeface="Arial"/>
                <a:ea typeface="Arial"/>
                <a:cs typeface="Arial"/>
                <a:sym typeface="Arial"/>
              </a:defRPr>
            </a:lvl1pPr>
          </a:lstStyle>
          <a:p>
            <a:r>
              <a:rPr sz="2400" dirty="0"/>
              <a:t>Short-term course: 3, 6, 9 months</a:t>
            </a:r>
          </a:p>
        </p:txBody>
      </p:sp>
      <p:sp>
        <p:nvSpPr>
          <p:cNvPr id="469" name="矩形 17"/>
          <p:cNvSpPr txBox="1"/>
          <p:nvPr/>
        </p:nvSpPr>
        <p:spPr>
          <a:xfrm>
            <a:off x="1192950" y="4580045"/>
            <a:ext cx="4745694" cy="10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a:lvl1pPr>
          </a:lstStyle>
          <a:p>
            <a:r>
              <a:rPr lang="en-GB" dirty="0" smtClean="0"/>
              <a:t>B</a:t>
            </a:r>
            <a:r>
              <a:rPr dirty="0" err="1" smtClean="0"/>
              <a:t>etween</a:t>
            </a:r>
            <a:r>
              <a:rPr dirty="0" smtClean="0"/>
              <a:t> Sep</a:t>
            </a:r>
            <a:r>
              <a:rPr lang="en-GB" dirty="0" smtClean="0"/>
              <a:t>t.</a:t>
            </a:r>
            <a:r>
              <a:rPr dirty="0" smtClean="0"/>
              <a:t> 202</a:t>
            </a:r>
            <a:r>
              <a:rPr lang="en-GB" dirty="0"/>
              <a:t>6</a:t>
            </a:r>
            <a:r>
              <a:rPr dirty="0" smtClean="0"/>
              <a:t> </a:t>
            </a:r>
            <a:r>
              <a:rPr dirty="0"/>
              <a:t>and </a:t>
            </a:r>
            <a:r>
              <a:rPr dirty="0" smtClean="0"/>
              <a:t>Aug</a:t>
            </a:r>
            <a:r>
              <a:rPr lang="en-GB" dirty="0" err="1" smtClean="0"/>
              <a:t>ust</a:t>
            </a:r>
            <a:r>
              <a:rPr dirty="0" smtClean="0"/>
              <a:t> 202</a:t>
            </a:r>
            <a:r>
              <a:rPr lang="en-GB" dirty="0"/>
              <a:t>7</a:t>
            </a:r>
            <a:endParaRPr lang="en-GB" dirty="0" smtClean="0"/>
          </a:p>
          <a:p>
            <a:endParaRPr dirty="0"/>
          </a:p>
        </p:txBody>
      </p:sp>
      <p:pic>
        <p:nvPicPr>
          <p:cNvPr id="471" name="圖片 15" descr="圖片 15"/>
          <p:cNvPicPr>
            <a:picLocks noChangeAspect="1"/>
          </p:cNvPicPr>
          <p:nvPr/>
        </p:nvPicPr>
        <p:blipFill>
          <a:blip r:embed="rId6">
            <a:extLst/>
          </a:blip>
          <a:stretch>
            <a:fillRect/>
          </a:stretch>
        </p:blipFill>
        <p:spPr>
          <a:xfrm>
            <a:off x="5733327" y="3641630"/>
            <a:ext cx="3884729" cy="3873378"/>
          </a:xfrm>
          <a:prstGeom prst="rect">
            <a:avLst/>
          </a:prstGeom>
          <a:ln w="12700">
            <a:miter lim="400000"/>
          </a:ln>
        </p:spPr>
      </p:pic>
      <p:pic>
        <p:nvPicPr>
          <p:cNvPr id="472" name="圖片 16" descr="圖片 16"/>
          <p:cNvPicPr>
            <a:picLocks noChangeAspect="1"/>
          </p:cNvPicPr>
          <p:nvPr/>
        </p:nvPicPr>
        <p:blipFill>
          <a:blip r:embed="rId7">
            <a:extLst/>
          </a:blip>
          <a:stretch>
            <a:fillRect/>
          </a:stretch>
        </p:blipFill>
        <p:spPr>
          <a:xfrm>
            <a:off x="4346434" y="4459424"/>
            <a:ext cx="4507616" cy="276826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550" name="矩形 6"/>
          <p:cNvSpPr/>
          <p:nvPr/>
        </p:nvSpPr>
        <p:spPr>
          <a:xfrm>
            <a:off x="11748" y="1140303"/>
            <a:ext cx="9120504" cy="5392300"/>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pic>
        <p:nvPicPr>
          <p:cNvPr id="551" name="圖片 35" descr="圖片 35"/>
          <p:cNvPicPr>
            <a:picLocks noChangeAspect="1"/>
          </p:cNvPicPr>
          <p:nvPr/>
        </p:nvPicPr>
        <p:blipFill>
          <a:blip r:embed="rId4">
            <a:extLst/>
          </a:blip>
          <a:stretch>
            <a:fillRect/>
          </a:stretch>
        </p:blipFill>
        <p:spPr>
          <a:xfrm>
            <a:off x="7637822" y="5867811"/>
            <a:ext cx="414132" cy="564421"/>
          </a:xfrm>
          <a:prstGeom prst="rect">
            <a:avLst/>
          </a:prstGeom>
          <a:ln w="12700">
            <a:miter lim="400000"/>
          </a:ln>
        </p:spPr>
      </p:pic>
      <p:sp>
        <p:nvSpPr>
          <p:cNvPr id="552" name="矩形 11"/>
          <p:cNvSpPr txBox="1"/>
          <p:nvPr/>
        </p:nvSpPr>
        <p:spPr>
          <a:xfrm>
            <a:off x="401111" y="4705058"/>
            <a:ext cx="4216617"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solidFill>
                  <a:srgbClr val="39619E"/>
                </a:solidFill>
                <a:latin typeface="Arial"/>
                <a:ea typeface="Arial"/>
                <a:cs typeface="Arial"/>
                <a:sym typeface="Arial"/>
              </a:defRPr>
            </a:pPr>
            <a:r>
              <a:rPr lang="en-GB" dirty="0" smtClean="0"/>
              <a:t>Website</a:t>
            </a:r>
            <a:r>
              <a:rPr dirty="0" smtClean="0"/>
              <a:t>: </a:t>
            </a:r>
            <a:endParaRPr dirty="0"/>
          </a:p>
          <a:p>
            <a:pPr>
              <a:defRPr b="1">
                <a:solidFill>
                  <a:srgbClr val="39619E"/>
                </a:solidFill>
                <a:latin typeface="Arial"/>
                <a:ea typeface="Arial"/>
                <a:cs typeface="Arial"/>
                <a:sym typeface="Arial"/>
              </a:defRPr>
            </a:pPr>
            <a:endParaRPr dirty="0"/>
          </a:p>
          <a:p>
            <a:pPr>
              <a:defRPr b="1">
                <a:solidFill>
                  <a:srgbClr val="17375E"/>
                </a:solidFill>
                <a:latin typeface="Arial"/>
                <a:ea typeface="Arial"/>
                <a:cs typeface="Arial"/>
                <a:sym typeface="Arial"/>
              </a:defRPr>
            </a:pPr>
            <a:r>
              <a:rPr dirty="0"/>
              <a:t>The British Association for Chinese Studies, </a:t>
            </a:r>
            <a:r>
              <a:rPr dirty="0" smtClean="0"/>
              <a:t>BACS</a:t>
            </a:r>
            <a:endParaRPr dirty="0"/>
          </a:p>
        </p:txBody>
      </p:sp>
      <p:sp>
        <p:nvSpPr>
          <p:cNvPr id="553"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554" name="矩形 20"/>
          <p:cNvSpPr txBox="1"/>
          <p:nvPr/>
        </p:nvSpPr>
        <p:spPr>
          <a:xfrm>
            <a:off x="369264" y="229014"/>
            <a:ext cx="4499556" cy="609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Application Process</a:t>
            </a:r>
          </a:p>
        </p:txBody>
      </p:sp>
      <p:grpSp>
        <p:nvGrpSpPr>
          <p:cNvPr id="568" name="群組 33"/>
          <p:cNvGrpSpPr/>
          <p:nvPr/>
        </p:nvGrpSpPr>
        <p:grpSpPr>
          <a:xfrm>
            <a:off x="392010" y="1984063"/>
            <a:ext cx="8349679" cy="2269784"/>
            <a:chOff x="0" y="-1"/>
            <a:chExt cx="8349677" cy="2269782"/>
          </a:xfrm>
        </p:grpSpPr>
        <p:grpSp>
          <p:nvGrpSpPr>
            <p:cNvPr id="566" name="群組 9"/>
            <p:cNvGrpSpPr/>
            <p:nvPr/>
          </p:nvGrpSpPr>
          <p:grpSpPr>
            <a:xfrm>
              <a:off x="0" y="-1"/>
              <a:ext cx="8349677" cy="2269782"/>
              <a:chOff x="0" y="0"/>
              <a:chExt cx="8349676" cy="2269780"/>
            </a:xfrm>
          </p:grpSpPr>
          <p:sp>
            <p:nvSpPr>
              <p:cNvPr id="555" name="直線接點 3"/>
              <p:cNvSpPr/>
              <p:nvPr/>
            </p:nvSpPr>
            <p:spPr>
              <a:xfrm>
                <a:off x="3851" y="909398"/>
                <a:ext cx="8345825" cy="35381"/>
              </a:xfrm>
              <a:prstGeom prst="line">
                <a:avLst/>
              </a:prstGeom>
              <a:noFill/>
              <a:ln w="57150" cap="flat">
                <a:solidFill>
                  <a:srgbClr val="4A7EBB"/>
                </a:solidFill>
                <a:prstDash val="solid"/>
                <a:round/>
              </a:ln>
              <a:effectLst/>
            </p:spPr>
            <p:txBody>
              <a:bodyPr wrap="square" lIns="45719" tIns="45719" rIns="45719" bIns="45719" numCol="1" anchor="t">
                <a:noAutofit/>
              </a:bodyPr>
              <a:lstStyle/>
              <a:p>
                <a:endParaRPr/>
              </a:p>
            </p:txBody>
          </p:sp>
          <p:sp>
            <p:nvSpPr>
              <p:cNvPr id="556" name="矩形 6"/>
              <p:cNvSpPr txBox="1"/>
              <p:nvPr/>
            </p:nvSpPr>
            <p:spPr>
              <a:xfrm>
                <a:off x="0" y="0"/>
                <a:ext cx="1682509"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a:solidFill>
                      <a:srgbClr val="0F253F"/>
                    </a:solidFill>
                    <a:latin typeface="Arial"/>
                    <a:ea typeface="Arial"/>
                    <a:cs typeface="Arial"/>
                    <a:sym typeface="Arial"/>
                  </a:defRPr>
                </a:pPr>
                <a:endParaRPr lang="en-GB" dirty="0" smtClean="0"/>
              </a:p>
              <a:p>
                <a:pPr>
                  <a:defRPr>
                    <a:solidFill>
                      <a:srgbClr val="0F253F"/>
                    </a:solidFill>
                    <a:latin typeface="Arial"/>
                    <a:ea typeface="Arial"/>
                    <a:cs typeface="Arial"/>
                    <a:sym typeface="Arial"/>
                  </a:defRPr>
                </a:pPr>
                <a:r>
                  <a:rPr dirty="0" smtClean="0"/>
                  <a:t>Deadlines </a:t>
                </a:r>
                <a:r>
                  <a:rPr dirty="0"/>
                  <a:t>vary </a:t>
                </a:r>
              </a:p>
            </p:txBody>
          </p:sp>
          <p:sp>
            <p:nvSpPr>
              <p:cNvPr id="557" name="TextBox 22"/>
              <p:cNvSpPr txBox="1"/>
              <p:nvPr/>
            </p:nvSpPr>
            <p:spPr>
              <a:xfrm>
                <a:off x="69371" y="1385718"/>
                <a:ext cx="1853736" cy="8840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solidFill>
                      <a:srgbClr val="0F253F"/>
                    </a:solidFill>
                    <a:latin typeface="Arial"/>
                    <a:ea typeface="Arial"/>
                    <a:cs typeface="Arial"/>
                    <a:sym typeface="Arial"/>
                  </a:defRPr>
                </a:lvl1pPr>
              </a:lstStyle>
              <a:p>
                <a:r>
                  <a:t>Apply for admission to a language centre</a:t>
                </a:r>
              </a:p>
            </p:txBody>
          </p:sp>
          <p:sp>
            <p:nvSpPr>
              <p:cNvPr id="558" name="橢圓 7"/>
              <p:cNvSpPr/>
              <p:nvPr/>
            </p:nvSpPr>
            <p:spPr>
              <a:xfrm>
                <a:off x="581042" y="778988"/>
                <a:ext cx="328851" cy="315043"/>
              </a:xfrm>
              <a:prstGeom prst="ellipse">
                <a:avLst/>
              </a:prstGeom>
              <a:solidFill>
                <a:srgbClr val="FAC090"/>
              </a:solidFill>
              <a:ln w="25400" cap="flat">
                <a:solidFill>
                  <a:srgbClr val="E46C0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59" name="橢圓 22"/>
              <p:cNvSpPr/>
              <p:nvPr/>
            </p:nvSpPr>
            <p:spPr>
              <a:xfrm>
                <a:off x="2937945" y="778988"/>
                <a:ext cx="328851" cy="315043"/>
              </a:xfrm>
              <a:prstGeom prst="ellipse">
                <a:avLst/>
              </a:prstGeom>
              <a:solidFill>
                <a:srgbClr val="FAC090"/>
              </a:solidFill>
              <a:ln w="25400" cap="flat">
                <a:solidFill>
                  <a:srgbClr val="E46C0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60" name="TextBox 9"/>
              <p:cNvSpPr txBox="1"/>
              <p:nvPr/>
            </p:nvSpPr>
            <p:spPr>
              <a:xfrm>
                <a:off x="2473386" y="1376757"/>
                <a:ext cx="1695510" cy="8840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a:solidFill>
                      <a:srgbClr val="17375E"/>
                    </a:solidFill>
                    <a:latin typeface="Arial"/>
                    <a:ea typeface="Arial"/>
                    <a:cs typeface="Arial"/>
                    <a:sym typeface="Arial"/>
                  </a:defRPr>
                </a:pPr>
                <a:r>
                  <a:t>Applications submitted to </a:t>
                </a:r>
                <a:r>
                  <a:rPr b="1">
                    <a:solidFill>
                      <a:srgbClr val="C00000"/>
                    </a:solidFill>
                  </a:rPr>
                  <a:t>BACS</a:t>
                </a:r>
              </a:p>
            </p:txBody>
          </p:sp>
          <p:sp>
            <p:nvSpPr>
              <p:cNvPr id="561" name="TextBox 21"/>
              <p:cNvSpPr txBox="1"/>
              <p:nvPr/>
            </p:nvSpPr>
            <p:spPr>
              <a:xfrm>
                <a:off x="4621156" y="240671"/>
                <a:ext cx="1259317"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a:solidFill>
                      <a:srgbClr val="0F253F"/>
                    </a:solidFill>
                    <a:latin typeface="Arial"/>
                    <a:ea typeface="Arial"/>
                    <a:cs typeface="Arial"/>
                    <a:sym typeface="Arial"/>
                  </a:defRPr>
                </a:lvl1pPr>
              </a:lstStyle>
              <a:p>
                <a:r>
                  <a:rPr lang="en-GB" dirty="0" smtClean="0"/>
                  <a:t>End of May</a:t>
                </a:r>
                <a:endParaRPr dirty="0"/>
              </a:p>
            </p:txBody>
          </p:sp>
          <p:sp>
            <p:nvSpPr>
              <p:cNvPr id="562" name="橢圓 28"/>
              <p:cNvSpPr/>
              <p:nvPr/>
            </p:nvSpPr>
            <p:spPr>
              <a:xfrm>
                <a:off x="4850329" y="787258"/>
                <a:ext cx="328851" cy="315043"/>
              </a:xfrm>
              <a:prstGeom prst="ellipse">
                <a:avLst/>
              </a:prstGeom>
              <a:solidFill>
                <a:srgbClr val="FAC090"/>
              </a:solidFill>
              <a:ln w="25400" cap="flat">
                <a:solidFill>
                  <a:srgbClr val="E46C0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63" name="TextBox 22"/>
              <p:cNvSpPr txBox="1"/>
              <p:nvPr/>
            </p:nvSpPr>
            <p:spPr>
              <a:xfrm>
                <a:off x="4601268" y="1393969"/>
                <a:ext cx="1235533"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a:solidFill>
                      <a:srgbClr val="0F253F"/>
                    </a:solidFill>
                    <a:latin typeface="Arial"/>
                    <a:ea typeface="Arial"/>
                    <a:cs typeface="Arial"/>
                    <a:sym typeface="Arial"/>
                  </a:defRPr>
                </a:pPr>
                <a:r>
                  <a:rPr dirty="0"/>
                  <a:t>Result </a:t>
                </a:r>
                <a:endParaRPr dirty="0">
                  <a:solidFill>
                    <a:srgbClr val="1F497D"/>
                  </a:solidFill>
                </a:endParaRPr>
              </a:p>
              <a:p>
                <a:pPr>
                  <a:defRPr>
                    <a:solidFill>
                      <a:srgbClr val="0F253F"/>
                    </a:solidFill>
                    <a:latin typeface="Arial"/>
                    <a:ea typeface="Arial"/>
                    <a:cs typeface="Arial"/>
                    <a:sym typeface="Arial"/>
                  </a:defRPr>
                </a:pPr>
                <a:r>
                  <a:rPr dirty="0"/>
                  <a:t>announced</a:t>
                </a:r>
              </a:p>
            </p:txBody>
          </p:sp>
          <p:sp>
            <p:nvSpPr>
              <p:cNvPr id="564" name="橢圓 30"/>
              <p:cNvSpPr/>
              <p:nvPr/>
            </p:nvSpPr>
            <p:spPr>
              <a:xfrm>
                <a:off x="6780451" y="801406"/>
                <a:ext cx="328851" cy="315044"/>
              </a:xfrm>
              <a:prstGeom prst="ellipse">
                <a:avLst/>
              </a:prstGeom>
              <a:solidFill>
                <a:srgbClr val="FAC090"/>
              </a:solidFill>
              <a:ln w="25400" cap="flat">
                <a:solidFill>
                  <a:srgbClr val="E46C0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65" name="TextBox 21"/>
              <p:cNvSpPr txBox="1"/>
              <p:nvPr/>
            </p:nvSpPr>
            <p:spPr>
              <a:xfrm>
                <a:off x="6590230" y="218091"/>
                <a:ext cx="599850"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a:solidFill>
                      <a:srgbClr val="0F253F"/>
                    </a:solidFill>
                    <a:latin typeface="Arial"/>
                    <a:ea typeface="Arial"/>
                    <a:cs typeface="Arial"/>
                    <a:sym typeface="Arial"/>
                  </a:defRPr>
                </a:lvl1pPr>
              </a:lstStyle>
              <a:p>
                <a:r>
                  <a:t>June</a:t>
                </a:r>
              </a:p>
            </p:txBody>
          </p:sp>
        </p:grpSp>
        <p:sp>
          <p:nvSpPr>
            <p:cNvPr id="567" name="TextBox 22"/>
            <p:cNvSpPr txBox="1"/>
            <p:nvPr/>
          </p:nvSpPr>
          <p:spPr>
            <a:xfrm>
              <a:off x="6537110" y="1385718"/>
              <a:ext cx="1806697"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a:solidFill>
                    <a:srgbClr val="0F253F"/>
                  </a:solidFill>
                  <a:latin typeface="Arial"/>
                  <a:ea typeface="Arial"/>
                  <a:cs typeface="Arial"/>
                  <a:sym typeface="Arial"/>
                </a:defRPr>
              </a:pPr>
              <a:r>
                <a:t>Provide </a:t>
              </a:r>
            </a:p>
            <a:p>
              <a:pPr>
                <a:defRPr>
                  <a:solidFill>
                    <a:srgbClr val="0F253F"/>
                  </a:solidFill>
                  <a:latin typeface="Arial"/>
                  <a:ea typeface="Arial"/>
                  <a:cs typeface="Arial"/>
                  <a:sym typeface="Arial"/>
                </a:defRPr>
              </a:pPr>
              <a:r>
                <a:t>Admission Letter</a:t>
              </a:r>
            </a:p>
          </p:txBody>
        </p:sp>
      </p:grpSp>
      <p:pic>
        <p:nvPicPr>
          <p:cNvPr id="569" name="圖片 34" descr="圖片 34"/>
          <p:cNvPicPr>
            <a:picLocks noChangeAspect="1"/>
          </p:cNvPicPr>
          <p:nvPr/>
        </p:nvPicPr>
        <p:blipFill>
          <a:blip r:embed="rId5">
            <a:extLst/>
          </a:blip>
          <a:stretch>
            <a:fillRect/>
          </a:stretch>
        </p:blipFill>
        <p:spPr>
          <a:xfrm flipH="1">
            <a:off x="7790371" y="5808897"/>
            <a:ext cx="665252" cy="906673"/>
          </a:xfrm>
          <a:prstGeom prst="rect">
            <a:avLst/>
          </a:prstGeom>
          <a:ln w="12700">
            <a:miter lim="400000"/>
          </a:ln>
        </p:spPr>
      </p:pic>
      <p:pic>
        <p:nvPicPr>
          <p:cNvPr id="570" name="圖片 36" descr="圖片 36"/>
          <p:cNvPicPr>
            <a:picLocks noChangeAspect="1"/>
          </p:cNvPicPr>
          <p:nvPr/>
        </p:nvPicPr>
        <p:blipFill>
          <a:blip r:embed="rId4">
            <a:extLst/>
          </a:blip>
          <a:stretch>
            <a:fillRect/>
          </a:stretch>
        </p:blipFill>
        <p:spPr>
          <a:xfrm>
            <a:off x="6849208" y="5552949"/>
            <a:ext cx="645156" cy="879283"/>
          </a:xfrm>
          <a:prstGeom prst="rect">
            <a:avLst/>
          </a:prstGeom>
          <a:ln w="12700">
            <a:miter lim="400000"/>
          </a:ln>
        </p:spPr>
      </p:pic>
      <p:pic>
        <p:nvPicPr>
          <p:cNvPr id="571" name="圖片 1" descr="圖片 1"/>
          <p:cNvPicPr>
            <a:picLocks noChangeAspect="1"/>
          </p:cNvPicPr>
          <p:nvPr/>
        </p:nvPicPr>
        <p:blipFill>
          <a:blip r:embed="rId6">
            <a:extLst/>
          </a:blip>
          <a:stretch>
            <a:fillRect/>
          </a:stretch>
        </p:blipFill>
        <p:spPr>
          <a:xfrm>
            <a:off x="4894626" y="4519479"/>
            <a:ext cx="1658574" cy="1658575"/>
          </a:xfrm>
          <a:prstGeom prst="rect">
            <a:avLst/>
          </a:prstGeom>
          <a:ln w="12700">
            <a:miter lim="400000"/>
          </a:ln>
        </p:spPr>
      </p:pic>
      <p:sp>
        <p:nvSpPr>
          <p:cNvPr id="572" name="TextBox 21"/>
          <p:cNvSpPr txBox="1"/>
          <p:nvPr/>
        </p:nvSpPr>
        <p:spPr>
          <a:xfrm>
            <a:off x="2824483" y="2171178"/>
            <a:ext cx="1478929"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b="1">
                <a:solidFill>
                  <a:srgbClr val="C00000"/>
                </a:solidFill>
                <a:latin typeface="Arial"/>
                <a:ea typeface="Arial"/>
                <a:cs typeface="Arial"/>
                <a:sym typeface="Arial"/>
              </a:defRPr>
            </a:pPr>
            <a:r>
              <a:rPr lang="en-GB" sz="1600" dirty="0" smtClean="0"/>
              <a:t>By 31</a:t>
            </a:r>
            <a:r>
              <a:rPr lang="en-GB" sz="1600" baseline="30000" dirty="0" smtClean="0"/>
              <a:t>st</a:t>
            </a:r>
            <a:r>
              <a:rPr lang="en-GB" sz="1600" dirty="0" smtClean="0"/>
              <a:t> </a:t>
            </a:r>
            <a:r>
              <a:rPr sz="1600" dirty="0" smtClean="0"/>
              <a:t>March</a:t>
            </a:r>
            <a:r>
              <a:rPr lang="en-GB" sz="1600" dirty="0" smtClean="0"/>
              <a:t> </a:t>
            </a:r>
          </a:p>
        </p:txBody>
      </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6" name="矩形 6"/>
          <p:cNvSpPr/>
          <p:nvPr/>
        </p:nvSpPr>
        <p:spPr>
          <a:xfrm>
            <a:off x="11748" y="1158890"/>
            <a:ext cx="9120504" cy="5326775"/>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577" name="文字方塊 9"/>
          <p:cNvSpPr txBox="1"/>
          <p:nvPr/>
        </p:nvSpPr>
        <p:spPr>
          <a:xfrm>
            <a:off x="251616" y="366547"/>
            <a:ext cx="49967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r>
              <a:t>01</a:t>
            </a:r>
          </a:p>
        </p:txBody>
      </p:sp>
      <p:sp>
        <p:nvSpPr>
          <p:cNvPr id="578"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pic>
        <p:nvPicPr>
          <p:cNvPr id="579" name="圖片 16" descr="圖片 16"/>
          <p:cNvPicPr>
            <a:picLocks noChangeAspect="1"/>
          </p:cNvPicPr>
          <p:nvPr/>
        </p:nvPicPr>
        <p:blipFill>
          <a:blip r:embed="rId3">
            <a:extLst/>
          </a:blip>
          <a:srcRect l="49550" r="37821" b="71720"/>
          <a:stretch>
            <a:fillRect/>
          </a:stretch>
        </p:blipFill>
        <p:spPr>
          <a:xfrm>
            <a:off x="4094074" y="6006026"/>
            <a:ext cx="505957" cy="584927"/>
          </a:xfrm>
          <a:prstGeom prst="rect">
            <a:avLst/>
          </a:prstGeom>
          <a:ln w="12700">
            <a:miter lim="400000"/>
          </a:ln>
        </p:spPr>
      </p:pic>
      <p:grpSp>
        <p:nvGrpSpPr>
          <p:cNvPr id="583" name="群組 50"/>
          <p:cNvGrpSpPr/>
          <p:nvPr/>
        </p:nvGrpSpPr>
        <p:grpSpPr>
          <a:xfrm>
            <a:off x="3154547" y="6119802"/>
            <a:ext cx="669033" cy="471151"/>
            <a:chOff x="0" y="0"/>
            <a:chExt cx="669031" cy="471150"/>
          </a:xfrm>
        </p:grpSpPr>
        <p:pic>
          <p:nvPicPr>
            <p:cNvPr id="580" name="圖片 51" descr="圖片 51"/>
            <p:cNvPicPr>
              <a:picLocks noChangeAspect="1"/>
            </p:cNvPicPr>
            <p:nvPr/>
          </p:nvPicPr>
          <p:blipFill>
            <a:blip r:embed="rId4">
              <a:extLst/>
            </a:blip>
            <a:stretch>
              <a:fillRect/>
            </a:stretch>
          </p:blipFill>
          <p:spPr>
            <a:xfrm>
              <a:off x="490779" y="201080"/>
              <a:ext cx="178253" cy="242942"/>
            </a:xfrm>
            <a:prstGeom prst="rect">
              <a:avLst/>
            </a:prstGeom>
            <a:ln w="12700" cap="flat">
              <a:noFill/>
              <a:miter lim="400000"/>
            </a:ln>
            <a:effectLst/>
          </p:spPr>
        </p:pic>
        <p:pic>
          <p:nvPicPr>
            <p:cNvPr id="581" name="圖片 52" descr="圖片 52"/>
            <p:cNvPicPr>
              <a:picLocks noChangeAspect="1"/>
            </p:cNvPicPr>
            <p:nvPr/>
          </p:nvPicPr>
          <p:blipFill>
            <a:blip r:embed="rId5">
              <a:extLst/>
            </a:blip>
            <a:stretch>
              <a:fillRect/>
            </a:stretch>
          </p:blipFill>
          <p:spPr>
            <a:xfrm flipH="1">
              <a:off x="272615" y="0"/>
              <a:ext cx="345698" cy="471151"/>
            </a:xfrm>
            <a:prstGeom prst="rect">
              <a:avLst/>
            </a:prstGeom>
            <a:ln w="12700" cap="flat">
              <a:noFill/>
              <a:miter lim="400000"/>
            </a:ln>
            <a:effectLst/>
          </p:spPr>
        </p:pic>
        <p:pic>
          <p:nvPicPr>
            <p:cNvPr id="582" name="圖片 53" descr="圖片 53"/>
            <p:cNvPicPr>
              <a:picLocks noChangeAspect="1"/>
            </p:cNvPicPr>
            <p:nvPr/>
          </p:nvPicPr>
          <p:blipFill>
            <a:blip r:embed="rId4">
              <a:extLst/>
            </a:blip>
            <a:stretch>
              <a:fillRect/>
            </a:stretch>
          </p:blipFill>
          <p:spPr>
            <a:xfrm>
              <a:off x="-1" y="200905"/>
              <a:ext cx="178254" cy="242942"/>
            </a:xfrm>
            <a:prstGeom prst="rect">
              <a:avLst/>
            </a:prstGeom>
            <a:ln w="12700" cap="flat">
              <a:noFill/>
              <a:miter lim="400000"/>
            </a:ln>
            <a:effectLst/>
          </p:spPr>
        </p:pic>
      </p:grpSp>
      <p:grpSp>
        <p:nvGrpSpPr>
          <p:cNvPr id="606" name="群組 31"/>
          <p:cNvGrpSpPr/>
          <p:nvPr/>
        </p:nvGrpSpPr>
        <p:grpSpPr>
          <a:xfrm>
            <a:off x="205896" y="4318575"/>
            <a:ext cx="8275230" cy="2525486"/>
            <a:chOff x="45509" y="0"/>
            <a:chExt cx="8275229" cy="2525485"/>
          </a:xfrm>
        </p:grpSpPr>
        <p:pic>
          <p:nvPicPr>
            <p:cNvPr id="584" name="圖片 71" descr="圖片 71"/>
            <p:cNvPicPr>
              <a:picLocks noChangeAspect="1"/>
            </p:cNvPicPr>
            <p:nvPr/>
          </p:nvPicPr>
          <p:blipFill>
            <a:blip r:embed="rId6">
              <a:extLst/>
            </a:blip>
            <a:stretch>
              <a:fillRect/>
            </a:stretch>
          </p:blipFill>
          <p:spPr>
            <a:xfrm>
              <a:off x="1791268" y="859645"/>
              <a:ext cx="142557" cy="142557"/>
            </a:xfrm>
            <a:prstGeom prst="rect">
              <a:avLst/>
            </a:prstGeom>
            <a:ln w="12700" cap="flat">
              <a:noFill/>
              <a:miter lim="400000"/>
            </a:ln>
            <a:effectLst/>
          </p:spPr>
        </p:pic>
        <p:pic>
          <p:nvPicPr>
            <p:cNvPr id="585" name="圖片 49" descr="圖片 49"/>
            <p:cNvPicPr>
              <a:picLocks noChangeAspect="1"/>
            </p:cNvPicPr>
            <p:nvPr/>
          </p:nvPicPr>
          <p:blipFill>
            <a:blip r:embed="rId7">
              <a:extLst/>
            </a:blip>
            <a:stretch>
              <a:fillRect/>
            </a:stretch>
          </p:blipFill>
          <p:spPr>
            <a:xfrm>
              <a:off x="952509" y="897045"/>
              <a:ext cx="210313" cy="210313"/>
            </a:xfrm>
            <a:prstGeom prst="rect">
              <a:avLst/>
            </a:prstGeom>
            <a:ln w="12700" cap="flat">
              <a:noFill/>
              <a:miter lim="400000"/>
            </a:ln>
            <a:effectLst/>
          </p:spPr>
        </p:pic>
        <p:grpSp>
          <p:nvGrpSpPr>
            <p:cNvPr id="589" name="群組 55"/>
            <p:cNvGrpSpPr/>
            <p:nvPr/>
          </p:nvGrpSpPr>
          <p:grpSpPr>
            <a:xfrm>
              <a:off x="4722834" y="1458624"/>
              <a:ext cx="1284774" cy="904773"/>
              <a:chOff x="0" y="0"/>
              <a:chExt cx="1284772" cy="904772"/>
            </a:xfrm>
          </p:grpSpPr>
          <p:pic>
            <p:nvPicPr>
              <p:cNvPr id="586" name="圖片 56" descr="圖片 56"/>
              <p:cNvPicPr>
                <a:picLocks noChangeAspect="1"/>
              </p:cNvPicPr>
              <p:nvPr/>
            </p:nvPicPr>
            <p:blipFill>
              <a:blip r:embed="rId8">
                <a:extLst/>
              </a:blip>
              <a:stretch>
                <a:fillRect/>
              </a:stretch>
            </p:blipFill>
            <p:spPr>
              <a:xfrm>
                <a:off x="942465" y="386144"/>
                <a:ext cx="342308" cy="466533"/>
              </a:xfrm>
              <a:prstGeom prst="rect">
                <a:avLst/>
              </a:prstGeom>
              <a:ln w="12700" cap="flat">
                <a:noFill/>
                <a:miter lim="400000"/>
              </a:ln>
              <a:effectLst/>
            </p:spPr>
          </p:pic>
          <p:pic>
            <p:nvPicPr>
              <p:cNvPr id="587" name="圖片 57" descr="圖片 57"/>
              <p:cNvPicPr>
                <a:picLocks noChangeAspect="1"/>
              </p:cNvPicPr>
              <p:nvPr/>
            </p:nvPicPr>
            <p:blipFill>
              <a:blip r:embed="rId9">
                <a:extLst/>
              </a:blip>
              <a:stretch>
                <a:fillRect/>
              </a:stretch>
            </p:blipFill>
            <p:spPr>
              <a:xfrm flipH="1">
                <a:off x="523516" y="0"/>
                <a:ext cx="663858" cy="904773"/>
              </a:xfrm>
              <a:prstGeom prst="rect">
                <a:avLst/>
              </a:prstGeom>
              <a:ln w="12700" cap="flat">
                <a:noFill/>
                <a:miter lim="400000"/>
              </a:ln>
              <a:effectLst/>
            </p:spPr>
          </p:pic>
          <p:pic>
            <p:nvPicPr>
              <p:cNvPr id="588" name="圖片 58" descr="圖片 58"/>
              <p:cNvPicPr>
                <a:picLocks noChangeAspect="1"/>
              </p:cNvPicPr>
              <p:nvPr/>
            </p:nvPicPr>
            <p:blipFill>
              <a:blip r:embed="rId8">
                <a:extLst/>
              </a:blip>
              <a:stretch>
                <a:fillRect/>
              </a:stretch>
            </p:blipFill>
            <p:spPr>
              <a:xfrm>
                <a:off x="0" y="385808"/>
                <a:ext cx="342308" cy="466532"/>
              </a:xfrm>
              <a:prstGeom prst="rect">
                <a:avLst/>
              </a:prstGeom>
              <a:ln w="12700" cap="flat">
                <a:noFill/>
                <a:miter lim="400000"/>
              </a:ln>
              <a:effectLst/>
            </p:spPr>
          </p:pic>
        </p:grpSp>
        <p:grpSp>
          <p:nvGrpSpPr>
            <p:cNvPr id="593" name="群組 59"/>
            <p:cNvGrpSpPr/>
            <p:nvPr/>
          </p:nvGrpSpPr>
          <p:grpSpPr>
            <a:xfrm>
              <a:off x="6489836" y="1268783"/>
              <a:ext cx="1554348" cy="1094614"/>
              <a:chOff x="0" y="0"/>
              <a:chExt cx="1554346" cy="1094613"/>
            </a:xfrm>
          </p:grpSpPr>
          <p:pic>
            <p:nvPicPr>
              <p:cNvPr id="590" name="圖片 60" descr="圖片 60"/>
              <p:cNvPicPr>
                <a:picLocks noChangeAspect="1"/>
              </p:cNvPicPr>
              <p:nvPr/>
            </p:nvPicPr>
            <p:blipFill>
              <a:blip r:embed="rId10">
                <a:extLst/>
              </a:blip>
              <a:stretch>
                <a:fillRect/>
              </a:stretch>
            </p:blipFill>
            <p:spPr>
              <a:xfrm>
                <a:off x="1140215" y="467165"/>
                <a:ext cx="414132" cy="564422"/>
              </a:xfrm>
              <a:prstGeom prst="rect">
                <a:avLst/>
              </a:prstGeom>
              <a:ln w="12700" cap="flat">
                <a:noFill/>
                <a:miter lim="400000"/>
              </a:ln>
              <a:effectLst/>
            </p:spPr>
          </p:pic>
          <p:pic>
            <p:nvPicPr>
              <p:cNvPr id="591" name="圖片 61" descr="圖片 61"/>
              <p:cNvPicPr>
                <a:picLocks noChangeAspect="1"/>
              </p:cNvPicPr>
              <p:nvPr/>
            </p:nvPicPr>
            <p:blipFill>
              <a:blip r:embed="rId11">
                <a:extLst/>
              </a:blip>
              <a:stretch>
                <a:fillRect/>
              </a:stretch>
            </p:blipFill>
            <p:spPr>
              <a:xfrm flipH="1">
                <a:off x="633362" y="0"/>
                <a:ext cx="803149" cy="1094614"/>
              </a:xfrm>
              <a:prstGeom prst="rect">
                <a:avLst/>
              </a:prstGeom>
              <a:ln w="12700" cap="flat">
                <a:noFill/>
                <a:miter lim="400000"/>
              </a:ln>
              <a:effectLst/>
            </p:spPr>
          </p:pic>
          <p:pic>
            <p:nvPicPr>
              <p:cNvPr id="592" name="圖片 62" descr="圖片 62"/>
              <p:cNvPicPr>
                <a:picLocks noChangeAspect="1"/>
              </p:cNvPicPr>
              <p:nvPr/>
            </p:nvPicPr>
            <p:blipFill>
              <a:blip r:embed="rId10">
                <a:extLst/>
              </a:blip>
              <a:stretch>
                <a:fillRect/>
              </a:stretch>
            </p:blipFill>
            <p:spPr>
              <a:xfrm>
                <a:off x="-1" y="466759"/>
                <a:ext cx="414133" cy="564421"/>
              </a:xfrm>
              <a:prstGeom prst="rect">
                <a:avLst/>
              </a:prstGeom>
              <a:ln w="12700" cap="flat">
                <a:noFill/>
                <a:miter lim="400000"/>
              </a:ln>
              <a:effectLst/>
            </p:spPr>
          </p:pic>
        </p:grpSp>
        <p:pic>
          <p:nvPicPr>
            <p:cNvPr id="594" name="圖片 67" descr="圖片 67"/>
            <p:cNvPicPr>
              <a:picLocks noChangeAspect="1"/>
            </p:cNvPicPr>
            <p:nvPr/>
          </p:nvPicPr>
          <p:blipFill>
            <a:blip r:embed="rId7">
              <a:extLst/>
            </a:blip>
            <a:stretch>
              <a:fillRect/>
            </a:stretch>
          </p:blipFill>
          <p:spPr>
            <a:xfrm>
              <a:off x="7552995" y="1029153"/>
              <a:ext cx="273667" cy="273667"/>
            </a:xfrm>
            <a:prstGeom prst="rect">
              <a:avLst/>
            </a:prstGeom>
            <a:ln w="12700" cap="flat">
              <a:noFill/>
              <a:miter lim="400000"/>
            </a:ln>
            <a:effectLst/>
          </p:spPr>
        </p:pic>
        <p:pic>
          <p:nvPicPr>
            <p:cNvPr id="595" name="圖片 68" descr="圖片 68"/>
            <p:cNvPicPr>
              <a:picLocks noChangeAspect="1"/>
            </p:cNvPicPr>
            <p:nvPr/>
          </p:nvPicPr>
          <p:blipFill>
            <a:blip r:embed="rId6">
              <a:extLst/>
            </a:blip>
            <a:stretch>
              <a:fillRect/>
            </a:stretch>
          </p:blipFill>
          <p:spPr>
            <a:xfrm>
              <a:off x="8178182" y="1044969"/>
              <a:ext cx="142557" cy="142557"/>
            </a:xfrm>
            <a:prstGeom prst="rect">
              <a:avLst/>
            </a:prstGeom>
            <a:ln w="12700" cap="flat">
              <a:noFill/>
              <a:miter lim="400000"/>
            </a:ln>
            <a:effectLst/>
          </p:spPr>
        </p:pic>
        <p:pic>
          <p:nvPicPr>
            <p:cNvPr id="596" name="圖片 69" descr="圖片 69"/>
            <p:cNvPicPr>
              <a:picLocks noChangeAspect="1"/>
            </p:cNvPicPr>
            <p:nvPr/>
          </p:nvPicPr>
          <p:blipFill>
            <a:blip r:embed="rId12">
              <a:extLst/>
            </a:blip>
            <a:stretch>
              <a:fillRect/>
            </a:stretch>
          </p:blipFill>
          <p:spPr>
            <a:xfrm rot="21376465" flipH="1">
              <a:off x="5278455" y="50126"/>
              <a:ext cx="1588030" cy="1388451"/>
            </a:xfrm>
            <a:prstGeom prst="rect">
              <a:avLst/>
            </a:prstGeom>
            <a:ln w="12700" cap="flat">
              <a:noFill/>
              <a:miter lim="400000"/>
            </a:ln>
            <a:effectLst/>
          </p:spPr>
        </p:pic>
        <p:pic>
          <p:nvPicPr>
            <p:cNvPr id="597" name="圖片 70" descr="圖片 70"/>
            <p:cNvPicPr>
              <a:picLocks noChangeAspect="1"/>
            </p:cNvPicPr>
            <p:nvPr/>
          </p:nvPicPr>
          <p:blipFill>
            <a:blip r:embed="rId7">
              <a:extLst/>
            </a:blip>
            <a:stretch>
              <a:fillRect/>
            </a:stretch>
          </p:blipFill>
          <p:spPr>
            <a:xfrm>
              <a:off x="2093176" y="1302819"/>
              <a:ext cx="273667" cy="273667"/>
            </a:xfrm>
            <a:prstGeom prst="rect">
              <a:avLst/>
            </a:prstGeom>
            <a:ln w="12700" cap="flat">
              <a:noFill/>
              <a:miter lim="400000"/>
            </a:ln>
            <a:effectLst/>
          </p:spPr>
        </p:pic>
        <p:pic>
          <p:nvPicPr>
            <p:cNvPr id="598" name="圖片 73" descr="圖片 73"/>
            <p:cNvPicPr>
              <a:picLocks noChangeAspect="1"/>
            </p:cNvPicPr>
            <p:nvPr/>
          </p:nvPicPr>
          <p:blipFill>
            <a:blip r:embed="rId7">
              <a:extLst/>
            </a:blip>
            <a:stretch>
              <a:fillRect/>
            </a:stretch>
          </p:blipFill>
          <p:spPr>
            <a:xfrm>
              <a:off x="4056005" y="1201883"/>
              <a:ext cx="210313" cy="210313"/>
            </a:xfrm>
            <a:prstGeom prst="rect">
              <a:avLst/>
            </a:prstGeom>
            <a:ln w="12700" cap="flat">
              <a:noFill/>
              <a:miter lim="400000"/>
            </a:ln>
            <a:effectLst/>
          </p:spPr>
        </p:pic>
        <p:pic>
          <p:nvPicPr>
            <p:cNvPr id="599" name="圖片 74" descr="圖片 74"/>
            <p:cNvPicPr>
              <a:picLocks noChangeAspect="1"/>
            </p:cNvPicPr>
            <p:nvPr/>
          </p:nvPicPr>
          <p:blipFill>
            <a:blip r:embed="rId7">
              <a:extLst/>
            </a:blip>
            <a:stretch>
              <a:fillRect/>
            </a:stretch>
          </p:blipFill>
          <p:spPr>
            <a:xfrm>
              <a:off x="4679778" y="867332"/>
              <a:ext cx="210313" cy="210313"/>
            </a:xfrm>
            <a:prstGeom prst="rect">
              <a:avLst/>
            </a:prstGeom>
            <a:ln w="12700" cap="flat">
              <a:noFill/>
              <a:miter lim="400000"/>
            </a:ln>
            <a:effectLst/>
          </p:spPr>
        </p:pic>
        <p:pic>
          <p:nvPicPr>
            <p:cNvPr id="600" name="圖片 75" descr="圖片 75"/>
            <p:cNvPicPr>
              <a:picLocks noChangeAspect="1"/>
            </p:cNvPicPr>
            <p:nvPr/>
          </p:nvPicPr>
          <p:blipFill>
            <a:blip r:embed="rId7">
              <a:extLst/>
            </a:blip>
            <a:stretch>
              <a:fillRect/>
            </a:stretch>
          </p:blipFill>
          <p:spPr>
            <a:xfrm>
              <a:off x="3794260" y="825767"/>
              <a:ext cx="210313" cy="210313"/>
            </a:xfrm>
            <a:prstGeom prst="rect">
              <a:avLst/>
            </a:prstGeom>
            <a:ln w="12700" cap="flat">
              <a:noFill/>
              <a:miter lim="400000"/>
            </a:ln>
            <a:effectLst/>
          </p:spPr>
        </p:pic>
        <p:pic>
          <p:nvPicPr>
            <p:cNvPr id="601" name="圖片 13" descr="圖片 13"/>
            <p:cNvPicPr>
              <a:picLocks noChangeAspect="1"/>
            </p:cNvPicPr>
            <p:nvPr/>
          </p:nvPicPr>
          <p:blipFill>
            <a:blip r:embed="rId13">
              <a:extLst/>
            </a:blip>
            <a:srcRect r="56186" b="30243"/>
            <a:stretch>
              <a:fillRect/>
            </a:stretch>
          </p:blipFill>
          <p:spPr>
            <a:xfrm>
              <a:off x="80821" y="762793"/>
              <a:ext cx="2177758" cy="1762693"/>
            </a:xfrm>
            <a:prstGeom prst="rect">
              <a:avLst/>
            </a:prstGeom>
            <a:ln w="12700" cap="flat">
              <a:noFill/>
              <a:miter lim="400000"/>
            </a:ln>
            <a:effectLst/>
          </p:spPr>
        </p:pic>
        <p:pic>
          <p:nvPicPr>
            <p:cNvPr id="602" name="圖片 48" descr="圖片 48"/>
            <p:cNvPicPr>
              <a:picLocks noChangeAspect="1"/>
            </p:cNvPicPr>
            <p:nvPr/>
          </p:nvPicPr>
          <p:blipFill>
            <a:blip r:embed="rId7">
              <a:extLst/>
            </a:blip>
            <a:stretch>
              <a:fillRect/>
            </a:stretch>
          </p:blipFill>
          <p:spPr>
            <a:xfrm>
              <a:off x="45509" y="1548291"/>
              <a:ext cx="271973" cy="271973"/>
            </a:xfrm>
            <a:prstGeom prst="rect">
              <a:avLst/>
            </a:prstGeom>
            <a:ln w="12700" cap="flat">
              <a:noFill/>
              <a:miter lim="400000"/>
            </a:ln>
            <a:effectLst/>
          </p:spPr>
        </p:pic>
        <p:pic>
          <p:nvPicPr>
            <p:cNvPr id="603" name="圖片 30" descr="圖片 30"/>
            <p:cNvPicPr>
              <a:picLocks noChangeAspect="1"/>
            </p:cNvPicPr>
            <p:nvPr/>
          </p:nvPicPr>
          <p:blipFill>
            <a:blip r:embed="rId14">
              <a:extLst/>
            </a:blip>
            <a:stretch>
              <a:fillRect/>
            </a:stretch>
          </p:blipFill>
          <p:spPr>
            <a:xfrm>
              <a:off x="2016053" y="999611"/>
              <a:ext cx="2411165" cy="1272767"/>
            </a:xfrm>
            <a:prstGeom prst="rect">
              <a:avLst/>
            </a:prstGeom>
            <a:ln w="12700" cap="flat">
              <a:noFill/>
              <a:miter lim="400000"/>
            </a:ln>
            <a:effectLst/>
          </p:spPr>
        </p:pic>
        <p:pic>
          <p:nvPicPr>
            <p:cNvPr id="604" name="圖片 66" descr="圖片 66"/>
            <p:cNvPicPr>
              <a:picLocks noChangeAspect="1"/>
            </p:cNvPicPr>
            <p:nvPr/>
          </p:nvPicPr>
          <p:blipFill>
            <a:blip r:embed="rId7">
              <a:extLst/>
            </a:blip>
            <a:stretch>
              <a:fillRect/>
            </a:stretch>
          </p:blipFill>
          <p:spPr>
            <a:xfrm>
              <a:off x="7016006" y="813928"/>
              <a:ext cx="210313" cy="210313"/>
            </a:xfrm>
            <a:prstGeom prst="rect">
              <a:avLst/>
            </a:prstGeom>
            <a:ln w="12700" cap="flat">
              <a:noFill/>
              <a:miter lim="400000"/>
            </a:ln>
            <a:effectLst/>
          </p:spPr>
        </p:pic>
        <p:pic>
          <p:nvPicPr>
            <p:cNvPr id="605" name="圖片 72" descr="圖片 72"/>
            <p:cNvPicPr>
              <a:picLocks noChangeAspect="1"/>
            </p:cNvPicPr>
            <p:nvPr/>
          </p:nvPicPr>
          <p:blipFill>
            <a:blip r:embed="rId7">
              <a:extLst/>
            </a:blip>
            <a:stretch>
              <a:fillRect/>
            </a:stretch>
          </p:blipFill>
          <p:spPr>
            <a:xfrm>
              <a:off x="4860314" y="1372092"/>
              <a:ext cx="210313" cy="210313"/>
            </a:xfrm>
            <a:prstGeom prst="rect">
              <a:avLst/>
            </a:prstGeom>
            <a:ln w="12700" cap="flat">
              <a:noFill/>
              <a:miter lim="400000"/>
            </a:ln>
            <a:effectLst/>
          </p:spPr>
        </p:pic>
      </p:grpSp>
      <p:sp>
        <p:nvSpPr>
          <p:cNvPr id="607" name="矩形 76"/>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sp>
        <p:nvSpPr>
          <p:cNvPr id="608" name="標題 7"/>
          <p:cNvSpPr txBox="1"/>
          <p:nvPr/>
        </p:nvSpPr>
        <p:spPr>
          <a:xfrm>
            <a:off x="1161337" y="2562272"/>
            <a:ext cx="8724174" cy="1127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5400" b="1">
                <a:solidFill>
                  <a:srgbClr val="17375E"/>
                </a:solidFill>
                <a:effectLst>
                  <a:outerShdw blurRad="38100" dist="38100" dir="2700000" rotWithShape="0">
                    <a:srgbClr val="000000">
                      <a:alpha val="43137"/>
                    </a:srgbClr>
                  </a:outerShdw>
                </a:effectLst>
                <a:latin typeface="Arial"/>
                <a:ea typeface="Arial"/>
                <a:cs typeface="Arial"/>
                <a:sym typeface="Arial"/>
              </a:defRPr>
            </a:lvl1pPr>
          </a:lstStyle>
          <a:p>
            <a:r>
              <a:t>Other Opportunities</a:t>
            </a:r>
          </a:p>
        </p:txBody>
      </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7" name="矩形 6"/>
          <p:cNvSpPr/>
          <p:nvPr/>
        </p:nvSpPr>
        <p:spPr>
          <a:xfrm>
            <a:off x="11748" y="1161040"/>
            <a:ext cx="9120504" cy="5352078"/>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628" name="矩形 1"/>
          <p:cNvSpPr txBox="1"/>
          <p:nvPr/>
        </p:nvSpPr>
        <p:spPr>
          <a:xfrm>
            <a:off x="584580" y="1385788"/>
            <a:ext cx="8862288" cy="861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nSpc>
                <a:spcPts val="3000"/>
              </a:lnSpc>
              <a:defRPr sz="2800" b="1">
                <a:solidFill>
                  <a:srgbClr val="376092"/>
                </a:solidFill>
                <a:latin typeface="Arial"/>
                <a:ea typeface="Arial"/>
                <a:cs typeface="Arial"/>
                <a:sym typeface="Arial"/>
              </a:defRPr>
            </a:pPr>
            <a:r>
              <a:rPr dirty="0"/>
              <a:t>For Foreign </a:t>
            </a:r>
            <a:r>
              <a:rPr dirty="0" smtClean="0"/>
              <a:t>PhD </a:t>
            </a:r>
            <a:r>
              <a:rPr dirty="0"/>
              <a:t>student or </a:t>
            </a:r>
          </a:p>
          <a:p>
            <a:pPr lvl="1" indent="0">
              <a:lnSpc>
                <a:spcPts val="3000"/>
              </a:lnSpc>
              <a:defRPr sz="2800" b="1">
                <a:solidFill>
                  <a:srgbClr val="376092"/>
                </a:solidFill>
                <a:latin typeface="Arial"/>
                <a:ea typeface="Arial"/>
                <a:cs typeface="Arial"/>
                <a:sym typeface="Arial"/>
              </a:defRPr>
            </a:pPr>
            <a:r>
              <a:rPr dirty="0"/>
              <a:t>Postdoctoral </a:t>
            </a:r>
            <a:r>
              <a:rPr lang="en-GB" dirty="0" smtClean="0"/>
              <a:t>R</a:t>
            </a:r>
            <a:r>
              <a:rPr dirty="0" err="1" smtClean="0"/>
              <a:t>esearch</a:t>
            </a:r>
            <a:r>
              <a:rPr dirty="0" smtClean="0"/>
              <a:t> </a:t>
            </a:r>
            <a:r>
              <a:rPr lang="en-GB" dirty="0" smtClean="0"/>
              <a:t>F</a:t>
            </a:r>
            <a:r>
              <a:rPr dirty="0" err="1" smtClean="0"/>
              <a:t>ellow</a:t>
            </a:r>
            <a:endParaRPr dirty="0"/>
          </a:p>
        </p:txBody>
      </p:sp>
      <p:sp>
        <p:nvSpPr>
          <p:cNvPr id="629" name="矩形 5"/>
          <p:cNvSpPr txBox="1"/>
          <p:nvPr/>
        </p:nvSpPr>
        <p:spPr>
          <a:xfrm>
            <a:off x="655551" y="4667094"/>
            <a:ext cx="7185337" cy="390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nSpc>
                <a:spcPts val="2200"/>
              </a:lnSpc>
              <a:defRPr sz="2800" b="1">
                <a:solidFill>
                  <a:srgbClr val="1F497D"/>
                </a:solidFill>
                <a:latin typeface="Arial"/>
                <a:ea typeface="Arial"/>
                <a:cs typeface="Arial"/>
                <a:sym typeface="Arial"/>
              </a:defRPr>
            </a:pPr>
            <a:r>
              <a:t>Application Process</a:t>
            </a:r>
          </a:p>
        </p:txBody>
      </p:sp>
      <p:sp>
        <p:nvSpPr>
          <p:cNvPr id="630" name="矩形 6"/>
          <p:cNvSpPr txBox="1"/>
          <p:nvPr/>
        </p:nvSpPr>
        <p:spPr>
          <a:xfrm>
            <a:off x="1203425" y="2226430"/>
            <a:ext cx="6889331" cy="5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b="1">
                <a:solidFill>
                  <a:srgbClr val="141414"/>
                </a:solidFill>
                <a:latin typeface="Arial"/>
                <a:ea typeface="Arial"/>
                <a:cs typeface="Arial"/>
                <a:sym typeface="Arial"/>
              </a:defRPr>
            </a:lvl1pPr>
          </a:lstStyle>
          <a:p>
            <a:r>
              <a:rPr dirty="0"/>
              <a:t>To undertake </a:t>
            </a:r>
            <a:r>
              <a:rPr dirty="0" smtClean="0"/>
              <a:t>short</a:t>
            </a:r>
            <a:r>
              <a:rPr lang="en-GB" dirty="0" smtClean="0"/>
              <a:t>-</a:t>
            </a:r>
            <a:r>
              <a:rPr dirty="0" smtClean="0"/>
              <a:t>term </a:t>
            </a:r>
            <a:r>
              <a:rPr dirty="0"/>
              <a:t>research in Taiwan</a:t>
            </a:r>
          </a:p>
        </p:txBody>
      </p:sp>
      <p:pic>
        <p:nvPicPr>
          <p:cNvPr id="631" name="圖片 8" descr="圖片 8"/>
          <p:cNvPicPr>
            <a:picLocks noChangeAspect="1"/>
          </p:cNvPicPr>
          <p:nvPr/>
        </p:nvPicPr>
        <p:blipFill>
          <a:blip r:embed="rId3">
            <a:extLst/>
          </a:blip>
          <a:stretch>
            <a:fillRect/>
          </a:stretch>
        </p:blipFill>
        <p:spPr>
          <a:xfrm>
            <a:off x="714089" y="2333953"/>
            <a:ext cx="478861" cy="478861"/>
          </a:xfrm>
          <a:prstGeom prst="rect">
            <a:avLst/>
          </a:prstGeom>
          <a:ln w="12700">
            <a:miter lim="400000"/>
          </a:ln>
        </p:spPr>
      </p:pic>
      <p:pic>
        <p:nvPicPr>
          <p:cNvPr id="632" name="圖片 31" descr="圖片 31"/>
          <p:cNvPicPr>
            <a:picLocks noChangeAspect="1"/>
          </p:cNvPicPr>
          <p:nvPr/>
        </p:nvPicPr>
        <p:blipFill>
          <a:blip r:embed="rId4">
            <a:extLst/>
          </a:blip>
          <a:stretch>
            <a:fillRect/>
          </a:stretch>
        </p:blipFill>
        <p:spPr>
          <a:xfrm>
            <a:off x="714089" y="5102269"/>
            <a:ext cx="478861" cy="457424"/>
          </a:xfrm>
          <a:prstGeom prst="rect">
            <a:avLst/>
          </a:prstGeom>
          <a:ln w="12700">
            <a:miter lim="400000"/>
          </a:ln>
        </p:spPr>
      </p:pic>
      <p:sp>
        <p:nvSpPr>
          <p:cNvPr id="633" name="標題 7"/>
          <p:cNvSpPr txBox="1"/>
          <p:nvPr/>
        </p:nvSpPr>
        <p:spPr>
          <a:xfrm>
            <a:off x="369247" y="-20423"/>
            <a:ext cx="6723661"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29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rPr lang="en-GB" dirty="0" smtClean="0"/>
              <a:t>Fellowships</a:t>
            </a:r>
            <a:r>
              <a:rPr dirty="0"/>
              <a:t> </a:t>
            </a:r>
          </a:p>
        </p:txBody>
      </p:sp>
      <p:sp>
        <p:nvSpPr>
          <p:cNvPr id="634"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pic>
        <p:nvPicPr>
          <p:cNvPr id="635" name="圖片 7" descr="圖片 7"/>
          <p:cNvPicPr>
            <a:picLocks noChangeAspect="1"/>
          </p:cNvPicPr>
          <p:nvPr/>
        </p:nvPicPr>
        <p:blipFill>
          <a:blip r:embed="rId5">
            <a:extLst/>
          </a:blip>
          <a:stretch>
            <a:fillRect/>
          </a:stretch>
        </p:blipFill>
        <p:spPr>
          <a:xfrm rot="467051">
            <a:off x="7394769" y="1812870"/>
            <a:ext cx="1021083" cy="890019"/>
          </a:xfrm>
          <a:prstGeom prst="rect">
            <a:avLst/>
          </a:prstGeom>
          <a:ln w="12700">
            <a:miter lim="400000"/>
          </a:ln>
        </p:spPr>
      </p:pic>
      <p:pic>
        <p:nvPicPr>
          <p:cNvPr id="636" name="圖片 15" descr="圖片 15"/>
          <p:cNvPicPr>
            <a:picLocks noChangeAspect="1"/>
          </p:cNvPicPr>
          <p:nvPr/>
        </p:nvPicPr>
        <p:blipFill>
          <a:blip r:embed="rId6">
            <a:extLst/>
          </a:blip>
          <a:stretch>
            <a:fillRect/>
          </a:stretch>
        </p:blipFill>
        <p:spPr>
          <a:xfrm>
            <a:off x="6742961" y="2969400"/>
            <a:ext cx="3884729" cy="3873378"/>
          </a:xfrm>
          <a:prstGeom prst="rect">
            <a:avLst/>
          </a:prstGeom>
          <a:ln w="12700">
            <a:miter lim="400000"/>
          </a:ln>
        </p:spPr>
      </p:pic>
      <p:pic>
        <p:nvPicPr>
          <p:cNvPr id="637" name="圖片 16" descr="圖片 16"/>
          <p:cNvPicPr>
            <a:picLocks noChangeAspect="1"/>
          </p:cNvPicPr>
          <p:nvPr/>
        </p:nvPicPr>
        <p:blipFill>
          <a:blip r:embed="rId7">
            <a:extLst/>
          </a:blip>
          <a:stretch>
            <a:fillRect/>
          </a:stretch>
        </p:blipFill>
        <p:spPr>
          <a:xfrm>
            <a:off x="4764061" y="4242152"/>
            <a:ext cx="4507616" cy="2768265"/>
          </a:xfrm>
          <a:prstGeom prst="rect">
            <a:avLst/>
          </a:prstGeom>
          <a:ln w="12700">
            <a:miter lim="400000"/>
          </a:ln>
        </p:spPr>
      </p:pic>
      <p:pic>
        <p:nvPicPr>
          <p:cNvPr id="638" name="圖片 8" descr="圖片 8"/>
          <p:cNvPicPr>
            <a:picLocks noChangeAspect="1"/>
          </p:cNvPicPr>
          <p:nvPr/>
        </p:nvPicPr>
        <p:blipFill>
          <a:blip r:embed="rId3">
            <a:extLst/>
          </a:blip>
          <a:stretch>
            <a:fillRect/>
          </a:stretch>
        </p:blipFill>
        <p:spPr>
          <a:xfrm>
            <a:off x="716416" y="2864059"/>
            <a:ext cx="478861" cy="478861"/>
          </a:xfrm>
          <a:prstGeom prst="rect">
            <a:avLst/>
          </a:prstGeom>
          <a:ln w="12700">
            <a:miter lim="400000"/>
          </a:ln>
        </p:spPr>
      </p:pic>
      <p:sp>
        <p:nvSpPr>
          <p:cNvPr id="639" name="矩形 6"/>
          <p:cNvSpPr txBox="1"/>
          <p:nvPr/>
        </p:nvSpPr>
        <p:spPr>
          <a:xfrm>
            <a:off x="1317488" y="4984027"/>
            <a:ext cx="6889330" cy="541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b="1">
                <a:solidFill>
                  <a:srgbClr val="141414"/>
                </a:solidFill>
                <a:latin typeface="Arial"/>
                <a:ea typeface="Arial"/>
                <a:cs typeface="Arial"/>
                <a:sym typeface="Arial"/>
              </a:defRPr>
            </a:lvl1pPr>
          </a:lstStyle>
          <a:p>
            <a:r>
              <a:t>Find a host university in Taiwan</a:t>
            </a:r>
          </a:p>
        </p:txBody>
      </p:sp>
      <p:pic>
        <p:nvPicPr>
          <p:cNvPr id="640" name="圖片 31" descr="圖片 31"/>
          <p:cNvPicPr>
            <a:picLocks noChangeAspect="1"/>
          </p:cNvPicPr>
          <p:nvPr/>
        </p:nvPicPr>
        <p:blipFill>
          <a:blip r:embed="rId4">
            <a:extLst/>
          </a:blip>
          <a:stretch>
            <a:fillRect/>
          </a:stretch>
        </p:blipFill>
        <p:spPr>
          <a:xfrm>
            <a:off x="714089" y="5622969"/>
            <a:ext cx="478861" cy="457424"/>
          </a:xfrm>
          <a:prstGeom prst="rect">
            <a:avLst/>
          </a:prstGeom>
          <a:ln w="12700">
            <a:miter lim="400000"/>
          </a:ln>
        </p:spPr>
      </p:pic>
      <p:sp>
        <p:nvSpPr>
          <p:cNvPr id="641" name="矩形 6"/>
          <p:cNvSpPr txBox="1"/>
          <p:nvPr/>
        </p:nvSpPr>
        <p:spPr>
          <a:xfrm>
            <a:off x="1317488" y="5504727"/>
            <a:ext cx="6889330" cy="541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b="1">
                <a:solidFill>
                  <a:srgbClr val="141414"/>
                </a:solidFill>
                <a:latin typeface="Arial"/>
                <a:ea typeface="Arial"/>
                <a:cs typeface="Arial"/>
                <a:sym typeface="Arial"/>
              </a:defRPr>
            </a:lvl1pPr>
          </a:lstStyle>
          <a:p>
            <a:r>
              <a:t>Submit application by 30th Sept.</a:t>
            </a:r>
          </a:p>
        </p:txBody>
      </p:sp>
      <p:sp>
        <p:nvSpPr>
          <p:cNvPr id="642" name="矩形 6"/>
          <p:cNvSpPr txBox="1"/>
          <p:nvPr/>
        </p:nvSpPr>
        <p:spPr>
          <a:xfrm>
            <a:off x="1203425" y="2756536"/>
            <a:ext cx="3884729" cy="541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b="1">
                <a:solidFill>
                  <a:srgbClr val="141414"/>
                </a:solidFill>
                <a:latin typeface="Arial"/>
                <a:ea typeface="Arial"/>
                <a:cs typeface="Arial"/>
                <a:sym typeface="Arial"/>
              </a:defRPr>
            </a:lvl1pPr>
          </a:lstStyle>
          <a:p>
            <a:r>
              <a:t>Duration: from 2 to 6 months</a:t>
            </a:r>
          </a:p>
        </p:txBody>
      </p:sp>
      <p:pic>
        <p:nvPicPr>
          <p:cNvPr id="643" name="圖片 8" descr="圖片 8"/>
          <p:cNvPicPr>
            <a:picLocks noChangeAspect="1"/>
          </p:cNvPicPr>
          <p:nvPr/>
        </p:nvPicPr>
        <p:blipFill>
          <a:blip r:embed="rId3">
            <a:extLst/>
          </a:blip>
          <a:stretch>
            <a:fillRect/>
          </a:stretch>
        </p:blipFill>
        <p:spPr>
          <a:xfrm>
            <a:off x="716416" y="3359359"/>
            <a:ext cx="478861" cy="478861"/>
          </a:xfrm>
          <a:prstGeom prst="rect">
            <a:avLst/>
          </a:prstGeom>
          <a:ln w="12700">
            <a:miter lim="400000"/>
          </a:ln>
        </p:spPr>
      </p:pic>
      <p:sp>
        <p:nvSpPr>
          <p:cNvPr id="644" name="矩形 6"/>
          <p:cNvSpPr txBox="1"/>
          <p:nvPr/>
        </p:nvSpPr>
        <p:spPr>
          <a:xfrm>
            <a:off x="1203425" y="3251836"/>
            <a:ext cx="6889331" cy="1036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3900"/>
              </a:lnSpc>
              <a:defRPr sz="2000" b="1">
                <a:solidFill>
                  <a:srgbClr val="141414"/>
                </a:solidFill>
                <a:latin typeface="Arial"/>
                <a:ea typeface="Arial"/>
                <a:cs typeface="Arial"/>
                <a:sym typeface="Arial"/>
              </a:defRPr>
            </a:pPr>
            <a:r>
              <a:rPr dirty="0" smtClean="0"/>
              <a:t>PhD </a:t>
            </a:r>
            <a:r>
              <a:rPr dirty="0"/>
              <a:t>Student: $25,000 </a:t>
            </a:r>
            <a:r>
              <a:rPr dirty="0" smtClean="0"/>
              <a:t>NTD/month</a:t>
            </a:r>
            <a:endParaRPr dirty="0"/>
          </a:p>
          <a:p>
            <a:pPr>
              <a:lnSpc>
                <a:spcPts val="3900"/>
              </a:lnSpc>
              <a:defRPr sz="2000" b="1">
                <a:solidFill>
                  <a:srgbClr val="141414"/>
                </a:solidFill>
                <a:latin typeface="Arial"/>
                <a:ea typeface="Arial"/>
                <a:cs typeface="Arial"/>
                <a:sym typeface="Arial"/>
              </a:defRPr>
            </a:pPr>
            <a:r>
              <a:rPr dirty="0"/>
              <a:t>Postdoctoral: $40,000 </a:t>
            </a:r>
            <a:r>
              <a:rPr dirty="0" smtClean="0"/>
              <a:t>NTD/month</a:t>
            </a:r>
            <a:endParaRPr dirty="0"/>
          </a:p>
        </p:txBody>
      </p:sp>
      <p:sp>
        <p:nvSpPr>
          <p:cNvPr id="645" name="文字方塊 2"/>
          <p:cNvSpPr txBox="1"/>
          <p:nvPr/>
        </p:nvSpPr>
        <p:spPr>
          <a:xfrm>
            <a:off x="5893391" y="3496957"/>
            <a:ext cx="2332089" cy="852541"/>
          </a:xfrm>
          <a:prstGeom prst="rect">
            <a:avLst/>
          </a:prstGeom>
          <a:solidFill>
            <a:srgbClr val="376092"/>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30000"/>
              </a:lnSpc>
              <a:defRPr sz="1900">
                <a:solidFill>
                  <a:srgbClr val="FFFFFF"/>
                </a:solidFill>
                <a:latin typeface="Arial"/>
                <a:ea typeface="Arial"/>
                <a:cs typeface="Arial"/>
                <a:sym typeface="Arial"/>
              </a:defRPr>
            </a:lvl1pPr>
          </a:lstStyle>
          <a:p>
            <a:r>
              <a:rPr dirty="0"/>
              <a:t>Economy Class </a:t>
            </a:r>
            <a:r>
              <a:rPr dirty="0" smtClean="0"/>
              <a:t>Round</a:t>
            </a:r>
            <a:r>
              <a:rPr lang="en-GB" dirty="0" smtClean="0"/>
              <a:t>-</a:t>
            </a:r>
            <a:r>
              <a:rPr dirty="0" smtClean="0"/>
              <a:t>Trip </a:t>
            </a:r>
            <a:r>
              <a:rPr dirty="0"/>
              <a:t>Airfare</a:t>
            </a:r>
          </a:p>
        </p:txBody>
      </p:sp>
      <p:sp>
        <p:nvSpPr>
          <p:cNvPr id="646" name="+"/>
          <p:cNvSpPr txBox="1"/>
          <p:nvPr/>
        </p:nvSpPr>
        <p:spPr>
          <a:xfrm>
            <a:off x="5576447" y="3484257"/>
            <a:ext cx="452026" cy="78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5500" b="1">
                <a:solidFill>
                  <a:srgbClr val="FF2600"/>
                </a:solidFill>
              </a:defRPr>
            </a:lvl1pPr>
          </a:lstStyle>
          <a:p>
            <a:r>
              <a:rPr dirty="0"/>
              <a:t>+</a:t>
            </a:r>
          </a:p>
        </p:txBody>
      </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3" name="文字方塊 9"/>
          <p:cNvSpPr txBox="1"/>
          <p:nvPr/>
        </p:nvSpPr>
        <p:spPr>
          <a:xfrm>
            <a:off x="251616" y="338120"/>
            <a:ext cx="49967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r>
              <a:t>01</a:t>
            </a:r>
          </a:p>
        </p:txBody>
      </p:sp>
      <p:sp>
        <p:nvSpPr>
          <p:cNvPr id="124" name="矩形 24"/>
          <p:cNvSpPr txBox="1"/>
          <p:nvPr/>
        </p:nvSpPr>
        <p:spPr>
          <a:xfrm>
            <a:off x="738399" y="2867833"/>
            <a:ext cx="5662628" cy="1618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lvl="1" indent="0">
              <a:lnSpc>
                <a:spcPts val="3900"/>
              </a:lnSpc>
              <a:defRPr b="1">
                <a:latin typeface="Arial"/>
                <a:ea typeface="Arial"/>
                <a:cs typeface="Arial"/>
                <a:sym typeface="Arial"/>
              </a:defRPr>
            </a:pPr>
            <a:r>
              <a:rPr lang="en-GB" dirty="0" smtClean="0"/>
              <a:t>Safe society </a:t>
            </a:r>
            <a:r>
              <a:rPr dirty="0" smtClean="0"/>
              <a:t>and convenient living</a:t>
            </a:r>
            <a:r>
              <a:rPr lang="en-GB" dirty="0" smtClean="0"/>
              <a:t> </a:t>
            </a:r>
            <a:r>
              <a:rPr dirty="0" smtClean="0"/>
              <a:t>environment</a:t>
            </a:r>
            <a:endParaRPr lang="en-GB" dirty="0" smtClean="0"/>
          </a:p>
          <a:p>
            <a:pPr lvl="1" indent="0">
              <a:lnSpc>
                <a:spcPts val="2000"/>
              </a:lnSpc>
              <a:defRPr sz="1600">
                <a:latin typeface="Arial"/>
                <a:ea typeface="Arial"/>
                <a:cs typeface="Arial"/>
                <a:sym typeface="Arial"/>
              </a:defRPr>
            </a:pPr>
            <a:r>
              <a:rPr lang="en-US" sz="1600" dirty="0">
                <a:sym typeface="Arial"/>
              </a:rPr>
              <a:t>Ranked 1st in Health Care </a:t>
            </a:r>
            <a:r>
              <a:rPr lang="en-US" sz="1600" dirty="0" smtClean="0">
                <a:sym typeface="Arial"/>
              </a:rPr>
              <a:t>according </a:t>
            </a:r>
            <a:r>
              <a:rPr lang="en-US" sz="1600" dirty="0">
                <a:sym typeface="Arial"/>
              </a:rPr>
              <a:t>to the CEOWORLD Health Care </a:t>
            </a:r>
            <a:r>
              <a:rPr lang="en-US" sz="1600" dirty="0" smtClean="0">
                <a:sym typeface="Arial"/>
              </a:rPr>
              <a:t>Index</a:t>
            </a:r>
            <a:r>
              <a:rPr lang="en-US" sz="1600" dirty="0">
                <a:sym typeface="Arial"/>
              </a:rPr>
              <a:t> 2025</a:t>
            </a:r>
            <a:r>
              <a:rPr lang="en-US" sz="1600" dirty="0" smtClean="0">
                <a:sym typeface="Arial"/>
              </a:rPr>
              <a:t>. </a:t>
            </a:r>
            <a:r>
              <a:rPr lang="en-US" sz="1600" dirty="0">
                <a:sym typeface="Arial"/>
              </a:rPr>
              <a:t>H</a:t>
            </a:r>
            <a:r>
              <a:rPr lang="en-US" sz="1600" dirty="0" smtClean="0">
                <a:sym typeface="Arial"/>
              </a:rPr>
              <a:t>appiest </a:t>
            </a:r>
            <a:r>
              <a:rPr lang="en-US" sz="1600" dirty="0">
                <a:sym typeface="Arial"/>
              </a:rPr>
              <a:t>country in Asia in 2025. Consistently ranked among the top 5 countries for safety and friendliness for five consecutive years </a:t>
            </a:r>
            <a:r>
              <a:rPr lang="en-US" sz="1600">
                <a:sym typeface="Arial"/>
              </a:rPr>
              <a:t>(</a:t>
            </a:r>
            <a:r>
              <a:rPr lang="en-US" sz="1600" smtClean="0">
                <a:sym typeface="Arial"/>
              </a:rPr>
              <a:t>2019–2023).</a:t>
            </a:r>
            <a:endParaRPr lang="en-GB" dirty="0" smtClean="0"/>
          </a:p>
        </p:txBody>
      </p:sp>
      <p:pic>
        <p:nvPicPr>
          <p:cNvPr id="125" name="圖片 16" descr="圖片 16"/>
          <p:cNvPicPr>
            <a:picLocks noChangeAspect="1"/>
          </p:cNvPicPr>
          <p:nvPr/>
        </p:nvPicPr>
        <p:blipFill>
          <a:blip r:embed="rId4">
            <a:extLst/>
          </a:blip>
          <a:stretch>
            <a:fillRect/>
          </a:stretch>
        </p:blipFill>
        <p:spPr>
          <a:xfrm>
            <a:off x="300261" y="1478531"/>
            <a:ext cx="380539" cy="361139"/>
          </a:xfrm>
          <a:prstGeom prst="rect">
            <a:avLst/>
          </a:prstGeom>
          <a:ln w="12700">
            <a:miter lim="400000"/>
          </a:ln>
        </p:spPr>
      </p:pic>
      <p:pic>
        <p:nvPicPr>
          <p:cNvPr id="126" name="圖片 17" descr="圖片 17"/>
          <p:cNvPicPr>
            <a:picLocks noChangeAspect="1"/>
          </p:cNvPicPr>
          <p:nvPr/>
        </p:nvPicPr>
        <p:blipFill>
          <a:blip r:embed="rId5">
            <a:extLst/>
          </a:blip>
          <a:stretch>
            <a:fillRect/>
          </a:stretch>
        </p:blipFill>
        <p:spPr>
          <a:xfrm>
            <a:off x="298894" y="3035023"/>
            <a:ext cx="359666" cy="361139"/>
          </a:xfrm>
          <a:prstGeom prst="rect">
            <a:avLst/>
          </a:prstGeom>
          <a:ln w="12700">
            <a:miter lim="400000"/>
          </a:ln>
        </p:spPr>
      </p:pic>
      <p:pic>
        <p:nvPicPr>
          <p:cNvPr id="127" name="圖片 18" descr="圖片 18"/>
          <p:cNvPicPr>
            <a:picLocks noChangeAspect="1"/>
          </p:cNvPicPr>
          <p:nvPr/>
        </p:nvPicPr>
        <p:blipFill>
          <a:blip r:embed="rId6">
            <a:extLst/>
          </a:blip>
          <a:stretch>
            <a:fillRect/>
          </a:stretch>
        </p:blipFill>
        <p:spPr>
          <a:xfrm>
            <a:off x="309549" y="4858323"/>
            <a:ext cx="359666" cy="361139"/>
          </a:xfrm>
          <a:prstGeom prst="rect">
            <a:avLst/>
          </a:prstGeom>
          <a:ln w="12700">
            <a:miter lim="400000"/>
          </a:ln>
        </p:spPr>
      </p:pic>
      <p:grpSp>
        <p:nvGrpSpPr>
          <p:cNvPr id="131" name="群組 20"/>
          <p:cNvGrpSpPr/>
          <p:nvPr/>
        </p:nvGrpSpPr>
        <p:grpSpPr>
          <a:xfrm rot="1901932">
            <a:off x="5426472" y="1124782"/>
            <a:ext cx="2244749" cy="2070985"/>
            <a:chOff x="-1376821" y="-554412"/>
            <a:chExt cx="2244748" cy="2070984"/>
          </a:xfrm>
        </p:grpSpPr>
        <p:pic>
          <p:nvPicPr>
            <p:cNvPr id="128" name="圖片 8" descr="圖片 8"/>
            <p:cNvPicPr>
              <a:picLocks noChangeAspect="1"/>
            </p:cNvPicPr>
            <p:nvPr/>
          </p:nvPicPr>
          <p:blipFill>
            <a:blip r:embed="rId7">
              <a:extLst/>
            </a:blip>
            <a:stretch>
              <a:fillRect/>
            </a:stretch>
          </p:blipFill>
          <p:spPr>
            <a:xfrm>
              <a:off x="-1376821" y="-554412"/>
              <a:ext cx="2244748" cy="2070984"/>
            </a:xfrm>
            <a:prstGeom prst="rect">
              <a:avLst/>
            </a:prstGeom>
            <a:ln w="12700" cap="flat">
              <a:noFill/>
              <a:miter lim="400000"/>
            </a:ln>
            <a:effectLst/>
          </p:spPr>
        </p:pic>
        <p:sp>
          <p:nvSpPr>
            <p:cNvPr id="129" name="文字方塊 4"/>
            <p:cNvSpPr txBox="1"/>
            <p:nvPr/>
          </p:nvSpPr>
          <p:spPr>
            <a:xfrm rot="19477441">
              <a:off x="-1135654" y="67769"/>
              <a:ext cx="1291591" cy="492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600" b="1">
                  <a:solidFill>
                    <a:srgbClr val="FFFFFF"/>
                  </a:solidFill>
                </a:defRPr>
              </a:lvl1pPr>
            </a:lstStyle>
            <a:p>
              <a:r>
                <a:rPr dirty="0"/>
                <a:t>Study in</a:t>
              </a:r>
            </a:p>
          </p:txBody>
        </p:sp>
        <p:sp>
          <p:nvSpPr>
            <p:cNvPr id="130" name="文字方塊 5"/>
            <p:cNvSpPr txBox="1"/>
            <p:nvPr/>
          </p:nvSpPr>
          <p:spPr>
            <a:xfrm rot="19698068">
              <a:off x="-828620" y="277713"/>
              <a:ext cx="1360437" cy="492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600" b="1">
                  <a:solidFill>
                    <a:srgbClr val="FFFFFF"/>
                  </a:solidFill>
                </a:defRPr>
              </a:lvl1pPr>
            </a:lstStyle>
            <a:p>
              <a:r>
                <a:rPr dirty="0"/>
                <a:t>Taiwan</a:t>
              </a:r>
            </a:p>
          </p:txBody>
        </p:sp>
      </p:grpSp>
      <p:pic>
        <p:nvPicPr>
          <p:cNvPr id="132" name="圖片 2" descr="圖片 2"/>
          <p:cNvPicPr>
            <a:picLocks noChangeAspect="1"/>
          </p:cNvPicPr>
          <p:nvPr/>
        </p:nvPicPr>
        <p:blipFill>
          <a:blip r:embed="rId8">
            <a:extLst/>
          </a:blip>
          <a:stretch>
            <a:fillRect/>
          </a:stretch>
        </p:blipFill>
        <p:spPr>
          <a:xfrm rot="5723887">
            <a:off x="7719200" y="2674067"/>
            <a:ext cx="1166785" cy="1225123"/>
          </a:xfrm>
          <a:prstGeom prst="rect">
            <a:avLst/>
          </a:prstGeom>
          <a:ln w="12700">
            <a:miter lim="400000"/>
          </a:ln>
        </p:spPr>
      </p:pic>
      <p:pic>
        <p:nvPicPr>
          <p:cNvPr id="133" name="圖片 21" descr="圖片 21"/>
          <p:cNvPicPr>
            <a:picLocks noChangeAspect="1"/>
          </p:cNvPicPr>
          <p:nvPr/>
        </p:nvPicPr>
        <p:blipFill>
          <a:blip r:embed="rId9">
            <a:extLst/>
          </a:blip>
          <a:stretch>
            <a:fillRect/>
          </a:stretch>
        </p:blipFill>
        <p:spPr>
          <a:xfrm rot="16520423">
            <a:off x="6598776" y="2996905"/>
            <a:ext cx="2437100" cy="2437100"/>
          </a:xfrm>
          <a:prstGeom prst="rect">
            <a:avLst/>
          </a:prstGeom>
          <a:ln w="12700">
            <a:miter lim="400000"/>
          </a:ln>
        </p:spPr>
      </p:pic>
      <p:sp>
        <p:nvSpPr>
          <p:cNvPr id="134" name="矩形 12"/>
          <p:cNvSpPr txBox="1"/>
          <p:nvPr/>
        </p:nvSpPr>
        <p:spPr>
          <a:xfrm>
            <a:off x="658560" y="4818120"/>
            <a:ext cx="7644033" cy="1138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spcBef>
                <a:spcPts val="600"/>
              </a:spcBef>
              <a:defRPr b="1">
                <a:latin typeface="Arial"/>
                <a:ea typeface="Arial"/>
                <a:cs typeface="Arial"/>
                <a:sym typeface="Arial"/>
              </a:defRPr>
            </a:pPr>
            <a:r>
              <a:rPr dirty="0"/>
              <a:t>Traditional </a:t>
            </a:r>
            <a:r>
              <a:rPr lang="en-GB" dirty="0" smtClean="0"/>
              <a:t>Mandarin </a:t>
            </a:r>
            <a:r>
              <a:rPr dirty="0" smtClean="0"/>
              <a:t>characters </a:t>
            </a:r>
            <a:r>
              <a:rPr dirty="0"/>
              <a:t>&amp; </a:t>
            </a:r>
            <a:r>
              <a:rPr dirty="0" smtClean="0"/>
              <a:t>culture</a:t>
            </a:r>
            <a:endParaRPr dirty="0"/>
          </a:p>
          <a:p>
            <a:pPr lvl="1" indent="0">
              <a:lnSpc>
                <a:spcPts val="2000"/>
              </a:lnSpc>
              <a:defRPr sz="1600">
                <a:latin typeface="Arial"/>
                <a:ea typeface="Arial"/>
                <a:cs typeface="Arial"/>
                <a:sym typeface="Arial"/>
              </a:defRPr>
            </a:pPr>
            <a:r>
              <a:rPr dirty="0"/>
              <a:t>Taiwan continues to use </a:t>
            </a:r>
            <a:r>
              <a:rPr dirty="0" smtClean="0"/>
              <a:t>traditional </a:t>
            </a:r>
            <a:r>
              <a:rPr lang="en-GB" dirty="0" smtClean="0"/>
              <a:t>Mandarin </a:t>
            </a:r>
            <a:r>
              <a:rPr dirty="0" smtClean="0"/>
              <a:t>character </a:t>
            </a:r>
            <a:r>
              <a:rPr dirty="0"/>
              <a:t>forms. </a:t>
            </a:r>
          </a:p>
          <a:p>
            <a:pPr lvl="1" indent="0">
              <a:lnSpc>
                <a:spcPts val="2000"/>
              </a:lnSpc>
              <a:defRPr sz="1600">
                <a:latin typeface="Arial"/>
                <a:ea typeface="Arial"/>
                <a:cs typeface="Arial"/>
                <a:sym typeface="Arial"/>
              </a:defRPr>
            </a:pPr>
            <a:r>
              <a:rPr lang="en-GB" dirty="0" smtClean="0"/>
              <a:t>Learners can </a:t>
            </a:r>
            <a:r>
              <a:rPr dirty="0" smtClean="0"/>
              <a:t>more </a:t>
            </a:r>
            <a:r>
              <a:rPr dirty="0"/>
              <a:t>fully appreciate </a:t>
            </a:r>
            <a:r>
              <a:rPr lang="en-GB" dirty="0" smtClean="0"/>
              <a:t>Mandarin </a:t>
            </a:r>
            <a:r>
              <a:rPr dirty="0" smtClean="0"/>
              <a:t>language and</a:t>
            </a:r>
            <a:r>
              <a:rPr lang="en-GB" dirty="0" smtClean="0"/>
              <a:t> Taiwanese</a:t>
            </a:r>
            <a:r>
              <a:rPr dirty="0" smtClean="0"/>
              <a:t> </a:t>
            </a:r>
            <a:r>
              <a:rPr dirty="0"/>
              <a:t>culture across the centuries.</a:t>
            </a:r>
          </a:p>
        </p:txBody>
      </p:sp>
      <p:sp>
        <p:nvSpPr>
          <p:cNvPr id="135" name="標題 7"/>
          <p:cNvSpPr txBox="1"/>
          <p:nvPr/>
        </p:nvSpPr>
        <p:spPr>
          <a:xfrm>
            <a:off x="502919" y="49458"/>
            <a:ext cx="8138161"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Living in Taiwan</a:t>
            </a:r>
          </a:p>
        </p:txBody>
      </p:sp>
      <p:sp>
        <p:nvSpPr>
          <p:cNvPr id="137" name="投影片編號版面配置區 2"/>
          <p:cNvSpPr txBox="1">
            <a:spLocks noGrp="1"/>
          </p:cNvSpPr>
          <p:nvPr>
            <p:ph type="sldNum" sz="quarter" idx="2"/>
          </p:nvPr>
        </p:nvSpPr>
        <p:spPr>
          <a:xfrm>
            <a:off x="8505418" y="6295721"/>
            <a:ext cx="181382"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38" name="矩形 10"/>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pic>
        <p:nvPicPr>
          <p:cNvPr id="139" name="圖片 1" descr="圖片 1"/>
          <p:cNvPicPr>
            <a:picLocks noChangeAspect="1"/>
          </p:cNvPicPr>
          <p:nvPr/>
        </p:nvPicPr>
        <p:blipFill>
          <a:blip r:embed="rId10">
            <a:extLst/>
          </a:blip>
          <a:stretch>
            <a:fillRect/>
          </a:stretch>
        </p:blipFill>
        <p:spPr>
          <a:xfrm>
            <a:off x="6925031" y="3061040"/>
            <a:ext cx="1101772" cy="1444132"/>
          </a:xfrm>
          <a:prstGeom prst="rect">
            <a:avLst/>
          </a:prstGeom>
          <a:ln w="12700">
            <a:miter lim="400000"/>
          </a:ln>
        </p:spPr>
      </p:pic>
      <p:sp>
        <p:nvSpPr>
          <p:cNvPr id="6" name="文字方塊 5"/>
          <p:cNvSpPr txBox="1"/>
          <p:nvPr/>
        </p:nvSpPr>
        <p:spPr>
          <a:xfrm>
            <a:off x="710589" y="1275293"/>
            <a:ext cx="4750288" cy="16183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indent="0">
              <a:lnSpc>
                <a:spcPts val="3900"/>
              </a:lnSpc>
              <a:defRPr b="1">
                <a:latin typeface="Arial"/>
                <a:ea typeface="Arial"/>
                <a:cs typeface="Arial"/>
                <a:sym typeface="Arial"/>
              </a:defRPr>
            </a:pPr>
            <a:r>
              <a:rPr lang="en-GB" dirty="0"/>
              <a:t>Tradition meets Modernity</a:t>
            </a:r>
          </a:p>
          <a:p>
            <a:pPr lvl="1" indent="0">
              <a:lnSpc>
                <a:spcPts val="2000"/>
              </a:lnSpc>
              <a:defRPr sz="1600">
                <a:latin typeface="Arial"/>
                <a:ea typeface="Arial"/>
                <a:cs typeface="Arial"/>
                <a:sym typeface="Arial"/>
              </a:defRPr>
            </a:pPr>
            <a:r>
              <a:rPr lang="en-GB" sz="1600" dirty="0">
                <a:latin typeface="Arial"/>
                <a:cs typeface="Arial"/>
                <a:sym typeface="Arial"/>
              </a:rPr>
              <a:t>Taiwan has a vibrant, multicultural environment. Cosmopolitan urban centres, stunning nature reserves, traditional indigenous culture, and food delicacies. </a:t>
            </a:r>
          </a:p>
        </p:txBody>
      </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500"/>
                                  </p:stCondLst>
                                  <p:iterate>
                                    <p:tmAbs val="0"/>
                                  </p:iterate>
                                  <p:childTnLst>
                                    <p:set>
                                      <p:cBhvr>
                                        <p:cTn id="9" fill="hold"/>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P spid="139"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8" name="矩形 6"/>
          <p:cNvSpPr/>
          <p:nvPr/>
        </p:nvSpPr>
        <p:spPr>
          <a:xfrm>
            <a:off x="0" y="1179488"/>
            <a:ext cx="9120504" cy="5352078"/>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649" name="矩形 1"/>
          <p:cNvSpPr txBox="1"/>
          <p:nvPr/>
        </p:nvSpPr>
        <p:spPr>
          <a:xfrm>
            <a:off x="318321" y="1204823"/>
            <a:ext cx="8862288" cy="4770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nSpc>
                <a:spcPts val="3000"/>
              </a:lnSpc>
              <a:defRPr sz="2800" b="1">
                <a:solidFill>
                  <a:srgbClr val="376092"/>
                </a:solidFill>
                <a:latin typeface="Arial"/>
                <a:ea typeface="Arial"/>
                <a:cs typeface="Arial"/>
                <a:sym typeface="Arial"/>
              </a:defRPr>
            </a:pPr>
            <a:r>
              <a:rPr lang="en-GB" dirty="0" smtClean="0"/>
              <a:t>English Teacher</a:t>
            </a:r>
            <a:endParaRPr dirty="0"/>
          </a:p>
        </p:txBody>
      </p:sp>
      <p:sp>
        <p:nvSpPr>
          <p:cNvPr id="650" name="矩形 5"/>
          <p:cNvSpPr txBox="1"/>
          <p:nvPr/>
        </p:nvSpPr>
        <p:spPr>
          <a:xfrm>
            <a:off x="640285" y="4193526"/>
            <a:ext cx="7185337" cy="385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nSpc>
                <a:spcPts val="2200"/>
              </a:lnSpc>
              <a:defRPr sz="2800" b="1">
                <a:solidFill>
                  <a:srgbClr val="1F497D"/>
                </a:solidFill>
                <a:latin typeface="Arial"/>
                <a:ea typeface="Arial"/>
                <a:cs typeface="Arial"/>
                <a:sym typeface="Arial"/>
              </a:defRPr>
            </a:pPr>
            <a:endParaRPr dirty="0"/>
          </a:p>
        </p:txBody>
      </p:sp>
      <p:sp>
        <p:nvSpPr>
          <p:cNvPr id="651" name="矩形 6"/>
          <p:cNvSpPr txBox="1"/>
          <p:nvPr/>
        </p:nvSpPr>
        <p:spPr>
          <a:xfrm>
            <a:off x="690378" y="1590476"/>
            <a:ext cx="6227712" cy="10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ts val="3900"/>
              </a:lnSpc>
              <a:defRPr sz="2000" b="1">
                <a:solidFill>
                  <a:srgbClr val="141414"/>
                </a:solidFill>
                <a:latin typeface="Arial"/>
                <a:ea typeface="Arial"/>
                <a:cs typeface="Arial"/>
                <a:sym typeface="Arial"/>
              </a:defRPr>
            </a:lvl1pPr>
          </a:lstStyle>
          <a:p>
            <a:r>
              <a:rPr lang="en-GB" sz="1800" dirty="0" smtClean="0"/>
              <a:t>English Native Speaker + Bachelor’s or above from an accredited University + teaching qualification</a:t>
            </a:r>
            <a:endParaRPr sz="1800" dirty="0"/>
          </a:p>
        </p:txBody>
      </p:sp>
      <p:pic>
        <p:nvPicPr>
          <p:cNvPr id="652" name="圖片 8" descr="圖片 8"/>
          <p:cNvPicPr>
            <a:picLocks noChangeAspect="1"/>
          </p:cNvPicPr>
          <p:nvPr/>
        </p:nvPicPr>
        <p:blipFill>
          <a:blip r:embed="rId3">
            <a:extLst/>
          </a:blip>
          <a:stretch>
            <a:fillRect/>
          </a:stretch>
        </p:blipFill>
        <p:spPr>
          <a:xfrm>
            <a:off x="282373" y="1677221"/>
            <a:ext cx="478861" cy="478861"/>
          </a:xfrm>
          <a:prstGeom prst="rect">
            <a:avLst/>
          </a:prstGeom>
          <a:ln w="12700">
            <a:miter lim="400000"/>
          </a:ln>
        </p:spPr>
      </p:pic>
      <p:sp>
        <p:nvSpPr>
          <p:cNvPr id="653" name="標題 7"/>
          <p:cNvSpPr txBox="1"/>
          <p:nvPr/>
        </p:nvSpPr>
        <p:spPr>
          <a:xfrm>
            <a:off x="182009" y="-25749"/>
            <a:ext cx="6723661"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29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endParaRPr dirty="0"/>
          </a:p>
        </p:txBody>
      </p:sp>
      <p:sp>
        <p:nvSpPr>
          <p:cNvPr id="654"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pic>
        <p:nvPicPr>
          <p:cNvPr id="655" name="圖片 8" descr="圖片 8"/>
          <p:cNvPicPr>
            <a:picLocks noChangeAspect="1"/>
          </p:cNvPicPr>
          <p:nvPr/>
        </p:nvPicPr>
        <p:blipFill>
          <a:blip r:embed="rId3">
            <a:extLst/>
          </a:blip>
          <a:stretch>
            <a:fillRect/>
          </a:stretch>
        </p:blipFill>
        <p:spPr>
          <a:xfrm>
            <a:off x="289752" y="2705991"/>
            <a:ext cx="478861" cy="478861"/>
          </a:xfrm>
          <a:prstGeom prst="rect">
            <a:avLst/>
          </a:prstGeom>
          <a:ln w="12700">
            <a:miter lim="400000"/>
          </a:ln>
        </p:spPr>
      </p:pic>
      <p:sp>
        <p:nvSpPr>
          <p:cNvPr id="656" name="矩形 6"/>
          <p:cNvSpPr txBox="1"/>
          <p:nvPr/>
        </p:nvSpPr>
        <p:spPr>
          <a:xfrm>
            <a:off x="1361995" y="3450684"/>
            <a:ext cx="6642335" cy="525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ts val="3900"/>
              </a:lnSpc>
              <a:defRPr sz="2000" b="1">
                <a:solidFill>
                  <a:srgbClr val="141414"/>
                </a:solidFill>
                <a:latin typeface="Arial"/>
                <a:ea typeface="Arial"/>
                <a:cs typeface="Arial"/>
                <a:sym typeface="Arial"/>
              </a:defRPr>
            </a:lvl1pPr>
          </a:lstStyle>
          <a:p>
            <a:endParaRPr dirty="0"/>
          </a:p>
        </p:txBody>
      </p:sp>
      <p:pic>
        <p:nvPicPr>
          <p:cNvPr id="657" name="圖片 8" descr="圖片 8"/>
          <p:cNvPicPr>
            <a:picLocks noChangeAspect="1"/>
          </p:cNvPicPr>
          <p:nvPr/>
        </p:nvPicPr>
        <p:blipFill>
          <a:blip r:embed="rId3">
            <a:extLst/>
          </a:blip>
          <a:stretch>
            <a:fillRect/>
          </a:stretch>
        </p:blipFill>
        <p:spPr>
          <a:xfrm>
            <a:off x="292515" y="4780189"/>
            <a:ext cx="478861" cy="478861"/>
          </a:xfrm>
          <a:prstGeom prst="rect">
            <a:avLst/>
          </a:prstGeom>
          <a:ln w="12700">
            <a:miter lim="400000"/>
          </a:ln>
        </p:spPr>
      </p:pic>
      <p:sp>
        <p:nvSpPr>
          <p:cNvPr id="658" name="矩形 6"/>
          <p:cNvSpPr txBox="1"/>
          <p:nvPr/>
        </p:nvSpPr>
        <p:spPr>
          <a:xfrm>
            <a:off x="2916746" y="3274260"/>
            <a:ext cx="6875122" cy="520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ts val="3900"/>
              </a:lnSpc>
              <a:defRPr sz="2000" b="1">
                <a:solidFill>
                  <a:srgbClr val="141414"/>
                </a:solidFill>
                <a:latin typeface="Arial"/>
                <a:ea typeface="Arial"/>
                <a:cs typeface="Arial"/>
                <a:sym typeface="Arial"/>
              </a:defRPr>
            </a:lvl1pPr>
          </a:lstStyle>
          <a:p>
            <a:endParaRPr sz="1800" dirty="0"/>
          </a:p>
        </p:txBody>
      </p:sp>
      <p:sp>
        <p:nvSpPr>
          <p:cNvPr id="660" name="矩形 6"/>
          <p:cNvSpPr txBox="1"/>
          <p:nvPr/>
        </p:nvSpPr>
        <p:spPr>
          <a:xfrm>
            <a:off x="1203425" y="4687907"/>
            <a:ext cx="7624598" cy="541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b="1">
                <a:solidFill>
                  <a:srgbClr val="141414"/>
                </a:solidFill>
                <a:latin typeface="Arial"/>
                <a:ea typeface="Arial"/>
                <a:cs typeface="Arial"/>
                <a:sym typeface="Arial"/>
              </a:defRPr>
            </a:lvl1pPr>
          </a:lstStyle>
          <a:p>
            <a:endParaRPr dirty="0"/>
          </a:p>
        </p:txBody>
      </p:sp>
      <p:sp>
        <p:nvSpPr>
          <p:cNvPr id="662" name="矩形 6"/>
          <p:cNvSpPr txBox="1"/>
          <p:nvPr/>
        </p:nvSpPr>
        <p:spPr>
          <a:xfrm>
            <a:off x="1193036" y="5225955"/>
            <a:ext cx="6889331" cy="541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b="1">
                <a:solidFill>
                  <a:srgbClr val="141414"/>
                </a:solidFill>
                <a:latin typeface="Arial"/>
                <a:ea typeface="Arial"/>
                <a:cs typeface="Arial"/>
                <a:sym typeface="Arial"/>
              </a:defRPr>
            </a:lvl1pPr>
          </a:lstStyle>
          <a:p>
            <a:endParaRPr dirty="0"/>
          </a:p>
        </p:txBody>
      </p:sp>
      <p:grpSp>
        <p:nvGrpSpPr>
          <p:cNvPr id="686" name="群組 31"/>
          <p:cNvGrpSpPr/>
          <p:nvPr/>
        </p:nvGrpSpPr>
        <p:grpSpPr>
          <a:xfrm>
            <a:off x="3359599" y="5299564"/>
            <a:ext cx="5605849" cy="1408873"/>
            <a:chOff x="32587" y="0"/>
            <a:chExt cx="5925652" cy="1808427"/>
          </a:xfrm>
        </p:grpSpPr>
        <p:pic>
          <p:nvPicPr>
            <p:cNvPr id="664" name="圖片 71" descr="圖片 71"/>
            <p:cNvPicPr>
              <a:picLocks noChangeAspect="1"/>
            </p:cNvPicPr>
            <p:nvPr/>
          </p:nvPicPr>
          <p:blipFill>
            <a:blip r:embed="rId4">
              <a:extLst/>
            </a:blip>
            <a:stretch>
              <a:fillRect/>
            </a:stretch>
          </p:blipFill>
          <p:spPr>
            <a:xfrm>
              <a:off x="1282675" y="615567"/>
              <a:ext cx="102082" cy="102081"/>
            </a:xfrm>
            <a:prstGeom prst="rect">
              <a:avLst/>
            </a:prstGeom>
            <a:ln w="12700" cap="flat">
              <a:noFill/>
              <a:miter lim="400000"/>
            </a:ln>
            <a:effectLst/>
          </p:spPr>
        </p:pic>
        <p:pic>
          <p:nvPicPr>
            <p:cNvPr id="665" name="圖片 49" descr="圖片 49"/>
            <p:cNvPicPr>
              <a:picLocks noChangeAspect="1"/>
            </p:cNvPicPr>
            <p:nvPr/>
          </p:nvPicPr>
          <p:blipFill>
            <a:blip r:embed="rId5">
              <a:extLst/>
            </a:blip>
            <a:stretch>
              <a:fillRect/>
            </a:stretch>
          </p:blipFill>
          <p:spPr>
            <a:xfrm>
              <a:off x="682064" y="642348"/>
              <a:ext cx="150600" cy="150599"/>
            </a:xfrm>
            <a:prstGeom prst="rect">
              <a:avLst/>
            </a:prstGeom>
            <a:ln w="12700" cap="flat">
              <a:noFill/>
              <a:miter lim="400000"/>
            </a:ln>
            <a:effectLst/>
          </p:spPr>
        </p:pic>
        <p:grpSp>
          <p:nvGrpSpPr>
            <p:cNvPr id="669" name="群組 55"/>
            <p:cNvGrpSpPr/>
            <p:nvPr/>
          </p:nvGrpSpPr>
          <p:grpSpPr>
            <a:xfrm>
              <a:off x="3381885" y="1044478"/>
              <a:ext cx="919990" cy="647882"/>
              <a:chOff x="0" y="0"/>
              <a:chExt cx="919988" cy="647881"/>
            </a:xfrm>
          </p:grpSpPr>
          <p:pic>
            <p:nvPicPr>
              <p:cNvPr id="666" name="圖片 56" descr="圖片 56"/>
              <p:cNvPicPr>
                <a:picLocks noChangeAspect="1"/>
              </p:cNvPicPr>
              <p:nvPr/>
            </p:nvPicPr>
            <p:blipFill>
              <a:blip r:embed="rId6">
                <a:extLst/>
              </a:blip>
              <a:stretch>
                <a:fillRect/>
              </a:stretch>
            </p:blipFill>
            <p:spPr>
              <a:xfrm>
                <a:off x="674872" y="276506"/>
                <a:ext cx="245117" cy="334071"/>
              </a:xfrm>
              <a:prstGeom prst="rect">
                <a:avLst/>
              </a:prstGeom>
              <a:ln w="12700" cap="flat">
                <a:noFill/>
                <a:miter lim="400000"/>
              </a:ln>
              <a:effectLst/>
            </p:spPr>
          </p:pic>
          <p:pic>
            <p:nvPicPr>
              <p:cNvPr id="667" name="圖片 57" descr="圖片 57"/>
              <p:cNvPicPr>
                <a:picLocks noChangeAspect="1"/>
              </p:cNvPicPr>
              <p:nvPr/>
            </p:nvPicPr>
            <p:blipFill>
              <a:blip r:embed="rId7">
                <a:extLst/>
              </a:blip>
              <a:stretch>
                <a:fillRect/>
              </a:stretch>
            </p:blipFill>
            <p:spPr>
              <a:xfrm flipH="1">
                <a:off x="374875" y="0"/>
                <a:ext cx="475369" cy="647882"/>
              </a:xfrm>
              <a:prstGeom prst="rect">
                <a:avLst/>
              </a:prstGeom>
              <a:ln w="12700" cap="flat">
                <a:noFill/>
                <a:miter lim="400000"/>
              </a:ln>
              <a:effectLst/>
            </p:spPr>
          </p:pic>
          <p:pic>
            <p:nvPicPr>
              <p:cNvPr id="668" name="圖片 58" descr="圖片 58"/>
              <p:cNvPicPr>
                <a:picLocks noChangeAspect="1"/>
              </p:cNvPicPr>
              <p:nvPr/>
            </p:nvPicPr>
            <p:blipFill>
              <a:blip r:embed="rId6">
                <a:extLst/>
              </a:blip>
              <a:stretch>
                <a:fillRect/>
              </a:stretch>
            </p:blipFill>
            <p:spPr>
              <a:xfrm>
                <a:off x="0" y="276266"/>
                <a:ext cx="245117" cy="334071"/>
              </a:xfrm>
              <a:prstGeom prst="rect">
                <a:avLst/>
              </a:prstGeom>
              <a:ln w="12700" cap="flat">
                <a:noFill/>
                <a:miter lim="400000"/>
              </a:ln>
              <a:effectLst/>
            </p:spPr>
          </p:pic>
        </p:grpSp>
        <p:grpSp>
          <p:nvGrpSpPr>
            <p:cNvPr id="673" name="群組 59"/>
            <p:cNvGrpSpPr/>
            <p:nvPr/>
          </p:nvGrpSpPr>
          <p:grpSpPr>
            <a:xfrm>
              <a:off x="4647184" y="908539"/>
              <a:ext cx="1113024" cy="783821"/>
              <a:chOff x="0" y="0"/>
              <a:chExt cx="1113022" cy="783820"/>
            </a:xfrm>
          </p:grpSpPr>
          <p:pic>
            <p:nvPicPr>
              <p:cNvPr id="670" name="圖片 60" descr="圖片 60"/>
              <p:cNvPicPr>
                <a:picLocks noChangeAspect="1"/>
              </p:cNvPicPr>
              <p:nvPr/>
            </p:nvPicPr>
            <p:blipFill>
              <a:blip r:embed="rId8">
                <a:extLst/>
              </a:blip>
              <a:stretch>
                <a:fillRect/>
              </a:stretch>
            </p:blipFill>
            <p:spPr>
              <a:xfrm>
                <a:off x="816475" y="334524"/>
                <a:ext cx="296548" cy="404166"/>
              </a:xfrm>
              <a:prstGeom prst="rect">
                <a:avLst/>
              </a:prstGeom>
              <a:ln w="12700" cap="flat">
                <a:noFill/>
                <a:miter lim="400000"/>
              </a:ln>
              <a:effectLst/>
            </p:spPr>
          </p:pic>
          <p:pic>
            <p:nvPicPr>
              <p:cNvPr id="671" name="圖片 61" descr="圖片 61"/>
              <p:cNvPicPr>
                <a:picLocks noChangeAspect="1"/>
              </p:cNvPicPr>
              <p:nvPr/>
            </p:nvPicPr>
            <p:blipFill>
              <a:blip r:embed="rId9">
                <a:extLst/>
              </a:blip>
              <a:stretch>
                <a:fillRect/>
              </a:stretch>
            </p:blipFill>
            <p:spPr>
              <a:xfrm flipH="1">
                <a:off x="453532" y="0"/>
                <a:ext cx="575112" cy="783821"/>
              </a:xfrm>
              <a:prstGeom prst="rect">
                <a:avLst/>
              </a:prstGeom>
              <a:ln w="12700" cap="flat">
                <a:noFill/>
                <a:miter lim="400000"/>
              </a:ln>
              <a:effectLst/>
            </p:spPr>
          </p:pic>
          <p:pic>
            <p:nvPicPr>
              <p:cNvPr id="672" name="圖片 62" descr="圖片 62"/>
              <p:cNvPicPr>
                <a:picLocks noChangeAspect="1"/>
              </p:cNvPicPr>
              <p:nvPr/>
            </p:nvPicPr>
            <p:blipFill>
              <a:blip r:embed="rId8">
                <a:extLst/>
              </a:blip>
              <a:stretch>
                <a:fillRect/>
              </a:stretch>
            </p:blipFill>
            <p:spPr>
              <a:xfrm>
                <a:off x="-1" y="334232"/>
                <a:ext cx="296549" cy="404166"/>
              </a:xfrm>
              <a:prstGeom prst="rect">
                <a:avLst/>
              </a:prstGeom>
              <a:ln w="12700" cap="flat">
                <a:noFill/>
                <a:miter lim="400000"/>
              </a:ln>
              <a:effectLst/>
            </p:spPr>
          </p:pic>
        </p:grpSp>
        <p:pic>
          <p:nvPicPr>
            <p:cNvPr id="674" name="圖片 67" descr="圖片 67"/>
            <p:cNvPicPr>
              <a:picLocks noChangeAspect="1"/>
            </p:cNvPicPr>
            <p:nvPr/>
          </p:nvPicPr>
          <p:blipFill>
            <a:blip r:embed="rId5">
              <a:extLst/>
            </a:blip>
            <a:stretch>
              <a:fillRect/>
            </a:stretch>
          </p:blipFill>
          <p:spPr>
            <a:xfrm>
              <a:off x="5408481" y="736947"/>
              <a:ext cx="195966" cy="195965"/>
            </a:xfrm>
            <a:prstGeom prst="rect">
              <a:avLst/>
            </a:prstGeom>
            <a:ln w="12700" cap="flat">
              <a:noFill/>
              <a:miter lim="400000"/>
            </a:ln>
            <a:effectLst/>
          </p:spPr>
        </p:pic>
        <p:pic>
          <p:nvPicPr>
            <p:cNvPr id="675" name="圖片 68" descr="圖片 68"/>
            <p:cNvPicPr>
              <a:picLocks noChangeAspect="1"/>
            </p:cNvPicPr>
            <p:nvPr/>
          </p:nvPicPr>
          <p:blipFill>
            <a:blip r:embed="rId4">
              <a:extLst/>
            </a:blip>
            <a:stretch>
              <a:fillRect/>
            </a:stretch>
          </p:blipFill>
          <p:spPr>
            <a:xfrm>
              <a:off x="5856159" y="748272"/>
              <a:ext cx="102082" cy="102081"/>
            </a:xfrm>
            <a:prstGeom prst="rect">
              <a:avLst/>
            </a:prstGeom>
            <a:ln w="12700" cap="flat">
              <a:noFill/>
              <a:miter lim="400000"/>
            </a:ln>
            <a:effectLst/>
          </p:spPr>
        </p:pic>
        <p:pic>
          <p:nvPicPr>
            <p:cNvPr id="676" name="圖片 69" descr="圖片 69"/>
            <p:cNvPicPr>
              <a:picLocks noChangeAspect="1"/>
            </p:cNvPicPr>
            <p:nvPr/>
          </p:nvPicPr>
          <p:blipFill>
            <a:blip r:embed="rId10">
              <a:extLst/>
            </a:blip>
            <a:stretch>
              <a:fillRect/>
            </a:stretch>
          </p:blipFill>
          <p:spPr>
            <a:xfrm rot="21376465" flipH="1">
              <a:off x="3779749" y="35894"/>
              <a:ext cx="1137143" cy="994230"/>
            </a:xfrm>
            <a:prstGeom prst="rect">
              <a:avLst/>
            </a:prstGeom>
            <a:ln w="12700" cap="flat">
              <a:noFill/>
              <a:miter lim="400000"/>
            </a:ln>
            <a:effectLst/>
          </p:spPr>
        </p:pic>
        <p:pic>
          <p:nvPicPr>
            <p:cNvPr id="677" name="圖片 70" descr="圖片 70"/>
            <p:cNvPicPr>
              <a:picLocks noChangeAspect="1"/>
            </p:cNvPicPr>
            <p:nvPr/>
          </p:nvPicPr>
          <p:blipFill>
            <a:blip r:embed="rId5">
              <a:extLst/>
            </a:blip>
            <a:stretch>
              <a:fillRect/>
            </a:stretch>
          </p:blipFill>
          <p:spPr>
            <a:xfrm>
              <a:off x="1498863" y="932911"/>
              <a:ext cx="195965" cy="195965"/>
            </a:xfrm>
            <a:prstGeom prst="rect">
              <a:avLst/>
            </a:prstGeom>
            <a:ln w="12700" cap="flat">
              <a:noFill/>
              <a:miter lim="400000"/>
            </a:ln>
            <a:effectLst/>
          </p:spPr>
        </p:pic>
        <p:pic>
          <p:nvPicPr>
            <p:cNvPr id="678" name="圖片 73" descr="圖片 73"/>
            <p:cNvPicPr>
              <a:picLocks noChangeAspect="1"/>
            </p:cNvPicPr>
            <p:nvPr/>
          </p:nvPicPr>
          <p:blipFill>
            <a:blip r:embed="rId5">
              <a:extLst/>
            </a:blip>
            <a:stretch>
              <a:fillRect/>
            </a:stretch>
          </p:blipFill>
          <p:spPr>
            <a:xfrm>
              <a:off x="2904388" y="860633"/>
              <a:ext cx="150599" cy="150600"/>
            </a:xfrm>
            <a:prstGeom prst="rect">
              <a:avLst/>
            </a:prstGeom>
            <a:ln w="12700" cap="flat">
              <a:noFill/>
              <a:miter lim="400000"/>
            </a:ln>
            <a:effectLst/>
          </p:spPr>
        </p:pic>
        <p:pic>
          <p:nvPicPr>
            <p:cNvPr id="679" name="圖片 74" descr="圖片 74"/>
            <p:cNvPicPr>
              <a:picLocks noChangeAspect="1"/>
            </p:cNvPicPr>
            <p:nvPr/>
          </p:nvPicPr>
          <p:blipFill>
            <a:blip r:embed="rId5">
              <a:extLst/>
            </a:blip>
            <a:stretch>
              <a:fillRect/>
            </a:stretch>
          </p:blipFill>
          <p:spPr>
            <a:xfrm>
              <a:off x="3351054" y="621071"/>
              <a:ext cx="150599" cy="150599"/>
            </a:xfrm>
            <a:prstGeom prst="rect">
              <a:avLst/>
            </a:prstGeom>
            <a:ln w="12700" cap="flat">
              <a:noFill/>
              <a:miter lim="400000"/>
            </a:ln>
            <a:effectLst/>
          </p:spPr>
        </p:pic>
        <p:pic>
          <p:nvPicPr>
            <p:cNvPr id="680" name="圖片 75" descr="圖片 75"/>
            <p:cNvPicPr>
              <a:picLocks noChangeAspect="1"/>
            </p:cNvPicPr>
            <p:nvPr/>
          </p:nvPicPr>
          <p:blipFill>
            <a:blip r:embed="rId5">
              <a:extLst/>
            </a:blip>
            <a:stretch>
              <a:fillRect/>
            </a:stretch>
          </p:blipFill>
          <p:spPr>
            <a:xfrm>
              <a:off x="2716960" y="591308"/>
              <a:ext cx="150599" cy="150599"/>
            </a:xfrm>
            <a:prstGeom prst="rect">
              <a:avLst/>
            </a:prstGeom>
            <a:ln w="12700" cap="flat">
              <a:noFill/>
              <a:miter lim="400000"/>
            </a:ln>
            <a:effectLst/>
          </p:spPr>
        </p:pic>
        <p:pic>
          <p:nvPicPr>
            <p:cNvPr id="681" name="圖片 13" descr="圖片 13"/>
            <p:cNvPicPr>
              <a:picLocks noChangeAspect="1"/>
            </p:cNvPicPr>
            <p:nvPr/>
          </p:nvPicPr>
          <p:blipFill>
            <a:blip r:embed="rId11">
              <a:extLst/>
            </a:blip>
            <a:srcRect r="56186" b="30242"/>
            <a:stretch>
              <a:fillRect/>
            </a:stretch>
          </p:blipFill>
          <p:spPr>
            <a:xfrm>
              <a:off x="57873" y="546214"/>
              <a:ext cx="1559431" cy="1262214"/>
            </a:xfrm>
            <a:prstGeom prst="rect">
              <a:avLst/>
            </a:prstGeom>
            <a:ln w="12700" cap="flat">
              <a:noFill/>
              <a:miter lim="400000"/>
            </a:ln>
            <a:effectLst/>
          </p:spPr>
        </p:pic>
        <p:pic>
          <p:nvPicPr>
            <p:cNvPr id="682" name="圖片 48" descr="圖片 48"/>
            <p:cNvPicPr>
              <a:picLocks noChangeAspect="1"/>
            </p:cNvPicPr>
            <p:nvPr/>
          </p:nvPicPr>
          <p:blipFill>
            <a:blip r:embed="rId5">
              <a:extLst/>
            </a:blip>
            <a:stretch>
              <a:fillRect/>
            </a:stretch>
          </p:blipFill>
          <p:spPr>
            <a:xfrm>
              <a:off x="32587" y="1108686"/>
              <a:ext cx="194752" cy="194753"/>
            </a:xfrm>
            <a:prstGeom prst="rect">
              <a:avLst/>
            </a:prstGeom>
            <a:ln w="12700" cap="flat">
              <a:noFill/>
              <a:miter lim="400000"/>
            </a:ln>
            <a:effectLst/>
          </p:spPr>
        </p:pic>
        <p:pic>
          <p:nvPicPr>
            <p:cNvPr id="683" name="圖片 30" descr="圖片 30"/>
            <p:cNvPicPr>
              <a:picLocks noChangeAspect="1"/>
            </p:cNvPicPr>
            <p:nvPr/>
          </p:nvPicPr>
          <p:blipFill>
            <a:blip r:embed="rId12">
              <a:extLst/>
            </a:blip>
            <a:stretch>
              <a:fillRect/>
            </a:stretch>
          </p:blipFill>
          <p:spPr>
            <a:xfrm>
              <a:off x="1443637" y="715792"/>
              <a:ext cx="1726566" cy="911392"/>
            </a:xfrm>
            <a:prstGeom prst="rect">
              <a:avLst/>
            </a:prstGeom>
            <a:ln w="12700" cap="flat">
              <a:noFill/>
              <a:miter lim="400000"/>
            </a:ln>
            <a:effectLst/>
          </p:spPr>
        </p:pic>
        <p:pic>
          <p:nvPicPr>
            <p:cNvPr id="684" name="圖片 66" descr="圖片 66"/>
            <p:cNvPicPr>
              <a:picLocks noChangeAspect="1"/>
            </p:cNvPicPr>
            <p:nvPr/>
          </p:nvPicPr>
          <p:blipFill>
            <a:blip r:embed="rId5">
              <a:extLst/>
            </a:blip>
            <a:stretch>
              <a:fillRect/>
            </a:stretch>
          </p:blipFill>
          <p:spPr>
            <a:xfrm>
              <a:off x="5023959" y="582830"/>
              <a:ext cx="150599" cy="150599"/>
            </a:xfrm>
            <a:prstGeom prst="rect">
              <a:avLst/>
            </a:prstGeom>
            <a:ln w="12700" cap="flat">
              <a:noFill/>
              <a:miter lim="400000"/>
            </a:ln>
            <a:effectLst/>
          </p:spPr>
        </p:pic>
        <p:pic>
          <p:nvPicPr>
            <p:cNvPr id="685" name="圖片 72" descr="圖片 72"/>
            <p:cNvPicPr>
              <a:picLocks noChangeAspect="1"/>
            </p:cNvPicPr>
            <p:nvPr/>
          </p:nvPicPr>
          <p:blipFill>
            <a:blip r:embed="rId5">
              <a:extLst/>
            </a:blip>
            <a:stretch>
              <a:fillRect/>
            </a:stretch>
          </p:blipFill>
          <p:spPr>
            <a:xfrm>
              <a:off x="3480330" y="982515"/>
              <a:ext cx="150600" cy="150600"/>
            </a:xfrm>
            <a:prstGeom prst="rect">
              <a:avLst/>
            </a:prstGeom>
            <a:ln w="12700" cap="flat">
              <a:noFill/>
              <a:miter lim="400000"/>
            </a:ln>
            <a:effectLst/>
          </p:spPr>
        </p:pic>
      </p:grpSp>
      <p:sp>
        <p:nvSpPr>
          <p:cNvPr id="4" name="文字方塊 3"/>
          <p:cNvSpPr txBox="1"/>
          <p:nvPr/>
        </p:nvSpPr>
        <p:spPr>
          <a:xfrm>
            <a:off x="507106" y="4176750"/>
            <a:ext cx="717568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800" b="1" dirty="0" smtClean="0">
                <a:solidFill>
                  <a:srgbClr val="36537E"/>
                </a:solidFill>
                <a:latin typeface="Arial" panose="020B0604020202020204" pitchFamily="34" charset="0"/>
                <a:cs typeface="Arial" panose="020B0604020202020204" pitchFamily="34" charset="0"/>
              </a:rPr>
              <a:t>English Teacher Assistant</a:t>
            </a:r>
            <a:endParaRPr kumimoji="0" lang="en-GB" sz="2800" b="1" i="0" u="none" strike="noStrike" cap="none" spc="0" normalizeH="0" baseline="0" dirty="0">
              <a:ln>
                <a:noFill/>
              </a:ln>
              <a:solidFill>
                <a:srgbClr val="36537E"/>
              </a:solidFill>
              <a:effectLst/>
              <a:uFillTx/>
              <a:latin typeface="Arial" panose="020B0604020202020204" pitchFamily="34" charset="0"/>
              <a:cs typeface="Arial" panose="020B0604020202020204" pitchFamily="34" charset="0"/>
              <a:sym typeface="Calibri"/>
            </a:endParaRPr>
          </a:p>
        </p:txBody>
      </p:sp>
      <p:pic>
        <p:nvPicPr>
          <p:cNvPr id="7" name="圖片 6"/>
          <p:cNvPicPr>
            <a:picLocks noChangeAspect="1"/>
          </p:cNvPicPr>
          <p:nvPr/>
        </p:nvPicPr>
        <p:blipFill>
          <a:blip r:embed="rId13"/>
          <a:stretch>
            <a:fillRect/>
          </a:stretch>
        </p:blipFill>
        <p:spPr>
          <a:xfrm>
            <a:off x="283216" y="5635507"/>
            <a:ext cx="481626" cy="475529"/>
          </a:xfrm>
          <a:prstGeom prst="rect">
            <a:avLst/>
          </a:prstGeom>
        </p:spPr>
      </p:pic>
      <p:sp>
        <p:nvSpPr>
          <p:cNvPr id="8" name="文字方塊 7"/>
          <p:cNvSpPr txBox="1"/>
          <p:nvPr/>
        </p:nvSpPr>
        <p:spPr>
          <a:xfrm>
            <a:off x="692897" y="4821561"/>
            <a:ext cx="670472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000" b="1" dirty="0"/>
              <a:t>English Native Speaker </a:t>
            </a:r>
            <a:r>
              <a:rPr lang="en-US" sz="2000" b="1" dirty="0" smtClean="0"/>
              <a:t>+ Bachelor’s </a:t>
            </a:r>
            <a:r>
              <a:rPr lang="en-US" sz="2000" b="1" dirty="0"/>
              <a:t>from an </a:t>
            </a:r>
            <a:r>
              <a:rPr lang="en-US" sz="2000" b="1" dirty="0" smtClean="0"/>
              <a:t>accredited </a:t>
            </a:r>
            <a:r>
              <a:rPr lang="en-US" sz="2000" b="1" dirty="0"/>
              <a:t>University</a:t>
            </a:r>
          </a:p>
        </p:txBody>
      </p:sp>
      <p:sp>
        <p:nvSpPr>
          <p:cNvPr id="2" name="矩形 1"/>
          <p:cNvSpPr/>
          <p:nvPr/>
        </p:nvSpPr>
        <p:spPr>
          <a:xfrm>
            <a:off x="289752" y="93850"/>
            <a:ext cx="7261331" cy="954107"/>
          </a:xfrm>
          <a:prstGeom prst="rect">
            <a:avLst/>
          </a:prstGeom>
        </p:spPr>
        <p:txBody>
          <a:bodyPr wrap="square">
            <a:spAutoFit/>
          </a:bodyPr>
          <a:lstStyle/>
          <a:p>
            <a:r>
              <a:rPr lang="en-GB" sz="2800" b="1" dirty="0" smtClean="0">
                <a:solidFill>
                  <a:schemeClr val="bg1"/>
                </a:solidFill>
                <a:latin typeface="Arial" panose="020B0604020202020204" pitchFamily="34" charset="0"/>
                <a:cs typeface="Arial" panose="020B0604020202020204" pitchFamily="34" charset="0"/>
              </a:rPr>
              <a:t>TFETP </a:t>
            </a:r>
            <a:r>
              <a:rPr lang="en-GB" sz="2800" b="1" dirty="0">
                <a:solidFill>
                  <a:schemeClr val="bg1"/>
                </a:solidFill>
                <a:latin typeface="Arial" panose="020B0604020202020204" pitchFamily="34" charset="0"/>
                <a:cs typeface="Arial" panose="020B0604020202020204" pitchFamily="34" charset="0"/>
              </a:rPr>
              <a:t>– TAIWAN FOREIGN ENGLISH TEACHER PROGRAM</a:t>
            </a:r>
          </a:p>
        </p:txBody>
      </p:sp>
      <p:sp>
        <p:nvSpPr>
          <p:cNvPr id="3" name="文字方塊 2"/>
          <p:cNvSpPr txBox="1"/>
          <p:nvPr/>
        </p:nvSpPr>
        <p:spPr>
          <a:xfrm>
            <a:off x="866594" y="3518631"/>
            <a:ext cx="33663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5" name="文字方塊 4"/>
          <p:cNvSpPr txBox="1"/>
          <p:nvPr/>
        </p:nvSpPr>
        <p:spPr>
          <a:xfrm>
            <a:off x="690378" y="2754119"/>
            <a:ext cx="7135244"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b="1" dirty="0" smtClean="0">
                <a:solidFill>
                  <a:srgbClr val="C00000"/>
                </a:solidFill>
                <a:latin typeface="Arial" panose="020B0604020202020204" pitchFamily="34" charset="0"/>
                <a:cs typeface="Arial" panose="020B0604020202020204" pitchFamily="34" charset="0"/>
              </a:rPr>
              <a:t>Stipends</a:t>
            </a:r>
            <a:r>
              <a:rPr lang="en-US" b="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 Holders </a:t>
            </a:r>
            <a:r>
              <a:rPr lang="en-US" b="1" dirty="0">
                <a:latin typeface="Arial" panose="020B0604020202020204" pitchFamily="34" charset="0"/>
                <a:cs typeface="Arial" panose="020B0604020202020204" pitchFamily="34" charset="0"/>
              </a:rPr>
              <a:t>of a bachelor’s degree: </a:t>
            </a:r>
            <a:r>
              <a:rPr lang="en-US" b="1" dirty="0" smtClean="0">
                <a:latin typeface="Arial" panose="020B0604020202020204" pitchFamily="34" charset="0"/>
                <a:cs typeface="Arial" panose="020B0604020202020204" pitchFamily="34" charset="0"/>
              </a:rPr>
              <a:t>NT$ 65,230~85,380</a:t>
            </a:r>
            <a:r>
              <a:rPr lang="en-US" b="1" dirty="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 Holders </a:t>
            </a:r>
            <a:r>
              <a:rPr lang="en-US" b="1" dirty="0">
                <a:latin typeface="Arial" panose="020B0604020202020204" pitchFamily="34" charset="0"/>
                <a:cs typeface="Arial" panose="020B0604020202020204" pitchFamily="34" charset="0"/>
              </a:rPr>
              <a:t>of a master’s degree: NT$ 72,760~94,980.</a:t>
            </a:r>
          </a:p>
          <a:p>
            <a:r>
              <a:rPr lang="en-US" b="1" dirty="0" smtClean="0">
                <a:latin typeface="Arial" panose="020B0604020202020204" pitchFamily="34" charset="0"/>
                <a:cs typeface="Arial" panose="020B0604020202020204" pitchFamily="34" charset="0"/>
              </a:rPr>
              <a:t>- Holders </a:t>
            </a:r>
            <a:r>
              <a:rPr lang="en-US" b="1" dirty="0">
                <a:latin typeface="Arial" panose="020B0604020202020204" pitchFamily="34" charset="0"/>
                <a:cs typeface="Arial" panose="020B0604020202020204" pitchFamily="34" charset="0"/>
              </a:rPr>
              <a:t>of a doctoral degree: NT$ 75,950~100,010.</a:t>
            </a:r>
          </a:p>
        </p:txBody>
      </p:sp>
      <p:sp>
        <p:nvSpPr>
          <p:cNvPr id="10" name="文字方塊 9"/>
          <p:cNvSpPr txBox="1"/>
          <p:nvPr/>
        </p:nvSpPr>
        <p:spPr>
          <a:xfrm>
            <a:off x="742082" y="5671233"/>
            <a:ext cx="431808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b="1" dirty="0" smtClean="0">
                <a:latin typeface="Arial" panose="020B0604020202020204" pitchFamily="34" charset="0"/>
                <a:cs typeface="Arial" panose="020B0604020202020204" pitchFamily="34" charset="0"/>
              </a:rPr>
              <a:t>Monthly salary </a:t>
            </a:r>
            <a:r>
              <a:rPr lang="en-US" b="1" dirty="0">
                <a:latin typeface="Arial" panose="020B0604020202020204" pitchFamily="34" charset="0"/>
                <a:cs typeface="Arial" panose="020B0604020202020204" pitchFamily="34" charset="0"/>
              </a:rPr>
              <a:t>of NT$48,000</a:t>
            </a:r>
            <a:endParaRPr kumimoji="0" lang="en-GB"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pic>
        <p:nvPicPr>
          <p:cNvPr id="11" name="圖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80402" y="2252352"/>
            <a:ext cx="1732126" cy="1732126"/>
          </a:xfrm>
          <a:prstGeom prst="rect">
            <a:avLst/>
          </a:prstGeom>
        </p:spPr>
      </p:pic>
    </p:spTree>
    <p:extLst>
      <p:ext uri="{BB962C8B-B14F-4D97-AF65-F5344CB8AC3E}">
        <p14:creationId xmlns:p14="http://schemas.microsoft.com/office/powerpoint/2010/main" val="64141360"/>
      </p:ext>
    </p:extLst>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0" name="矩形 6"/>
          <p:cNvSpPr/>
          <p:nvPr/>
        </p:nvSpPr>
        <p:spPr>
          <a:xfrm>
            <a:off x="0" y="1122578"/>
            <a:ext cx="9120504" cy="5352078"/>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dirty="0"/>
          </a:p>
        </p:txBody>
      </p:sp>
      <p:sp>
        <p:nvSpPr>
          <p:cNvPr id="611" name="矩形 1"/>
          <p:cNvSpPr txBox="1"/>
          <p:nvPr/>
        </p:nvSpPr>
        <p:spPr>
          <a:xfrm>
            <a:off x="732825" y="1343600"/>
            <a:ext cx="7059391" cy="6678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lvl="1" indent="0">
              <a:lnSpc>
                <a:spcPts val="2200"/>
              </a:lnSpc>
              <a:defRPr sz="2800" b="1">
                <a:solidFill>
                  <a:srgbClr val="376092"/>
                </a:solidFill>
                <a:latin typeface="Arial"/>
                <a:ea typeface="Arial"/>
                <a:cs typeface="Arial"/>
                <a:sym typeface="Arial"/>
              </a:defRPr>
            </a:pPr>
            <a:r>
              <a:rPr lang="en-GB" dirty="0" smtClean="0"/>
              <a:t>Taiwan – Europe Connectivity Scholarship</a:t>
            </a:r>
            <a:endParaRPr dirty="0"/>
          </a:p>
        </p:txBody>
      </p:sp>
      <p:sp>
        <p:nvSpPr>
          <p:cNvPr id="612" name="矩形 5"/>
          <p:cNvSpPr txBox="1"/>
          <p:nvPr/>
        </p:nvSpPr>
        <p:spPr>
          <a:xfrm>
            <a:off x="369247" y="447996"/>
            <a:ext cx="7185337" cy="374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nSpc>
                <a:spcPts val="2200"/>
              </a:lnSpc>
              <a:defRPr sz="2800" b="1">
                <a:solidFill>
                  <a:srgbClr val="1F497D"/>
                </a:solidFill>
                <a:latin typeface="Arial"/>
                <a:ea typeface="Arial"/>
                <a:cs typeface="Arial"/>
                <a:sym typeface="Arial"/>
              </a:defRPr>
            </a:pPr>
            <a:r>
              <a:rPr sz="3200" dirty="0" smtClean="0">
                <a:solidFill>
                  <a:srgbClr val="FFFFFF"/>
                </a:solidFill>
              </a:rPr>
              <a:t>MOFA</a:t>
            </a:r>
            <a:r>
              <a:rPr lang="en-GB" sz="3200" dirty="0" smtClean="0">
                <a:solidFill>
                  <a:srgbClr val="FFFFFF"/>
                </a:solidFill>
              </a:rPr>
              <a:t> Opportunities</a:t>
            </a:r>
            <a:endParaRPr sz="3200" dirty="0">
              <a:solidFill>
                <a:srgbClr val="FFFFFF"/>
              </a:solidFill>
            </a:endParaRPr>
          </a:p>
        </p:txBody>
      </p:sp>
      <p:sp>
        <p:nvSpPr>
          <p:cNvPr id="613" name="矩形 6"/>
          <p:cNvSpPr txBox="1"/>
          <p:nvPr/>
        </p:nvSpPr>
        <p:spPr>
          <a:xfrm>
            <a:off x="1054580" y="2093803"/>
            <a:ext cx="6889331" cy="10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b="1">
                <a:solidFill>
                  <a:srgbClr val="141414"/>
                </a:solidFill>
                <a:latin typeface="Arial"/>
                <a:ea typeface="Arial"/>
                <a:cs typeface="Arial"/>
                <a:sym typeface="Arial"/>
              </a:defRPr>
            </a:lvl1pPr>
          </a:lstStyle>
          <a:p>
            <a:r>
              <a:rPr lang="en-GB" dirty="0" smtClean="0"/>
              <a:t>Open to European passport holders studying at European Universities</a:t>
            </a:r>
            <a:endParaRPr dirty="0"/>
          </a:p>
        </p:txBody>
      </p:sp>
      <p:pic>
        <p:nvPicPr>
          <p:cNvPr id="614" name="圖片 8" descr="圖片 8"/>
          <p:cNvPicPr>
            <a:picLocks noChangeAspect="1"/>
          </p:cNvPicPr>
          <p:nvPr/>
        </p:nvPicPr>
        <p:blipFill>
          <a:blip r:embed="rId3">
            <a:extLst/>
          </a:blip>
          <a:stretch>
            <a:fillRect/>
          </a:stretch>
        </p:blipFill>
        <p:spPr>
          <a:xfrm>
            <a:off x="612920" y="2238471"/>
            <a:ext cx="478861" cy="478861"/>
          </a:xfrm>
          <a:prstGeom prst="rect">
            <a:avLst/>
          </a:prstGeom>
          <a:ln w="12700">
            <a:miter lim="400000"/>
          </a:ln>
        </p:spPr>
      </p:pic>
      <p:pic>
        <p:nvPicPr>
          <p:cNvPr id="615" name="圖片 31" descr="圖片 31"/>
          <p:cNvPicPr>
            <a:picLocks noChangeAspect="1"/>
          </p:cNvPicPr>
          <p:nvPr/>
        </p:nvPicPr>
        <p:blipFill>
          <a:blip r:embed="rId4">
            <a:extLst/>
          </a:blip>
          <a:stretch>
            <a:fillRect/>
          </a:stretch>
        </p:blipFill>
        <p:spPr>
          <a:xfrm>
            <a:off x="612920" y="4607050"/>
            <a:ext cx="478861" cy="457424"/>
          </a:xfrm>
          <a:prstGeom prst="rect">
            <a:avLst/>
          </a:prstGeom>
          <a:ln w="12700">
            <a:miter lim="400000"/>
          </a:ln>
        </p:spPr>
      </p:pic>
      <p:sp>
        <p:nvSpPr>
          <p:cNvPr id="616" name="標題 7"/>
          <p:cNvSpPr txBox="1"/>
          <p:nvPr/>
        </p:nvSpPr>
        <p:spPr>
          <a:xfrm>
            <a:off x="369247" y="-20423"/>
            <a:ext cx="6723661"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endParaRPr dirty="0"/>
          </a:p>
        </p:txBody>
      </p:sp>
      <p:sp>
        <p:nvSpPr>
          <p:cNvPr id="617"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pic>
        <p:nvPicPr>
          <p:cNvPr id="618" name="圖片 7" descr="圖片 7"/>
          <p:cNvPicPr>
            <a:picLocks noChangeAspect="1"/>
          </p:cNvPicPr>
          <p:nvPr/>
        </p:nvPicPr>
        <p:blipFill>
          <a:blip r:embed="rId5">
            <a:extLst/>
          </a:blip>
          <a:stretch>
            <a:fillRect/>
          </a:stretch>
        </p:blipFill>
        <p:spPr>
          <a:xfrm rot="467051">
            <a:off x="6689768" y="3948383"/>
            <a:ext cx="1021083" cy="890019"/>
          </a:xfrm>
          <a:prstGeom prst="rect">
            <a:avLst/>
          </a:prstGeom>
          <a:ln w="12700">
            <a:miter lim="400000"/>
          </a:ln>
        </p:spPr>
      </p:pic>
      <p:pic>
        <p:nvPicPr>
          <p:cNvPr id="619" name="圖片 15" descr="圖片 15"/>
          <p:cNvPicPr>
            <a:picLocks noChangeAspect="1"/>
          </p:cNvPicPr>
          <p:nvPr/>
        </p:nvPicPr>
        <p:blipFill>
          <a:blip r:embed="rId6">
            <a:extLst/>
          </a:blip>
          <a:stretch>
            <a:fillRect/>
          </a:stretch>
        </p:blipFill>
        <p:spPr>
          <a:xfrm>
            <a:off x="6768701" y="3386055"/>
            <a:ext cx="3884729" cy="3873378"/>
          </a:xfrm>
          <a:prstGeom prst="rect">
            <a:avLst/>
          </a:prstGeom>
          <a:ln w="12700">
            <a:miter lim="400000"/>
          </a:ln>
        </p:spPr>
      </p:pic>
      <p:pic>
        <p:nvPicPr>
          <p:cNvPr id="620" name="圖片 16" descr="圖片 16"/>
          <p:cNvPicPr>
            <a:picLocks noChangeAspect="1"/>
          </p:cNvPicPr>
          <p:nvPr/>
        </p:nvPicPr>
        <p:blipFill>
          <a:blip r:embed="rId7">
            <a:extLst/>
          </a:blip>
          <a:stretch>
            <a:fillRect/>
          </a:stretch>
        </p:blipFill>
        <p:spPr>
          <a:xfrm>
            <a:off x="4157633" y="4193494"/>
            <a:ext cx="4411362" cy="2709152"/>
          </a:xfrm>
          <a:prstGeom prst="rect">
            <a:avLst/>
          </a:prstGeom>
          <a:ln w="12700">
            <a:miter lim="400000"/>
          </a:ln>
        </p:spPr>
      </p:pic>
      <p:sp>
        <p:nvSpPr>
          <p:cNvPr id="621" name="矩形 6"/>
          <p:cNvSpPr txBox="1"/>
          <p:nvPr/>
        </p:nvSpPr>
        <p:spPr>
          <a:xfrm>
            <a:off x="1205753" y="2959736"/>
            <a:ext cx="6889331" cy="525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b="1">
                <a:solidFill>
                  <a:srgbClr val="141414"/>
                </a:solidFill>
                <a:latin typeface="Arial"/>
                <a:ea typeface="Arial"/>
                <a:cs typeface="Arial"/>
                <a:sym typeface="Arial"/>
              </a:defRPr>
            </a:lvl1pPr>
          </a:lstStyle>
          <a:p>
            <a:endParaRPr dirty="0"/>
          </a:p>
        </p:txBody>
      </p:sp>
      <p:pic>
        <p:nvPicPr>
          <p:cNvPr id="622" name="圖片 8" descr="圖片 8"/>
          <p:cNvPicPr>
            <a:picLocks noChangeAspect="1"/>
          </p:cNvPicPr>
          <p:nvPr/>
        </p:nvPicPr>
        <p:blipFill>
          <a:blip r:embed="rId3">
            <a:extLst/>
          </a:blip>
          <a:stretch>
            <a:fillRect/>
          </a:stretch>
        </p:blipFill>
        <p:spPr>
          <a:xfrm>
            <a:off x="612920" y="3266752"/>
            <a:ext cx="478861" cy="478861"/>
          </a:xfrm>
          <a:prstGeom prst="rect">
            <a:avLst/>
          </a:prstGeom>
          <a:ln w="12700">
            <a:miter lim="400000"/>
          </a:ln>
        </p:spPr>
      </p:pic>
      <p:sp>
        <p:nvSpPr>
          <p:cNvPr id="623" name="矩形 6"/>
          <p:cNvSpPr txBox="1"/>
          <p:nvPr/>
        </p:nvSpPr>
        <p:spPr>
          <a:xfrm>
            <a:off x="1088929" y="4491757"/>
            <a:ext cx="4504563" cy="5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ts val="3900"/>
              </a:lnSpc>
              <a:defRPr sz="2000" b="1">
                <a:solidFill>
                  <a:srgbClr val="141414"/>
                </a:solidFill>
                <a:latin typeface="Arial"/>
                <a:ea typeface="Arial"/>
                <a:cs typeface="Arial"/>
                <a:sym typeface="Arial"/>
              </a:defRPr>
            </a:lvl1pPr>
          </a:lstStyle>
          <a:p>
            <a:r>
              <a:rPr lang="en-GB" dirty="0" smtClean="0"/>
              <a:t>Working holiday visa for 18-30 </a:t>
            </a:r>
            <a:r>
              <a:rPr lang="en-GB" dirty="0" err="1" smtClean="0"/>
              <a:t>y.o</a:t>
            </a:r>
            <a:endParaRPr dirty="0"/>
          </a:p>
        </p:txBody>
      </p:sp>
      <p:pic>
        <p:nvPicPr>
          <p:cNvPr id="624" name="圖片 31" descr="圖片 31"/>
          <p:cNvPicPr>
            <a:picLocks noChangeAspect="1"/>
          </p:cNvPicPr>
          <p:nvPr/>
        </p:nvPicPr>
        <p:blipFill>
          <a:blip r:embed="rId4">
            <a:extLst/>
          </a:blip>
          <a:stretch>
            <a:fillRect/>
          </a:stretch>
        </p:blipFill>
        <p:spPr>
          <a:xfrm>
            <a:off x="612920" y="5294220"/>
            <a:ext cx="478861" cy="457424"/>
          </a:xfrm>
          <a:prstGeom prst="rect">
            <a:avLst/>
          </a:prstGeom>
          <a:ln w="12700">
            <a:miter lim="400000"/>
          </a:ln>
        </p:spPr>
      </p:pic>
      <p:sp>
        <p:nvSpPr>
          <p:cNvPr id="625" name="矩形 6"/>
          <p:cNvSpPr txBox="1"/>
          <p:nvPr/>
        </p:nvSpPr>
        <p:spPr>
          <a:xfrm>
            <a:off x="1088929" y="3202421"/>
            <a:ext cx="6889331" cy="10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b="1">
                <a:solidFill>
                  <a:srgbClr val="141414"/>
                </a:solidFill>
                <a:latin typeface="Arial"/>
                <a:ea typeface="Arial"/>
                <a:cs typeface="Arial"/>
                <a:sym typeface="Arial"/>
              </a:defRPr>
            </a:lvl1pPr>
          </a:lstStyle>
          <a:p>
            <a:r>
              <a:rPr lang="en-GB" dirty="0" smtClean="0"/>
              <a:t>University to University Cooperation</a:t>
            </a:r>
          </a:p>
          <a:p>
            <a:endParaRPr dirty="0"/>
          </a:p>
        </p:txBody>
      </p:sp>
      <p:sp>
        <p:nvSpPr>
          <p:cNvPr id="3" name="矩形 2"/>
          <p:cNvSpPr/>
          <p:nvPr/>
        </p:nvSpPr>
        <p:spPr>
          <a:xfrm>
            <a:off x="660221" y="4088698"/>
            <a:ext cx="2440092" cy="374461"/>
          </a:xfrm>
          <a:prstGeom prst="rect">
            <a:avLst/>
          </a:prstGeom>
        </p:spPr>
        <p:txBody>
          <a:bodyPr wrap="none">
            <a:spAutoFit/>
          </a:bodyPr>
          <a:lstStyle/>
          <a:p>
            <a:pPr lvl="1" indent="0">
              <a:lnSpc>
                <a:spcPts val="2200"/>
              </a:lnSpc>
              <a:defRPr sz="2800" b="1">
                <a:solidFill>
                  <a:srgbClr val="376092"/>
                </a:solidFill>
                <a:latin typeface="Arial"/>
                <a:ea typeface="Arial"/>
                <a:cs typeface="Arial"/>
                <a:sym typeface="Arial"/>
              </a:defRPr>
            </a:pPr>
            <a:r>
              <a:rPr lang="en-GB" sz="2800" b="1" dirty="0">
                <a:solidFill>
                  <a:srgbClr val="376092"/>
                </a:solidFill>
                <a:latin typeface="Arial"/>
                <a:cs typeface="Arial"/>
                <a:sym typeface="Arial"/>
              </a:rPr>
              <a:t>YMS Scheme</a:t>
            </a:r>
          </a:p>
        </p:txBody>
      </p:sp>
      <p:sp>
        <p:nvSpPr>
          <p:cNvPr id="20" name="矩形 6"/>
          <p:cNvSpPr txBox="1"/>
          <p:nvPr/>
        </p:nvSpPr>
        <p:spPr>
          <a:xfrm>
            <a:off x="1054580" y="5131550"/>
            <a:ext cx="3747491" cy="10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ts val="3900"/>
              </a:lnSpc>
              <a:defRPr sz="2000" b="1">
                <a:solidFill>
                  <a:srgbClr val="141414"/>
                </a:solidFill>
                <a:latin typeface="Arial"/>
                <a:ea typeface="Arial"/>
                <a:cs typeface="Arial"/>
                <a:sym typeface="Arial"/>
              </a:defRPr>
            </a:lvl1pPr>
          </a:lstStyle>
          <a:p>
            <a:r>
              <a:rPr lang="en-GB" dirty="0" smtClean="0"/>
              <a:t>Work </a:t>
            </a:r>
            <a:r>
              <a:rPr lang="en-US" altLang="zh-CN" dirty="0" smtClean="0"/>
              <a:t>or </a:t>
            </a:r>
            <a:r>
              <a:rPr lang="en-GB" dirty="0" smtClean="0"/>
              <a:t>study in Taiwan for 1 year</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08" name="矩形 6"/>
          <p:cNvSpPr/>
          <p:nvPr/>
        </p:nvSpPr>
        <p:spPr>
          <a:xfrm>
            <a:off x="23496" y="1147315"/>
            <a:ext cx="9120504" cy="5375188"/>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710" name="標題 7"/>
          <p:cNvSpPr txBox="1"/>
          <p:nvPr/>
        </p:nvSpPr>
        <p:spPr>
          <a:xfrm>
            <a:off x="441256" y="116631"/>
            <a:ext cx="6828440" cy="972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40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rPr dirty="0"/>
              <a:t>Reference</a:t>
            </a:r>
          </a:p>
        </p:txBody>
      </p:sp>
      <p:sp>
        <p:nvSpPr>
          <p:cNvPr id="711"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grpSp>
        <p:nvGrpSpPr>
          <p:cNvPr id="725" name="群組 24"/>
          <p:cNvGrpSpPr/>
          <p:nvPr/>
        </p:nvGrpSpPr>
        <p:grpSpPr>
          <a:xfrm>
            <a:off x="212683" y="1534711"/>
            <a:ext cx="8739309" cy="4332887"/>
            <a:chOff x="-22906" y="0"/>
            <a:chExt cx="8739307" cy="4332885"/>
          </a:xfrm>
        </p:grpSpPr>
        <p:pic>
          <p:nvPicPr>
            <p:cNvPr id="712" name="圖片 29" descr="圖片 29"/>
            <p:cNvPicPr>
              <a:picLocks noChangeAspect="1"/>
            </p:cNvPicPr>
            <p:nvPr/>
          </p:nvPicPr>
          <p:blipFill>
            <a:blip r:embed="rId3">
              <a:extLst/>
            </a:blip>
            <a:stretch>
              <a:fillRect/>
            </a:stretch>
          </p:blipFill>
          <p:spPr>
            <a:xfrm>
              <a:off x="-1" y="0"/>
              <a:ext cx="2274273" cy="1105773"/>
            </a:xfrm>
            <a:prstGeom prst="rect">
              <a:avLst/>
            </a:prstGeom>
            <a:ln w="12700" cap="flat">
              <a:noFill/>
              <a:miter lim="400000"/>
            </a:ln>
            <a:effectLst/>
          </p:spPr>
        </p:pic>
        <p:pic>
          <p:nvPicPr>
            <p:cNvPr id="713" name="圖片 30" descr="圖片 30"/>
            <p:cNvPicPr>
              <a:picLocks noChangeAspect="1"/>
            </p:cNvPicPr>
            <p:nvPr/>
          </p:nvPicPr>
          <p:blipFill>
            <a:blip r:embed="rId4">
              <a:extLst/>
            </a:blip>
            <a:stretch>
              <a:fillRect/>
            </a:stretch>
          </p:blipFill>
          <p:spPr>
            <a:xfrm>
              <a:off x="3008100" y="175858"/>
              <a:ext cx="1095632" cy="1089162"/>
            </a:xfrm>
            <a:prstGeom prst="rect">
              <a:avLst/>
            </a:prstGeom>
            <a:ln w="12700" cap="flat">
              <a:noFill/>
              <a:miter lim="400000"/>
            </a:ln>
            <a:effectLst/>
          </p:spPr>
        </p:pic>
        <p:sp>
          <p:nvSpPr>
            <p:cNvPr id="714" name="矩形 31"/>
            <p:cNvSpPr txBox="1"/>
            <p:nvPr/>
          </p:nvSpPr>
          <p:spPr>
            <a:xfrm>
              <a:off x="123720" y="1884700"/>
              <a:ext cx="3354766" cy="830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600">
                  <a:solidFill>
                    <a:srgbClr val="343434"/>
                  </a:solidFill>
                  <a:latin typeface="Arial"/>
                  <a:ea typeface="Arial"/>
                  <a:cs typeface="Arial"/>
                  <a:sym typeface="Arial"/>
                </a:defRPr>
              </a:pPr>
              <a:r>
                <a:rPr dirty="0"/>
                <a:t>Taiwan Scholarship and </a:t>
              </a:r>
            </a:p>
            <a:p>
              <a:pPr>
                <a:defRPr sz="1600">
                  <a:solidFill>
                    <a:srgbClr val="343434"/>
                  </a:solidFill>
                  <a:latin typeface="Arial"/>
                  <a:ea typeface="Arial"/>
                  <a:cs typeface="Arial"/>
                  <a:sym typeface="Arial"/>
                </a:defRPr>
              </a:pPr>
              <a:r>
                <a:rPr dirty="0" err="1"/>
                <a:t>Huayu</a:t>
              </a:r>
              <a:r>
                <a:rPr dirty="0"/>
                <a:t> Enrichment Scholarship </a:t>
              </a:r>
            </a:p>
            <a:p>
              <a:pPr>
                <a:defRPr sz="1600">
                  <a:solidFill>
                    <a:srgbClr val="343434"/>
                  </a:solidFill>
                  <a:latin typeface="Arial"/>
                  <a:ea typeface="Arial"/>
                  <a:cs typeface="Arial"/>
                  <a:sym typeface="Arial"/>
                </a:defRPr>
              </a:pPr>
              <a:r>
                <a:rPr lang="en-GB" dirty="0" smtClean="0"/>
                <a:t>Program Website</a:t>
              </a:r>
            </a:p>
          </p:txBody>
        </p:sp>
        <p:pic>
          <p:nvPicPr>
            <p:cNvPr id="715" name="圖片 32" descr="圖片 32"/>
            <p:cNvPicPr>
              <a:picLocks noChangeAspect="1"/>
            </p:cNvPicPr>
            <p:nvPr/>
          </p:nvPicPr>
          <p:blipFill>
            <a:blip r:embed="rId5">
              <a:extLst/>
            </a:blip>
            <a:stretch>
              <a:fillRect/>
            </a:stretch>
          </p:blipFill>
          <p:spPr>
            <a:xfrm>
              <a:off x="-22906" y="1323667"/>
              <a:ext cx="3291492" cy="531710"/>
            </a:xfrm>
            <a:prstGeom prst="rect">
              <a:avLst/>
            </a:prstGeom>
            <a:ln w="12700" cap="flat">
              <a:noFill/>
              <a:miter lim="400000"/>
            </a:ln>
            <a:effectLst/>
          </p:spPr>
        </p:pic>
        <p:pic>
          <p:nvPicPr>
            <p:cNvPr id="717" name="圖片 34" descr="圖片 34"/>
            <p:cNvPicPr>
              <a:picLocks noChangeAspect="1"/>
            </p:cNvPicPr>
            <p:nvPr/>
          </p:nvPicPr>
          <p:blipFill>
            <a:blip r:embed="rId6">
              <a:extLst/>
            </a:blip>
            <a:stretch>
              <a:fillRect/>
            </a:stretch>
          </p:blipFill>
          <p:spPr>
            <a:xfrm>
              <a:off x="4189293" y="284522"/>
              <a:ext cx="3351079" cy="832824"/>
            </a:xfrm>
            <a:prstGeom prst="rect">
              <a:avLst/>
            </a:prstGeom>
            <a:ln w="12700" cap="flat">
              <a:noFill/>
              <a:miter lim="400000"/>
            </a:ln>
            <a:effectLst/>
          </p:spPr>
        </p:pic>
        <p:pic>
          <p:nvPicPr>
            <p:cNvPr id="718" name="圖片 35" descr="圖片 35"/>
            <p:cNvPicPr>
              <a:picLocks noChangeAspect="1"/>
            </p:cNvPicPr>
            <p:nvPr/>
          </p:nvPicPr>
          <p:blipFill>
            <a:blip r:embed="rId7">
              <a:extLst/>
            </a:blip>
            <a:stretch>
              <a:fillRect/>
            </a:stretch>
          </p:blipFill>
          <p:spPr>
            <a:xfrm>
              <a:off x="7541421" y="46760"/>
              <a:ext cx="1150140" cy="1143351"/>
            </a:xfrm>
            <a:prstGeom prst="rect">
              <a:avLst/>
            </a:prstGeom>
            <a:ln w="12700" cap="flat">
              <a:noFill/>
              <a:miter lim="400000"/>
            </a:ln>
            <a:effectLst/>
          </p:spPr>
        </p:pic>
        <p:pic>
          <p:nvPicPr>
            <p:cNvPr id="719" name="圖片 36" descr="圖片 36"/>
            <p:cNvPicPr>
              <a:picLocks noChangeAspect="1"/>
            </p:cNvPicPr>
            <p:nvPr/>
          </p:nvPicPr>
          <p:blipFill>
            <a:blip r:embed="rId8">
              <a:extLst/>
            </a:blip>
            <a:stretch>
              <a:fillRect/>
            </a:stretch>
          </p:blipFill>
          <p:spPr>
            <a:xfrm>
              <a:off x="4189293" y="1621187"/>
              <a:ext cx="3125218" cy="694066"/>
            </a:xfrm>
            <a:prstGeom prst="rect">
              <a:avLst/>
            </a:prstGeom>
            <a:ln w="12700" cap="flat">
              <a:noFill/>
              <a:miter lim="400000"/>
            </a:ln>
            <a:effectLst/>
          </p:spPr>
        </p:pic>
        <p:pic>
          <p:nvPicPr>
            <p:cNvPr id="720" name="圖片 37" descr="圖片 37"/>
            <p:cNvPicPr>
              <a:picLocks noChangeAspect="1"/>
            </p:cNvPicPr>
            <p:nvPr/>
          </p:nvPicPr>
          <p:blipFill>
            <a:blip r:embed="rId9">
              <a:extLst/>
            </a:blip>
            <a:stretch>
              <a:fillRect/>
            </a:stretch>
          </p:blipFill>
          <p:spPr>
            <a:xfrm>
              <a:off x="7540372" y="1591355"/>
              <a:ext cx="1176029" cy="1169086"/>
            </a:xfrm>
            <a:prstGeom prst="rect">
              <a:avLst/>
            </a:prstGeom>
            <a:ln w="12700" cap="flat">
              <a:noFill/>
              <a:miter lim="400000"/>
            </a:ln>
            <a:effectLst/>
          </p:spPr>
        </p:pic>
        <p:sp>
          <p:nvSpPr>
            <p:cNvPr id="721" name="矩形 38"/>
            <p:cNvSpPr txBox="1"/>
            <p:nvPr/>
          </p:nvSpPr>
          <p:spPr>
            <a:xfrm>
              <a:off x="4888335" y="2300197"/>
              <a:ext cx="2571637" cy="3330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r>
                <a:rPr dirty="0"/>
                <a:t>Bureau of Consular Affairs </a:t>
              </a:r>
            </a:p>
          </p:txBody>
        </p:sp>
        <p:pic>
          <p:nvPicPr>
            <p:cNvPr id="722" name="圖片 39" descr="圖片 39"/>
            <p:cNvPicPr>
              <a:picLocks noChangeAspect="1"/>
            </p:cNvPicPr>
            <p:nvPr/>
          </p:nvPicPr>
          <p:blipFill>
            <a:blip r:embed="rId10">
              <a:extLst/>
            </a:blip>
            <a:stretch>
              <a:fillRect/>
            </a:stretch>
          </p:blipFill>
          <p:spPr>
            <a:xfrm>
              <a:off x="112099" y="3160232"/>
              <a:ext cx="2350237" cy="547465"/>
            </a:xfrm>
            <a:prstGeom prst="rect">
              <a:avLst/>
            </a:prstGeom>
            <a:ln w="12700" cap="flat">
              <a:noFill/>
              <a:miter lim="400000"/>
            </a:ln>
            <a:effectLst/>
          </p:spPr>
        </p:pic>
        <p:sp>
          <p:nvSpPr>
            <p:cNvPr id="723" name="矩形 40"/>
            <p:cNvSpPr txBox="1"/>
            <p:nvPr/>
          </p:nvSpPr>
          <p:spPr>
            <a:xfrm>
              <a:off x="157819" y="3707696"/>
              <a:ext cx="2258796" cy="6251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r>
                <a:rPr dirty="0"/>
                <a:t>Taiwan Fellowships </a:t>
              </a:r>
            </a:p>
            <a:p>
              <a:r>
                <a:rPr dirty="0"/>
                <a:t>and Scholarships</a:t>
              </a:r>
            </a:p>
          </p:txBody>
        </p:sp>
      </p:grpSp>
      <p:pic>
        <p:nvPicPr>
          <p:cNvPr id="2" name="圖片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43690" y="4983892"/>
            <a:ext cx="1132729" cy="1132729"/>
          </a:xfrm>
          <a:prstGeom prst="rect">
            <a:avLst/>
          </a:prstGeom>
        </p:spPr>
      </p:pic>
      <p:pic>
        <p:nvPicPr>
          <p:cNvPr id="3" name="圖片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37644" y="4992760"/>
            <a:ext cx="2722520" cy="716179"/>
          </a:xfrm>
          <a:prstGeom prst="rect">
            <a:avLst/>
          </a:prstGeom>
        </p:spPr>
      </p:pic>
      <p:pic>
        <p:nvPicPr>
          <p:cNvPr id="6" name="圖片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28018" y="4769164"/>
            <a:ext cx="1086046" cy="1086046"/>
          </a:xfrm>
          <a:prstGeom prst="rect">
            <a:avLst/>
          </a:prstGeom>
        </p:spPr>
      </p:pic>
      <p:pic>
        <p:nvPicPr>
          <p:cNvPr id="4" name="圖片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47286" y="3440715"/>
            <a:ext cx="1121476" cy="1121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7" name="矩形 6"/>
          <p:cNvSpPr/>
          <p:nvPr/>
        </p:nvSpPr>
        <p:spPr>
          <a:xfrm>
            <a:off x="0" y="1088668"/>
            <a:ext cx="9144000" cy="5390243"/>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728" name="標題 7"/>
          <p:cNvSpPr txBox="1"/>
          <p:nvPr/>
        </p:nvSpPr>
        <p:spPr>
          <a:xfrm>
            <a:off x="441256" y="116631"/>
            <a:ext cx="6828440" cy="972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40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Reference</a:t>
            </a:r>
          </a:p>
        </p:txBody>
      </p:sp>
      <p:sp>
        <p:nvSpPr>
          <p:cNvPr id="729"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grpSp>
        <p:nvGrpSpPr>
          <p:cNvPr id="743" name="群組 50"/>
          <p:cNvGrpSpPr/>
          <p:nvPr/>
        </p:nvGrpSpPr>
        <p:grpSpPr>
          <a:xfrm>
            <a:off x="217843" y="1281250"/>
            <a:ext cx="8527886" cy="4163962"/>
            <a:chOff x="0" y="0"/>
            <a:chExt cx="8527884" cy="4146637"/>
          </a:xfrm>
        </p:grpSpPr>
        <p:sp>
          <p:nvSpPr>
            <p:cNvPr id="730" name="矩形 51"/>
            <p:cNvSpPr txBox="1"/>
            <p:nvPr/>
          </p:nvSpPr>
          <p:spPr>
            <a:xfrm>
              <a:off x="201062" y="0"/>
              <a:ext cx="3970323" cy="486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marL="457200" indent="-457200">
                <a:buSzPct val="100000"/>
                <a:buFont typeface="Arial"/>
                <a:buChar char="•"/>
                <a:defRPr sz="2800" b="1">
                  <a:solidFill>
                    <a:srgbClr val="17375E"/>
                  </a:solidFill>
                  <a:latin typeface="Arial"/>
                  <a:ea typeface="Arial"/>
                  <a:cs typeface="Arial"/>
                  <a:sym typeface="Arial"/>
                </a:defRPr>
              </a:lvl1pPr>
            </a:lstStyle>
            <a:p>
              <a:r>
                <a:t>Mandarin Learning </a:t>
              </a:r>
            </a:p>
          </p:txBody>
        </p:sp>
        <p:sp>
          <p:nvSpPr>
            <p:cNvPr id="731" name="矩形 52"/>
            <p:cNvSpPr txBox="1"/>
            <p:nvPr/>
          </p:nvSpPr>
          <p:spPr>
            <a:xfrm>
              <a:off x="4617611" y="2276834"/>
              <a:ext cx="3646011" cy="486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marL="457200" indent="-457200">
                <a:buSzPct val="100000"/>
                <a:buFont typeface="Arial"/>
                <a:buChar char="•"/>
                <a:defRPr sz="2800" b="1">
                  <a:solidFill>
                    <a:srgbClr val="17375E"/>
                  </a:solidFill>
                  <a:latin typeface="Arial"/>
                  <a:ea typeface="Arial"/>
                  <a:cs typeface="Arial"/>
                  <a:sym typeface="Arial"/>
                </a:defRPr>
              </a:lvl1pPr>
            </a:lstStyle>
            <a:p>
              <a:r>
                <a:t>Youth Mobility</a:t>
              </a:r>
            </a:p>
          </p:txBody>
        </p:sp>
        <p:pic>
          <p:nvPicPr>
            <p:cNvPr id="732" name="圖片 53" descr="圖片 53"/>
            <p:cNvPicPr>
              <a:picLocks noChangeAspect="1"/>
            </p:cNvPicPr>
            <p:nvPr/>
          </p:nvPicPr>
          <p:blipFill>
            <a:blip r:embed="rId3">
              <a:extLst/>
            </a:blip>
            <a:srcRect l="65227" t="50638" r="11742" b="40337"/>
            <a:stretch>
              <a:fillRect/>
            </a:stretch>
          </p:blipFill>
          <p:spPr>
            <a:xfrm>
              <a:off x="0" y="738943"/>
              <a:ext cx="3272436" cy="708303"/>
            </a:xfrm>
            <a:prstGeom prst="rect">
              <a:avLst/>
            </a:prstGeom>
            <a:ln w="12700" cap="flat">
              <a:noFill/>
              <a:miter lim="400000"/>
            </a:ln>
            <a:effectLst/>
          </p:spPr>
        </p:pic>
        <p:sp>
          <p:nvSpPr>
            <p:cNvPr id="733" name="矩形 54"/>
            <p:cNvSpPr txBox="1"/>
            <p:nvPr/>
          </p:nvSpPr>
          <p:spPr>
            <a:xfrm>
              <a:off x="680463" y="1447245"/>
              <a:ext cx="1911509" cy="541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600">
                  <a:latin typeface="Arial"/>
                  <a:ea typeface="Arial"/>
                  <a:cs typeface="Arial"/>
                  <a:sym typeface="Arial"/>
                </a:defRPr>
              </a:pPr>
              <a:r>
                <a:rPr dirty="0"/>
                <a:t>Office of Global </a:t>
              </a:r>
            </a:p>
            <a:p>
              <a:pPr>
                <a:defRPr sz="1600">
                  <a:latin typeface="Arial"/>
                  <a:ea typeface="Arial"/>
                  <a:cs typeface="Arial"/>
                  <a:sym typeface="Arial"/>
                </a:defRPr>
              </a:pPr>
              <a:r>
                <a:rPr dirty="0"/>
                <a:t>Mandarin Education</a:t>
              </a:r>
            </a:p>
          </p:txBody>
        </p:sp>
        <p:pic>
          <p:nvPicPr>
            <p:cNvPr id="734" name="圖片 55" descr="圖片 55"/>
            <p:cNvPicPr>
              <a:picLocks noChangeAspect="1"/>
            </p:cNvPicPr>
            <p:nvPr/>
          </p:nvPicPr>
          <p:blipFill>
            <a:blip r:embed="rId4">
              <a:extLst/>
            </a:blip>
            <a:stretch>
              <a:fillRect/>
            </a:stretch>
          </p:blipFill>
          <p:spPr>
            <a:xfrm>
              <a:off x="3046220" y="690320"/>
              <a:ext cx="1420410" cy="1394953"/>
            </a:xfrm>
            <a:prstGeom prst="rect">
              <a:avLst/>
            </a:prstGeom>
            <a:ln w="12700" cap="flat">
              <a:noFill/>
              <a:miter lim="400000"/>
            </a:ln>
            <a:effectLst/>
          </p:spPr>
        </p:pic>
        <p:pic>
          <p:nvPicPr>
            <p:cNvPr id="738" name="圖片 59" descr="圖片 59"/>
            <p:cNvPicPr>
              <a:picLocks noChangeAspect="1"/>
            </p:cNvPicPr>
            <p:nvPr/>
          </p:nvPicPr>
          <p:blipFill>
            <a:blip r:embed="rId5">
              <a:extLst/>
            </a:blip>
            <a:stretch>
              <a:fillRect/>
            </a:stretch>
          </p:blipFill>
          <p:spPr>
            <a:xfrm>
              <a:off x="4566954" y="755220"/>
              <a:ext cx="1117050" cy="1097030"/>
            </a:xfrm>
            <a:prstGeom prst="rect">
              <a:avLst/>
            </a:prstGeom>
            <a:ln w="12700" cap="flat">
              <a:noFill/>
              <a:miter lim="400000"/>
            </a:ln>
            <a:effectLst/>
          </p:spPr>
        </p:pic>
        <p:sp>
          <p:nvSpPr>
            <p:cNvPr id="739" name="矩形 60"/>
            <p:cNvSpPr txBox="1"/>
            <p:nvPr/>
          </p:nvSpPr>
          <p:spPr>
            <a:xfrm>
              <a:off x="5812069" y="1005781"/>
              <a:ext cx="1402567" cy="6673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2000">
                  <a:latin typeface="Arial"/>
                  <a:ea typeface="Arial"/>
                  <a:cs typeface="Arial"/>
                  <a:sym typeface="Arial"/>
                </a:defRPr>
              </a:pPr>
              <a:r>
                <a:t>TOCFL</a:t>
              </a:r>
            </a:p>
            <a:p>
              <a:pPr>
                <a:defRPr sz="2000">
                  <a:latin typeface="Arial"/>
                  <a:ea typeface="Arial"/>
                  <a:cs typeface="Arial"/>
                  <a:sym typeface="Arial"/>
                </a:defRPr>
              </a:pPr>
              <a:r>
                <a:t>Mock Test</a:t>
              </a:r>
            </a:p>
          </p:txBody>
        </p:sp>
        <p:pic>
          <p:nvPicPr>
            <p:cNvPr id="740" name="圖片 61" descr="圖片 61"/>
            <p:cNvPicPr>
              <a:picLocks noChangeAspect="1"/>
            </p:cNvPicPr>
            <p:nvPr/>
          </p:nvPicPr>
          <p:blipFill>
            <a:blip r:embed="rId6">
              <a:extLst/>
            </a:blip>
            <a:stretch>
              <a:fillRect/>
            </a:stretch>
          </p:blipFill>
          <p:spPr>
            <a:xfrm>
              <a:off x="7156499" y="688135"/>
              <a:ext cx="1371385" cy="1346806"/>
            </a:xfrm>
            <a:prstGeom prst="rect">
              <a:avLst/>
            </a:prstGeom>
            <a:ln w="12700" cap="flat">
              <a:noFill/>
              <a:miter lim="400000"/>
            </a:ln>
            <a:effectLst/>
          </p:spPr>
        </p:pic>
        <p:pic>
          <p:nvPicPr>
            <p:cNvPr id="741" name="圖片 62" descr="圖片 62"/>
            <p:cNvPicPr>
              <a:picLocks noChangeAspect="1"/>
            </p:cNvPicPr>
            <p:nvPr/>
          </p:nvPicPr>
          <p:blipFill>
            <a:blip r:embed="rId7">
              <a:extLst/>
            </a:blip>
            <a:stretch>
              <a:fillRect/>
            </a:stretch>
          </p:blipFill>
          <p:spPr>
            <a:xfrm>
              <a:off x="4566954" y="3433814"/>
              <a:ext cx="2441209" cy="586429"/>
            </a:xfrm>
            <a:prstGeom prst="rect">
              <a:avLst/>
            </a:prstGeom>
            <a:ln w="12700" cap="flat">
              <a:noFill/>
              <a:miter lim="400000"/>
            </a:ln>
            <a:effectLst/>
          </p:spPr>
        </p:pic>
        <p:pic>
          <p:nvPicPr>
            <p:cNvPr id="742" name="圖片 63" descr="圖片 63"/>
            <p:cNvPicPr>
              <a:picLocks noChangeAspect="1"/>
            </p:cNvPicPr>
            <p:nvPr/>
          </p:nvPicPr>
          <p:blipFill>
            <a:blip r:embed="rId8">
              <a:extLst/>
            </a:blip>
            <a:stretch>
              <a:fillRect/>
            </a:stretch>
          </p:blipFill>
          <p:spPr>
            <a:xfrm>
              <a:off x="7184700" y="2836019"/>
              <a:ext cx="1334536" cy="1310618"/>
            </a:xfrm>
            <a:prstGeom prst="rect">
              <a:avLst/>
            </a:prstGeom>
            <a:ln w="12700" cap="flat">
              <a:noFill/>
              <a:miter lim="400000"/>
            </a:ln>
            <a:effectLst/>
          </p:spPr>
        </p:pic>
      </p:grpSp>
      <p:pic>
        <p:nvPicPr>
          <p:cNvPr id="3" name="圖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17" y="3944104"/>
            <a:ext cx="3272324" cy="1695688"/>
          </a:xfrm>
          <a:prstGeom prst="rect">
            <a:avLst/>
          </a:prstGeom>
        </p:spPr>
      </p:pic>
      <p:pic>
        <p:nvPicPr>
          <p:cNvPr id="4" name="圖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52800" y="4202178"/>
            <a:ext cx="1166431" cy="11664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45" name="矩形 6"/>
          <p:cNvSpPr/>
          <p:nvPr/>
        </p:nvSpPr>
        <p:spPr>
          <a:xfrm>
            <a:off x="24813" y="1188585"/>
            <a:ext cx="9144001" cy="5355442"/>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746" name="直線接點 13"/>
          <p:cNvSpPr/>
          <p:nvPr/>
        </p:nvSpPr>
        <p:spPr>
          <a:xfrm>
            <a:off x="56468" y="4865790"/>
            <a:ext cx="9144000" cy="1"/>
          </a:xfrm>
          <a:prstGeom prst="line">
            <a:avLst/>
          </a:prstGeom>
          <a:ln>
            <a:solidFill>
              <a:srgbClr val="4A7EBB"/>
            </a:solidFill>
            <a:prstDash val="dash"/>
          </a:ln>
        </p:spPr>
        <p:txBody>
          <a:bodyPr lIns="45719" rIns="45719"/>
          <a:lstStyle/>
          <a:p>
            <a:endParaRPr/>
          </a:p>
        </p:txBody>
      </p:sp>
      <p:sp>
        <p:nvSpPr>
          <p:cNvPr id="747" name="矩形 17"/>
          <p:cNvSpPr txBox="1"/>
          <p:nvPr/>
        </p:nvSpPr>
        <p:spPr>
          <a:xfrm>
            <a:off x="331057" y="1475689"/>
            <a:ext cx="8594823"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solidFill>
                  <a:srgbClr val="17375E"/>
                </a:solidFill>
                <a:latin typeface="微軟正黑體"/>
                <a:ea typeface="微軟正黑體"/>
                <a:cs typeface="微軟正黑體"/>
                <a:sym typeface="微軟正黑體"/>
              </a:defRPr>
            </a:lvl1pPr>
          </a:lstStyle>
          <a:p>
            <a:r>
              <a:rPr dirty="0"/>
              <a:t>More information on the TRO website:</a:t>
            </a:r>
          </a:p>
        </p:txBody>
      </p:sp>
      <p:pic>
        <p:nvPicPr>
          <p:cNvPr id="748" name="圖片 22" descr="圖片 22"/>
          <p:cNvPicPr>
            <a:picLocks noChangeAspect="1"/>
          </p:cNvPicPr>
          <p:nvPr/>
        </p:nvPicPr>
        <p:blipFill>
          <a:blip r:embed="rId4">
            <a:extLst/>
          </a:blip>
          <a:stretch>
            <a:fillRect/>
          </a:stretch>
        </p:blipFill>
        <p:spPr>
          <a:xfrm>
            <a:off x="-252536" y="4426696"/>
            <a:ext cx="3240360" cy="2430271"/>
          </a:xfrm>
          <a:prstGeom prst="rect">
            <a:avLst/>
          </a:prstGeom>
          <a:ln w="12700">
            <a:miter lim="400000"/>
          </a:ln>
        </p:spPr>
      </p:pic>
      <p:sp>
        <p:nvSpPr>
          <p:cNvPr id="749" name="矩形 23"/>
          <p:cNvSpPr txBox="1"/>
          <p:nvPr/>
        </p:nvSpPr>
        <p:spPr>
          <a:xfrm>
            <a:off x="2485375" y="4995392"/>
            <a:ext cx="3872212"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solidFill>
                  <a:srgbClr val="0070C0"/>
                </a:solidFill>
                <a:latin typeface="微軟正黑體"/>
                <a:ea typeface="微軟正黑體"/>
                <a:cs typeface="微軟正黑體"/>
                <a:sym typeface="微軟正黑體"/>
              </a:defRPr>
            </a:lvl1pPr>
          </a:lstStyle>
          <a:p>
            <a:r>
              <a:rPr lang="en-GB" dirty="0" smtClean="0"/>
              <a:t>Virginia </a:t>
            </a:r>
            <a:r>
              <a:rPr lang="zh-CN" altLang="en-US" dirty="0" smtClean="0"/>
              <a:t>姜恬昕，</a:t>
            </a:r>
            <a:r>
              <a:rPr dirty="0" smtClean="0"/>
              <a:t>Education Officer</a:t>
            </a:r>
            <a:r>
              <a:rPr lang="en-US" dirty="0" smtClean="0"/>
              <a:t/>
            </a:r>
            <a:br>
              <a:rPr lang="en-US" dirty="0" smtClean="0"/>
            </a:br>
            <a:r>
              <a:rPr lang="en-US" dirty="0" smtClean="0"/>
              <a:t>E</a:t>
            </a:r>
            <a:r>
              <a:rPr lang="en-US" altLang="zh-CN" dirty="0" smtClean="0"/>
              <a:t>ducation Division, TRO London</a:t>
            </a:r>
            <a:endParaRPr lang="en-GB" dirty="0" smtClean="0"/>
          </a:p>
        </p:txBody>
      </p:sp>
      <p:sp>
        <p:nvSpPr>
          <p:cNvPr id="750" name="矩形 24"/>
          <p:cNvSpPr txBox="1"/>
          <p:nvPr/>
        </p:nvSpPr>
        <p:spPr>
          <a:xfrm>
            <a:off x="2519676" y="5596595"/>
            <a:ext cx="8355569"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a:latin typeface="微軟正黑體"/>
                <a:ea typeface="微軟正黑體"/>
                <a:cs typeface="微軟正黑體"/>
                <a:sym typeface="微軟正黑體"/>
              </a:defRPr>
            </a:pPr>
            <a:r>
              <a:rPr dirty="0"/>
              <a:t>020 </a:t>
            </a:r>
            <a:r>
              <a:rPr dirty="0" smtClean="0"/>
              <a:t>7</a:t>
            </a:r>
            <a:r>
              <a:rPr lang="en-GB" dirty="0" smtClean="0"/>
              <a:t>881</a:t>
            </a:r>
            <a:r>
              <a:rPr dirty="0" smtClean="0"/>
              <a:t> </a:t>
            </a:r>
            <a:r>
              <a:rPr lang="en-GB" dirty="0" smtClean="0"/>
              <a:t>2650</a:t>
            </a:r>
            <a:r>
              <a:rPr dirty="0" smtClean="0"/>
              <a:t> </a:t>
            </a:r>
            <a:endParaRPr dirty="0"/>
          </a:p>
          <a:p>
            <a:pPr>
              <a:defRPr>
                <a:latin typeface="微軟正黑體"/>
                <a:ea typeface="微軟正黑體"/>
                <a:cs typeface="微軟正黑體"/>
                <a:sym typeface="微軟正黑體"/>
              </a:defRPr>
            </a:pPr>
            <a:r>
              <a:rPr lang="en-GB" dirty="0" smtClean="0"/>
              <a:t>london@mail.moe.gov.tw </a:t>
            </a:r>
          </a:p>
          <a:p>
            <a:pPr>
              <a:defRPr>
                <a:latin typeface="微軟正黑體"/>
                <a:ea typeface="微軟正黑體"/>
                <a:cs typeface="微軟正黑體"/>
                <a:sym typeface="微軟正黑體"/>
              </a:defRPr>
            </a:pPr>
            <a:r>
              <a:rPr lang="en-GB" dirty="0" smtClean="0"/>
              <a:t>virginia@mofa.gov.tw</a:t>
            </a:r>
            <a:endParaRPr dirty="0"/>
          </a:p>
        </p:txBody>
      </p:sp>
      <p:sp>
        <p:nvSpPr>
          <p:cNvPr id="751"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752" name="標題 7"/>
          <p:cNvSpPr txBox="1"/>
          <p:nvPr/>
        </p:nvSpPr>
        <p:spPr>
          <a:xfrm>
            <a:off x="441256" y="116631"/>
            <a:ext cx="6828440" cy="972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40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Contact Us!</a:t>
            </a:r>
          </a:p>
        </p:txBody>
      </p:sp>
      <p:sp>
        <p:nvSpPr>
          <p:cNvPr id="753" name="正方形"/>
          <p:cNvSpPr/>
          <p:nvPr/>
        </p:nvSpPr>
        <p:spPr>
          <a:xfrm>
            <a:off x="3459258" y="2268031"/>
            <a:ext cx="2248984" cy="2248984"/>
          </a:xfrm>
          <a:prstGeom prst="rect">
            <a:avLst/>
          </a:prstGeom>
          <a:solidFill>
            <a:srgbClr val="FFFFFF"/>
          </a:solidFill>
          <a:ln w="63500">
            <a:solidFill>
              <a:srgbClr val="000000"/>
            </a:solidFill>
          </a:ln>
          <a:effectLst>
            <a:outerShdw blurRad="38100" dist="23000" dir="5400000" rotWithShape="0">
              <a:srgbClr val="000000">
                <a:alpha val="35000"/>
              </a:srgbClr>
            </a:outerShdw>
          </a:effectLst>
        </p:spPr>
        <p:txBody>
          <a:bodyPr lIns="45719" rIns="45719" anchor="ctr"/>
          <a:lstStyle/>
          <a:p>
            <a:endParaRPr/>
          </a:p>
        </p:txBody>
      </p:sp>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6000" y="2341804"/>
            <a:ext cx="2095500" cy="209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 name="圖片 2" descr="圖片 2"/>
          <p:cNvPicPr>
            <a:picLocks noChangeAspect="1"/>
          </p:cNvPicPr>
          <p:nvPr/>
        </p:nvPicPr>
        <p:blipFill>
          <a:blip r:embed="rId2">
            <a:extLst/>
          </a:blip>
          <a:stretch>
            <a:fillRect/>
          </a:stretch>
        </p:blipFill>
        <p:spPr>
          <a:xfrm>
            <a:off x="9324527" y="3360163"/>
            <a:ext cx="4646645" cy="3791061"/>
          </a:xfrm>
          <a:prstGeom prst="rect">
            <a:avLst/>
          </a:prstGeom>
          <a:ln w="12700">
            <a:miter lim="400000"/>
          </a:ln>
        </p:spPr>
      </p:pic>
      <p:pic>
        <p:nvPicPr>
          <p:cNvPr id="759" name="圖片 4" descr="圖片 4"/>
          <p:cNvPicPr>
            <a:picLocks noChangeAspect="1"/>
          </p:cNvPicPr>
          <p:nvPr/>
        </p:nvPicPr>
        <p:blipFill>
          <a:blip r:embed="rId3">
            <a:extLst/>
          </a:blip>
          <a:stretch>
            <a:fillRect/>
          </a:stretch>
        </p:blipFill>
        <p:spPr>
          <a:xfrm>
            <a:off x="-5583748" y="3748733"/>
            <a:ext cx="5928231" cy="3640708"/>
          </a:xfrm>
          <a:prstGeom prst="rect">
            <a:avLst/>
          </a:prstGeom>
          <a:ln w="12700">
            <a:miter lim="400000"/>
          </a:ln>
        </p:spPr>
      </p:pic>
      <p:sp>
        <p:nvSpPr>
          <p:cNvPr id="760" name="文字方塊 5"/>
          <p:cNvSpPr txBox="1"/>
          <p:nvPr/>
        </p:nvSpPr>
        <p:spPr>
          <a:xfrm>
            <a:off x="1630526" y="1420393"/>
            <a:ext cx="5525185" cy="1850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3800" b="1">
                <a:solidFill>
                  <a:srgbClr val="39619E"/>
                </a:solidFill>
              </a:defRPr>
            </a:lvl1pPr>
          </a:lstStyle>
          <a:p>
            <a:r>
              <a:t>Q&amp;A</a:t>
            </a:r>
          </a:p>
        </p:txBody>
      </p:sp>
      <p:grpSp>
        <p:nvGrpSpPr>
          <p:cNvPr id="763" name="矩形 1"/>
          <p:cNvGrpSpPr/>
          <p:nvPr/>
        </p:nvGrpSpPr>
        <p:grpSpPr>
          <a:xfrm>
            <a:off x="2534567" y="3676912"/>
            <a:ext cx="4104457" cy="648073"/>
            <a:chOff x="0" y="0"/>
            <a:chExt cx="4104456" cy="648072"/>
          </a:xfrm>
        </p:grpSpPr>
        <p:sp>
          <p:nvSpPr>
            <p:cNvPr id="761" name="矩形"/>
            <p:cNvSpPr/>
            <p:nvPr/>
          </p:nvSpPr>
          <p:spPr>
            <a:xfrm>
              <a:off x="-1" y="-1"/>
              <a:ext cx="4104458" cy="648074"/>
            </a:xfrm>
            <a:prstGeom prst="rect">
              <a:avLst/>
            </a:prstGeom>
            <a:solidFill>
              <a:srgbClr val="39619E"/>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762" name="Thank you!"/>
            <p:cNvSpPr txBox="1"/>
            <p:nvPr/>
          </p:nvSpPr>
          <p:spPr>
            <a:xfrm>
              <a:off x="64769" y="94166"/>
              <a:ext cx="3974917" cy="459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400" b="1">
                  <a:solidFill>
                    <a:srgbClr val="FFFFFF"/>
                  </a:solidFill>
                  <a:latin typeface="微軟正黑體"/>
                  <a:ea typeface="微軟正黑體"/>
                  <a:cs typeface="微軟正黑體"/>
                  <a:sym typeface="微軟正黑體"/>
                </a:defRPr>
              </a:lvl1pPr>
            </a:lstStyle>
            <a:p>
              <a:r>
                <a:t>Thank you!</a:t>
              </a:r>
            </a:p>
          </p:txBody>
        </p:sp>
      </p:grpSp>
      <p:sp>
        <p:nvSpPr>
          <p:cNvPr id="764" name="投影片編號版面配置區 2"/>
          <p:cNvSpPr txBox="1">
            <a:spLocks noGrp="1"/>
          </p:cNvSpPr>
          <p:nvPr>
            <p:ph type="sldNum" sz="quarter" idx="2"/>
          </p:nvPr>
        </p:nvSpPr>
        <p:spPr>
          <a:xfrm>
            <a:off x="8428176" y="6295721"/>
            <a:ext cx="258624"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0.000000 0.000000 L 0.613202 0.000000" pathEditMode="relative">
                                      <p:cBhvr>
                                        <p:cTn id="6" dur="1750" fill="hold"/>
                                        <p:tgtEl>
                                          <p:spTgt spid="759"/>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withEffect">
                                  <p:stCondLst>
                                    <p:cond delay="500"/>
                                  </p:stCondLst>
                                  <p:childTnLst>
                                    <p:animMotion origin="layout" path="M 0.000000 0.000000 L -0.513875 0.000000" pathEditMode="relative">
                                      <p:cBhvr>
                                        <p:cTn id="9" dur="2000" fill="hold"/>
                                        <p:tgtEl>
                                          <p:spTgt spid="758"/>
                                        </p:tgtEl>
                                        <p:attrNameLst>
                                          <p:attrName>ppt_x</p:attrName>
                                          <p:attrName>ppt_y</p:attrName>
                                        </p:attrNameLst>
                                      </p:cBhvr>
                                    </p:animMotion>
                                  </p:childTnLst>
                                </p:cTn>
                              </p:par>
                            </p:childTnLst>
                          </p:cTn>
                        </p:par>
                        <p:par>
                          <p:cTn id="10" fill="hold">
                            <p:stCondLst>
                              <p:cond delay="2500"/>
                            </p:stCondLst>
                            <p:childTnLst>
                              <p:par>
                                <p:cTn id="11" presetID="2" presetClass="entr" presetSubtype="4" fill="hold" grpId="3" nodeType="afterEffect">
                                  <p:stCondLst>
                                    <p:cond delay="0"/>
                                  </p:stCondLst>
                                  <p:iterate>
                                    <p:tmAbs val="0"/>
                                  </p:iterate>
                                  <p:childTnLst>
                                    <p:set>
                                      <p:cBhvr>
                                        <p:cTn id="12" fill="hold"/>
                                        <p:tgtEl>
                                          <p:spTgt spid="760"/>
                                        </p:tgtEl>
                                        <p:attrNameLst>
                                          <p:attrName>style.visibility</p:attrName>
                                        </p:attrNameLst>
                                      </p:cBhvr>
                                      <p:to>
                                        <p:strVal val="visible"/>
                                      </p:to>
                                    </p:set>
                                    <p:anim calcmode="lin" valueType="num">
                                      <p:cBhvr>
                                        <p:cTn id="13" dur="1000" fill="hold"/>
                                        <p:tgtEl>
                                          <p:spTgt spid="760"/>
                                        </p:tgtEl>
                                        <p:attrNameLst>
                                          <p:attrName>ppt_x</p:attrName>
                                        </p:attrNameLst>
                                      </p:cBhvr>
                                      <p:tavLst>
                                        <p:tav tm="0">
                                          <p:val>
                                            <p:strVal val="#ppt_x"/>
                                          </p:val>
                                        </p:tav>
                                        <p:tav tm="100000">
                                          <p:val>
                                            <p:strVal val="#ppt_x"/>
                                          </p:val>
                                        </p:tav>
                                      </p:tavLst>
                                    </p:anim>
                                    <p:anim calcmode="lin" valueType="num">
                                      <p:cBhvr>
                                        <p:cTn id="14" dur="1000" fill="hold"/>
                                        <p:tgtEl>
                                          <p:spTgt spid="760"/>
                                        </p:tgtEl>
                                        <p:attrNameLst>
                                          <p:attrName>ppt_y</p:attrName>
                                        </p:attrNameLst>
                                      </p:cBhvr>
                                      <p:tavLst>
                                        <p:tav tm="0">
                                          <p:val>
                                            <p:strVal val="1+#ppt_h/2"/>
                                          </p:val>
                                        </p:tav>
                                        <p:tav tm="100000">
                                          <p:val>
                                            <p:strVal val="#ppt_y"/>
                                          </p:val>
                                        </p:tav>
                                      </p:tavLst>
                                    </p:anim>
                                  </p:childTnLst>
                                </p:cTn>
                              </p:par>
                            </p:childTnLst>
                          </p:cTn>
                        </p:par>
                        <p:par>
                          <p:cTn id="15" fill="hold">
                            <p:stCondLst>
                              <p:cond delay="3500"/>
                            </p:stCondLst>
                            <p:childTnLst>
                              <p:par>
                                <p:cTn id="16" presetID="2" presetClass="entr" presetSubtype="4" fill="hold" grpId="4" nodeType="afterEffect">
                                  <p:stCondLst>
                                    <p:cond delay="0"/>
                                  </p:stCondLst>
                                  <p:iterate>
                                    <p:tmAbs val="0"/>
                                  </p:iterate>
                                  <p:childTnLst>
                                    <p:set>
                                      <p:cBhvr>
                                        <p:cTn id="17" fill="hold"/>
                                        <p:tgtEl>
                                          <p:spTgt spid="763"/>
                                        </p:tgtEl>
                                        <p:attrNameLst>
                                          <p:attrName>style.visibility</p:attrName>
                                        </p:attrNameLst>
                                      </p:cBhvr>
                                      <p:to>
                                        <p:strVal val="visible"/>
                                      </p:to>
                                    </p:set>
                                    <p:anim calcmode="lin" valueType="num">
                                      <p:cBhvr>
                                        <p:cTn id="18" dur="1000" fill="hold"/>
                                        <p:tgtEl>
                                          <p:spTgt spid="763"/>
                                        </p:tgtEl>
                                        <p:attrNameLst>
                                          <p:attrName>ppt_x</p:attrName>
                                        </p:attrNameLst>
                                      </p:cBhvr>
                                      <p:tavLst>
                                        <p:tav tm="0">
                                          <p:val>
                                            <p:strVal val="#ppt_x"/>
                                          </p:val>
                                        </p:tav>
                                        <p:tav tm="100000">
                                          <p:val>
                                            <p:strVal val="#ppt_x"/>
                                          </p:val>
                                        </p:tav>
                                      </p:tavLst>
                                    </p:anim>
                                    <p:anim calcmode="lin" valueType="num">
                                      <p:cBhvr>
                                        <p:cTn id="19" dur="1000" fill="hold"/>
                                        <p:tgtEl>
                                          <p:spTgt spid="7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 grpId="3" animBg="1" advAuto="0"/>
      <p:bldP spid="763" grpId="4"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字方塊 9"/>
          <p:cNvSpPr txBox="1"/>
          <p:nvPr/>
        </p:nvSpPr>
        <p:spPr>
          <a:xfrm>
            <a:off x="251616" y="366547"/>
            <a:ext cx="9239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endParaRPr dirty="0"/>
          </a:p>
        </p:txBody>
      </p:sp>
      <p:sp>
        <p:nvSpPr>
          <p:cNvPr id="164" name="投影片編號版面配置區 2"/>
          <p:cNvSpPr txBox="1">
            <a:spLocks noGrp="1"/>
          </p:cNvSpPr>
          <p:nvPr>
            <p:ph type="sldNum" sz="quarter" idx="2"/>
          </p:nvPr>
        </p:nvSpPr>
        <p:spPr>
          <a:xfrm>
            <a:off x="8505418" y="6295721"/>
            <a:ext cx="181382"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165" name="圖片 16" descr="圖片 16"/>
          <p:cNvPicPr>
            <a:picLocks noChangeAspect="1"/>
          </p:cNvPicPr>
          <p:nvPr/>
        </p:nvPicPr>
        <p:blipFill>
          <a:blip r:embed="rId2">
            <a:extLst/>
          </a:blip>
          <a:srcRect l="49550" r="37821" b="71720"/>
          <a:stretch>
            <a:fillRect/>
          </a:stretch>
        </p:blipFill>
        <p:spPr>
          <a:xfrm>
            <a:off x="4094074" y="6006026"/>
            <a:ext cx="505957" cy="584927"/>
          </a:xfrm>
          <a:prstGeom prst="rect">
            <a:avLst/>
          </a:prstGeom>
          <a:ln w="12700">
            <a:miter lim="400000"/>
          </a:ln>
        </p:spPr>
      </p:pic>
      <p:grpSp>
        <p:nvGrpSpPr>
          <p:cNvPr id="169" name="群組 50"/>
          <p:cNvGrpSpPr/>
          <p:nvPr/>
        </p:nvGrpSpPr>
        <p:grpSpPr>
          <a:xfrm>
            <a:off x="3154547" y="6119802"/>
            <a:ext cx="669033" cy="471151"/>
            <a:chOff x="0" y="0"/>
            <a:chExt cx="669031" cy="471150"/>
          </a:xfrm>
        </p:grpSpPr>
        <p:pic>
          <p:nvPicPr>
            <p:cNvPr id="166" name="圖片 51" descr="圖片 51"/>
            <p:cNvPicPr>
              <a:picLocks noChangeAspect="1"/>
            </p:cNvPicPr>
            <p:nvPr/>
          </p:nvPicPr>
          <p:blipFill>
            <a:blip r:embed="rId3">
              <a:extLst/>
            </a:blip>
            <a:stretch>
              <a:fillRect/>
            </a:stretch>
          </p:blipFill>
          <p:spPr>
            <a:xfrm>
              <a:off x="490779" y="201080"/>
              <a:ext cx="178253" cy="242942"/>
            </a:xfrm>
            <a:prstGeom prst="rect">
              <a:avLst/>
            </a:prstGeom>
            <a:ln w="12700" cap="flat">
              <a:noFill/>
              <a:miter lim="400000"/>
            </a:ln>
            <a:effectLst/>
          </p:spPr>
        </p:pic>
        <p:pic>
          <p:nvPicPr>
            <p:cNvPr id="167" name="圖片 52" descr="圖片 52"/>
            <p:cNvPicPr>
              <a:picLocks noChangeAspect="1"/>
            </p:cNvPicPr>
            <p:nvPr/>
          </p:nvPicPr>
          <p:blipFill>
            <a:blip r:embed="rId4">
              <a:extLst/>
            </a:blip>
            <a:stretch>
              <a:fillRect/>
            </a:stretch>
          </p:blipFill>
          <p:spPr>
            <a:xfrm flipH="1">
              <a:off x="272615" y="0"/>
              <a:ext cx="345698" cy="471151"/>
            </a:xfrm>
            <a:prstGeom prst="rect">
              <a:avLst/>
            </a:prstGeom>
            <a:ln w="12700" cap="flat">
              <a:noFill/>
              <a:miter lim="400000"/>
            </a:ln>
            <a:effectLst/>
          </p:spPr>
        </p:pic>
        <p:pic>
          <p:nvPicPr>
            <p:cNvPr id="168" name="圖片 53" descr="圖片 53"/>
            <p:cNvPicPr>
              <a:picLocks noChangeAspect="1"/>
            </p:cNvPicPr>
            <p:nvPr/>
          </p:nvPicPr>
          <p:blipFill>
            <a:blip r:embed="rId3">
              <a:extLst/>
            </a:blip>
            <a:stretch>
              <a:fillRect/>
            </a:stretch>
          </p:blipFill>
          <p:spPr>
            <a:xfrm>
              <a:off x="-1" y="200905"/>
              <a:ext cx="178254" cy="242942"/>
            </a:xfrm>
            <a:prstGeom prst="rect">
              <a:avLst/>
            </a:prstGeom>
            <a:ln w="12700" cap="flat">
              <a:noFill/>
              <a:miter lim="400000"/>
            </a:ln>
            <a:effectLst/>
          </p:spPr>
        </p:pic>
      </p:grpSp>
      <p:sp>
        <p:nvSpPr>
          <p:cNvPr id="193" name="矩形 76"/>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sp>
        <p:nvSpPr>
          <p:cNvPr id="194" name="標題 7"/>
          <p:cNvSpPr txBox="1"/>
          <p:nvPr/>
        </p:nvSpPr>
        <p:spPr>
          <a:xfrm>
            <a:off x="1161337" y="2562272"/>
            <a:ext cx="8724174" cy="1127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5400" b="1">
                <a:solidFill>
                  <a:srgbClr val="17375E"/>
                </a:solidFill>
                <a:effectLst>
                  <a:outerShdw blurRad="38100" dist="38100" dir="2700000" rotWithShape="0">
                    <a:srgbClr val="000000">
                      <a:alpha val="43137"/>
                    </a:srgbClr>
                  </a:outerShdw>
                </a:effectLst>
                <a:latin typeface="Arial"/>
                <a:ea typeface="Arial"/>
                <a:cs typeface="Arial"/>
                <a:sym typeface="Arial"/>
              </a:defRPr>
            </a:lvl1pPr>
          </a:lstStyle>
          <a:p>
            <a:endParaRPr dirty="0"/>
          </a:p>
        </p:txBody>
      </p:sp>
      <p:pic>
        <p:nvPicPr>
          <p:cNvPr id="4" name="圖片 3"/>
          <p:cNvPicPr>
            <a:picLocks noChangeAspect="1"/>
          </p:cNvPicPr>
          <p:nvPr/>
        </p:nvPicPr>
        <p:blipFill rotWithShape="1">
          <a:blip r:embed="rId5" cstate="print">
            <a:extLst>
              <a:ext uri="{28A0092B-C50C-407E-A947-70E740481C1C}">
                <a14:useLocalDpi xmlns:a14="http://schemas.microsoft.com/office/drawing/2010/main" val="0"/>
              </a:ext>
            </a:extLst>
          </a:blip>
          <a:srcRect l="92" t="37953" r="-92" b="19623"/>
          <a:stretch/>
        </p:blipFill>
        <p:spPr>
          <a:xfrm>
            <a:off x="80622" y="74815"/>
            <a:ext cx="4491378" cy="3168533"/>
          </a:xfrm>
          <a:prstGeom prst="round2DiagRect">
            <a:avLst>
              <a:gd name="adj1" fmla="val 16667"/>
              <a:gd name="adj2" fmla="val 13775"/>
            </a:avLst>
          </a:prstGeom>
          <a:ln w="88900" cap="sq">
            <a:solidFill>
              <a:srgbClr val="FFFFFF"/>
            </a:solidFill>
            <a:miter lim="800000"/>
          </a:ln>
          <a:effectLst>
            <a:outerShdw blurRad="254000" algn="tl" rotWithShape="0">
              <a:srgbClr val="000000">
                <a:alpha val="43000"/>
              </a:srgbClr>
            </a:outerShdw>
          </a:effectLst>
        </p:spPr>
      </p:pic>
      <p:pic>
        <p:nvPicPr>
          <p:cNvPr id="2" name="圖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2994" y="74815"/>
            <a:ext cx="4260897" cy="3168533"/>
          </a:xfrm>
          <a:prstGeom prst="round2DiagRect">
            <a:avLst>
              <a:gd name="adj1" fmla="val 16667"/>
              <a:gd name="adj2" fmla="val 4724"/>
            </a:avLst>
          </a:prstGeom>
          <a:ln w="88900" cap="sq">
            <a:solidFill>
              <a:srgbClr val="FFFFFF"/>
            </a:solidFill>
            <a:miter lim="800000"/>
          </a:ln>
          <a:effectLst>
            <a:outerShdw blurRad="254000" algn="tl" rotWithShape="0">
              <a:srgbClr val="000000">
                <a:alpha val="43000"/>
              </a:srgbClr>
            </a:outerShdw>
          </a:effectLst>
        </p:spPr>
      </p:pic>
      <p:pic>
        <p:nvPicPr>
          <p:cNvPr id="14" name="圖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4628" y="3467508"/>
            <a:ext cx="4246931" cy="2899915"/>
          </a:xfrm>
          <a:prstGeom prst="round2DiagRect">
            <a:avLst>
              <a:gd name="adj1" fmla="val 16667"/>
              <a:gd name="adj2" fmla="val 12581"/>
            </a:avLst>
          </a:prstGeom>
          <a:ln w="88900" cap="sq">
            <a:solidFill>
              <a:srgbClr val="FFFFFF"/>
            </a:solidFill>
            <a:miter lim="800000"/>
          </a:ln>
          <a:effectLst>
            <a:outerShdw blurRad="254000" algn="tl" rotWithShape="0">
              <a:srgbClr val="000000">
                <a:alpha val="43000"/>
              </a:srgbClr>
            </a:outerShdw>
          </a:effectLst>
        </p:spPr>
      </p:pic>
      <p:pic>
        <p:nvPicPr>
          <p:cNvPr id="11" name="圖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22" y="3470913"/>
            <a:ext cx="4491378" cy="2896509"/>
          </a:xfrm>
          <a:prstGeom prst="round2DiagRect">
            <a:avLst>
              <a:gd name="adj1" fmla="val 16632"/>
              <a:gd name="adj2" fmla="val 15230"/>
            </a:avLst>
          </a:prstGeom>
          <a:ln w="88900" cap="sq">
            <a:solidFill>
              <a:srgbClr val="FFFFFF"/>
            </a:solidFill>
            <a:miter lim="800000"/>
          </a:ln>
          <a:effectLst>
            <a:outerShdw blurRad="254000" algn="tl" rotWithShape="0">
              <a:srgbClr val="000000">
                <a:alpha val="43000"/>
              </a:srgbClr>
            </a:outerShdw>
          </a:effectLst>
        </p:spPr>
      </p:pic>
      <p:pic>
        <p:nvPicPr>
          <p:cNvPr id="13" name="圖片 12"/>
          <p:cNvPicPr>
            <a:picLocks noChangeAspect="1"/>
          </p:cNvPicPr>
          <p:nvPr/>
        </p:nvPicPr>
        <p:blipFill rotWithShape="1">
          <a:blip r:embed="rId9">
            <a:extLst>
              <a:ext uri="{28A0092B-C50C-407E-A947-70E740481C1C}">
                <a14:useLocalDpi xmlns:a14="http://schemas.microsoft.com/office/drawing/2010/main" val="0"/>
              </a:ext>
            </a:extLst>
          </a:blip>
          <a:srcRect t="6249"/>
          <a:stretch/>
        </p:blipFill>
        <p:spPr>
          <a:xfrm>
            <a:off x="3332801" y="1678844"/>
            <a:ext cx="2455172" cy="3281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0440262"/>
      </p:ext>
    </p:extLst>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571" y="2799258"/>
            <a:ext cx="2952098" cy="39361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74" y="81255"/>
            <a:ext cx="2771328" cy="17233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5452">
            <a:off x="5556804" y="349663"/>
            <a:ext cx="3436051" cy="22473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7088" y="81255"/>
            <a:ext cx="3238177" cy="23339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圖片 6"/>
          <p:cNvPicPr>
            <a:picLocks noChangeAspect="1"/>
          </p:cNvPicPr>
          <p:nvPr/>
        </p:nvPicPr>
        <p:blipFill rotWithShape="1">
          <a:blip r:embed="rId6" cstate="print">
            <a:extLst>
              <a:ext uri="{28A0092B-C50C-407E-A947-70E740481C1C}">
                <a14:useLocalDpi xmlns:a14="http://schemas.microsoft.com/office/drawing/2010/main" val="0"/>
              </a:ext>
            </a:extLst>
          </a:blip>
          <a:srcRect l="2778" t="-550" r="-2778" b="550"/>
          <a:stretch/>
        </p:blipFill>
        <p:spPr>
          <a:xfrm>
            <a:off x="2885133" y="2988736"/>
            <a:ext cx="2693324" cy="374665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圖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73" y="1878676"/>
            <a:ext cx="2475623" cy="337528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圖片 15"/>
          <p:cNvPicPr>
            <a:picLocks noChangeAspect="1"/>
          </p:cNvPicPr>
          <p:nvPr/>
        </p:nvPicPr>
        <p:blipFill rotWithShape="1">
          <a:blip r:embed="rId8" cstate="print">
            <a:extLst>
              <a:ext uri="{28A0092B-C50C-407E-A947-70E740481C1C}">
                <a14:useLocalDpi xmlns:a14="http://schemas.microsoft.com/office/drawing/2010/main" val="0"/>
              </a:ext>
            </a:extLst>
          </a:blip>
          <a:srcRect l="12287" t="17814" r="9850" b="10464"/>
          <a:stretch/>
        </p:blipFill>
        <p:spPr>
          <a:xfrm rot="5400000">
            <a:off x="562707" y="4574507"/>
            <a:ext cx="1688721" cy="2647988"/>
          </a:xfrm>
          <a:prstGeom prst="round2DiagRect">
            <a:avLst>
              <a:gd name="adj1" fmla="val 305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圖片 3"/>
          <p:cNvPicPr>
            <a:picLocks noChangeAspect="1"/>
          </p:cNvPicPr>
          <p:nvPr/>
        </p:nvPicPr>
        <p:blipFill rotWithShape="1">
          <a:blip r:embed="rId9" cstate="print">
            <a:extLst>
              <a:ext uri="{28A0092B-C50C-407E-A947-70E740481C1C}">
                <a14:useLocalDpi xmlns:a14="http://schemas.microsoft.com/office/drawing/2010/main" val="0"/>
              </a:ext>
            </a:extLst>
          </a:blip>
          <a:srcRect l="3599" t="26630" r="-1" b="7834"/>
          <a:stretch/>
        </p:blipFill>
        <p:spPr>
          <a:xfrm>
            <a:off x="2854401" y="2091308"/>
            <a:ext cx="2724055" cy="1908851"/>
          </a:xfrm>
          <a:prstGeom prst="round2DiagRect">
            <a:avLst>
              <a:gd name="adj1" fmla="val 16667"/>
              <a:gd name="adj2" fmla="val 35523"/>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7519056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1" name="矩形 3"/>
          <p:cNvSpPr/>
          <p:nvPr/>
        </p:nvSpPr>
        <p:spPr>
          <a:xfrm>
            <a:off x="0" y="1153894"/>
            <a:ext cx="9144000" cy="5349133"/>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142" name="標題 7"/>
          <p:cNvSpPr txBox="1"/>
          <p:nvPr/>
        </p:nvSpPr>
        <p:spPr>
          <a:xfrm>
            <a:off x="180514" y="-35075"/>
            <a:ext cx="7275915"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Scholarship Programmes</a:t>
            </a:r>
          </a:p>
        </p:txBody>
      </p:sp>
      <p:sp>
        <p:nvSpPr>
          <p:cNvPr id="143" name="投影片編號版面配置區 2"/>
          <p:cNvSpPr txBox="1">
            <a:spLocks noGrp="1"/>
          </p:cNvSpPr>
          <p:nvPr>
            <p:ph type="sldNum" sz="quarter" idx="2"/>
          </p:nvPr>
        </p:nvSpPr>
        <p:spPr>
          <a:xfrm>
            <a:off x="8842605" y="6229524"/>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144" name="圖片 16" descr="圖片 16"/>
          <p:cNvPicPr>
            <a:picLocks noChangeAspect="1"/>
          </p:cNvPicPr>
          <p:nvPr/>
        </p:nvPicPr>
        <p:blipFill>
          <a:blip r:embed="rId3">
            <a:extLst/>
          </a:blip>
          <a:stretch>
            <a:fillRect/>
          </a:stretch>
        </p:blipFill>
        <p:spPr>
          <a:xfrm rot="484092" flipH="1">
            <a:off x="10584660" y="1406877"/>
            <a:ext cx="983116" cy="582297"/>
          </a:xfrm>
          <a:prstGeom prst="rect">
            <a:avLst/>
          </a:prstGeom>
          <a:ln w="12700">
            <a:miter lim="400000"/>
          </a:ln>
        </p:spPr>
      </p:pic>
      <p:sp>
        <p:nvSpPr>
          <p:cNvPr id="145" name="TextBox 13"/>
          <p:cNvSpPr txBox="1"/>
          <p:nvPr/>
        </p:nvSpPr>
        <p:spPr>
          <a:xfrm>
            <a:off x="914212" y="2020764"/>
            <a:ext cx="4881899" cy="530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lnSpc>
                <a:spcPts val="4400"/>
              </a:lnSpc>
              <a:defRPr sz="3100" b="1">
                <a:solidFill>
                  <a:srgbClr val="141414"/>
                </a:solidFill>
                <a:latin typeface="Arial"/>
                <a:ea typeface="Arial"/>
                <a:cs typeface="Arial"/>
                <a:sym typeface="Arial"/>
              </a:defRPr>
            </a:lvl1pPr>
          </a:lstStyle>
          <a:p>
            <a:r>
              <a:t>TAIWAN SCHOLARSHIP</a:t>
            </a:r>
          </a:p>
        </p:txBody>
      </p:sp>
      <p:sp>
        <p:nvSpPr>
          <p:cNvPr id="146" name="TextBox 14"/>
          <p:cNvSpPr txBox="1"/>
          <p:nvPr/>
        </p:nvSpPr>
        <p:spPr>
          <a:xfrm>
            <a:off x="919121" y="2665676"/>
            <a:ext cx="8229790" cy="471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900"/>
              </a:lnSpc>
              <a:defRPr sz="2800">
                <a:solidFill>
                  <a:srgbClr val="141414"/>
                </a:solidFill>
                <a:latin typeface="Arial"/>
                <a:ea typeface="Arial"/>
                <a:cs typeface="Arial"/>
                <a:sym typeface="Arial"/>
              </a:defRPr>
            </a:lvl1pPr>
          </a:lstStyle>
          <a:p>
            <a:r>
              <a:t>For degree study in Taiwan</a:t>
            </a:r>
          </a:p>
        </p:txBody>
      </p:sp>
      <p:sp>
        <p:nvSpPr>
          <p:cNvPr id="147" name="TextBox 15"/>
          <p:cNvSpPr txBox="1"/>
          <p:nvPr/>
        </p:nvSpPr>
        <p:spPr>
          <a:xfrm>
            <a:off x="914211" y="3720651"/>
            <a:ext cx="8229790" cy="530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lnSpc>
                <a:spcPts val="4400"/>
              </a:lnSpc>
              <a:defRPr sz="3100" b="1">
                <a:solidFill>
                  <a:srgbClr val="141414"/>
                </a:solidFill>
                <a:latin typeface="Arial"/>
                <a:ea typeface="Arial"/>
                <a:cs typeface="Arial"/>
                <a:sym typeface="Arial"/>
              </a:defRPr>
            </a:lvl1pPr>
          </a:lstStyle>
          <a:p>
            <a:r>
              <a:t>HUAYU ENRICHMENT SCHOLARSHIP</a:t>
            </a:r>
          </a:p>
        </p:txBody>
      </p:sp>
      <p:sp>
        <p:nvSpPr>
          <p:cNvPr id="148" name="TextBox 16"/>
          <p:cNvSpPr txBox="1"/>
          <p:nvPr/>
        </p:nvSpPr>
        <p:spPr>
          <a:xfrm>
            <a:off x="917747" y="4386017"/>
            <a:ext cx="8229790" cy="966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just">
              <a:lnSpc>
                <a:spcPts val="3900"/>
              </a:lnSpc>
              <a:defRPr sz="2800">
                <a:solidFill>
                  <a:srgbClr val="141414"/>
                </a:solidFill>
                <a:latin typeface="Arial"/>
                <a:ea typeface="Arial"/>
                <a:cs typeface="Arial"/>
                <a:sym typeface="Arial"/>
              </a:defRPr>
            </a:pPr>
            <a:r>
              <a:t>For Mandarin Chinese language study </a:t>
            </a:r>
          </a:p>
          <a:p>
            <a:pPr algn="just">
              <a:lnSpc>
                <a:spcPts val="3900"/>
              </a:lnSpc>
              <a:defRPr sz="2800">
                <a:solidFill>
                  <a:srgbClr val="141414"/>
                </a:solidFill>
                <a:latin typeface="Arial"/>
                <a:ea typeface="Arial"/>
                <a:cs typeface="Arial"/>
                <a:sym typeface="Arial"/>
              </a:defRPr>
            </a:pPr>
            <a:r>
              <a:t>in Taiwan</a:t>
            </a:r>
          </a:p>
        </p:txBody>
      </p:sp>
      <p:pic>
        <p:nvPicPr>
          <p:cNvPr id="149" name="圖片 25" descr="圖片 25"/>
          <p:cNvPicPr>
            <a:picLocks noChangeAspect="1"/>
          </p:cNvPicPr>
          <p:nvPr/>
        </p:nvPicPr>
        <p:blipFill>
          <a:blip r:embed="rId4">
            <a:extLst/>
          </a:blip>
          <a:stretch>
            <a:fillRect/>
          </a:stretch>
        </p:blipFill>
        <p:spPr>
          <a:xfrm>
            <a:off x="279138" y="1924305"/>
            <a:ext cx="417414" cy="568894"/>
          </a:xfrm>
          <a:prstGeom prst="rect">
            <a:avLst/>
          </a:prstGeom>
          <a:ln w="12700">
            <a:miter lim="400000"/>
          </a:ln>
        </p:spPr>
      </p:pic>
      <p:pic>
        <p:nvPicPr>
          <p:cNvPr id="150" name="圖片 26" descr="圖片 26"/>
          <p:cNvPicPr>
            <a:picLocks noChangeAspect="1"/>
          </p:cNvPicPr>
          <p:nvPr/>
        </p:nvPicPr>
        <p:blipFill>
          <a:blip r:embed="rId4">
            <a:extLst/>
          </a:blip>
          <a:stretch>
            <a:fillRect/>
          </a:stretch>
        </p:blipFill>
        <p:spPr>
          <a:xfrm>
            <a:off x="279138" y="3660428"/>
            <a:ext cx="417414" cy="568893"/>
          </a:xfrm>
          <a:prstGeom prst="rect">
            <a:avLst/>
          </a:prstGeom>
          <a:ln w="12700">
            <a:miter lim="400000"/>
          </a:ln>
        </p:spPr>
      </p:pic>
      <p:pic>
        <p:nvPicPr>
          <p:cNvPr id="151" name="圖片 30" descr="圖片 30"/>
          <p:cNvPicPr>
            <a:picLocks noChangeAspect="1"/>
          </p:cNvPicPr>
          <p:nvPr/>
        </p:nvPicPr>
        <p:blipFill>
          <a:blip r:embed="rId5">
            <a:extLst/>
          </a:blip>
          <a:stretch>
            <a:fillRect/>
          </a:stretch>
        </p:blipFill>
        <p:spPr>
          <a:xfrm>
            <a:off x="6890387" y="1590388"/>
            <a:ext cx="210313" cy="210312"/>
          </a:xfrm>
          <a:prstGeom prst="rect">
            <a:avLst/>
          </a:prstGeom>
          <a:ln w="12700">
            <a:miter lim="400000"/>
          </a:ln>
        </p:spPr>
      </p:pic>
      <p:pic>
        <p:nvPicPr>
          <p:cNvPr id="152" name="圖片 31" descr="圖片 31"/>
          <p:cNvPicPr>
            <a:picLocks noChangeAspect="1"/>
          </p:cNvPicPr>
          <p:nvPr/>
        </p:nvPicPr>
        <p:blipFill>
          <a:blip r:embed="rId5">
            <a:extLst/>
          </a:blip>
          <a:stretch>
            <a:fillRect/>
          </a:stretch>
        </p:blipFill>
        <p:spPr>
          <a:xfrm>
            <a:off x="7987926" y="1433488"/>
            <a:ext cx="210313" cy="210313"/>
          </a:xfrm>
          <a:prstGeom prst="rect">
            <a:avLst/>
          </a:prstGeom>
          <a:ln w="12700">
            <a:miter lim="400000"/>
          </a:ln>
        </p:spPr>
      </p:pic>
      <p:pic>
        <p:nvPicPr>
          <p:cNvPr id="153" name="圖片 32" descr="圖片 32"/>
          <p:cNvPicPr>
            <a:picLocks noChangeAspect="1"/>
          </p:cNvPicPr>
          <p:nvPr/>
        </p:nvPicPr>
        <p:blipFill>
          <a:blip r:embed="rId5">
            <a:extLst/>
          </a:blip>
          <a:stretch>
            <a:fillRect/>
          </a:stretch>
        </p:blipFill>
        <p:spPr>
          <a:xfrm>
            <a:off x="1835696" y="5960802"/>
            <a:ext cx="210313" cy="210313"/>
          </a:xfrm>
          <a:prstGeom prst="rect">
            <a:avLst/>
          </a:prstGeom>
          <a:ln w="12700">
            <a:miter lim="400000"/>
          </a:ln>
        </p:spPr>
      </p:pic>
      <p:pic>
        <p:nvPicPr>
          <p:cNvPr id="154" name="圖片 33" descr="圖片 33"/>
          <p:cNvPicPr>
            <a:picLocks noChangeAspect="1"/>
          </p:cNvPicPr>
          <p:nvPr/>
        </p:nvPicPr>
        <p:blipFill>
          <a:blip r:embed="rId5">
            <a:extLst/>
          </a:blip>
          <a:stretch>
            <a:fillRect/>
          </a:stretch>
        </p:blipFill>
        <p:spPr>
          <a:xfrm>
            <a:off x="7611272" y="2025045"/>
            <a:ext cx="210313" cy="210313"/>
          </a:xfrm>
          <a:prstGeom prst="rect">
            <a:avLst/>
          </a:prstGeom>
          <a:ln w="12700">
            <a:miter lim="400000"/>
          </a:ln>
        </p:spPr>
      </p:pic>
      <p:pic>
        <p:nvPicPr>
          <p:cNvPr id="155" name="圖片 34" descr="圖片 34"/>
          <p:cNvPicPr>
            <a:picLocks noChangeAspect="1"/>
          </p:cNvPicPr>
          <p:nvPr/>
        </p:nvPicPr>
        <p:blipFill>
          <a:blip r:embed="rId5">
            <a:extLst/>
          </a:blip>
          <a:stretch>
            <a:fillRect/>
          </a:stretch>
        </p:blipFill>
        <p:spPr>
          <a:xfrm>
            <a:off x="8604447" y="2180843"/>
            <a:ext cx="210313" cy="210313"/>
          </a:xfrm>
          <a:prstGeom prst="rect">
            <a:avLst/>
          </a:prstGeom>
          <a:ln w="12700">
            <a:miter lim="400000"/>
          </a:ln>
        </p:spPr>
      </p:pic>
      <p:pic>
        <p:nvPicPr>
          <p:cNvPr id="156" name="圖片 35" descr="圖片 35"/>
          <p:cNvPicPr>
            <a:picLocks noChangeAspect="1"/>
          </p:cNvPicPr>
          <p:nvPr/>
        </p:nvPicPr>
        <p:blipFill>
          <a:blip r:embed="rId5">
            <a:extLst/>
          </a:blip>
          <a:stretch>
            <a:fillRect/>
          </a:stretch>
        </p:blipFill>
        <p:spPr>
          <a:xfrm>
            <a:off x="7813330" y="3401266"/>
            <a:ext cx="210313" cy="210313"/>
          </a:xfrm>
          <a:prstGeom prst="rect">
            <a:avLst/>
          </a:prstGeom>
          <a:ln w="12700">
            <a:miter lim="400000"/>
          </a:ln>
        </p:spPr>
      </p:pic>
      <p:pic>
        <p:nvPicPr>
          <p:cNvPr id="157" name="圖片 36" descr="圖片 36"/>
          <p:cNvPicPr>
            <a:picLocks noChangeAspect="1"/>
          </p:cNvPicPr>
          <p:nvPr/>
        </p:nvPicPr>
        <p:blipFill>
          <a:blip r:embed="rId5">
            <a:extLst/>
          </a:blip>
          <a:stretch>
            <a:fillRect/>
          </a:stretch>
        </p:blipFill>
        <p:spPr>
          <a:xfrm>
            <a:off x="335916" y="5314810"/>
            <a:ext cx="210312" cy="210313"/>
          </a:xfrm>
          <a:prstGeom prst="rect">
            <a:avLst/>
          </a:prstGeom>
          <a:ln w="12700">
            <a:miter lim="400000"/>
          </a:ln>
        </p:spPr>
      </p:pic>
      <p:pic>
        <p:nvPicPr>
          <p:cNvPr id="158" name="圖片 37" descr="圖片 37"/>
          <p:cNvPicPr>
            <a:picLocks noChangeAspect="1"/>
          </p:cNvPicPr>
          <p:nvPr/>
        </p:nvPicPr>
        <p:blipFill>
          <a:blip r:embed="rId5">
            <a:extLst/>
          </a:blip>
          <a:stretch>
            <a:fillRect/>
          </a:stretch>
        </p:blipFill>
        <p:spPr>
          <a:xfrm>
            <a:off x="758432" y="5884822"/>
            <a:ext cx="210312" cy="210313"/>
          </a:xfrm>
          <a:prstGeom prst="rect">
            <a:avLst/>
          </a:prstGeom>
          <a:ln w="12700">
            <a:miter lim="400000"/>
          </a:ln>
        </p:spPr>
      </p:pic>
      <p:pic>
        <p:nvPicPr>
          <p:cNvPr id="159" name="圖片 39" descr="圖片 39"/>
          <p:cNvPicPr>
            <a:picLocks noChangeAspect="1"/>
          </p:cNvPicPr>
          <p:nvPr/>
        </p:nvPicPr>
        <p:blipFill>
          <a:blip r:embed="rId6">
            <a:extLst/>
          </a:blip>
          <a:stretch>
            <a:fillRect/>
          </a:stretch>
        </p:blipFill>
        <p:spPr>
          <a:xfrm>
            <a:off x="6029128" y="5269743"/>
            <a:ext cx="1763962" cy="1408762"/>
          </a:xfrm>
          <a:prstGeom prst="rect">
            <a:avLst/>
          </a:prstGeom>
          <a:ln w="12700">
            <a:miter lim="400000"/>
          </a:ln>
        </p:spPr>
      </p:pic>
      <p:pic>
        <p:nvPicPr>
          <p:cNvPr id="160" name="圖片 40" descr="圖片 40"/>
          <p:cNvPicPr>
            <a:picLocks noChangeAspect="1"/>
          </p:cNvPicPr>
          <p:nvPr/>
        </p:nvPicPr>
        <p:blipFill>
          <a:blip r:embed="rId7">
            <a:extLst/>
          </a:blip>
          <a:stretch>
            <a:fillRect/>
          </a:stretch>
        </p:blipFill>
        <p:spPr>
          <a:xfrm rot="1553721">
            <a:off x="7078860" y="4254182"/>
            <a:ext cx="1840619" cy="23020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矩形 6"/>
          <p:cNvSpPr/>
          <p:nvPr/>
        </p:nvSpPr>
        <p:spPr>
          <a:xfrm>
            <a:off x="11748" y="1158890"/>
            <a:ext cx="9120504" cy="5326775"/>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163" name="文字方塊 9"/>
          <p:cNvSpPr txBox="1"/>
          <p:nvPr/>
        </p:nvSpPr>
        <p:spPr>
          <a:xfrm>
            <a:off x="251616" y="366547"/>
            <a:ext cx="49967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r>
              <a:t>01</a:t>
            </a:r>
          </a:p>
        </p:txBody>
      </p:sp>
      <p:sp>
        <p:nvSpPr>
          <p:cNvPr id="164" name="投影片編號版面配置區 2"/>
          <p:cNvSpPr txBox="1">
            <a:spLocks noGrp="1"/>
          </p:cNvSpPr>
          <p:nvPr>
            <p:ph type="sldNum" sz="quarter" idx="2"/>
          </p:nvPr>
        </p:nvSpPr>
        <p:spPr>
          <a:xfrm>
            <a:off x="8505418" y="6295721"/>
            <a:ext cx="181382"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165" name="圖片 16" descr="圖片 16"/>
          <p:cNvPicPr>
            <a:picLocks noChangeAspect="1"/>
          </p:cNvPicPr>
          <p:nvPr/>
        </p:nvPicPr>
        <p:blipFill>
          <a:blip r:embed="rId3">
            <a:extLst/>
          </a:blip>
          <a:srcRect l="49550" r="37821" b="71720"/>
          <a:stretch>
            <a:fillRect/>
          </a:stretch>
        </p:blipFill>
        <p:spPr>
          <a:xfrm>
            <a:off x="4094074" y="6006026"/>
            <a:ext cx="505957" cy="584927"/>
          </a:xfrm>
          <a:prstGeom prst="rect">
            <a:avLst/>
          </a:prstGeom>
          <a:ln w="12700">
            <a:miter lim="400000"/>
          </a:ln>
        </p:spPr>
      </p:pic>
      <p:grpSp>
        <p:nvGrpSpPr>
          <p:cNvPr id="169" name="群組 50"/>
          <p:cNvGrpSpPr/>
          <p:nvPr/>
        </p:nvGrpSpPr>
        <p:grpSpPr>
          <a:xfrm>
            <a:off x="3154547" y="6119802"/>
            <a:ext cx="669033" cy="471151"/>
            <a:chOff x="0" y="0"/>
            <a:chExt cx="669031" cy="471150"/>
          </a:xfrm>
        </p:grpSpPr>
        <p:pic>
          <p:nvPicPr>
            <p:cNvPr id="166" name="圖片 51" descr="圖片 51"/>
            <p:cNvPicPr>
              <a:picLocks noChangeAspect="1"/>
            </p:cNvPicPr>
            <p:nvPr/>
          </p:nvPicPr>
          <p:blipFill>
            <a:blip r:embed="rId4">
              <a:extLst/>
            </a:blip>
            <a:stretch>
              <a:fillRect/>
            </a:stretch>
          </p:blipFill>
          <p:spPr>
            <a:xfrm>
              <a:off x="490779" y="201080"/>
              <a:ext cx="178253" cy="242942"/>
            </a:xfrm>
            <a:prstGeom prst="rect">
              <a:avLst/>
            </a:prstGeom>
            <a:ln w="12700" cap="flat">
              <a:noFill/>
              <a:miter lim="400000"/>
            </a:ln>
            <a:effectLst/>
          </p:spPr>
        </p:pic>
        <p:pic>
          <p:nvPicPr>
            <p:cNvPr id="167" name="圖片 52" descr="圖片 52"/>
            <p:cNvPicPr>
              <a:picLocks noChangeAspect="1"/>
            </p:cNvPicPr>
            <p:nvPr/>
          </p:nvPicPr>
          <p:blipFill>
            <a:blip r:embed="rId5">
              <a:extLst/>
            </a:blip>
            <a:stretch>
              <a:fillRect/>
            </a:stretch>
          </p:blipFill>
          <p:spPr>
            <a:xfrm flipH="1">
              <a:off x="272615" y="0"/>
              <a:ext cx="345698" cy="471151"/>
            </a:xfrm>
            <a:prstGeom prst="rect">
              <a:avLst/>
            </a:prstGeom>
            <a:ln w="12700" cap="flat">
              <a:noFill/>
              <a:miter lim="400000"/>
            </a:ln>
            <a:effectLst/>
          </p:spPr>
        </p:pic>
        <p:pic>
          <p:nvPicPr>
            <p:cNvPr id="168" name="圖片 53" descr="圖片 53"/>
            <p:cNvPicPr>
              <a:picLocks noChangeAspect="1"/>
            </p:cNvPicPr>
            <p:nvPr/>
          </p:nvPicPr>
          <p:blipFill>
            <a:blip r:embed="rId4">
              <a:extLst/>
            </a:blip>
            <a:stretch>
              <a:fillRect/>
            </a:stretch>
          </p:blipFill>
          <p:spPr>
            <a:xfrm>
              <a:off x="-1" y="200905"/>
              <a:ext cx="178254" cy="242942"/>
            </a:xfrm>
            <a:prstGeom prst="rect">
              <a:avLst/>
            </a:prstGeom>
            <a:ln w="12700" cap="flat">
              <a:noFill/>
              <a:miter lim="400000"/>
            </a:ln>
            <a:effectLst/>
          </p:spPr>
        </p:pic>
      </p:grpSp>
      <p:grpSp>
        <p:nvGrpSpPr>
          <p:cNvPr id="192" name="群組 31"/>
          <p:cNvGrpSpPr/>
          <p:nvPr/>
        </p:nvGrpSpPr>
        <p:grpSpPr>
          <a:xfrm>
            <a:off x="205896" y="4318575"/>
            <a:ext cx="8275230" cy="2525486"/>
            <a:chOff x="45509" y="0"/>
            <a:chExt cx="8275229" cy="2525485"/>
          </a:xfrm>
        </p:grpSpPr>
        <p:pic>
          <p:nvPicPr>
            <p:cNvPr id="170" name="圖片 71" descr="圖片 71"/>
            <p:cNvPicPr>
              <a:picLocks noChangeAspect="1"/>
            </p:cNvPicPr>
            <p:nvPr/>
          </p:nvPicPr>
          <p:blipFill>
            <a:blip r:embed="rId6">
              <a:extLst/>
            </a:blip>
            <a:stretch>
              <a:fillRect/>
            </a:stretch>
          </p:blipFill>
          <p:spPr>
            <a:xfrm>
              <a:off x="1791268" y="859645"/>
              <a:ext cx="142557" cy="142557"/>
            </a:xfrm>
            <a:prstGeom prst="rect">
              <a:avLst/>
            </a:prstGeom>
            <a:ln w="12700" cap="flat">
              <a:noFill/>
              <a:miter lim="400000"/>
            </a:ln>
            <a:effectLst/>
          </p:spPr>
        </p:pic>
        <p:pic>
          <p:nvPicPr>
            <p:cNvPr id="171" name="圖片 49" descr="圖片 49"/>
            <p:cNvPicPr>
              <a:picLocks noChangeAspect="1"/>
            </p:cNvPicPr>
            <p:nvPr/>
          </p:nvPicPr>
          <p:blipFill>
            <a:blip r:embed="rId7">
              <a:extLst/>
            </a:blip>
            <a:stretch>
              <a:fillRect/>
            </a:stretch>
          </p:blipFill>
          <p:spPr>
            <a:xfrm>
              <a:off x="952509" y="897045"/>
              <a:ext cx="210313" cy="210313"/>
            </a:xfrm>
            <a:prstGeom prst="rect">
              <a:avLst/>
            </a:prstGeom>
            <a:ln w="12700" cap="flat">
              <a:noFill/>
              <a:miter lim="400000"/>
            </a:ln>
            <a:effectLst/>
          </p:spPr>
        </p:pic>
        <p:grpSp>
          <p:nvGrpSpPr>
            <p:cNvPr id="175" name="群組 55"/>
            <p:cNvGrpSpPr/>
            <p:nvPr/>
          </p:nvGrpSpPr>
          <p:grpSpPr>
            <a:xfrm>
              <a:off x="4722834" y="1458624"/>
              <a:ext cx="1284774" cy="904773"/>
              <a:chOff x="0" y="0"/>
              <a:chExt cx="1284772" cy="904772"/>
            </a:xfrm>
          </p:grpSpPr>
          <p:pic>
            <p:nvPicPr>
              <p:cNvPr id="172" name="圖片 56" descr="圖片 56"/>
              <p:cNvPicPr>
                <a:picLocks noChangeAspect="1"/>
              </p:cNvPicPr>
              <p:nvPr/>
            </p:nvPicPr>
            <p:blipFill>
              <a:blip r:embed="rId8">
                <a:extLst/>
              </a:blip>
              <a:stretch>
                <a:fillRect/>
              </a:stretch>
            </p:blipFill>
            <p:spPr>
              <a:xfrm>
                <a:off x="942465" y="386144"/>
                <a:ext cx="342308" cy="466533"/>
              </a:xfrm>
              <a:prstGeom prst="rect">
                <a:avLst/>
              </a:prstGeom>
              <a:ln w="12700" cap="flat">
                <a:noFill/>
                <a:miter lim="400000"/>
              </a:ln>
              <a:effectLst/>
            </p:spPr>
          </p:pic>
          <p:pic>
            <p:nvPicPr>
              <p:cNvPr id="173" name="圖片 57" descr="圖片 57"/>
              <p:cNvPicPr>
                <a:picLocks noChangeAspect="1"/>
              </p:cNvPicPr>
              <p:nvPr/>
            </p:nvPicPr>
            <p:blipFill>
              <a:blip r:embed="rId9">
                <a:extLst/>
              </a:blip>
              <a:stretch>
                <a:fillRect/>
              </a:stretch>
            </p:blipFill>
            <p:spPr>
              <a:xfrm flipH="1">
                <a:off x="523516" y="0"/>
                <a:ext cx="663858" cy="904773"/>
              </a:xfrm>
              <a:prstGeom prst="rect">
                <a:avLst/>
              </a:prstGeom>
              <a:ln w="12700" cap="flat">
                <a:noFill/>
                <a:miter lim="400000"/>
              </a:ln>
              <a:effectLst/>
            </p:spPr>
          </p:pic>
          <p:pic>
            <p:nvPicPr>
              <p:cNvPr id="174" name="圖片 58" descr="圖片 58"/>
              <p:cNvPicPr>
                <a:picLocks noChangeAspect="1"/>
              </p:cNvPicPr>
              <p:nvPr/>
            </p:nvPicPr>
            <p:blipFill>
              <a:blip r:embed="rId8">
                <a:extLst/>
              </a:blip>
              <a:stretch>
                <a:fillRect/>
              </a:stretch>
            </p:blipFill>
            <p:spPr>
              <a:xfrm>
                <a:off x="0" y="385808"/>
                <a:ext cx="342308" cy="466532"/>
              </a:xfrm>
              <a:prstGeom prst="rect">
                <a:avLst/>
              </a:prstGeom>
              <a:ln w="12700" cap="flat">
                <a:noFill/>
                <a:miter lim="400000"/>
              </a:ln>
              <a:effectLst/>
            </p:spPr>
          </p:pic>
        </p:grpSp>
        <p:grpSp>
          <p:nvGrpSpPr>
            <p:cNvPr id="179" name="群組 59"/>
            <p:cNvGrpSpPr/>
            <p:nvPr/>
          </p:nvGrpSpPr>
          <p:grpSpPr>
            <a:xfrm>
              <a:off x="6489836" y="1268783"/>
              <a:ext cx="1554348" cy="1094614"/>
              <a:chOff x="0" y="0"/>
              <a:chExt cx="1554346" cy="1094613"/>
            </a:xfrm>
          </p:grpSpPr>
          <p:pic>
            <p:nvPicPr>
              <p:cNvPr id="176" name="圖片 60" descr="圖片 60"/>
              <p:cNvPicPr>
                <a:picLocks noChangeAspect="1"/>
              </p:cNvPicPr>
              <p:nvPr/>
            </p:nvPicPr>
            <p:blipFill>
              <a:blip r:embed="rId10">
                <a:extLst/>
              </a:blip>
              <a:stretch>
                <a:fillRect/>
              </a:stretch>
            </p:blipFill>
            <p:spPr>
              <a:xfrm>
                <a:off x="1140215" y="467165"/>
                <a:ext cx="414132" cy="564422"/>
              </a:xfrm>
              <a:prstGeom prst="rect">
                <a:avLst/>
              </a:prstGeom>
              <a:ln w="12700" cap="flat">
                <a:noFill/>
                <a:miter lim="400000"/>
              </a:ln>
              <a:effectLst/>
            </p:spPr>
          </p:pic>
          <p:pic>
            <p:nvPicPr>
              <p:cNvPr id="177" name="圖片 61" descr="圖片 61"/>
              <p:cNvPicPr>
                <a:picLocks noChangeAspect="1"/>
              </p:cNvPicPr>
              <p:nvPr/>
            </p:nvPicPr>
            <p:blipFill>
              <a:blip r:embed="rId11">
                <a:extLst/>
              </a:blip>
              <a:stretch>
                <a:fillRect/>
              </a:stretch>
            </p:blipFill>
            <p:spPr>
              <a:xfrm flipH="1">
                <a:off x="633362" y="0"/>
                <a:ext cx="803149" cy="1094614"/>
              </a:xfrm>
              <a:prstGeom prst="rect">
                <a:avLst/>
              </a:prstGeom>
              <a:ln w="12700" cap="flat">
                <a:noFill/>
                <a:miter lim="400000"/>
              </a:ln>
              <a:effectLst/>
            </p:spPr>
          </p:pic>
          <p:pic>
            <p:nvPicPr>
              <p:cNvPr id="178" name="圖片 62" descr="圖片 62"/>
              <p:cNvPicPr>
                <a:picLocks noChangeAspect="1"/>
              </p:cNvPicPr>
              <p:nvPr/>
            </p:nvPicPr>
            <p:blipFill>
              <a:blip r:embed="rId10">
                <a:extLst/>
              </a:blip>
              <a:stretch>
                <a:fillRect/>
              </a:stretch>
            </p:blipFill>
            <p:spPr>
              <a:xfrm>
                <a:off x="-1" y="466759"/>
                <a:ext cx="414133" cy="564421"/>
              </a:xfrm>
              <a:prstGeom prst="rect">
                <a:avLst/>
              </a:prstGeom>
              <a:ln w="12700" cap="flat">
                <a:noFill/>
                <a:miter lim="400000"/>
              </a:ln>
              <a:effectLst/>
            </p:spPr>
          </p:pic>
        </p:grpSp>
        <p:pic>
          <p:nvPicPr>
            <p:cNvPr id="180" name="圖片 67" descr="圖片 67"/>
            <p:cNvPicPr>
              <a:picLocks noChangeAspect="1"/>
            </p:cNvPicPr>
            <p:nvPr/>
          </p:nvPicPr>
          <p:blipFill>
            <a:blip r:embed="rId7">
              <a:extLst/>
            </a:blip>
            <a:stretch>
              <a:fillRect/>
            </a:stretch>
          </p:blipFill>
          <p:spPr>
            <a:xfrm>
              <a:off x="7552995" y="1029153"/>
              <a:ext cx="273667" cy="273667"/>
            </a:xfrm>
            <a:prstGeom prst="rect">
              <a:avLst/>
            </a:prstGeom>
            <a:ln w="12700" cap="flat">
              <a:noFill/>
              <a:miter lim="400000"/>
            </a:ln>
            <a:effectLst/>
          </p:spPr>
        </p:pic>
        <p:pic>
          <p:nvPicPr>
            <p:cNvPr id="181" name="圖片 68" descr="圖片 68"/>
            <p:cNvPicPr>
              <a:picLocks noChangeAspect="1"/>
            </p:cNvPicPr>
            <p:nvPr/>
          </p:nvPicPr>
          <p:blipFill>
            <a:blip r:embed="rId6">
              <a:extLst/>
            </a:blip>
            <a:stretch>
              <a:fillRect/>
            </a:stretch>
          </p:blipFill>
          <p:spPr>
            <a:xfrm>
              <a:off x="8178182" y="1044969"/>
              <a:ext cx="142557" cy="142557"/>
            </a:xfrm>
            <a:prstGeom prst="rect">
              <a:avLst/>
            </a:prstGeom>
            <a:ln w="12700" cap="flat">
              <a:noFill/>
              <a:miter lim="400000"/>
            </a:ln>
            <a:effectLst/>
          </p:spPr>
        </p:pic>
        <p:pic>
          <p:nvPicPr>
            <p:cNvPr id="182" name="圖片 69" descr="圖片 69"/>
            <p:cNvPicPr>
              <a:picLocks noChangeAspect="1"/>
            </p:cNvPicPr>
            <p:nvPr/>
          </p:nvPicPr>
          <p:blipFill>
            <a:blip r:embed="rId12">
              <a:extLst/>
            </a:blip>
            <a:stretch>
              <a:fillRect/>
            </a:stretch>
          </p:blipFill>
          <p:spPr>
            <a:xfrm rot="21376465" flipH="1">
              <a:off x="5278455" y="50126"/>
              <a:ext cx="1588030" cy="1388451"/>
            </a:xfrm>
            <a:prstGeom prst="rect">
              <a:avLst/>
            </a:prstGeom>
            <a:ln w="12700" cap="flat">
              <a:noFill/>
              <a:miter lim="400000"/>
            </a:ln>
            <a:effectLst/>
          </p:spPr>
        </p:pic>
        <p:pic>
          <p:nvPicPr>
            <p:cNvPr id="183" name="圖片 70" descr="圖片 70"/>
            <p:cNvPicPr>
              <a:picLocks noChangeAspect="1"/>
            </p:cNvPicPr>
            <p:nvPr/>
          </p:nvPicPr>
          <p:blipFill>
            <a:blip r:embed="rId7">
              <a:extLst/>
            </a:blip>
            <a:stretch>
              <a:fillRect/>
            </a:stretch>
          </p:blipFill>
          <p:spPr>
            <a:xfrm>
              <a:off x="2093176" y="1302819"/>
              <a:ext cx="273667" cy="273667"/>
            </a:xfrm>
            <a:prstGeom prst="rect">
              <a:avLst/>
            </a:prstGeom>
            <a:ln w="12700" cap="flat">
              <a:noFill/>
              <a:miter lim="400000"/>
            </a:ln>
            <a:effectLst/>
          </p:spPr>
        </p:pic>
        <p:pic>
          <p:nvPicPr>
            <p:cNvPr id="184" name="圖片 73" descr="圖片 73"/>
            <p:cNvPicPr>
              <a:picLocks noChangeAspect="1"/>
            </p:cNvPicPr>
            <p:nvPr/>
          </p:nvPicPr>
          <p:blipFill>
            <a:blip r:embed="rId7">
              <a:extLst/>
            </a:blip>
            <a:stretch>
              <a:fillRect/>
            </a:stretch>
          </p:blipFill>
          <p:spPr>
            <a:xfrm>
              <a:off x="4056005" y="1201883"/>
              <a:ext cx="210313" cy="210313"/>
            </a:xfrm>
            <a:prstGeom prst="rect">
              <a:avLst/>
            </a:prstGeom>
            <a:ln w="12700" cap="flat">
              <a:noFill/>
              <a:miter lim="400000"/>
            </a:ln>
            <a:effectLst/>
          </p:spPr>
        </p:pic>
        <p:pic>
          <p:nvPicPr>
            <p:cNvPr id="185" name="圖片 74" descr="圖片 74"/>
            <p:cNvPicPr>
              <a:picLocks noChangeAspect="1"/>
            </p:cNvPicPr>
            <p:nvPr/>
          </p:nvPicPr>
          <p:blipFill>
            <a:blip r:embed="rId7">
              <a:extLst/>
            </a:blip>
            <a:stretch>
              <a:fillRect/>
            </a:stretch>
          </p:blipFill>
          <p:spPr>
            <a:xfrm>
              <a:off x="4679778" y="867332"/>
              <a:ext cx="210313" cy="210313"/>
            </a:xfrm>
            <a:prstGeom prst="rect">
              <a:avLst/>
            </a:prstGeom>
            <a:ln w="12700" cap="flat">
              <a:noFill/>
              <a:miter lim="400000"/>
            </a:ln>
            <a:effectLst/>
          </p:spPr>
        </p:pic>
        <p:pic>
          <p:nvPicPr>
            <p:cNvPr id="186" name="圖片 75" descr="圖片 75"/>
            <p:cNvPicPr>
              <a:picLocks noChangeAspect="1"/>
            </p:cNvPicPr>
            <p:nvPr/>
          </p:nvPicPr>
          <p:blipFill>
            <a:blip r:embed="rId7">
              <a:extLst/>
            </a:blip>
            <a:stretch>
              <a:fillRect/>
            </a:stretch>
          </p:blipFill>
          <p:spPr>
            <a:xfrm>
              <a:off x="3794260" y="825767"/>
              <a:ext cx="210313" cy="210313"/>
            </a:xfrm>
            <a:prstGeom prst="rect">
              <a:avLst/>
            </a:prstGeom>
            <a:ln w="12700" cap="flat">
              <a:noFill/>
              <a:miter lim="400000"/>
            </a:ln>
            <a:effectLst/>
          </p:spPr>
        </p:pic>
        <p:pic>
          <p:nvPicPr>
            <p:cNvPr id="187" name="圖片 13" descr="圖片 13"/>
            <p:cNvPicPr>
              <a:picLocks noChangeAspect="1"/>
            </p:cNvPicPr>
            <p:nvPr/>
          </p:nvPicPr>
          <p:blipFill>
            <a:blip r:embed="rId13">
              <a:extLst/>
            </a:blip>
            <a:srcRect r="56186" b="30243"/>
            <a:stretch>
              <a:fillRect/>
            </a:stretch>
          </p:blipFill>
          <p:spPr>
            <a:xfrm>
              <a:off x="80821" y="762793"/>
              <a:ext cx="2177758" cy="1762693"/>
            </a:xfrm>
            <a:prstGeom prst="rect">
              <a:avLst/>
            </a:prstGeom>
            <a:ln w="12700" cap="flat">
              <a:noFill/>
              <a:miter lim="400000"/>
            </a:ln>
            <a:effectLst/>
          </p:spPr>
        </p:pic>
        <p:pic>
          <p:nvPicPr>
            <p:cNvPr id="188" name="圖片 48" descr="圖片 48"/>
            <p:cNvPicPr>
              <a:picLocks noChangeAspect="1"/>
            </p:cNvPicPr>
            <p:nvPr/>
          </p:nvPicPr>
          <p:blipFill>
            <a:blip r:embed="rId7">
              <a:extLst/>
            </a:blip>
            <a:stretch>
              <a:fillRect/>
            </a:stretch>
          </p:blipFill>
          <p:spPr>
            <a:xfrm>
              <a:off x="45509" y="1548291"/>
              <a:ext cx="271973" cy="271973"/>
            </a:xfrm>
            <a:prstGeom prst="rect">
              <a:avLst/>
            </a:prstGeom>
            <a:ln w="12700" cap="flat">
              <a:noFill/>
              <a:miter lim="400000"/>
            </a:ln>
            <a:effectLst/>
          </p:spPr>
        </p:pic>
        <p:pic>
          <p:nvPicPr>
            <p:cNvPr id="189" name="圖片 30" descr="圖片 30"/>
            <p:cNvPicPr>
              <a:picLocks noChangeAspect="1"/>
            </p:cNvPicPr>
            <p:nvPr/>
          </p:nvPicPr>
          <p:blipFill>
            <a:blip r:embed="rId14">
              <a:extLst/>
            </a:blip>
            <a:stretch>
              <a:fillRect/>
            </a:stretch>
          </p:blipFill>
          <p:spPr>
            <a:xfrm>
              <a:off x="2016053" y="999611"/>
              <a:ext cx="2411165" cy="1272767"/>
            </a:xfrm>
            <a:prstGeom prst="rect">
              <a:avLst/>
            </a:prstGeom>
            <a:ln w="12700" cap="flat">
              <a:noFill/>
              <a:miter lim="400000"/>
            </a:ln>
            <a:effectLst/>
          </p:spPr>
        </p:pic>
        <p:pic>
          <p:nvPicPr>
            <p:cNvPr id="190" name="圖片 66" descr="圖片 66"/>
            <p:cNvPicPr>
              <a:picLocks noChangeAspect="1"/>
            </p:cNvPicPr>
            <p:nvPr/>
          </p:nvPicPr>
          <p:blipFill>
            <a:blip r:embed="rId7">
              <a:extLst/>
            </a:blip>
            <a:stretch>
              <a:fillRect/>
            </a:stretch>
          </p:blipFill>
          <p:spPr>
            <a:xfrm>
              <a:off x="7016006" y="813928"/>
              <a:ext cx="210313" cy="210313"/>
            </a:xfrm>
            <a:prstGeom prst="rect">
              <a:avLst/>
            </a:prstGeom>
            <a:ln w="12700" cap="flat">
              <a:noFill/>
              <a:miter lim="400000"/>
            </a:ln>
            <a:effectLst/>
          </p:spPr>
        </p:pic>
        <p:pic>
          <p:nvPicPr>
            <p:cNvPr id="191" name="圖片 72" descr="圖片 72"/>
            <p:cNvPicPr>
              <a:picLocks noChangeAspect="1"/>
            </p:cNvPicPr>
            <p:nvPr/>
          </p:nvPicPr>
          <p:blipFill>
            <a:blip r:embed="rId7">
              <a:extLst/>
            </a:blip>
            <a:stretch>
              <a:fillRect/>
            </a:stretch>
          </p:blipFill>
          <p:spPr>
            <a:xfrm>
              <a:off x="4860314" y="1372092"/>
              <a:ext cx="210313" cy="210313"/>
            </a:xfrm>
            <a:prstGeom prst="rect">
              <a:avLst/>
            </a:prstGeom>
            <a:ln w="12700" cap="flat">
              <a:noFill/>
              <a:miter lim="400000"/>
            </a:ln>
            <a:effectLst/>
          </p:spPr>
        </p:pic>
      </p:grpSp>
      <p:sp>
        <p:nvSpPr>
          <p:cNvPr id="193" name="矩形 76"/>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sp>
        <p:nvSpPr>
          <p:cNvPr id="194" name="標題 7"/>
          <p:cNvSpPr txBox="1"/>
          <p:nvPr/>
        </p:nvSpPr>
        <p:spPr>
          <a:xfrm>
            <a:off x="1161337" y="2562272"/>
            <a:ext cx="8724174" cy="1127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5400" b="1">
                <a:solidFill>
                  <a:srgbClr val="17375E"/>
                </a:solidFill>
                <a:effectLst>
                  <a:outerShdw blurRad="38100" dist="38100" dir="2700000" rotWithShape="0">
                    <a:srgbClr val="000000">
                      <a:alpha val="43137"/>
                    </a:srgbClr>
                  </a:outerShdw>
                </a:effectLst>
                <a:latin typeface="Arial"/>
                <a:ea typeface="Arial"/>
                <a:cs typeface="Arial"/>
                <a:sym typeface="Arial"/>
              </a:defRPr>
            </a:lvl1pPr>
          </a:lstStyle>
          <a:p>
            <a:r>
              <a:t>Taiwan Scholarship</a:t>
            </a:r>
          </a:p>
        </p:txBody>
      </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2" name="矩形 6"/>
          <p:cNvSpPr/>
          <p:nvPr/>
        </p:nvSpPr>
        <p:spPr>
          <a:xfrm>
            <a:off x="11748" y="1163111"/>
            <a:ext cx="9120504" cy="5380014"/>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243" name="文字方塊 9"/>
          <p:cNvSpPr txBox="1"/>
          <p:nvPr/>
        </p:nvSpPr>
        <p:spPr>
          <a:xfrm>
            <a:off x="251616" y="366547"/>
            <a:ext cx="49967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r>
              <a:t>01</a:t>
            </a:r>
          </a:p>
        </p:txBody>
      </p:sp>
      <p:sp>
        <p:nvSpPr>
          <p:cNvPr id="244" name="投影片編號版面配置區 2"/>
          <p:cNvSpPr txBox="1">
            <a:spLocks noGrp="1"/>
          </p:cNvSpPr>
          <p:nvPr>
            <p:ph type="sldNum" sz="quarter" idx="2"/>
          </p:nvPr>
        </p:nvSpPr>
        <p:spPr>
          <a:xfrm>
            <a:off x="8505418" y="6295721"/>
            <a:ext cx="181382"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245" name="圖片 16" descr="圖片 16"/>
          <p:cNvPicPr>
            <a:picLocks noChangeAspect="1"/>
          </p:cNvPicPr>
          <p:nvPr/>
        </p:nvPicPr>
        <p:blipFill>
          <a:blip r:embed="rId3">
            <a:extLst/>
          </a:blip>
          <a:srcRect l="49550" r="37821" b="71720"/>
          <a:stretch>
            <a:fillRect/>
          </a:stretch>
        </p:blipFill>
        <p:spPr>
          <a:xfrm>
            <a:off x="4094074" y="6006026"/>
            <a:ext cx="505957" cy="584927"/>
          </a:xfrm>
          <a:prstGeom prst="rect">
            <a:avLst/>
          </a:prstGeom>
          <a:ln w="12700">
            <a:miter lim="400000"/>
          </a:ln>
        </p:spPr>
      </p:pic>
      <p:grpSp>
        <p:nvGrpSpPr>
          <p:cNvPr id="249" name="群組 50"/>
          <p:cNvGrpSpPr/>
          <p:nvPr/>
        </p:nvGrpSpPr>
        <p:grpSpPr>
          <a:xfrm>
            <a:off x="3154547" y="6119802"/>
            <a:ext cx="669033" cy="471151"/>
            <a:chOff x="0" y="0"/>
            <a:chExt cx="669031" cy="471150"/>
          </a:xfrm>
        </p:grpSpPr>
        <p:pic>
          <p:nvPicPr>
            <p:cNvPr id="246" name="圖片 51" descr="圖片 51"/>
            <p:cNvPicPr>
              <a:picLocks noChangeAspect="1"/>
            </p:cNvPicPr>
            <p:nvPr/>
          </p:nvPicPr>
          <p:blipFill>
            <a:blip r:embed="rId4">
              <a:extLst/>
            </a:blip>
            <a:stretch>
              <a:fillRect/>
            </a:stretch>
          </p:blipFill>
          <p:spPr>
            <a:xfrm>
              <a:off x="490779" y="201080"/>
              <a:ext cx="178253" cy="242942"/>
            </a:xfrm>
            <a:prstGeom prst="rect">
              <a:avLst/>
            </a:prstGeom>
            <a:ln w="12700" cap="flat">
              <a:noFill/>
              <a:miter lim="400000"/>
            </a:ln>
            <a:effectLst/>
          </p:spPr>
        </p:pic>
        <p:pic>
          <p:nvPicPr>
            <p:cNvPr id="247" name="圖片 52" descr="圖片 52"/>
            <p:cNvPicPr>
              <a:picLocks noChangeAspect="1"/>
            </p:cNvPicPr>
            <p:nvPr/>
          </p:nvPicPr>
          <p:blipFill>
            <a:blip r:embed="rId5">
              <a:extLst/>
            </a:blip>
            <a:stretch>
              <a:fillRect/>
            </a:stretch>
          </p:blipFill>
          <p:spPr>
            <a:xfrm flipH="1">
              <a:off x="272615" y="0"/>
              <a:ext cx="345698" cy="471151"/>
            </a:xfrm>
            <a:prstGeom prst="rect">
              <a:avLst/>
            </a:prstGeom>
            <a:ln w="12700" cap="flat">
              <a:noFill/>
              <a:miter lim="400000"/>
            </a:ln>
            <a:effectLst/>
          </p:spPr>
        </p:pic>
        <p:pic>
          <p:nvPicPr>
            <p:cNvPr id="248" name="圖片 53" descr="圖片 53"/>
            <p:cNvPicPr>
              <a:picLocks noChangeAspect="1"/>
            </p:cNvPicPr>
            <p:nvPr/>
          </p:nvPicPr>
          <p:blipFill>
            <a:blip r:embed="rId4">
              <a:extLst/>
            </a:blip>
            <a:stretch>
              <a:fillRect/>
            </a:stretch>
          </p:blipFill>
          <p:spPr>
            <a:xfrm>
              <a:off x="-1" y="200905"/>
              <a:ext cx="178254" cy="242942"/>
            </a:xfrm>
            <a:prstGeom prst="rect">
              <a:avLst/>
            </a:prstGeom>
            <a:ln w="12700" cap="flat">
              <a:noFill/>
              <a:miter lim="400000"/>
            </a:ln>
            <a:effectLst/>
          </p:spPr>
        </p:pic>
      </p:grpSp>
      <p:grpSp>
        <p:nvGrpSpPr>
          <p:cNvPr id="272" name="群組 31"/>
          <p:cNvGrpSpPr/>
          <p:nvPr/>
        </p:nvGrpSpPr>
        <p:grpSpPr>
          <a:xfrm>
            <a:off x="205896" y="2488528"/>
            <a:ext cx="8275230" cy="4355534"/>
            <a:chOff x="45509" y="0"/>
            <a:chExt cx="8275229" cy="4355532"/>
          </a:xfrm>
        </p:grpSpPr>
        <p:pic>
          <p:nvPicPr>
            <p:cNvPr id="250" name="圖片 71" descr="圖片 71"/>
            <p:cNvPicPr>
              <a:picLocks noChangeAspect="1"/>
            </p:cNvPicPr>
            <p:nvPr/>
          </p:nvPicPr>
          <p:blipFill>
            <a:blip r:embed="rId6">
              <a:extLst/>
            </a:blip>
            <a:stretch>
              <a:fillRect/>
            </a:stretch>
          </p:blipFill>
          <p:spPr>
            <a:xfrm>
              <a:off x="1791268" y="2689692"/>
              <a:ext cx="142557" cy="142557"/>
            </a:xfrm>
            <a:prstGeom prst="rect">
              <a:avLst/>
            </a:prstGeom>
            <a:ln w="12700" cap="flat">
              <a:noFill/>
              <a:miter lim="400000"/>
            </a:ln>
            <a:effectLst/>
          </p:spPr>
        </p:pic>
        <p:pic>
          <p:nvPicPr>
            <p:cNvPr id="251" name="圖片 49" descr="圖片 49"/>
            <p:cNvPicPr>
              <a:picLocks noChangeAspect="1"/>
            </p:cNvPicPr>
            <p:nvPr/>
          </p:nvPicPr>
          <p:blipFill>
            <a:blip r:embed="rId7">
              <a:extLst/>
            </a:blip>
            <a:stretch>
              <a:fillRect/>
            </a:stretch>
          </p:blipFill>
          <p:spPr>
            <a:xfrm>
              <a:off x="952509" y="2727092"/>
              <a:ext cx="210313" cy="210313"/>
            </a:xfrm>
            <a:prstGeom prst="rect">
              <a:avLst/>
            </a:prstGeom>
            <a:ln w="12700" cap="flat">
              <a:noFill/>
              <a:miter lim="400000"/>
            </a:ln>
            <a:effectLst/>
          </p:spPr>
        </p:pic>
        <p:grpSp>
          <p:nvGrpSpPr>
            <p:cNvPr id="255" name="群組 55"/>
            <p:cNvGrpSpPr/>
            <p:nvPr/>
          </p:nvGrpSpPr>
          <p:grpSpPr>
            <a:xfrm>
              <a:off x="4722834" y="3288671"/>
              <a:ext cx="1284774" cy="904773"/>
              <a:chOff x="0" y="0"/>
              <a:chExt cx="1284772" cy="904772"/>
            </a:xfrm>
          </p:grpSpPr>
          <p:pic>
            <p:nvPicPr>
              <p:cNvPr id="252" name="圖片 56" descr="圖片 56"/>
              <p:cNvPicPr>
                <a:picLocks noChangeAspect="1"/>
              </p:cNvPicPr>
              <p:nvPr/>
            </p:nvPicPr>
            <p:blipFill>
              <a:blip r:embed="rId8">
                <a:extLst/>
              </a:blip>
              <a:stretch>
                <a:fillRect/>
              </a:stretch>
            </p:blipFill>
            <p:spPr>
              <a:xfrm>
                <a:off x="942465" y="386144"/>
                <a:ext cx="342308" cy="466533"/>
              </a:xfrm>
              <a:prstGeom prst="rect">
                <a:avLst/>
              </a:prstGeom>
              <a:ln w="12700" cap="flat">
                <a:noFill/>
                <a:miter lim="400000"/>
              </a:ln>
              <a:effectLst/>
            </p:spPr>
          </p:pic>
          <p:pic>
            <p:nvPicPr>
              <p:cNvPr id="253" name="圖片 57" descr="圖片 57"/>
              <p:cNvPicPr>
                <a:picLocks noChangeAspect="1"/>
              </p:cNvPicPr>
              <p:nvPr/>
            </p:nvPicPr>
            <p:blipFill>
              <a:blip r:embed="rId9">
                <a:extLst/>
              </a:blip>
              <a:stretch>
                <a:fillRect/>
              </a:stretch>
            </p:blipFill>
            <p:spPr>
              <a:xfrm flipH="1">
                <a:off x="523516" y="0"/>
                <a:ext cx="663858" cy="904773"/>
              </a:xfrm>
              <a:prstGeom prst="rect">
                <a:avLst/>
              </a:prstGeom>
              <a:ln w="12700" cap="flat">
                <a:noFill/>
                <a:miter lim="400000"/>
              </a:ln>
              <a:effectLst/>
            </p:spPr>
          </p:pic>
          <p:pic>
            <p:nvPicPr>
              <p:cNvPr id="254" name="圖片 58" descr="圖片 58"/>
              <p:cNvPicPr>
                <a:picLocks noChangeAspect="1"/>
              </p:cNvPicPr>
              <p:nvPr/>
            </p:nvPicPr>
            <p:blipFill>
              <a:blip r:embed="rId8">
                <a:extLst/>
              </a:blip>
              <a:stretch>
                <a:fillRect/>
              </a:stretch>
            </p:blipFill>
            <p:spPr>
              <a:xfrm>
                <a:off x="0" y="385808"/>
                <a:ext cx="342308" cy="466532"/>
              </a:xfrm>
              <a:prstGeom prst="rect">
                <a:avLst/>
              </a:prstGeom>
              <a:ln w="12700" cap="flat">
                <a:noFill/>
                <a:miter lim="400000"/>
              </a:ln>
              <a:effectLst/>
            </p:spPr>
          </p:pic>
        </p:grpSp>
        <p:grpSp>
          <p:nvGrpSpPr>
            <p:cNvPr id="259" name="群組 59"/>
            <p:cNvGrpSpPr/>
            <p:nvPr/>
          </p:nvGrpSpPr>
          <p:grpSpPr>
            <a:xfrm>
              <a:off x="6489836" y="3098830"/>
              <a:ext cx="1554348" cy="1094614"/>
              <a:chOff x="0" y="0"/>
              <a:chExt cx="1554346" cy="1094613"/>
            </a:xfrm>
          </p:grpSpPr>
          <p:pic>
            <p:nvPicPr>
              <p:cNvPr id="256" name="圖片 60" descr="圖片 60"/>
              <p:cNvPicPr>
                <a:picLocks noChangeAspect="1"/>
              </p:cNvPicPr>
              <p:nvPr/>
            </p:nvPicPr>
            <p:blipFill>
              <a:blip r:embed="rId10">
                <a:extLst/>
              </a:blip>
              <a:stretch>
                <a:fillRect/>
              </a:stretch>
            </p:blipFill>
            <p:spPr>
              <a:xfrm>
                <a:off x="1140215" y="467165"/>
                <a:ext cx="414132" cy="564422"/>
              </a:xfrm>
              <a:prstGeom prst="rect">
                <a:avLst/>
              </a:prstGeom>
              <a:ln w="12700" cap="flat">
                <a:noFill/>
                <a:miter lim="400000"/>
              </a:ln>
              <a:effectLst/>
            </p:spPr>
          </p:pic>
          <p:pic>
            <p:nvPicPr>
              <p:cNvPr id="257" name="圖片 61" descr="圖片 61"/>
              <p:cNvPicPr>
                <a:picLocks noChangeAspect="1"/>
              </p:cNvPicPr>
              <p:nvPr/>
            </p:nvPicPr>
            <p:blipFill>
              <a:blip r:embed="rId11">
                <a:extLst/>
              </a:blip>
              <a:stretch>
                <a:fillRect/>
              </a:stretch>
            </p:blipFill>
            <p:spPr>
              <a:xfrm flipH="1">
                <a:off x="633362" y="0"/>
                <a:ext cx="803149" cy="1094614"/>
              </a:xfrm>
              <a:prstGeom prst="rect">
                <a:avLst/>
              </a:prstGeom>
              <a:ln w="12700" cap="flat">
                <a:noFill/>
                <a:miter lim="400000"/>
              </a:ln>
              <a:effectLst/>
            </p:spPr>
          </p:pic>
          <p:pic>
            <p:nvPicPr>
              <p:cNvPr id="258" name="圖片 62" descr="圖片 62"/>
              <p:cNvPicPr>
                <a:picLocks noChangeAspect="1"/>
              </p:cNvPicPr>
              <p:nvPr/>
            </p:nvPicPr>
            <p:blipFill>
              <a:blip r:embed="rId10">
                <a:extLst/>
              </a:blip>
              <a:stretch>
                <a:fillRect/>
              </a:stretch>
            </p:blipFill>
            <p:spPr>
              <a:xfrm>
                <a:off x="-1" y="466759"/>
                <a:ext cx="414133" cy="564421"/>
              </a:xfrm>
              <a:prstGeom prst="rect">
                <a:avLst/>
              </a:prstGeom>
              <a:ln w="12700" cap="flat">
                <a:noFill/>
                <a:miter lim="400000"/>
              </a:ln>
              <a:effectLst/>
            </p:spPr>
          </p:pic>
        </p:grpSp>
        <p:pic>
          <p:nvPicPr>
            <p:cNvPr id="260" name="圖片 67" descr="圖片 67"/>
            <p:cNvPicPr>
              <a:picLocks noChangeAspect="1"/>
            </p:cNvPicPr>
            <p:nvPr/>
          </p:nvPicPr>
          <p:blipFill>
            <a:blip r:embed="rId7">
              <a:extLst/>
            </a:blip>
            <a:stretch>
              <a:fillRect/>
            </a:stretch>
          </p:blipFill>
          <p:spPr>
            <a:xfrm>
              <a:off x="7552995" y="2859200"/>
              <a:ext cx="273667" cy="273667"/>
            </a:xfrm>
            <a:prstGeom prst="rect">
              <a:avLst/>
            </a:prstGeom>
            <a:ln w="12700" cap="flat">
              <a:noFill/>
              <a:miter lim="400000"/>
            </a:ln>
            <a:effectLst/>
          </p:spPr>
        </p:pic>
        <p:pic>
          <p:nvPicPr>
            <p:cNvPr id="261" name="圖片 68" descr="圖片 68"/>
            <p:cNvPicPr>
              <a:picLocks noChangeAspect="1"/>
            </p:cNvPicPr>
            <p:nvPr/>
          </p:nvPicPr>
          <p:blipFill>
            <a:blip r:embed="rId6">
              <a:extLst/>
            </a:blip>
            <a:stretch>
              <a:fillRect/>
            </a:stretch>
          </p:blipFill>
          <p:spPr>
            <a:xfrm>
              <a:off x="8178182" y="2875016"/>
              <a:ext cx="142557" cy="142557"/>
            </a:xfrm>
            <a:prstGeom prst="rect">
              <a:avLst/>
            </a:prstGeom>
            <a:ln w="12700" cap="flat">
              <a:noFill/>
              <a:miter lim="400000"/>
            </a:ln>
            <a:effectLst/>
          </p:spPr>
        </p:pic>
        <p:pic>
          <p:nvPicPr>
            <p:cNvPr id="262" name="圖片 69" descr="圖片 69"/>
            <p:cNvPicPr>
              <a:picLocks noChangeAspect="1"/>
            </p:cNvPicPr>
            <p:nvPr/>
          </p:nvPicPr>
          <p:blipFill>
            <a:blip r:embed="rId12">
              <a:extLst/>
            </a:blip>
            <a:stretch>
              <a:fillRect/>
            </a:stretch>
          </p:blipFill>
          <p:spPr>
            <a:xfrm rot="21376465" flipH="1">
              <a:off x="6472995" y="50126"/>
              <a:ext cx="1588030" cy="1388451"/>
            </a:xfrm>
            <a:prstGeom prst="rect">
              <a:avLst/>
            </a:prstGeom>
            <a:ln w="12700" cap="flat">
              <a:noFill/>
              <a:miter lim="400000"/>
            </a:ln>
            <a:effectLst/>
          </p:spPr>
        </p:pic>
        <p:pic>
          <p:nvPicPr>
            <p:cNvPr id="263" name="圖片 70" descr="圖片 70"/>
            <p:cNvPicPr>
              <a:picLocks noChangeAspect="1"/>
            </p:cNvPicPr>
            <p:nvPr/>
          </p:nvPicPr>
          <p:blipFill>
            <a:blip r:embed="rId7">
              <a:extLst/>
            </a:blip>
            <a:stretch>
              <a:fillRect/>
            </a:stretch>
          </p:blipFill>
          <p:spPr>
            <a:xfrm>
              <a:off x="2093176" y="3132866"/>
              <a:ext cx="273667" cy="273667"/>
            </a:xfrm>
            <a:prstGeom prst="rect">
              <a:avLst/>
            </a:prstGeom>
            <a:ln w="12700" cap="flat">
              <a:noFill/>
              <a:miter lim="400000"/>
            </a:ln>
            <a:effectLst/>
          </p:spPr>
        </p:pic>
        <p:pic>
          <p:nvPicPr>
            <p:cNvPr id="264" name="圖片 73" descr="圖片 73"/>
            <p:cNvPicPr>
              <a:picLocks noChangeAspect="1"/>
            </p:cNvPicPr>
            <p:nvPr/>
          </p:nvPicPr>
          <p:blipFill>
            <a:blip r:embed="rId7">
              <a:extLst/>
            </a:blip>
            <a:stretch>
              <a:fillRect/>
            </a:stretch>
          </p:blipFill>
          <p:spPr>
            <a:xfrm>
              <a:off x="4056005" y="3031930"/>
              <a:ext cx="210313" cy="210313"/>
            </a:xfrm>
            <a:prstGeom prst="rect">
              <a:avLst/>
            </a:prstGeom>
            <a:ln w="12700" cap="flat">
              <a:noFill/>
              <a:miter lim="400000"/>
            </a:ln>
            <a:effectLst/>
          </p:spPr>
        </p:pic>
        <p:pic>
          <p:nvPicPr>
            <p:cNvPr id="265" name="圖片 74" descr="圖片 74"/>
            <p:cNvPicPr>
              <a:picLocks noChangeAspect="1"/>
            </p:cNvPicPr>
            <p:nvPr/>
          </p:nvPicPr>
          <p:blipFill>
            <a:blip r:embed="rId7">
              <a:extLst/>
            </a:blip>
            <a:stretch>
              <a:fillRect/>
            </a:stretch>
          </p:blipFill>
          <p:spPr>
            <a:xfrm>
              <a:off x="4679778" y="2697379"/>
              <a:ext cx="210313" cy="210313"/>
            </a:xfrm>
            <a:prstGeom prst="rect">
              <a:avLst/>
            </a:prstGeom>
            <a:ln w="12700" cap="flat">
              <a:noFill/>
              <a:miter lim="400000"/>
            </a:ln>
            <a:effectLst/>
          </p:spPr>
        </p:pic>
        <p:pic>
          <p:nvPicPr>
            <p:cNvPr id="266" name="圖片 75" descr="圖片 75"/>
            <p:cNvPicPr>
              <a:picLocks noChangeAspect="1"/>
            </p:cNvPicPr>
            <p:nvPr/>
          </p:nvPicPr>
          <p:blipFill>
            <a:blip r:embed="rId7">
              <a:extLst/>
            </a:blip>
            <a:stretch>
              <a:fillRect/>
            </a:stretch>
          </p:blipFill>
          <p:spPr>
            <a:xfrm>
              <a:off x="3794260" y="2655814"/>
              <a:ext cx="210313" cy="210313"/>
            </a:xfrm>
            <a:prstGeom prst="rect">
              <a:avLst/>
            </a:prstGeom>
            <a:ln w="12700" cap="flat">
              <a:noFill/>
              <a:miter lim="400000"/>
            </a:ln>
            <a:effectLst/>
          </p:spPr>
        </p:pic>
        <p:pic>
          <p:nvPicPr>
            <p:cNvPr id="267" name="圖片 13" descr="圖片 13"/>
            <p:cNvPicPr>
              <a:picLocks noChangeAspect="1"/>
            </p:cNvPicPr>
            <p:nvPr/>
          </p:nvPicPr>
          <p:blipFill>
            <a:blip r:embed="rId13">
              <a:extLst/>
            </a:blip>
            <a:srcRect r="56186" b="30243"/>
            <a:stretch>
              <a:fillRect/>
            </a:stretch>
          </p:blipFill>
          <p:spPr>
            <a:xfrm>
              <a:off x="80821" y="2592841"/>
              <a:ext cx="2177758" cy="1762692"/>
            </a:xfrm>
            <a:prstGeom prst="rect">
              <a:avLst/>
            </a:prstGeom>
            <a:ln w="12700" cap="flat">
              <a:noFill/>
              <a:miter lim="400000"/>
            </a:ln>
            <a:effectLst/>
          </p:spPr>
        </p:pic>
        <p:pic>
          <p:nvPicPr>
            <p:cNvPr id="268" name="圖片 48" descr="圖片 48"/>
            <p:cNvPicPr>
              <a:picLocks noChangeAspect="1"/>
            </p:cNvPicPr>
            <p:nvPr/>
          </p:nvPicPr>
          <p:blipFill>
            <a:blip r:embed="rId7">
              <a:extLst/>
            </a:blip>
            <a:stretch>
              <a:fillRect/>
            </a:stretch>
          </p:blipFill>
          <p:spPr>
            <a:xfrm>
              <a:off x="45509" y="3378338"/>
              <a:ext cx="271973" cy="271973"/>
            </a:xfrm>
            <a:prstGeom prst="rect">
              <a:avLst/>
            </a:prstGeom>
            <a:ln w="12700" cap="flat">
              <a:noFill/>
              <a:miter lim="400000"/>
            </a:ln>
            <a:effectLst/>
          </p:spPr>
        </p:pic>
        <p:pic>
          <p:nvPicPr>
            <p:cNvPr id="269" name="圖片 30" descr="圖片 30"/>
            <p:cNvPicPr>
              <a:picLocks noChangeAspect="1"/>
            </p:cNvPicPr>
            <p:nvPr/>
          </p:nvPicPr>
          <p:blipFill>
            <a:blip r:embed="rId14">
              <a:extLst/>
            </a:blip>
            <a:stretch>
              <a:fillRect/>
            </a:stretch>
          </p:blipFill>
          <p:spPr>
            <a:xfrm>
              <a:off x="2016053" y="2829658"/>
              <a:ext cx="2411165" cy="1272767"/>
            </a:xfrm>
            <a:prstGeom prst="rect">
              <a:avLst/>
            </a:prstGeom>
            <a:ln w="12700" cap="flat">
              <a:noFill/>
              <a:miter lim="400000"/>
            </a:ln>
            <a:effectLst/>
          </p:spPr>
        </p:pic>
        <p:pic>
          <p:nvPicPr>
            <p:cNvPr id="270" name="圖片 66" descr="圖片 66"/>
            <p:cNvPicPr>
              <a:picLocks noChangeAspect="1"/>
            </p:cNvPicPr>
            <p:nvPr/>
          </p:nvPicPr>
          <p:blipFill>
            <a:blip r:embed="rId7">
              <a:extLst/>
            </a:blip>
            <a:stretch>
              <a:fillRect/>
            </a:stretch>
          </p:blipFill>
          <p:spPr>
            <a:xfrm>
              <a:off x="7016006" y="2643975"/>
              <a:ext cx="210313" cy="210313"/>
            </a:xfrm>
            <a:prstGeom prst="rect">
              <a:avLst/>
            </a:prstGeom>
            <a:ln w="12700" cap="flat">
              <a:noFill/>
              <a:miter lim="400000"/>
            </a:ln>
            <a:effectLst/>
          </p:spPr>
        </p:pic>
        <p:pic>
          <p:nvPicPr>
            <p:cNvPr id="271" name="圖片 72" descr="圖片 72"/>
            <p:cNvPicPr>
              <a:picLocks noChangeAspect="1"/>
            </p:cNvPicPr>
            <p:nvPr/>
          </p:nvPicPr>
          <p:blipFill>
            <a:blip r:embed="rId7">
              <a:extLst/>
            </a:blip>
            <a:stretch>
              <a:fillRect/>
            </a:stretch>
          </p:blipFill>
          <p:spPr>
            <a:xfrm>
              <a:off x="4860314" y="3202139"/>
              <a:ext cx="210313" cy="210313"/>
            </a:xfrm>
            <a:prstGeom prst="rect">
              <a:avLst/>
            </a:prstGeom>
            <a:ln w="12700" cap="flat">
              <a:noFill/>
              <a:miter lim="400000"/>
            </a:ln>
            <a:effectLst/>
          </p:spPr>
        </p:pic>
      </p:grpSp>
      <p:sp>
        <p:nvSpPr>
          <p:cNvPr id="273" name="矩形 76"/>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sp>
        <p:nvSpPr>
          <p:cNvPr id="274" name="矩形 1"/>
          <p:cNvSpPr txBox="1"/>
          <p:nvPr/>
        </p:nvSpPr>
        <p:spPr>
          <a:xfrm>
            <a:off x="523588" y="257553"/>
            <a:ext cx="2136314" cy="609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Eligibility</a:t>
            </a:r>
          </a:p>
        </p:txBody>
      </p:sp>
      <p:grpSp>
        <p:nvGrpSpPr>
          <p:cNvPr id="281" name="群組"/>
          <p:cNvGrpSpPr/>
          <p:nvPr/>
        </p:nvGrpSpPr>
        <p:grpSpPr>
          <a:xfrm>
            <a:off x="975931" y="1789784"/>
            <a:ext cx="8049147" cy="2979231"/>
            <a:chOff x="0" y="0"/>
            <a:chExt cx="8049145" cy="2979230"/>
          </a:xfrm>
        </p:grpSpPr>
        <p:sp>
          <p:nvSpPr>
            <p:cNvPr id="275" name="TextBox 14"/>
            <p:cNvSpPr txBox="1"/>
            <p:nvPr/>
          </p:nvSpPr>
          <p:spPr>
            <a:xfrm>
              <a:off x="710443" y="3631"/>
              <a:ext cx="5573166" cy="4715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nSpc>
                  <a:spcPts val="3900"/>
                </a:lnSpc>
                <a:defRPr sz="2800" b="1">
                  <a:solidFill>
                    <a:srgbClr val="141414"/>
                  </a:solidFill>
                  <a:latin typeface="Arial"/>
                  <a:ea typeface="Arial"/>
                  <a:cs typeface="Arial"/>
                  <a:sym typeface="Arial"/>
                </a:defRPr>
              </a:pPr>
              <a:r>
                <a:t>UK Passport-holder</a:t>
              </a:r>
            </a:p>
          </p:txBody>
        </p:sp>
        <p:sp>
          <p:nvSpPr>
            <p:cNvPr id="276" name="TextBox 10"/>
            <p:cNvSpPr txBox="1"/>
            <p:nvPr/>
          </p:nvSpPr>
          <p:spPr>
            <a:xfrm>
              <a:off x="713636" y="845852"/>
              <a:ext cx="7335510" cy="13118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342900" indent="-342900">
                <a:lnSpc>
                  <a:spcPts val="3500"/>
                </a:lnSpc>
                <a:buSzPct val="100000"/>
                <a:buChar char="▪"/>
                <a:defRPr sz="2500" b="1">
                  <a:solidFill>
                    <a:srgbClr val="141414"/>
                  </a:solidFill>
                  <a:latin typeface="Arial"/>
                  <a:ea typeface="Arial"/>
                  <a:cs typeface="Arial"/>
                  <a:sym typeface="Arial"/>
                </a:defRPr>
              </a:pPr>
              <a:r>
                <a:t>High-school diploma </a:t>
              </a:r>
            </a:p>
            <a:p>
              <a:pPr>
                <a:lnSpc>
                  <a:spcPts val="3500"/>
                </a:lnSpc>
                <a:defRPr sz="2500" b="1">
                  <a:solidFill>
                    <a:srgbClr val="141414"/>
                  </a:solidFill>
                  <a:latin typeface="Arial"/>
                  <a:ea typeface="Arial"/>
                  <a:cs typeface="Arial"/>
                  <a:sym typeface="Arial"/>
                </a:defRPr>
              </a:pPr>
              <a:r>
                <a:t>    (A-level or equivalent) </a:t>
              </a:r>
            </a:p>
            <a:p>
              <a:pPr marL="342900" indent="-342900">
                <a:lnSpc>
                  <a:spcPts val="3500"/>
                </a:lnSpc>
                <a:buSzPct val="100000"/>
                <a:buChar char="▪"/>
                <a:defRPr sz="2500" b="1">
                  <a:solidFill>
                    <a:srgbClr val="141414"/>
                  </a:solidFill>
                  <a:latin typeface="Arial"/>
                  <a:ea typeface="Arial"/>
                  <a:cs typeface="Arial"/>
                  <a:sym typeface="Arial"/>
                </a:defRPr>
              </a:pPr>
              <a:r>
                <a:t>Post-secondary degree(s);</a:t>
              </a:r>
            </a:p>
          </p:txBody>
        </p:sp>
        <p:sp>
          <p:nvSpPr>
            <p:cNvPr id="277" name="TextBox 16"/>
            <p:cNvSpPr txBox="1"/>
            <p:nvPr/>
          </p:nvSpPr>
          <p:spPr>
            <a:xfrm>
              <a:off x="710443" y="2528358"/>
              <a:ext cx="5573166" cy="4228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nSpc>
                  <a:spcPts val="3500"/>
                </a:lnSpc>
                <a:defRPr sz="2500" b="1">
                  <a:solidFill>
                    <a:srgbClr val="141414"/>
                  </a:solidFill>
                  <a:latin typeface="Arial"/>
                  <a:ea typeface="Arial"/>
                  <a:cs typeface="Arial"/>
                  <a:sym typeface="Arial"/>
                </a:defRPr>
              </a:lvl1pPr>
            </a:lstStyle>
            <a:p>
              <a:r>
                <a:t>Excellent academic record</a:t>
              </a:r>
            </a:p>
          </p:txBody>
        </p:sp>
        <p:pic>
          <p:nvPicPr>
            <p:cNvPr id="278" name="圖片 8" descr="圖片 8"/>
            <p:cNvPicPr>
              <a:picLocks noChangeAspect="1"/>
            </p:cNvPicPr>
            <p:nvPr/>
          </p:nvPicPr>
          <p:blipFill>
            <a:blip r:embed="rId15">
              <a:extLst/>
            </a:blip>
            <a:stretch>
              <a:fillRect/>
            </a:stretch>
          </p:blipFill>
          <p:spPr>
            <a:xfrm>
              <a:off x="0" y="0"/>
              <a:ext cx="478861" cy="478861"/>
            </a:xfrm>
            <a:prstGeom prst="rect">
              <a:avLst/>
            </a:prstGeom>
            <a:ln w="12700" cap="flat">
              <a:noFill/>
              <a:miter lim="400000"/>
            </a:ln>
            <a:effectLst/>
          </p:spPr>
        </p:pic>
        <p:pic>
          <p:nvPicPr>
            <p:cNvPr id="279" name="圖片 8" descr="圖片 8"/>
            <p:cNvPicPr>
              <a:picLocks noChangeAspect="1"/>
            </p:cNvPicPr>
            <p:nvPr/>
          </p:nvPicPr>
          <p:blipFill>
            <a:blip r:embed="rId15">
              <a:extLst/>
            </a:blip>
            <a:stretch>
              <a:fillRect/>
            </a:stretch>
          </p:blipFill>
          <p:spPr>
            <a:xfrm>
              <a:off x="0" y="879716"/>
              <a:ext cx="478861" cy="478861"/>
            </a:xfrm>
            <a:prstGeom prst="rect">
              <a:avLst/>
            </a:prstGeom>
            <a:ln w="12700" cap="flat">
              <a:noFill/>
              <a:miter lim="400000"/>
            </a:ln>
            <a:effectLst/>
          </p:spPr>
        </p:pic>
        <p:pic>
          <p:nvPicPr>
            <p:cNvPr id="280" name="圖片 8" descr="圖片 8"/>
            <p:cNvPicPr>
              <a:picLocks noChangeAspect="1"/>
            </p:cNvPicPr>
            <p:nvPr/>
          </p:nvPicPr>
          <p:blipFill>
            <a:blip r:embed="rId15">
              <a:extLst/>
            </a:blip>
            <a:stretch>
              <a:fillRect/>
            </a:stretch>
          </p:blipFill>
          <p:spPr>
            <a:xfrm>
              <a:off x="0" y="2500370"/>
              <a:ext cx="478861" cy="478861"/>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3" name="矩形 6"/>
          <p:cNvSpPr/>
          <p:nvPr/>
        </p:nvSpPr>
        <p:spPr>
          <a:xfrm>
            <a:off x="11748" y="1170196"/>
            <a:ext cx="9120504" cy="5339062"/>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endParaRPr/>
          </a:p>
        </p:txBody>
      </p:sp>
      <p:sp>
        <p:nvSpPr>
          <p:cNvPr id="284" name="文字方塊 9"/>
          <p:cNvSpPr txBox="1"/>
          <p:nvPr/>
        </p:nvSpPr>
        <p:spPr>
          <a:xfrm>
            <a:off x="251616" y="366547"/>
            <a:ext cx="49967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r>
              <a:t>01</a:t>
            </a:r>
          </a:p>
        </p:txBody>
      </p:sp>
      <p:sp>
        <p:nvSpPr>
          <p:cNvPr id="285" name="投影片編號版面配置區 2"/>
          <p:cNvSpPr txBox="1">
            <a:spLocks noGrp="1"/>
          </p:cNvSpPr>
          <p:nvPr>
            <p:ph type="sldNum" sz="quarter" idx="2"/>
          </p:nvPr>
        </p:nvSpPr>
        <p:spPr>
          <a:xfrm>
            <a:off x="8505418" y="6295721"/>
            <a:ext cx="181382"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286" name="圖片 16" descr="圖片 16"/>
          <p:cNvPicPr>
            <a:picLocks noChangeAspect="1"/>
          </p:cNvPicPr>
          <p:nvPr/>
        </p:nvPicPr>
        <p:blipFill>
          <a:blip r:embed="rId3">
            <a:extLst/>
          </a:blip>
          <a:srcRect l="49550" r="37821" b="71720"/>
          <a:stretch>
            <a:fillRect/>
          </a:stretch>
        </p:blipFill>
        <p:spPr>
          <a:xfrm>
            <a:off x="4094074" y="6006026"/>
            <a:ext cx="505957" cy="584927"/>
          </a:xfrm>
          <a:prstGeom prst="rect">
            <a:avLst/>
          </a:prstGeom>
          <a:ln w="12700">
            <a:miter lim="400000"/>
          </a:ln>
        </p:spPr>
      </p:pic>
      <p:grpSp>
        <p:nvGrpSpPr>
          <p:cNvPr id="290" name="群組 50"/>
          <p:cNvGrpSpPr/>
          <p:nvPr/>
        </p:nvGrpSpPr>
        <p:grpSpPr>
          <a:xfrm>
            <a:off x="3154547" y="6119802"/>
            <a:ext cx="669033" cy="471151"/>
            <a:chOff x="0" y="0"/>
            <a:chExt cx="669031" cy="471150"/>
          </a:xfrm>
        </p:grpSpPr>
        <p:pic>
          <p:nvPicPr>
            <p:cNvPr id="287" name="圖片 51" descr="圖片 51"/>
            <p:cNvPicPr>
              <a:picLocks noChangeAspect="1"/>
            </p:cNvPicPr>
            <p:nvPr/>
          </p:nvPicPr>
          <p:blipFill>
            <a:blip r:embed="rId4">
              <a:extLst/>
            </a:blip>
            <a:stretch>
              <a:fillRect/>
            </a:stretch>
          </p:blipFill>
          <p:spPr>
            <a:xfrm>
              <a:off x="490779" y="201080"/>
              <a:ext cx="178253" cy="242942"/>
            </a:xfrm>
            <a:prstGeom prst="rect">
              <a:avLst/>
            </a:prstGeom>
            <a:ln w="12700" cap="flat">
              <a:noFill/>
              <a:miter lim="400000"/>
            </a:ln>
            <a:effectLst/>
          </p:spPr>
        </p:pic>
        <p:pic>
          <p:nvPicPr>
            <p:cNvPr id="288" name="圖片 52" descr="圖片 52"/>
            <p:cNvPicPr>
              <a:picLocks noChangeAspect="1"/>
            </p:cNvPicPr>
            <p:nvPr/>
          </p:nvPicPr>
          <p:blipFill>
            <a:blip r:embed="rId5">
              <a:extLst/>
            </a:blip>
            <a:stretch>
              <a:fillRect/>
            </a:stretch>
          </p:blipFill>
          <p:spPr>
            <a:xfrm flipH="1">
              <a:off x="272615" y="0"/>
              <a:ext cx="345698" cy="471151"/>
            </a:xfrm>
            <a:prstGeom prst="rect">
              <a:avLst/>
            </a:prstGeom>
            <a:ln w="12700" cap="flat">
              <a:noFill/>
              <a:miter lim="400000"/>
            </a:ln>
            <a:effectLst/>
          </p:spPr>
        </p:pic>
        <p:pic>
          <p:nvPicPr>
            <p:cNvPr id="289" name="圖片 53" descr="圖片 53"/>
            <p:cNvPicPr>
              <a:picLocks noChangeAspect="1"/>
            </p:cNvPicPr>
            <p:nvPr/>
          </p:nvPicPr>
          <p:blipFill>
            <a:blip r:embed="rId4">
              <a:extLst/>
            </a:blip>
            <a:stretch>
              <a:fillRect/>
            </a:stretch>
          </p:blipFill>
          <p:spPr>
            <a:xfrm>
              <a:off x="-1" y="200905"/>
              <a:ext cx="178254" cy="242942"/>
            </a:xfrm>
            <a:prstGeom prst="rect">
              <a:avLst/>
            </a:prstGeom>
            <a:ln w="12700" cap="flat">
              <a:noFill/>
              <a:miter lim="400000"/>
            </a:ln>
            <a:effectLst/>
          </p:spPr>
        </p:pic>
      </p:grpSp>
      <p:grpSp>
        <p:nvGrpSpPr>
          <p:cNvPr id="313" name="群組 31"/>
          <p:cNvGrpSpPr/>
          <p:nvPr/>
        </p:nvGrpSpPr>
        <p:grpSpPr>
          <a:xfrm>
            <a:off x="205896" y="1748776"/>
            <a:ext cx="8950219" cy="5095285"/>
            <a:chOff x="45509" y="0"/>
            <a:chExt cx="8950218" cy="5095284"/>
          </a:xfrm>
        </p:grpSpPr>
        <p:pic>
          <p:nvPicPr>
            <p:cNvPr id="291" name="圖片 71" descr="圖片 71"/>
            <p:cNvPicPr>
              <a:picLocks noChangeAspect="1"/>
            </p:cNvPicPr>
            <p:nvPr/>
          </p:nvPicPr>
          <p:blipFill>
            <a:blip r:embed="rId6">
              <a:extLst/>
            </a:blip>
            <a:stretch>
              <a:fillRect/>
            </a:stretch>
          </p:blipFill>
          <p:spPr>
            <a:xfrm>
              <a:off x="1791268" y="3429444"/>
              <a:ext cx="142557" cy="142557"/>
            </a:xfrm>
            <a:prstGeom prst="rect">
              <a:avLst/>
            </a:prstGeom>
            <a:ln w="12700" cap="flat">
              <a:noFill/>
              <a:miter lim="400000"/>
            </a:ln>
            <a:effectLst/>
          </p:spPr>
        </p:pic>
        <p:pic>
          <p:nvPicPr>
            <p:cNvPr id="292" name="圖片 49" descr="圖片 49"/>
            <p:cNvPicPr>
              <a:picLocks noChangeAspect="1"/>
            </p:cNvPicPr>
            <p:nvPr/>
          </p:nvPicPr>
          <p:blipFill>
            <a:blip r:embed="rId7">
              <a:extLst/>
            </a:blip>
            <a:stretch>
              <a:fillRect/>
            </a:stretch>
          </p:blipFill>
          <p:spPr>
            <a:xfrm>
              <a:off x="952510" y="3466844"/>
              <a:ext cx="210313" cy="210313"/>
            </a:xfrm>
            <a:prstGeom prst="rect">
              <a:avLst/>
            </a:prstGeom>
            <a:ln w="12700" cap="flat">
              <a:noFill/>
              <a:miter lim="400000"/>
            </a:ln>
            <a:effectLst/>
          </p:spPr>
        </p:pic>
        <p:grpSp>
          <p:nvGrpSpPr>
            <p:cNvPr id="296" name="群組 55"/>
            <p:cNvGrpSpPr/>
            <p:nvPr/>
          </p:nvGrpSpPr>
          <p:grpSpPr>
            <a:xfrm>
              <a:off x="4722834" y="4028423"/>
              <a:ext cx="1284775" cy="904773"/>
              <a:chOff x="0" y="0"/>
              <a:chExt cx="1284773" cy="904772"/>
            </a:xfrm>
          </p:grpSpPr>
          <p:pic>
            <p:nvPicPr>
              <p:cNvPr id="293" name="圖片 56" descr="圖片 56"/>
              <p:cNvPicPr>
                <a:picLocks noChangeAspect="1"/>
              </p:cNvPicPr>
              <p:nvPr/>
            </p:nvPicPr>
            <p:blipFill>
              <a:blip r:embed="rId8">
                <a:extLst/>
              </a:blip>
              <a:stretch>
                <a:fillRect/>
              </a:stretch>
            </p:blipFill>
            <p:spPr>
              <a:xfrm>
                <a:off x="942465" y="386144"/>
                <a:ext cx="342309" cy="466533"/>
              </a:xfrm>
              <a:prstGeom prst="rect">
                <a:avLst/>
              </a:prstGeom>
              <a:ln w="12700" cap="flat">
                <a:noFill/>
                <a:miter lim="400000"/>
              </a:ln>
              <a:effectLst/>
            </p:spPr>
          </p:pic>
          <p:pic>
            <p:nvPicPr>
              <p:cNvPr id="294" name="圖片 57" descr="圖片 57"/>
              <p:cNvPicPr>
                <a:picLocks noChangeAspect="1"/>
              </p:cNvPicPr>
              <p:nvPr/>
            </p:nvPicPr>
            <p:blipFill>
              <a:blip r:embed="rId9">
                <a:extLst/>
              </a:blip>
              <a:stretch>
                <a:fillRect/>
              </a:stretch>
            </p:blipFill>
            <p:spPr>
              <a:xfrm flipH="1">
                <a:off x="523516" y="0"/>
                <a:ext cx="663858" cy="904773"/>
              </a:xfrm>
              <a:prstGeom prst="rect">
                <a:avLst/>
              </a:prstGeom>
              <a:ln w="12700" cap="flat">
                <a:noFill/>
                <a:miter lim="400000"/>
              </a:ln>
              <a:effectLst/>
            </p:spPr>
          </p:pic>
          <p:pic>
            <p:nvPicPr>
              <p:cNvPr id="295" name="圖片 58" descr="圖片 58"/>
              <p:cNvPicPr>
                <a:picLocks noChangeAspect="1"/>
              </p:cNvPicPr>
              <p:nvPr/>
            </p:nvPicPr>
            <p:blipFill>
              <a:blip r:embed="rId8">
                <a:extLst/>
              </a:blip>
              <a:stretch>
                <a:fillRect/>
              </a:stretch>
            </p:blipFill>
            <p:spPr>
              <a:xfrm>
                <a:off x="-1" y="385808"/>
                <a:ext cx="342309" cy="466532"/>
              </a:xfrm>
              <a:prstGeom prst="rect">
                <a:avLst/>
              </a:prstGeom>
              <a:ln w="12700" cap="flat">
                <a:noFill/>
                <a:miter lim="400000"/>
              </a:ln>
              <a:effectLst/>
            </p:spPr>
          </p:pic>
        </p:grpSp>
        <p:grpSp>
          <p:nvGrpSpPr>
            <p:cNvPr id="300" name="群組 59"/>
            <p:cNvGrpSpPr/>
            <p:nvPr/>
          </p:nvGrpSpPr>
          <p:grpSpPr>
            <a:xfrm>
              <a:off x="6489837" y="3838582"/>
              <a:ext cx="1554348" cy="1094614"/>
              <a:chOff x="0" y="0"/>
              <a:chExt cx="1554346" cy="1094613"/>
            </a:xfrm>
          </p:grpSpPr>
          <p:pic>
            <p:nvPicPr>
              <p:cNvPr id="297" name="圖片 60" descr="圖片 60"/>
              <p:cNvPicPr>
                <a:picLocks noChangeAspect="1"/>
              </p:cNvPicPr>
              <p:nvPr/>
            </p:nvPicPr>
            <p:blipFill>
              <a:blip r:embed="rId10">
                <a:extLst/>
              </a:blip>
              <a:stretch>
                <a:fillRect/>
              </a:stretch>
            </p:blipFill>
            <p:spPr>
              <a:xfrm>
                <a:off x="1140215" y="467165"/>
                <a:ext cx="414132" cy="564422"/>
              </a:xfrm>
              <a:prstGeom prst="rect">
                <a:avLst/>
              </a:prstGeom>
              <a:ln w="12700" cap="flat">
                <a:noFill/>
                <a:miter lim="400000"/>
              </a:ln>
              <a:effectLst/>
            </p:spPr>
          </p:pic>
          <p:pic>
            <p:nvPicPr>
              <p:cNvPr id="298" name="圖片 61" descr="圖片 61"/>
              <p:cNvPicPr>
                <a:picLocks noChangeAspect="1"/>
              </p:cNvPicPr>
              <p:nvPr/>
            </p:nvPicPr>
            <p:blipFill>
              <a:blip r:embed="rId11">
                <a:extLst/>
              </a:blip>
              <a:stretch>
                <a:fillRect/>
              </a:stretch>
            </p:blipFill>
            <p:spPr>
              <a:xfrm flipH="1">
                <a:off x="633362" y="0"/>
                <a:ext cx="803149" cy="1094614"/>
              </a:xfrm>
              <a:prstGeom prst="rect">
                <a:avLst/>
              </a:prstGeom>
              <a:ln w="12700" cap="flat">
                <a:noFill/>
                <a:miter lim="400000"/>
              </a:ln>
              <a:effectLst/>
            </p:spPr>
          </p:pic>
          <p:pic>
            <p:nvPicPr>
              <p:cNvPr id="299" name="圖片 62" descr="圖片 62"/>
              <p:cNvPicPr>
                <a:picLocks noChangeAspect="1"/>
              </p:cNvPicPr>
              <p:nvPr/>
            </p:nvPicPr>
            <p:blipFill>
              <a:blip r:embed="rId10">
                <a:extLst/>
              </a:blip>
              <a:stretch>
                <a:fillRect/>
              </a:stretch>
            </p:blipFill>
            <p:spPr>
              <a:xfrm>
                <a:off x="-1" y="466759"/>
                <a:ext cx="414133" cy="564421"/>
              </a:xfrm>
              <a:prstGeom prst="rect">
                <a:avLst/>
              </a:prstGeom>
              <a:ln w="12700" cap="flat">
                <a:noFill/>
                <a:miter lim="400000"/>
              </a:ln>
              <a:effectLst/>
            </p:spPr>
          </p:pic>
        </p:grpSp>
        <p:pic>
          <p:nvPicPr>
            <p:cNvPr id="301" name="圖片 67" descr="圖片 67"/>
            <p:cNvPicPr>
              <a:picLocks noChangeAspect="1"/>
            </p:cNvPicPr>
            <p:nvPr/>
          </p:nvPicPr>
          <p:blipFill>
            <a:blip r:embed="rId7">
              <a:extLst/>
            </a:blip>
            <a:stretch>
              <a:fillRect/>
            </a:stretch>
          </p:blipFill>
          <p:spPr>
            <a:xfrm>
              <a:off x="7552996" y="3598952"/>
              <a:ext cx="273667" cy="273667"/>
            </a:xfrm>
            <a:prstGeom prst="rect">
              <a:avLst/>
            </a:prstGeom>
            <a:ln w="12700" cap="flat">
              <a:noFill/>
              <a:miter lim="400000"/>
            </a:ln>
            <a:effectLst/>
          </p:spPr>
        </p:pic>
        <p:pic>
          <p:nvPicPr>
            <p:cNvPr id="302" name="圖片 68" descr="圖片 68"/>
            <p:cNvPicPr>
              <a:picLocks noChangeAspect="1"/>
            </p:cNvPicPr>
            <p:nvPr/>
          </p:nvPicPr>
          <p:blipFill>
            <a:blip r:embed="rId6">
              <a:extLst/>
            </a:blip>
            <a:stretch>
              <a:fillRect/>
            </a:stretch>
          </p:blipFill>
          <p:spPr>
            <a:xfrm>
              <a:off x="8178182" y="3614768"/>
              <a:ext cx="142557" cy="142557"/>
            </a:xfrm>
            <a:prstGeom prst="rect">
              <a:avLst/>
            </a:prstGeom>
            <a:ln w="12700" cap="flat">
              <a:noFill/>
              <a:miter lim="400000"/>
            </a:ln>
            <a:effectLst/>
          </p:spPr>
        </p:pic>
        <p:pic>
          <p:nvPicPr>
            <p:cNvPr id="303" name="圖片 69" descr="圖片 69"/>
            <p:cNvPicPr>
              <a:picLocks noChangeAspect="1"/>
            </p:cNvPicPr>
            <p:nvPr/>
          </p:nvPicPr>
          <p:blipFill>
            <a:blip r:embed="rId12">
              <a:extLst/>
            </a:blip>
            <a:stretch>
              <a:fillRect/>
            </a:stretch>
          </p:blipFill>
          <p:spPr>
            <a:xfrm rot="21376465" flipH="1">
              <a:off x="7364266" y="50126"/>
              <a:ext cx="1588030" cy="1388451"/>
            </a:xfrm>
            <a:prstGeom prst="rect">
              <a:avLst/>
            </a:prstGeom>
            <a:ln w="12700" cap="flat">
              <a:noFill/>
              <a:miter lim="400000"/>
            </a:ln>
            <a:effectLst/>
          </p:spPr>
        </p:pic>
        <p:pic>
          <p:nvPicPr>
            <p:cNvPr id="304" name="圖片 70" descr="圖片 70"/>
            <p:cNvPicPr>
              <a:picLocks noChangeAspect="1"/>
            </p:cNvPicPr>
            <p:nvPr/>
          </p:nvPicPr>
          <p:blipFill>
            <a:blip r:embed="rId7">
              <a:extLst/>
            </a:blip>
            <a:stretch>
              <a:fillRect/>
            </a:stretch>
          </p:blipFill>
          <p:spPr>
            <a:xfrm>
              <a:off x="2093177" y="3872618"/>
              <a:ext cx="273667" cy="273667"/>
            </a:xfrm>
            <a:prstGeom prst="rect">
              <a:avLst/>
            </a:prstGeom>
            <a:ln w="12700" cap="flat">
              <a:noFill/>
              <a:miter lim="400000"/>
            </a:ln>
            <a:effectLst/>
          </p:spPr>
        </p:pic>
        <p:pic>
          <p:nvPicPr>
            <p:cNvPr id="305" name="圖片 73" descr="圖片 73"/>
            <p:cNvPicPr>
              <a:picLocks noChangeAspect="1"/>
            </p:cNvPicPr>
            <p:nvPr/>
          </p:nvPicPr>
          <p:blipFill>
            <a:blip r:embed="rId7">
              <a:extLst/>
            </a:blip>
            <a:stretch>
              <a:fillRect/>
            </a:stretch>
          </p:blipFill>
          <p:spPr>
            <a:xfrm>
              <a:off x="4056005" y="3771682"/>
              <a:ext cx="210313" cy="210313"/>
            </a:xfrm>
            <a:prstGeom prst="rect">
              <a:avLst/>
            </a:prstGeom>
            <a:ln w="12700" cap="flat">
              <a:noFill/>
              <a:miter lim="400000"/>
            </a:ln>
            <a:effectLst/>
          </p:spPr>
        </p:pic>
        <p:pic>
          <p:nvPicPr>
            <p:cNvPr id="306" name="圖片 74" descr="圖片 74"/>
            <p:cNvPicPr>
              <a:picLocks noChangeAspect="1"/>
            </p:cNvPicPr>
            <p:nvPr/>
          </p:nvPicPr>
          <p:blipFill>
            <a:blip r:embed="rId7">
              <a:extLst/>
            </a:blip>
            <a:stretch>
              <a:fillRect/>
            </a:stretch>
          </p:blipFill>
          <p:spPr>
            <a:xfrm>
              <a:off x="4679779" y="3437131"/>
              <a:ext cx="210313" cy="210313"/>
            </a:xfrm>
            <a:prstGeom prst="rect">
              <a:avLst/>
            </a:prstGeom>
            <a:ln w="12700" cap="flat">
              <a:noFill/>
              <a:miter lim="400000"/>
            </a:ln>
            <a:effectLst/>
          </p:spPr>
        </p:pic>
        <p:pic>
          <p:nvPicPr>
            <p:cNvPr id="307" name="圖片 75" descr="圖片 75"/>
            <p:cNvPicPr>
              <a:picLocks noChangeAspect="1"/>
            </p:cNvPicPr>
            <p:nvPr/>
          </p:nvPicPr>
          <p:blipFill>
            <a:blip r:embed="rId7">
              <a:extLst/>
            </a:blip>
            <a:stretch>
              <a:fillRect/>
            </a:stretch>
          </p:blipFill>
          <p:spPr>
            <a:xfrm>
              <a:off x="3794261" y="3395566"/>
              <a:ext cx="210313" cy="210313"/>
            </a:xfrm>
            <a:prstGeom prst="rect">
              <a:avLst/>
            </a:prstGeom>
            <a:ln w="12700" cap="flat">
              <a:noFill/>
              <a:miter lim="400000"/>
            </a:ln>
            <a:effectLst/>
          </p:spPr>
        </p:pic>
        <p:pic>
          <p:nvPicPr>
            <p:cNvPr id="308" name="圖片 13" descr="圖片 13"/>
            <p:cNvPicPr>
              <a:picLocks noChangeAspect="1"/>
            </p:cNvPicPr>
            <p:nvPr/>
          </p:nvPicPr>
          <p:blipFill>
            <a:blip r:embed="rId13">
              <a:extLst/>
            </a:blip>
            <a:srcRect r="56186" b="30243"/>
            <a:stretch>
              <a:fillRect/>
            </a:stretch>
          </p:blipFill>
          <p:spPr>
            <a:xfrm>
              <a:off x="80821" y="3332592"/>
              <a:ext cx="2177758" cy="1762693"/>
            </a:xfrm>
            <a:prstGeom prst="rect">
              <a:avLst/>
            </a:prstGeom>
            <a:ln w="12700" cap="flat">
              <a:noFill/>
              <a:miter lim="400000"/>
            </a:ln>
            <a:effectLst/>
          </p:spPr>
        </p:pic>
        <p:pic>
          <p:nvPicPr>
            <p:cNvPr id="309" name="圖片 48" descr="圖片 48"/>
            <p:cNvPicPr>
              <a:picLocks noChangeAspect="1"/>
            </p:cNvPicPr>
            <p:nvPr/>
          </p:nvPicPr>
          <p:blipFill>
            <a:blip r:embed="rId7">
              <a:extLst/>
            </a:blip>
            <a:stretch>
              <a:fillRect/>
            </a:stretch>
          </p:blipFill>
          <p:spPr>
            <a:xfrm>
              <a:off x="45509" y="4118090"/>
              <a:ext cx="271973" cy="271973"/>
            </a:xfrm>
            <a:prstGeom prst="rect">
              <a:avLst/>
            </a:prstGeom>
            <a:ln w="12700" cap="flat">
              <a:noFill/>
              <a:miter lim="400000"/>
            </a:ln>
            <a:effectLst/>
          </p:spPr>
        </p:pic>
        <p:pic>
          <p:nvPicPr>
            <p:cNvPr id="310" name="圖片 30" descr="圖片 30"/>
            <p:cNvPicPr>
              <a:picLocks noChangeAspect="1"/>
            </p:cNvPicPr>
            <p:nvPr/>
          </p:nvPicPr>
          <p:blipFill>
            <a:blip r:embed="rId14">
              <a:extLst/>
            </a:blip>
            <a:stretch>
              <a:fillRect/>
            </a:stretch>
          </p:blipFill>
          <p:spPr>
            <a:xfrm>
              <a:off x="2016054" y="3569410"/>
              <a:ext cx="2411165" cy="1272767"/>
            </a:xfrm>
            <a:prstGeom prst="rect">
              <a:avLst/>
            </a:prstGeom>
            <a:ln w="12700" cap="flat">
              <a:noFill/>
              <a:miter lim="400000"/>
            </a:ln>
            <a:effectLst/>
          </p:spPr>
        </p:pic>
        <p:pic>
          <p:nvPicPr>
            <p:cNvPr id="311" name="圖片 66" descr="圖片 66"/>
            <p:cNvPicPr>
              <a:picLocks noChangeAspect="1"/>
            </p:cNvPicPr>
            <p:nvPr/>
          </p:nvPicPr>
          <p:blipFill>
            <a:blip r:embed="rId7">
              <a:extLst/>
            </a:blip>
            <a:stretch>
              <a:fillRect/>
            </a:stretch>
          </p:blipFill>
          <p:spPr>
            <a:xfrm>
              <a:off x="7016007" y="3383727"/>
              <a:ext cx="210313" cy="210313"/>
            </a:xfrm>
            <a:prstGeom prst="rect">
              <a:avLst/>
            </a:prstGeom>
            <a:ln w="12700" cap="flat">
              <a:noFill/>
              <a:miter lim="400000"/>
            </a:ln>
            <a:effectLst/>
          </p:spPr>
        </p:pic>
        <p:pic>
          <p:nvPicPr>
            <p:cNvPr id="312" name="圖片 72" descr="圖片 72"/>
            <p:cNvPicPr>
              <a:picLocks noChangeAspect="1"/>
            </p:cNvPicPr>
            <p:nvPr/>
          </p:nvPicPr>
          <p:blipFill>
            <a:blip r:embed="rId7">
              <a:extLst/>
            </a:blip>
            <a:stretch>
              <a:fillRect/>
            </a:stretch>
          </p:blipFill>
          <p:spPr>
            <a:xfrm>
              <a:off x="4860314" y="3941891"/>
              <a:ext cx="210313" cy="210313"/>
            </a:xfrm>
            <a:prstGeom prst="rect">
              <a:avLst/>
            </a:prstGeom>
            <a:ln w="12700" cap="flat">
              <a:noFill/>
              <a:miter lim="400000"/>
            </a:ln>
            <a:effectLst/>
          </p:spPr>
        </p:pic>
      </p:grpSp>
      <p:sp>
        <p:nvSpPr>
          <p:cNvPr id="314" name="矩形 76"/>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sp>
        <p:nvSpPr>
          <p:cNvPr id="315" name="矩形 1"/>
          <p:cNvSpPr txBox="1"/>
          <p:nvPr/>
        </p:nvSpPr>
        <p:spPr>
          <a:xfrm>
            <a:off x="523587" y="257553"/>
            <a:ext cx="3508138" cy="609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Disqualification</a:t>
            </a:r>
          </a:p>
        </p:txBody>
      </p:sp>
      <p:sp>
        <p:nvSpPr>
          <p:cNvPr id="316" name="TextBox 14"/>
          <p:cNvSpPr txBox="1"/>
          <p:nvPr/>
        </p:nvSpPr>
        <p:spPr>
          <a:xfrm>
            <a:off x="477867" y="1453239"/>
            <a:ext cx="8561456" cy="3949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42900" indent="-342900">
              <a:lnSpc>
                <a:spcPts val="2800"/>
              </a:lnSpc>
              <a:buSzPct val="100000"/>
              <a:buAutoNum type="arabicPeriod"/>
              <a:defRPr b="1">
                <a:solidFill>
                  <a:srgbClr val="1F497D"/>
                </a:solidFill>
                <a:latin typeface="Arial"/>
                <a:ea typeface="Arial"/>
                <a:cs typeface="Arial"/>
                <a:sym typeface="Arial"/>
              </a:defRPr>
            </a:pPr>
            <a:r>
              <a:rPr lang="en-GB" dirty="0" smtClean="0"/>
              <a:t>Taiwanese,</a:t>
            </a:r>
            <a:r>
              <a:rPr lang="en-GB" dirty="0"/>
              <a:t> </a:t>
            </a:r>
            <a:r>
              <a:rPr lang="en-GB" dirty="0" smtClean="0"/>
              <a:t>Chinese, Hong Kong, and Macau citizens</a:t>
            </a:r>
            <a:r>
              <a:rPr dirty="0" smtClean="0"/>
              <a:t>.</a:t>
            </a:r>
            <a:endParaRPr sz="2300" dirty="0">
              <a:solidFill>
                <a:srgbClr val="141414"/>
              </a:solidFill>
            </a:endParaRPr>
          </a:p>
          <a:p>
            <a:pPr marL="342900" indent="-342900">
              <a:lnSpc>
                <a:spcPts val="2800"/>
              </a:lnSpc>
              <a:buSzPct val="100000"/>
              <a:buAutoNum type="arabicPeriod"/>
              <a:defRPr b="1">
                <a:solidFill>
                  <a:srgbClr val="1F497D"/>
                </a:solidFill>
                <a:latin typeface="Arial"/>
                <a:ea typeface="Arial"/>
                <a:cs typeface="Arial"/>
                <a:sym typeface="Arial"/>
              </a:defRPr>
            </a:pPr>
            <a:r>
              <a:rPr dirty="0"/>
              <a:t>Already studying at a university/college in Taiwan (unless about to graduate and pursuing further study).</a:t>
            </a:r>
            <a:endParaRPr sz="2300" dirty="0">
              <a:solidFill>
                <a:srgbClr val="141414"/>
              </a:solidFill>
            </a:endParaRPr>
          </a:p>
          <a:p>
            <a:pPr marL="342900" indent="-342900">
              <a:lnSpc>
                <a:spcPts val="2800"/>
              </a:lnSpc>
              <a:buSzPct val="100000"/>
              <a:buAutoNum type="arabicPeriod"/>
              <a:defRPr b="1">
                <a:solidFill>
                  <a:srgbClr val="1F497D"/>
                </a:solidFill>
                <a:latin typeface="Arial"/>
                <a:ea typeface="Arial"/>
                <a:cs typeface="Arial"/>
                <a:sym typeface="Arial"/>
              </a:defRPr>
            </a:pPr>
            <a:r>
              <a:rPr dirty="0"/>
              <a:t>Already studied in Taiwan for degree of the same level.</a:t>
            </a:r>
            <a:endParaRPr sz="2300" dirty="0">
              <a:solidFill>
                <a:srgbClr val="141414"/>
              </a:solidFill>
            </a:endParaRPr>
          </a:p>
          <a:p>
            <a:pPr marL="342900" indent="-342900">
              <a:lnSpc>
                <a:spcPts val="2800"/>
              </a:lnSpc>
              <a:buSzPct val="100000"/>
              <a:buAutoNum type="arabicPeriod"/>
              <a:defRPr b="1">
                <a:solidFill>
                  <a:srgbClr val="1F497D"/>
                </a:solidFill>
                <a:latin typeface="Arial"/>
                <a:ea typeface="Arial"/>
                <a:cs typeface="Arial"/>
                <a:sym typeface="Arial"/>
              </a:defRPr>
            </a:pPr>
            <a:r>
              <a:rPr dirty="0"/>
              <a:t>Exchange or dual/joint degree students.</a:t>
            </a:r>
            <a:endParaRPr sz="2300" dirty="0">
              <a:solidFill>
                <a:srgbClr val="141414"/>
              </a:solidFill>
            </a:endParaRPr>
          </a:p>
          <a:p>
            <a:pPr marL="342900" indent="-342900">
              <a:lnSpc>
                <a:spcPts val="2800"/>
              </a:lnSpc>
              <a:buSzPct val="100000"/>
              <a:buAutoNum type="arabicPeriod"/>
              <a:defRPr b="1">
                <a:solidFill>
                  <a:srgbClr val="1F497D"/>
                </a:solidFill>
                <a:latin typeface="Arial"/>
                <a:ea typeface="Arial"/>
                <a:cs typeface="Arial"/>
                <a:sym typeface="Arial"/>
              </a:defRPr>
            </a:pPr>
            <a:r>
              <a:rPr dirty="0"/>
              <a:t>Received the Taiwan Scholarship for five years in total already or will exceed the five-year limit.</a:t>
            </a:r>
            <a:endParaRPr sz="2300" dirty="0">
              <a:solidFill>
                <a:srgbClr val="141414"/>
              </a:solidFill>
            </a:endParaRPr>
          </a:p>
          <a:p>
            <a:pPr marL="342900" indent="-342900">
              <a:lnSpc>
                <a:spcPts val="2800"/>
              </a:lnSpc>
              <a:buSzPct val="100000"/>
              <a:buAutoNum type="arabicPeriod"/>
              <a:defRPr b="1">
                <a:solidFill>
                  <a:srgbClr val="1F497D"/>
                </a:solidFill>
                <a:latin typeface="Arial"/>
                <a:ea typeface="Arial"/>
                <a:cs typeface="Arial"/>
                <a:sym typeface="Arial"/>
              </a:defRPr>
            </a:pPr>
            <a:r>
              <a:rPr dirty="0"/>
              <a:t>Had previous Taiwan Scholarship or </a:t>
            </a:r>
            <a:r>
              <a:rPr dirty="0" err="1"/>
              <a:t>Huayu</a:t>
            </a:r>
            <a:r>
              <a:rPr dirty="0"/>
              <a:t> Enrichment Scholarship from the MOE revoked.</a:t>
            </a:r>
            <a:endParaRPr sz="2300" dirty="0">
              <a:solidFill>
                <a:srgbClr val="141414"/>
              </a:solidFill>
            </a:endParaRPr>
          </a:p>
          <a:p>
            <a:pPr marL="342900" indent="-342900">
              <a:lnSpc>
                <a:spcPts val="2800"/>
              </a:lnSpc>
              <a:buSzPct val="100000"/>
              <a:buAutoNum type="arabicPeriod"/>
              <a:defRPr b="1">
                <a:solidFill>
                  <a:srgbClr val="1F497D"/>
                </a:solidFill>
                <a:latin typeface="Arial"/>
                <a:ea typeface="Arial"/>
                <a:cs typeface="Arial"/>
                <a:sym typeface="Arial"/>
              </a:defRPr>
            </a:pPr>
            <a:r>
              <a:rPr dirty="0"/>
              <a:t>Will receive other scholarship/subsidy from the Taiwan government or education institutions in Taiwan.</a:t>
            </a:r>
          </a:p>
        </p:txBody>
      </p:sp>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6" name="矩形 6"/>
          <p:cNvSpPr/>
          <p:nvPr/>
        </p:nvSpPr>
        <p:spPr>
          <a:xfrm>
            <a:off x="11748" y="1157841"/>
            <a:ext cx="9120504" cy="5326776"/>
          </a:xfrm>
          <a:prstGeom prst="rect">
            <a:avLst/>
          </a:prstGeom>
          <a:solidFill>
            <a:srgbClr val="FFFFFF"/>
          </a:solidFill>
          <a:ln w="25400">
            <a:solidFill>
              <a:srgbClr val="FFFFFF"/>
            </a:solidFill>
          </a:ln>
        </p:spPr>
        <p:txBody>
          <a:bodyPr lIns="45719" rIns="45719" anchor="ctr"/>
          <a:lstStyle/>
          <a:p>
            <a:pPr algn="ctr">
              <a:defRPr>
                <a:solidFill>
                  <a:srgbClr val="FFFFFF"/>
                </a:solidFill>
              </a:defRPr>
            </a:pPr>
            <a:r>
              <a:rPr lang="en-GB" dirty="0" smtClean="0"/>
              <a:t>    </a:t>
            </a:r>
            <a:endParaRPr dirty="0"/>
          </a:p>
        </p:txBody>
      </p:sp>
      <p:sp>
        <p:nvSpPr>
          <p:cNvPr id="197" name="文字方塊 9"/>
          <p:cNvSpPr txBox="1"/>
          <p:nvPr/>
        </p:nvSpPr>
        <p:spPr>
          <a:xfrm>
            <a:off x="251616" y="366547"/>
            <a:ext cx="49967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b="1">
                <a:solidFill>
                  <a:srgbClr val="39619E"/>
                </a:solidFill>
                <a:latin typeface="微軟正黑體"/>
                <a:ea typeface="微軟正黑體"/>
                <a:cs typeface="微軟正黑體"/>
                <a:sym typeface="微軟正黑體"/>
              </a:defRPr>
            </a:lvl1pPr>
          </a:lstStyle>
          <a:p>
            <a:r>
              <a:t>01</a:t>
            </a:r>
          </a:p>
        </p:txBody>
      </p:sp>
      <p:sp>
        <p:nvSpPr>
          <p:cNvPr id="198" name="投影片編號版面配置區 2"/>
          <p:cNvSpPr txBox="1">
            <a:spLocks noGrp="1"/>
          </p:cNvSpPr>
          <p:nvPr>
            <p:ph type="sldNum" sz="quarter" idx="2"/>
          </p:nvPr>
        </p:nvSpPr>
        <p:spPr>
          <a:xfrm>
            <a:off x="8505418" y="6295721"/>
            <a:ext cx="181382"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199" name="圖片 16" descr="圖片 16"/>
          <p:cNvPicPr>
            <a:picLocks noChangeAspect="1"/>
          </p:cNvPicPr>
          <p:nvPr/>
        </p:nvPicPr>
        <p:blipFill>
          <a:blip r:embed="rId3">
            <a:extLst/>
          </a:blip>
          <a:srcRect l="49550" r="37821" b="71720"/>
          <a:stretch>
            <a:fillRect/>
          </a:stretch>
        </p:blipFill>
        <p:spPr>
          <a:xfrm>
            <a:off x="4094074" y="6006026"/>
            <a:ext cx="505957" cy="584927"/>
          </a:xfrm>
          <a:prstGeom prst="rect">
            <a:avLst/>
          </a:prstGeom>
          <a:ln w="12700">
            <a:miter lim="400000"/>
          </a:ln>
        </p:spPr>
      </p:pic>
      <p:grpSp>
        <p:nvGrpSpPr>
          <p:cNvPr id="203" name="群組 50"/>
          <p:cNvGrpSpPr/>
          <p:nvPr/>
        </p:nvGrpSpPr>
        <p:grpSpPr>
          <a:xfrm>
            <a:off x="3154547" y="6119802"/>
            <a:ext cx="669033" cy="471151"/>
            <a:chOff x="0" y="0"/>
            <a:chExt cx="669031" cy="471150"/>
          </a:xfrm>
        </p:grpSpPr>
        <p:pic>
          <p:nvPicPr>
            <p:cNvPr id="200" name="圖片 51" descr="圖片 51"/>
            <p:cNvPicPr>
              <a:picLocks noChangeAspect="1"/>
            </p:cNvPicPr>
            <p:nvPr/>
          </p:nvPicPr>
          <p:blipFill>
            <a:blip r:embed="rId4">
              <a:extLst/>
            </a:blip>
            <a:stretch>
              <a:fillRect/>
            </a:stretch>
          </p:blipFill>
          <p:spPr>
            <a:xfrm>
              <a:off x="490779" y="201080"/>
              <a:ext cx="178253" cy="242942"/>
            </a:xfrm>
            <a:prstGeom prst="rect">
              <a:avLst/>
            </a:prstGeom>
            <a:ln w="12700" cap="flat">
              <a:noFill/>
              <a:miter lim="400000"/>
            </a:ln>
            <a:effectLst/>
          </p:spPr>
        </p:pic>
        <p:pic>
          <p:nvPicPr>
            <p:cNvPr id="201" name="圖片 52" descr="圖片 52"/>
            <p:cNvPicPr>
              <a:picLocks noChangeAspect="1"/>
            </p:cNvPicPr>
            <p:nvPr/>
          </p:nvPicPr>
          <p:blipFill>
            <a:blip r:embed="rId5">
              <a:extLst/>
            </a:blip>
            <a:stretch>
              <a:fillRect/>
            </a:stretch>
          </p:blipFill>
          <p:spPr>
            <a:xfrm flipH="1">
              <a:off x="272615" y="0"/>
              <a:ext cx="345698" cy="471151"/>
            </a:xfrm>
            <a:prstGeom prst="rect">
              <a:avLst/>
            </a:prstGeom>
            <a:ln w="12700" cap="flat">
              <a:noFill/>
              <a:miter lim="400000"/>
            </a:ln>
            <a:effectLst/>
          </p:spPr>
        </p:pic>
        <p:pic>
          <p:nvPicPr>
            <p:cNvPr id="202" name="圖片 53" descr="圖片 53"/>
            <p:cNvPicPr>
              <a:picLocks noChangeAspect="1"/>
            </p:cNvPicPr>
            <p:nvPr/>
          </p:nvPicPr>
          <p:blipFill>
            <a:blip r:embed="rId4">
              <a:extLst/>
            </a:blip>
            <a:stretch>
              <a:fillRect/>
            </a:stretch>
          </p:blipFill>
          <p:spPr>
            <a:xfrm>
              <a:off x="-1" y="200905"/>
              <a:ext cx="178254" cy="242942"/>
            </a:xfrm>
            <a:prstGeom prst="rect">
              <a:avLst/>
            </a:prstGeom>
            <a:ln w="12700" cap="flat">
              <a:noFill/>
              <a:miter lim="400000"/>
            </a:ln>
            <a:effectLst/>
          </p:spPr>
        </p:pic>
      </p:grpSp>
      <p:grpSp>
        <p:nvGrpSpPr>
          <p:cNvPr id="226" name="群組 31"/>
          <p:cNvGrpSpPr/>
          <p:nvPr/>
        </p:nvGrpSpPr>
        <p:grpSpPr>
          <a:xfrm>
            <a:off x="205896" y="2298267"/>
            <a:ext cx="8713259" cy="4545795"/>
            <a:chOff x="45509" y="0"/>
            <a:chExt cx="8713258" cy="4545793"/>
          </a:xfrm>
        </p:grpSpPr>
        <p:pic>
          <p:nvPicPr>
            <p:cNvPr id="204" name="圖片 71" descr="圖片 71"/>
            <p:cNvPicPr>
              <a:picLocks noChangeAspect="1"/>
            </p:cNvPicPr>
            <p:nvPr/>
          </p:nvPicPr>
          <p:blipFill>
            <a:blip r:embed="rId6">
              <a:extLst/>
            </a:blip>
            <a:stretch>
              <a:fillRect/>
            </a:stretch>
          </p:blipFill>
          <p:spPr>
            <a:xfrm>
              <a:off x="1791268" y="2879953"/>
              <a:ext cx="142557" cy="142557"/>
            </a:xfrm>
            <a:prstGeom prst="rect">
              <a:avLst/>
            </a:prstGeom>
            <a:ln w="12700" cap="flat">
              <a:noFill/>
              <a:miter lim="400000"/>
            </a:ln>
            <a:effectLst/>
          </p:spPr>
        </p:pic>
        <p:pic>
          <p:nvPicPr>
            <p:cNvPr id="205" name="圖片 49" descr="圖片 49"/>
            <p:cNvPicPr>
              <a:picLocks noChangeAspect="1"/>
            </p:cNvPicPr>
            <p:nvPr/>
          </p:nvPicPr>
          <p:blipFill>
            <a:blip r:embed="rId7">
              <a:extLst/>
            </a:blip>
            <a:stretch>
              <a:fillRect/>
            </a:stretch>
          </p:blipFill>
          <p:spPr>
            <a:xfrm>
              <a:off x="952509" y="2917353"/>
              <a:ext cx="210313" cy="210313"/>
            </a:xfrm>
            <a:prstGeom prst="rect">
              <a:avLst/>
            </a:prstGeom>
            <a:ln w="12700" cap="flat">
              <a:noFill/>
              <a:miter lim="400000"/>
            </a:ln>
            <a:effectLst/>
          </p:spPr>
        </p:pic>
        <p:grpSp>
          <p:nvGrpSpPr>
            <p:cNvPr id="209" name="群組 55"/>
            <p:cNvGrpSpPr/>
            <p:nvPr/>
          </p:nvGrpSpPr>
          <p:grpSpPr>
            <a:xfrm>
              <a:off x="4722834" y="3478932"/>
              <a:ext cx="1284774" cy="904773"/>
              <a:chOff x="0" y="0"/>
              <a:chExt cx="1284772" cy="904772"/>
            </a:xfrm>
          </p:grpSpPr>
          <p:pic>
            <p:nvPicPr>
              <p:cNvPr id="206" name="圖片 56" descr="圖片 56"/>
              <p:cNvPicPr>
                <a:picLocks noChangeAspect="1"/>
              </p:cNvPicPr>
              <p:nvPr/>
            </p:nvPicPr>
            <p:blipFill>
              <a:blip r:embed="rId8">
                <a:extLst/>
              </a:blip>
              <a:stretch>
                <a:fillRect/>
              </a:stretch>
            </p:blipFill>
            <p:spPr>
              <a:xfrm>
                <a:off x="942465" y="386144"/>
                <a:ext cx="342308" cy="466533"/>
              </a:xfrm>
              <a:prstGeom prst="rect">
                <a:avLst/>
              </a:prstGeom>
              <a:ln w="12700" cap="flat">
                <a:noFill/>
                <a:miter lim="400000"/>
              </a:ln>
              <a:effectLst/>
            </p:spPr>
          </p:pic>
          <p:pic>
            <p:nvPicPr>
              <p:cNvPr id="207" name="圖片 57" descr="圖片 57"/>
              <p:cNvPicPr>
                <a:picLocks noChangeAspect="1"/>
              </p:cNvPicPr>
              <p:nvPr/>
            </p:nvPicPr>
            <p:blipFill>
              <a:blip r:embed="rId9">
                <a:extLst/>
              </a:blip>
              <a:stretch>
                <a:fillRect/>
              </a:stretch>
            </p:blipFill>
            <p:spPr>
              <a:xfrm flipH="1">
                <a:off x="523516" y="0"/>
                <a:ext cx="663858" cy="904773"/>
              </a:xfrm>
              <a:prstGeom prst="rect">
                <a:avLst/>
              </a:prstGeom>
              <a:ln w="12700" cap="flat">
                <a:noFill/>
                <a:miter lim="400000"/>
              </a:ln>
              <a:effectLst/>
            </p:spPr>
          </p:pic>
          <p:pic>
            <p:nvPicPr>
              <p:cNvPr id="208" name="圖片 58" descr="圖片 58"/>
              <p:cNvPicPr>
                <a:picLocks noChangeAspect="1"/>
              </p:cNvPicPr>
              <p:nvPr/>
            </p:nvPicPr>
            <p:blipFill>
              <a:blip r:embed="rId8">
                <a:extLst/>
              </a:blip>
              <a:stretch>
                <a:fillRect/>
              </a:stretch>
            </p:blipFill>
            <p:spPr>
              <a:xfrm>
                <a:off x="0" y="385808"/>
                <a:ext cx="342308" cy="466532"/>
              </a:xfrm>
              <a:prstGeom prst="rect">
                <a:avLst/>
              </a:prstGeom>
              <a:ln w="12700" cap="flat">
                <a:noFill/>
                <a:miter lim="400000"/>
              </a:ln>
              <a:effectLst/>
            </p:spPr>
          </p:pic>
        </p:grpSp>
        <p:grpSp>
          <p:nvGrpSpPr>
            <p:cNvPr id="213" name="群組 59"/>
            <p:cNvGrpSpPr/>
            <p:nvPr/>
          </p:nvGrpSpPr>
          <p:grpSpPr>
            <a:xfrm>
              <a:off x="6489836" y="3289091"/>
              <a:ext cx="1554348" cy="1094614"/>
              <a:chOff x="0" y="0"/>
              <a:chExt cx="1554346" cy="1094613"/>
            </a:xfrm>
          </p:grpSpPr>
          <p:pic>
            <p:nvPicPr>
              <p:cNvPr id="210" name="圖片 60" descr="圖片 60"/>
              <p:cNvPicPr>
                <a:picLocks noChangeAspect="1"/>
              </p:cNvPicPr>
              <p:nvPr/>
            </p:nvPicPr>
            <p:blipFill>
              <a:blip r:embed="rId10">
                <a:extLst/>
              </a:blip>
              <a:stretch>
                <a:fillRect/>
              </a:stretch>
            </p:blipFill>
            <p:spPr>
              <a:xfrm>
                <a:off x="1140215" y="467165"/>
                <a:ext cx="414132" cy="564422"/>
              </a:xfrm>
              <a:prstGeom prst="rect">
                <a:avLst/>
              </a:prstGeom>
              <a:ln w="12700" cap="flat">
                <a:noFill/>
                <a:miter lim="400000"/>
              </a:ln>
              <a:effectLst/>
            </p:spPr>
          </p:pic>
          <p:pic>
            <p:nvPicPr>
              <p:cNvPr id="211" name="圖片 61" descr="圖片 61"/>
              <p:cNvPicPr>
                <a:picLocks noChangeAspect="1"/>
              </p:cNvPicPr>
              <p:nvPr/>
            </p:nvPicPr>
            <p:blipFill>
              <a:blip r:embed="rId11">
                <a:extLst/>
              </a:blip>
              <a:stretch>
                <a:fillRect/>
              </a:stretch>
            </p:blipFill>
            <p:spPr>
              <a:xfrm flipH="1">
                <a:off x="633362" y="0"/>
                <a:ext cx="803149" cy="1094614"/>
              </a:xfrm>
              <a:prstGeom prst="rect">
                <a:avLst/>
              </a:prstGeom>
              <a:ln w="12700" cap="flat">
                <a:noFill/>
                <a:miter lim="400000"/>
              </a:ln>
              <a:effectLst/>
            </p:spPr>
          </p:pic>
          <p:pic>
            <p:nvPicPr>
              <p:cNvPr id="212" name="圖片 62" descr="圖片 62"/>
              <p:cNvPicPr>
                <a:picLocks noChangeAspect="1"/>
              </p:cNvPicPr>
              <p:nvPr/>
            </p:nvPicPr>
            <p:blipFill>
              <a:blip r:embed="rId10">
                <a:extLst/>
              </a:blip>
              <a:stretch>
                <a:fillRect/>
              </a:stretch>
            </p:blipFill>
            <p:spPr>
              <a:xfrm>
                <a:off x="-1" y="466759"/>
                <a:ext cx="414133" cy="564421"/>
              </a:xfrm>
              <a:prstGeom prst="rect">
                <a:avLst/>
              </a:prstGeom>
              <a:ln w="12700" cap="flat">
                <a:noFill/>
                <a:miter lim="400000"/>
              </a:ln>
              <a:effectLst/>
            </p:spPr>
          </p:pic>
        </p:grpSp>
        <p:pic>
          <p:nvPicPr>
            <p:cNvPr id="214" name="圖片 67" descr="圖片 67"/>
            <p:cNvPicPr>
              <a:picLocks noChangeAspect="1"/>
            </p:cNvPicPr>
            <p:nvPr/>
          </p:nvPicPr>
          <p:blipFill>
            <a:blip r:embed="rId7">
              <a:extLst/>
            </a:blip>
            <a:stretch>
              <a:fillRect/>
            </a:stretch>
          </p:blipFill>
          <p:spPr>
            <a:xfrm>
              <a:off x="7552995" y="3049461"/>
              <a:ext cx="273667" cy="273667"/>
            </a:xfrm>
            <a:prstGeom prst="rect">
              <a:avLst/>
            </a:prstGeom>
            <a:ln w="12700" cap="flat">
              <a:noFill/>
              <a:miter lim="400000"/>
            </a:ln>
            <a:effectLst/>
          </p:spPr>
        </p:pic>
        <p:pic>
          <p:nvPicPr>
            <p:cNvPr id="215" name="圖片 68" descr="圖片 68"/>
            <p:cNvPicPr>
              <a:picLocks noChangeAspect="1"/>
            </p:cNvPicPr>
            <p:nvPr/>
          </p:nvPicPr>
          <p:blipFill>
            <a:blip r:embed="rId6">
              <a:extLst/>
            </a:blip>
            <a:stretch>
              <a:fillRect/>
            </a:stretch>
          </p:blipFill>
          <p:spPr>
            <a:xfrm>
              <a:off x="8178182" y="3065277"/>
              <a:ext cx="142557" cy="142557"/>
            </a:xfrm>
            <a:prstGeom prst="rect">
              <a:avLst/>
            </a:prstGeom>
            <a:ln w="12700" cap="flat">
              <a:noFill/>
              <a:miter lim="400000"/>
            </a:ln>
            <a:effectLst/>
          </p:spPr>
        </p:pic>
        <p:pic>
          <p:nvPicPr>
            <p:cNvPr id="216" name="圖片 69" descr="圖片 69"/>
            <p:cNvPicPr>
              <a:picLocks noChangeAspect="1"/>
            </p:cNvPicPr>
            <p:nvPr/>
          </p:nvPicPr>
          <p:blipFill>
            <a:blip r:embed="rId12">
              <a:extLst/>
            </a:blip>
            <a:stretch>
              <a:fillRect/>
            </a:stretch>
          </p:blipFill>
          <p:spPr>
            <a:xfrm rot="21376465" flipH="1">
              <a:off x="7127307" y="50126"/>
              <a:ext cx="1588030" cy="1388451"/>
            </a:xfrm>
            <a:prstGeom prst="rect">
              <a:avLst/>
            </a:prstGeom>
            <a:ln w="12700" cap="flat">
              <a:noFill/>
              <a:miter lim="400000"/>
            </a:ln>
            <a:effectLst/>
          </p:spPr>
        </p:pic>
        <p:pic>
          <p:nvPicPr>
            <p:cNvPr id="217" name="圖片 70" descr="圖片 70"/>
            <p:cNvPicPr>
              <a:picLocks noChangeAspect="1"/>
            </p:cNvPicPr>
            <p:nvPr/>
          </p:nvPicPr>
          <p:blipFill>
            <a:blip r:embed="rId7">
              <a:extLst/>
            </a:blip>
            <a:stretch>
              <a:fillRect/>
            </a:stretch>
          </p:blipFill>
          <p:spPr>
            <a:xfrm>
              <a:off x="2093176" y="3323127"/>
              <a:ext cx="273667" cy="273667"/>
            </a:xfrm>
            <a:prstGeom prst="rect">
              <a:avLst/>
            </a:prstGeom>
            <a:ln w="12700" cap="flat">
              <a:noFill/>
              <a:miter lim="400000"/>
            </a:ln>
            <a:effectLst/>
          </p:spPr>
        </p:pic>
        <p:pic>
          <p:nvPicPr>
            <p:cNvPr id="218" name="圖片 73" descr="圖片 73"/>
            <p:cNvPicPr>
              <a:picLocks noChangeAspect="1"/>
            </p:cNvPicPr>
            <p:nvPr/>
          </p:nvPicPr>
          <p:blipFill>
            <a:blip r:embed="rId7">
              <a:extLst/>
            </a:blip>
            <a:stretch>
              <a:fillRect/>
            </a:stretch>
          </p:blipFill>
          <p:spPr>
            <a:xfrm>
              <a:off x="4056005" y="3222191"/>
              <a:ext cx="210313" cy="210313"/>
            </a:xfrm>
            <a:prstGeom prst="rect">
              <a:avLst/>
            </a:prstGeom>
            <a:ln w="12700" cap="flat">
              <a:noFill/>
              <a:miter lim="400000"/>
            </a:ln>
            <a:effectLst/>
          </p:spPr>
        </p:pic>
        <p:pic>
          <p:nvPicPr>
            <p:cNvPr id="219" name="圖片 74" descr="圖片 74"/>
            <p:cNvPicPr>
              <a:picLocks noChangeAspect="1"/>
            </p:cNvPicPr>
            <p:nvPr/>
          </p:nvPicPr>
          <p:blipFill>
            <a:blip r:embed="rId7">
              <a:extLst/>
            </a:blip>
            <a:stretch>
              <a:fillRect/>
            </a:stretch>
          </p:blipFill>
          <p:spPr>
            <a:xfrm>
              <a:off x="4679778" y="2887640"/>
              <a:ext cx="210313" cy="210313"/>
            </a:xfrm>
            <a:prstGeom prst="rect">
              <a:avLst/>
            </a:prstGeom>
            <a:ln w="12700" cap="flat">
              <a:noFill/>
              <a:miter lim="400000"/>
            </a:ln>
            <a:effectLst/>
          </p:spPr>
        </p:pic>
        <p:pic>
          <p:nvPicPr>
            <p:cNvPr id="220" name="圖片 75" descr="圖片 75"/>
            <p:cNvPicPr>
              <a:picLocks noChangeAspect="1"/>
            </p:cNvPicPr>
            <p:nvPr/>
          </p:nvPicPr>
          <p:blipFill>
            <a:blip r:embed="rId7">
              <a:extLst/>
            </a:blip>
            <a:stretch>
              <a:fillRect/>
            </a:stretch>
          </p:blipFill>
          <p:spPr>
            <a:xfrm>
              <a:off x="3794260" y="2846075"/>
              <a:ext cx="210313" cy="210313"/>
            </a:xfrm>
            <a:prstGeom prst="rect">
              <a:avLst/>
            </a:prstGeom>
            <a:ln w="12700" cap="flat">
              <a:noFill/>
              <a:miter lim="400000"/>
            </a:ln>
            <a:effectLst/>
          </p:spPr>
        </p:pic>
        <p:pic>
          <p:nvPicPr>
            <p:cNvPr id="221" name="圖片 13" descr="圖片 13"/>
            <p:cNvPicPr>
              <a:picLocks noChangeAspect="1"/>
            </p:cNvPicPr>
            <p:nvPr/>
          </p:nvPicPr>
          <p:blipFill>
            <a:blip r:embed="rId13">
              <a:extLst/>
            </a:blip>
            <a:srcRect r="56186" b="30243"/>
            <a:stretch>
              <a:fillRect/>
            </a:stretch>
          </p:blipFill>
          <p:spPr>
            <a:xfrm>
              <a:off x="80821" y="2783102"/>
              <a:ext cx="2177758" cy="1762692"/>
            </a:xfrm>
            <a:prstGeom prst="rect">
              <a:avLst/>
            </a:prstGeom>
            <a:ln w="12700" cap="flat">
              <a:noFill/>
              <a:miter lim="400000"/>
            </a:ln>
            <a:effectLst/>
          </p:spPr>
        </p:pic>
        <p:pic>
          <p:nvPicPr>
            <p:cNvPr id="222" name="圖片 48" descr="圖片 48"/>
            <p:cNvPicPr>
              <a:picLocks noChangeAspect="1"/>
            </p:cNvPicPr>
            <p:nvPr/>
          </p:nvPicPr>
          <p:blipFill>
            <a:blip r:embed="rId7">
              <a:extLst/>
            </a:blip>
            <a:stretch>
              <a:fillRect/>
            </a:stretch>
          </p:blipFill>
          <p:spPr>
            <a:xfrm>
              <a:off x="45509" y="3568599"/>
              <a:ext cx="271973" cy="271973"/>
            </a:xfrm>
            <a:prstGeom prst="rect">
              <a:avLst/>
            </a:prstGeom>
            <a:ln w="12700" cap="flat">
              <a:noFill/>
              <a:miter lim="400000"/>
            </a:ln>
            <a:effectLst/>
          </p:spPr>
        </p:pic>
        <p:pic>
          <p:nvPicPr>
            <p:cNvPr id="223" name="圖片 30" descr="圖片 30"/>
            <p:cNvPicPr>
              <a:picLocks noChangeAspect="1"/>
            </p:cNvPicPr>
            <p:nvPr/>
          </p:nvPicPr>
          <p:blipFill>
            <a:blip r:embed="rId14">
              <a:extLst/>
            </a:blip>
            <a:stretch>
              <a:fillRect/>
            </a:stretch>
          </p:blipFill>
          <p:spPr>
            <a:xfrm>
              <a:off x="2016053" y="3019919"/>
              <a:ext cx="2411165" cy="1272767"/>
            </a:xfrm>
            <a:prstGeom prst="rect">
              <a:avLst/>
            </a:prstGeom>
            <a:ln w="12700" cap="flat">
              <a:noFill/>
              <a:miter lim="400000"/>
            </a:ln>
            <a:effectLst/>
          </p:spPr>
        </p:pic>
        <p:pic>
          <p:nvPicPr>
            <p:cNvPr id="224" name="圖片 66" descr="圖片 66"/>
            <p:cNvPicPr>
              <a:picLocks noChangeAspect="1"/>
            </p:cNvPicPr>
            <p:nvPr/>
          </p:nvPicPr>
          <p:blipFill>
            <a:blip r:embed="rId7">
              <a:extLst/>
            </a:blip>
            <a:stretch>
              <a:fillRect/>
            </a:stretch>
          </p:blipFill>
          <p:spPr>
            <a:xfrm>
              <a:off x="7016006" y="2834236"/>
              <a:ext cx="210313" cy="210313"/>
            </a:xfrm>
            <a:prstGeom prst="rect">
              <a:avLst/>
            </a:prstGeom>
            <a:ln w="12700" cap="flat">
              <a:noFill/>
              <a:miter lim="400000"/>
            </a:ln>
            <a:effectLst/>
          </p:spPr>
        </p:pic>
        <p:pic>
          <p:nvPicPr>
            <p:cNvPr id="225" name="圖片 72" descr="圖片 72"/>
            <p:cNvPicPr>
              <a:picLocks noChangeAspect="1"/>
            </p:cNvPicPr>
            <p:nvPr/>
          </p:nvPicPr>
          <p:blipFill>
            <a:blip r:embed="rId7">
              <a:extLst/>
            </a:blip>
            <a:stretch>
              <a:fillRect/>
            </a:stretch>
          </p:blipFill>
          <p:spPr>
            <a:xfrm>
              <a:off x="4860314" y="3392400"/>
              <a:ext cx="210313" cy="210313"/>
            </a:xfrm>
            <a:prstGeom prst="rect">
              <a:avLst/>
            </a:prstGeom>
            <a:ln w="12700" cap="flat">
              <a:noFill/>
              <a:miter lim="400000"/>
            </a:ln>
            <a:effectLst/>
          </p:spPr>
        </p:pic>
      </p:grpSp>
      <p:sp>
        <p:nvSpPr>
          <p:cNvPr id="227" name="矩形 76"/>
          <p:cNvSpPr/>
          <p:nvPr/>
        </p:nvSpPr>
        <p:spPr>
          <a:xfrm>
            <a:off x="0" y="6519881"/>
            <a:ext cx="9144000" cy="338121"/>
          </a:xfrm>
          <a:prstGeom prst="rect">
            <a:avLst/>
          </a:prstGeom>
          <a:solidFill>
            <a:srgbClr val="36629E"/>
          </a:solidFill>
          <a:ln w="12700">
            <a:miter lim="400000"/>
          </a:ln>
        </p:spPr>
        <p:txBody>
          <a:bodyPr lIns="45719" rIns="45719" anchor="ctr"/>
          <a:lstStyle/>
          <a:p>
            <a:pPr algn="ctr">
              <a:defRPr>
                <a:solidFill>
                  <a:srgbClr val="FFFFFF"/>
                </a:solidFill>
              </a:defRPr>
            </a:pPr>
            <a:endParaRPr/>
          </a:p>
        </p:txBody>
      </p:sp>
      <p:sp>
        <p:nvSpPr>
          <p:cNvPr id="228" name="標題 7"/>
          <p:cNvSpPr txBox="1"/>
          <p:nvPr/>
        </p:nvSpPr>
        <p:spPr>
          <a:xfrm>
            <a:off x="369247" y="-20423"/>
            <a:ext cx="6723661"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defRPr sz="36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Taiwan Scholarship</a:t>
            </a:r>
          </a:p>
        </p:txBody>
      </p:sp>
      <p:sp>
        <p:nvSpPr>
          <p:cNvPr id="229" name="矩形 1"/>
          <p:cNvSpPr txBox="1"/>
          <p:nvPr/>
        </p:nvSpPr>
        <p:spPr>
          <a:xfrm>
            <a:off x="772509" y="1588869"/>
            <a:ext cx="6185044" cy="390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nSpc>
                <a:spcPts val="2200"/>
              </a:lnSpc>
              <a:defRPr sz="2800" b="1">
                <a:solidFill>
                  <a:srgbClr val="376092"/>
                </a:solidFill>
                <a:latin typeface="Arial"/>
                <a:ea typeface="Arial"/>
                <a:cs typeface="Arial"/>
                <a:sym typeface="Arial"/>
              </a:defRPr>
            </a:pPr>
            <a:r>
              <a:t>Monthly Stipends</a:t>
            </a:r>
          </a:p>
        </p:txBody>
      </p:sp>
      <p:sp>
        <p:nvSpPr>
          <p:cNvPr id="230" name="矩形 5"/>
          <p:cNvSpPr txBox="1"/>
          <p:nvPr/>
        </p:nvSpPr>
        <p:spPr>
          <a:xfrm>
            <a:off x="741885" y="3936751"/>
            <a:ext cx="4442443" cy="390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nSpc>
                <a:spcPts val="2200"/>
              </a:lnSpc>
              <a:defRPr sz="2800" b="1">
                <a:solidFill>
                  <a:srgbClr val="1F497D"/>
                </a:solidFill>
                <a:latin typeface="Arial"/>
                <a:ea typeface="Arial"/>
                <a:cs typeface="Arial"/>
                <a:sym typeface="Arial"/>
              </a:defRPr>
            </a:pPr>
            <a:r>
              <a:t>Waiver of Tuition Fee</a:t>
            </a:r>
          </a:p>
        </p:txBody>
      </p:sp>
      <p:sp>
        <p:nvSpPr>
          <p:cNvPr id="231" name="矩形 6"/>
          <p:cNvSpPr txBox="1"/>
          <p:nvPr/>
        </p:nvSpPr>
        <p:spPr>
          <a:xfrm>
            <a:off x="1278595" y="2039965"/>
            <a:ext cx="6889331" cy="5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ts val="3900"/>
              </a:lnSpc>
              <a:defRPr sz="2000">
                <a:solidFill>
                  <a:srgbClr val="141414"/>
                </a:solidFill>
                <a:latin typeface="Arial"/>
                <a:ea typeface="Arial"/>
                <a:cs typeface="Arial"/>
                <a:sym typeface="Arial"/>
              </a:defRPr>
            </a:pPr>
            <a:r>
              <a:rPr dirty="0"/>
              <a:t>Undergraduate: TWD $15,000 / month </a:t>
            </a:r>
            <a:r>
              <a:rPr dirty="0">
                <a:solidFill>
                  <a:srgbClr val="17375E"/>
                </a:solidFill>
              </a:rPr>
              <a:t>≈</a:t>
            </a:r>
            <a:r>
              <a:rPr dirty="0"/>
              <a:t> £</a:t>
            </a:r>
            <a:r>
              <a:rPr dirty="0" smtClean="0"/>
              <a:t>3</a:t>
            </a:r>
            <a:r>
              <a:rPr lang="en-GB" dirty="0" smtClean="0"/>
              <a:t>6</a:t>
            </a:r>
            <a:r>
              <a:rPr dirty="0" smtClean="0"/>
              <a:t>5</a:t>
            </a:r>
            <a:r>
              <a:rPr dirty="0"/>
              <a:t>, 4 years</a:t>
            </a:r>
          </a:p>
        </p:txBody>
      </p:sp>
      <p:pic>
        <p:nvPicPr>
          <p:cNvPr id="232" name="圖片 8" descr="圖片 8"/>
          <p:cNvPicPr>
            <a:picLocks noChangeAspect="1"/>
          </p:cNvPicPr>
          <p:nvPr/>
        </p:nvPicPr>
        <p:blipFill>
          <a:blip r:embed="rId15">
            <a:extLst/>
          </a:blip>
          <a:stretch>
            <a:fillRect/>
          </a:stretch>
        </p:blipFill>
        <p:spPr>
          <a:xfrm>
            <a:off x="696165" y="2132856"/>
            <a:ext cx="478862" cy="478861"/>
          </a:xfrm>
          <a:prstGeom prst="rect">
            <a:avLst/>
          </a:prstGeom>
          <a:ln w="12700">
            <a:miter lim="400000"/>
          </a:ln>
        </p:spPr>
      </p:pic>
      <p:pic>
        <p:nvPicPr>
          <p:cNvPr id="233" name="圖片 28" descr="圖片 28"/>
          <p:cNvPicPr>
            <a:picLocks noChangeAspect="1"/>
          </p:cNvPicPr>
          <p:nvPr/>
        </p:nvPicPr>
        <p:blipFill>
          <a:blip r:embed="rId15">
            <a:extLst/>
          </a:blip>
          <a:stretch>
            <a:fillRect/>
          </a:stretch>
        </p:blipFill>
        <p:spPr>
          <a:xfrm>
            <a:off x="696165" y="2680273"/>
            <a:ext cx="478862" cy="478861"/>
          </a:xfrm>
          <a:prstGeom prst="rect">
            <a:avLst/>
          </a:prstGeom>
          <a:ln w="12700">
            <a:miter lim="400000"/>
          </a:ln>
        </p:spPr>
      </p:pic>
      <p:pic>
        <p:nvPicPr>
          <p:cNvPr id="234" name="圖片 31" descr="圖片 31"/>
          <p:cNvPicPr>
            <a:picLocks noChangeAspect="1"/>
          </p:cNvPicPr>
          <p:nvPr/>
        </p:nvPicPr>
        <p:blipFill>
          <a:blip r:embed="rId16">
            <a:extLst/>
          </a:blip>
          <a:stretch>
            <a:fillRect/>
          </a:stretch>
        </p:blipFill>
        <p:spPr>
          <a:xfrm>
            <a:off x="696165" y="4542694"/>
            <a:ext cx="478862" cy="457424"/>
          </a:xfrm>
          <a:prstGeom prst="rect">
            <a:avLst/>
          </a:prstGeom>
          <a:ln w="12700">
            <a:miter lim="400000"/>
          </a:ln>
        </p:spPr>
      </p:pic>
      <p:sp>
        <p:nvSpPr>
          <p:cNvPr id="235" name="矩形 19"/>
          <p:cNvSpPr txBox="1"/>
          <p:nvPr/>
        </p:nvSpPr>
        <p:spPr>
          <a:xfrm>
            <a:off x="1213630" y="4378595"/>
            <a:ext cx="4550868" cy="541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a:solidFill>
                  <a:srgbClr val="141414"/>
                </a:solidFill>
                <a:latin typeface="Arial"/>
                <a:ea typeface="Arial"/>
                <a:cs typeface="Arial"/>
                <a:sym typeface="Arial"/>
              </a:defRPr>
            </a:lvl1pPr>
          </a:lstStyle>
          <a:p>
            <a:r>
              <a:t>up to TWD 40,000 per semester</a:t>
            </a:r>
          </a:p>
        </p:txBody>
      </p:sp>
      <p:sp>
        <p:nvSpPr>
          <p:cNvPr id="236" name="矩形 34"/>
          <p:cNvSpPr txBox="1"/>
          <p:nvPr/>
        </p:nvSpPr>
        <p:spPr>
          <a:xfrm>
            <a:off x="1278595" y="2589009"/>
            <a:ext cx="5525185" cy="541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ts val="3900"/>
              </a:lnSpc>
              <a:defRPr sz="2000">
                <a:solidFill>
                  <a:srgbClr val="141414"/>
                </a:solidFill>
                <a:latin typeface="Arial"/>
                <a:ea typeface="Arial"/>
                <a:cs typeface="Arial"/>
                <a:sym typeface="Arial"/>
              </a:defRPr>
            </a:lvl1pPr>
          </a:lstStyle>
          <a:p>
            <a:r>
              <a:rPr dirty="0"/>
              <a:t>Master: TWD $20,000/month ≈ £500, 2 years</a:t>
            </a:r>
          </a:p>
        </p:txBody>
      </p:sp>
      <p:pic>
        <p:nvPicPr>
          <p:cNvPr id="237" name="圖片 38" descr="圖片 38"/>
          <p:cNvPicPr>
            <a:picLocks noChangeAspect="1"/>
          </p:cNvPicPr>
          <p:nvPr/>
        </p:nvPicPr>
        <p:blipFill>
          <a:blip r:embed="rId17">
            <a:extLst/>
          </a:blip>
          <a:stretch>
            <a:fillRect/>
          </a:stretch>
        </p:blipFill>
        <p:spPr>
          <a:xfrm>
            <a:off x="5153066" y="4054502"/>
            <a:ext cx="3780490" cy="1058724"/>
          </a:xfrm>
          <a:prstGeom prst="rect">
            <a:avLst/>
          </a:prstGeom>
          <a:ln w="12700">
            <a:miter lim="400000"/>
          </a:ln>
          <a:effectLst>
            <a:outerShdw blurRad="50800" dist="38100" dir="2700000" rotWithShape="0">
              <a:srgbClr val="000000">
                <a:alpha val="15000"/>
              </a:srgbClr>
            </a:outerShdw>
          </a:effectLst>
        </p:spPr>
      </p:pic>
      <p:sp>
        <p:nvSpPr>
          <p:cNvPr id="238" name="矩形 39"/>
          <p:cNvSpPr txBox="1"/>
          <p:nvPr/>
        </p:nvSpPr>
        <p:spPr>
          <a:xfrm>
            <a:off x="5287582" y="4185867"/>
            <a:ext cx="3562259" cy="788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lgn="ctr">
              <a:lnSpc>
                <a:spcPct val="110000"/>
              </a:lnSpc>
              <a:defRPr sz="1600">
                <a:solidFill>
                  <a:srgbClr val="FFFF00"/>
                </a:solidFill>
                <a:effectLst>
                  <a:outerShdw blurRad="50800" dist="38100" rotWithShape="0">
                    <a:srgbClr val="000000">
                      <a:alpha val="40000"/>
                    </a:srgbClr>
                  </a:outerShdw>
                </a:effectLst>
                <a:latin typeface="Arial"/>
                <a:ea typeface="Arial"/>
                <a:cs typeface="Arial"/>
                <a:sym typeface="Arial"/>
              </a:defRPr>
            </a:pPr>
            <a:r>
              <a:rPr dirty="0"/>
              <a:t>University Tuition Fee in TW </a:t>
            </a:r>
          </a:p>
          <a:p>
            <a:pPr lvl="1" indent="0">
              <a:lnSpc>
                <a:spcPct val="110000"/>
              </a:lnSpc>
              <a:defRPr sz="1500">
                <a:solidFill>
                  <a:srgbClr val="FFFF00"/>
                </a:solidFill>
                <a:effectLst>
                  <a:outerShdw blurRad="50800" dist="38100" rotWithShape="0">
                    <a:srgbClr val="000000">
                      <a:alpha val="40000"/>
                    </a:srgbClr>
                  </a:outerShdw>
                </a:effectLst>
                <a:latin typeface="Arial"/>
                <a:ea typeface="Arial"/>
                <a:cs typeface="Arial"/>
                <a:sym typeface="Arial"/>
              </a:defRPr>
            </a:pPr>
            <a:r>
              <a:rPr dirty="0"/>
              <a:t> Public: about TWD $40,000 / semester</a:t>
            </a:r>
          </a:p>
          <a:p>
            <a:pPr lvl="1" indent="0">
              <a:lnSpc>
                <a:spcPct val="110000"/>
              </a:lnSpc>
              <a:defRPr sz="1500">
                <a:solidFill>
                  <a:srgbClr val="FFFF00"/>
                </a:solidFill>
                <a:effectLst>
                  <a:outerShdw blurRad="50800" dist="38100" rotWithShape="0">
                    <a:srgbClr val="000000">
                      <a:alpha val="40000"/>
                    </a:srgbClr>
                  </a:outerShdw>
                </a:effectLst>
                <a:latin typeface="Arial"/>
                <a:ea typeface="Arial"/>
                <a:cs typeface="Arial"/>
                <a:sym typeface="Arial"/>
              </a:defRPr>
            </a:pPr>
            <a:r>
              <a:rPr dirty="0"/>
              <a:t> Private: about TWD $75,000 / semester</a:t>
            </a:r>
          </a:p>
        </p:txBody>
      </p:sp>
      <p:sp>
        <p:nvSpPr>
          <p:cNvPr id="239" name="PhD: TWD $20,000/month ≈ £500, 4 years"/>
          <p:cNvSpPr txBox="1"/>
          <p:nvPr/>
        </p:nvSpPr>
        <p:spPr>
          <a:xfrm>
            <a:off x="1278595" y="3158246"/>
            <a:ext cx="4898019" cy="541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ts val="3900"/>
              </a:lnSpc>
              <a:defRPr sz="2000">
                <a:solidFill>
                  <a:srgbClr val="141414"/>
                </a:solidFill>
                <a:latin typeface="Arial"/>
                <a:ea typeface="Arial"/>
                <a:cs typeface="Arial"/>
                <a:sym typeface="Arial"/>
              </a:defRPr>
            </a:lvl1pPr>
          </a:lstStyle>
          <a:p>
            <a:r>
              <a:t>PhD: TWD $20,000/month ≈ £500, 4 years</a:t>
            </a:r>
          </a:p>
        </p:txBody>
      </p:sp>
      <p:pic>
        <p:nvPicPr>
          <p:cNvPr id="240" name="圖片 28" descr="圖片 28"/>
          <p:cNvPicPr>
            <a:picLocks noChangeAspect="1"/>
          </p:cNvPicPr>
          <p:nvPr/>
        </p:nvPicPr>
        <p:blipFill>
          <a:blip r:embed="rId15">
            <a:extLst/>
          </a:blip>
          <a:stretch>
            <a:fillRect/>
          </a:stretch>
        </p:blipFill>
        <p:spPr>
          <a:xfrm>
            <a:off x="696165" y="3242266"/>
            <a:ext cx="478862" cy="47886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warp dir="in"/>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佈景主題">
      <a:majorFont>
        <a:latin typeface="Helvetica"/>
        <a:ea typeface="Helvetica"/>
        <a:cs typeface="Helvetica"/>
      </a:majorFont>
      <a:minorFont>
        <a:latin typeface="Calibri"/>
        <a:ea typeface="Calibri"/>
        <a:cs typeface="Calibri"/>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佈景主題">
  <a:themeElements>
    <a:clrScheme name="Office 佈景主題">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佈景主題">
      <a:majorFont>
        <a:latin typeface="Helvetica"/>
        <a:ea typeface="Helvetica"/>
        <a:cs typeface="Helvetica"/>
      </a:majorFont>
      <a:minorFont>
        <a:latin typeface="Calibri"/>
        <a:ea typeface="Calibri"/>
        <a:cs typeface="Calibri"/>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10361</TotalTime>
  <Words>1166</Words>
  <Application>Microsoft Office PowerPoint</Application>
  <PresentationFormat>如螢幕大小 (4:3)</PresentationFormat>
  <Paragraphs>256</Paragraphs>
  <Slides>25</Slides>
  <Notes>6</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25</vt:i4>
      </vt:variant>
    </vt:vector>
  </HeadingPairs>
  <TitlesOfParts>
    <vt:vector size="30" baseType="lpstr">
      <vt:lpstr>微軟正黑體</vt:lpstr>
      <vt:lpstr>Arial</vt:lpstr>
      <vt:lpstr>Calibri</vt:lpstr>
      <vt:lpstr>Helvetica</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OliviaSong</dc:creator>
  <cp:lastModifiedBy>eGBR-OSAUNDERS</cp:lastModifiedBy>
  <cp:revision>122</cp:revision>
  <dcterms:modified xsi:type="dcterms:W3CDTF">2026-01-15T11:16:57Z</dcterms:modified>
</cp:coreProperties>
</file>