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92"/>
  </p:notesMasterIdLst>
  <p:sldIdLst>
    <p:sldId id="416" r:id="rId2"/>
    <p:sldId id="307" r:id="rId3"/>
    <p:sldId id="415" r:id="rId4"/>
    <p:sldId id="368" r:id="rId5"/>
    <p:sldId id="322" r:id="rId6"/>
    <p:sldId id="393" r:id="rId7"/>
    <p:sldId id="323" r:id="rId8"/>
    <p:sldId id="324" r:id="rId9"/>
    <p:sldId id="326" r:id="rId10"/>
    <p:sldId id="314" r:id="rId11"/>
    <p:sldId id="320" r:id="rId12"/>
    <p:sldId id="310" r:id="rId13"/>
    <p:sldId id="351" r:id="rId14"/>
    <p:sldId id="342" r:id="rId15"/>
    <p:sldId id="341" r:id="rId16"/>
    <p:sldId id="340" r:id="rId17"/>
    <p:sldId id="409" r:id="rId18"/>
    <p:sldId id="412" r:id="rId19"/>
    <p:sldId id="410" r:id="rId20"/>
    <p:sldId id="411" r:id="rId21"/>
    <p:sldId id="413" r:id="rId22"/>
    <p:sldId id="414" r:id="rId23"/>
    <p:sldId id="356" r:id="rId24"/>
    <p:sldId id="294" r:id="rId25"/>
    <p:sldId id="406" r:id="rId26"/>
    <p:sldId id="405" r:id="rId27"/>
    <p:sldId id="300" r:id="rId28"/>
    <p:sldId id="303" r:id="rId29"/>
    <p:sldId id="357" r:id="rId30"/>
    <p:sldId id="358" r:id="rId31"/>
    <p:sldId id="359" r:id="rId32"/>
    <p:sldId id="360" r:id="rId33"/>
    <p:sldId id="362" r:id="rId34"/>
    <p:sldId id="363" r:id="rId35"/>
    <p:sldId id="369" r:id="rId36"/>
    <p:sldId id="370" r:id="rId37"/>
    <p:sldId id="312" r:id="rId38"/>
    <p:sldId id="309" r:id="rId39"/>
    <p:sldId id="335" r:id="rId40"/>
    <p:sldId id="355" r:id="rId41"/>
    <p:sldId id="398" r:id="rId42"/>
    <p:sldId id="399" r:id="rId43"/>
    <p:sldId id="400" r:id="rId44"/>
    <p:sldId id="401" r:id="rId45"/>
    <p:sldId id="402" r:id="rId46"/>
    <p:sldId id="403" r:id="rId47"/>
    <p:sldId id="338" r:id="rId48"/>
    <p:sldId id="407" r:id="rId49"/>
    <p:sldId id="396" r:id="rId50"/>
    <p:sldId id="408" r:id="rId51"/>
    <p:sldId id="285" r:id="rId52"/>
    <p:sldId id="352" r:id="rId53"/>
    <p:sldId id="354" r:id="rId54"/>
    <p:sldId id="353" r:id="rId55"/>
    <p:sldId id="394" r:id="rId56"/>
    <p:sldId id="330" r:id="rId57"/>
    <p:sldId id="333" r:id="rId58"/>
    <p:sldId id="327" r:id="rId59"/>
    <p:sldId id="331" r:id="rId60"/>
    <p:sldId id="334" r:id="rId61"/>
    <p:sldId id="276" r:id="rId62"/>
    <p:sldId id="332" r:id="rId63"/>
    <p:sldId id="395" r:id="rId64"/>
    <p:sldId id="397" r:id="rId65"/>
    <p:sldId id="392" r:id="rId66"/>
    <p:sldId id="308" r:id="rId67"/>
    <p:sldId id="328" r:id="rId68"/>
    <p:sldId id="329" r:id="rId69"/>
    <p:sldId id="343" r:id="rId70"/>
    <p:sldId id="311" r:id="rId71"/>
    <p:sldId id="375" r:id="rId72"/>
    <p:sldId id="389" r:id="rId73"/>
    <p:sldId id="390" r:id="rId74"/>
    <p:sldId id="371" r:id="rId75"/>
    <p:sldId id="372" r:id="rId76"/>
    <p:sldId id="373" r:id="rId77"/>
    <p:sldId id="374" r:id="rId78"/>
    <p:sldId id="391" r:id="rId79"/>
    <p:sldId id="337" r:id="rId80"/>
    <p:sldId id="376" r:id="rId81"/>
    <p:sldId id="377" r:id="rId82"/>
    <p:sldId id="378" r:id="rId83"/>
    <p:sldId id="379" r:id="rId84"/>
    <p:sldId id="388" r:id="rId85"/>
    <p:sldId id="380" r:id="rId86"/>
    <p:sldId id="381" r:id="rId87"/>
    <p:sldId id="349" r:id="rId88"/>
    <p:sldId id="350" r:id="rId89"/>
    <p:sldId id="339" r:id="rId90"/>
    <p:sldId id="417" r:id="rId91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33"/>
    <a:srgbClr val="000000"/>
    <a:srgbClr val="FFBA2F"/>
    <a:srgbClr val="CC9900"/>
    <a:srgbClr val="FFFF66"/>
    <a:srgbClr val="006600"/>
    <a:srgbClr val="993300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8623" autoAdjust="0"/>
  </p:normalViewPr>
  <p:slideViewPr>
    <p:cSldViewPr>
      <p:cViewPr>
        <p:scale>
          <a:sx n="87" d="100"/>
          <a:sy n="87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7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751C470-7CB8-4EDA-9E2B-1E71C39314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549998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1D85-E052-477C-AFF1-49AE887E36D8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DCAB95-A364-46A0-825E-7BC495BF3E23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1D85-E052-477C-AFF1-49AE887E36D8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1D85-E052-477C-AFF1-49AE887E36D8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8ACAE-613A-41C1-8268-A6E3C1E61527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8ACAE-613A-41C1-8268-A6E3C1E61527}" type="slidenum">
              <a:rPr lang="en-GB" smtClean="0"/>
              <a:pPr/>
              <a:t>15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8ACAE-613A-41C1-8268-A6E3C1E61527}" type="slidenum">
              <a:rPr lang="en-GB" smtClean="0"/>
              <a:pPr/>
              <a:t>16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1D85-E052-477C-AFF1-49AE887E36D8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E5B8DD-095F-43E8-8CEC-033F6E8B4843}" type="slidenum">
              <a:rPr lang="en-GB" smtClean="0"/>
              <a:pPr/>
              <a:t>3</a:t>
            </a:fld>
            <a:endParaRPr lang="en-GB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1D85-E052-477C-AFF1-49AE887E36D8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8ACAE-613A-41C1-8268-A6E3C1E61527}" type="slidenum">
              <a:rPr lang="en-GB" smtClean="0"/>
              <a:pPr/>
              <a:t>24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8ACAE-613A-41C1-8268-A6E3C1E61527}" type="slidenum">
              <a:rPr lang="en-GB" smtClean="0"/>
              <a:pPr/>
              <a:t>25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8ACAE-613A-41C1-8268-A6E3C1E61527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49D244-7457-42A6-AFBF-77FE2BB1AB9B}" type="slidenum">
              <a:rPr lang="en-GB" smtClean="0"/>
              <a:pPr/>
              <a:t>27</a:t>
            </a:fld>
            <a:endParaRPr lang="en-GB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55D6AA-60F7-48F0-9FFC-8B89B2649A5B}" type="slidenum">
              <a:rPr lang="en-GB" smtClean="0"/>
              <a:pPr/>
              <a:t>28</a:t>
            </a:fld>
            <a:endParaRPr lang="en-GB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31922-7736-456F-9F22-174831E935FE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31922-7736-456F-9F22-174831E935FE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31922-7736-456F-9F22-174831E935FE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31922-7736-456F-9F22-174831E935FE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31922-7736-456F-9F22-174831E935FE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E31922-7736-456F-9F22-174831E935FE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C02A72-0AAD-40A7-B1F1-1B810B7658BF}" type="slidenum">
              <a:rPr lang="en-GB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3A1E35-DD64-47D8-9B15-0FDD24D63974}" type="slidenum">
              <a:rPr lang="en-GB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1D85-E052-477C-AFF1-49AE887E36D8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1D85-E052-477C-AFF1-49AE887E36D8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1C470-7CB8-4EDA-9E2B-1E71C3931484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1D85-E052-477C-AFF1-49AE887E36D8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C9D90B-2F9B-4527-B9E4-4CBF560B3D10}" type="slidenum">
              <a:rPr lang="en-GB"/>
              <a:pPr/>
              <a:t>41</a:t>
            </a:fld>
            <a:endParaRPr lang="en-GB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73B4EE-CE9A-45D3-BF0E-2C91DDD63906}" type="slidenum">
              <a:rPr lang="en-GB"/>
              <a:pPr/>
              <a:t>42</a:t>
            </a:fld>
            <a:endParaRPr lang="en-GB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C65684-564C-4C40-B7EA-A4A0E46E48D3}" type="slidenum">
              <a:rPr lang="en-GB"/>
              <a:pPr/>
              <a:t>43</a:t>
            </a:fld>
            <a:endParaRPr lang="en-GB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FC000F-B737-4408-BD5B-7532FBCC7C53}" type="slidenum">
              <a:rPr lang="en-GB"/>
              <a:pPr/>
              <a:t>44</a:t>
            </a:fld>
            <a:endParaRPr lang="en-GB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D2417A-0408-4EBA-907E-D32B5CECED8A}" type="slidenum">
              <a:rPr lang="en-GB"/>
              <a:pPr/>
              <a:t>45</a:t>
            </a:fld>
            <a:endParaRPr lang="en-GB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21E63F-182C-4477-ABEB-B944BA74C3AE}" type="slidenum">
              <a:rPr lang="en-GB"/>
              <a:pPr/>
              <a:t>46</a:t>
            </a:fld>
            <a:endParaRPr lang="en-GB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74D176-19D8-488A-9D79-52D3BD4018D6}" type="slidenum">
              <a:rPr lang="en-GB"/>
              <a:pPr/>
              <a:t>47</a:t>
            </a:fld>
            <a:endParaRPr lang="en-GB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74D176-19D8-488A-9D79-52D3BD4018D6}" type="slidenum">
              <a:rPr lang="en-GB"/>
              <a:pPr/>
              <a:t>48</a:t>
            </a:fld>
            <a:endParaRPr lang="en-GB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FC105E-B63A-4413-AEA3-0BE860035639}" type="slidenum">
              <a:rPr lang="en-GB" smtClean="0"/>
              <a:pPr/>
              <a:t>49</a:t>
            </a:fld>
            <a:endParaRPr lang="en-GB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74D176-19D8-488A-9D79-52D3BD4018D6}" type="slidenum">
              <a:rPr lang="en-GB"/>
              <a:pPr/>
              <a:t>50</a:t>
            </a:fld>
            <a:endParaRPr lang="en-GB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FC105E-B63A-4413-AEA3-0BE860035639}" type="slidenum">
              <a:rPr lang="en-GB" smtClean="0"/>
              <a:pPr/>
              <a:t>51</a:t>
            </a:fld>
            <a:endParaRPr lang="en-GB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1C470-7CB8-4EDA-9E2B-1E71C3931484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1C470-7CB8-4EDA-9E2B-1E71C3931484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1C470-7CB8-4EDA-9E2B-1E71C3931484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1C470-7CB8-4EDA-9E2B-1E71C3931484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8ACAE-613A-41C1-8268-A6E3C1E61527}" type="slidenum">
              <a:rPr lang="en-GB" smtClean="0"/>
              <a:pPr/>
              <a:t>56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8ACAE-613A-41C1-8268-A6E3C1E61527}" type="slidenum">
              <a:rPr lang="en-GB" smtClean="0"/>
              <a:pPr/>
              <a:t>57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1C470-7CB8-4EDA-9E2B-1E71C3931484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8ACAE-613A-41C1-8268-A6E3C1E61527}" type="slidenum">
              <a:rPr lang="en-GB" smtClean="0"/>
              <a:pPr/>
              <a:t>59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E64281-B873-4DDF-B5EE-F336BD99DA3E}" type="slidenum">
              <a:rPr lang="en-GB" smtClean="0"/>
              <a:pPr/>
              <a:t>60</a:t>
            </a:fld>
            <a:endParaRPr lang="en-GB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0FBF76-C32A-42C6-B37A-AC36D810C3E2}" type="slidenum">
              <a:rPr lang="en-GB" smtClean="0"/>
              <a:pPr/>
              <a:t>61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8ACAE-613A-41C1-8268-A6E3C1E61527}" type="slidenum">
              <a:rPr lang="en-GB" smtClean="0"/>
              <a:pPr/>
              <a:t>62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8ACAE-613A-41C1-8268-A6E3C1E61527}" type="slidenum">
              <a:rPr lang="en-GB" smtClean="0"/>
              <a:pPr/>
              <a:t>63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8ACAE-613A-41C1-8268-A6E3C1E61527}" type="slidenum">
              <a:rPr lang="en-GB" smtClean="0"/>
              <a:pPr/>
              <a:t>64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1D85-E052-477C-AFF1-49AE887E36D8}" type="slidenum">
              <a:rPr lang="en-GB" smtClean="0"/>
              <a:pPr/>
              <a:t>65</a:t>
            </a:fld>
            <a:endParaRPr lang="en-GB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1D85-E052-477C-AFF1-49AE887E36D8}" type="slidenum">
              <a:rPr lang="en-GB" smtClean="0"/>
              <a:pPr/>
              <a:t>66</a:t>
            </a:fld>
            <a:endParaRPr lang="en-GB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8ACAE-613A-41C1-8268-A6E3C1E61527}" type="slidenum">
              <a:rPr lang="en-GB" smtClean="0"/>
              <a:pPr/>
              <a:t>67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8ACAE-613A-41C1-8268-A6E3C1E61527}" type="slidenum">
              <a:rPr lang="en-GB" smtClean="0"/>
              <a:pPr/>
              <a:t>68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8ACAE-613A-41C1-8268-A6E3C1E61527}" type="slidenum">
              <a:rPr lang="en-GB" smtClean="0"/>
              <a:pPr/>
              <a:t>69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1D85-E052-477C-AFF1-49AE887E36D8}" type="slidenum">
              <a:rPr lang="en-GB" smtClean="0"/>
              <a:pPr/>
              <a:t>70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1D85-E052-477C-AFF1-49AE887E36D8}" type="slidenum">
              <a:rPr lang="en-GB" smtClean="0"/>
              <a:pPr/>
              <a:t>71</a:t>
            </a:fld>
            <a:endParaRPr lang="en-GB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1C470-7CB8-4EDA-9E2B-1E71C3931484}" type="slidenum">
              <a:rPr lang="en-GB" smtClean="0"/>
              <a:pPr>
                <a:defRPr/>
              </a:pPr>
              <a:t>72</a:t>
            </a:fld>
            <a:endParaRPr lang="en-GB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1C470-7CB8-4EDA-9E2B-1E71C3931484}" type="slidenum">
              <a:rPr lang="en-GB" smtClean="0"/>
              <a:pPr>
                <a:defRPr/>
              </a:pPr>
              <a:t>73</a:t>
            </a:fld>
            <a:endParaRPr lang="en-GB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34D0A0-9B4B-459E-BFD3-8701852167B5}" type="slidenum">
              <a:rPr lang="en-GB" smtClean="0">
                <a:latin typeface="Arial" pitchFamily="34" charset="0"/>
              </a:rPr>
              <a:pPr/>
              <a:t>74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34D0A0-9B4B-459E-BFD3-8701852167B5}" type="slidenum">
              <a:rPr lang="en-GB" smtClean="0">
                <a:latin typeface="Arial" pitchFamily="34" charset="0"/>
              </a:rPr>
              <a:pPr/>
              <a:t>75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34D0A0-9B4B-459E-BFD3-8701852167B5}" type="slidenum">
              <a:rPr lang="en-GB" smtClean="0">
                <a:latin typeface="Arial" pitchFamily="34" charset="0"/>
              </a:rPr>
              <a:pPr/>
              <a:t>76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34D0A0-9B4B-459E-BFD3-8701852167B5}" type="slidenum">
              <a:rPr lang="en-GB" smtClean="0">
                <a:latin typeface="Arial" pitchFamily="34" charset="0"/>
              </a:rPr>
              <a:pPr/>
              <a:t>77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51C470-7CB8-4EDA-9E2B-1E71C3931484}" type="slidenum">
              <a:rPr lang="en-GB" smtClean="0"/>
              <a:pPr>
                <a:defRPr/>
              </a:pPr>
              <a:t>78</a:t>
            </a:fld>
            <a:endParaRPr lang="en-GB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50B19A-8D2B-4B89-88A3-50D3DEBC1F81}" type="slidenum">
              <a:rPr lang="en-GB"/>
              <a:pPr/>
              <a:t>79</a:t>
            </a:fld>
            <a:endParaRPr lang="en-GB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109DCB-154E-4BFE-AF3B-E6834D9BF301}" type="slidenum">
              <a:rPr lang="en-GB"/>
              <a:pPr/>
              <a:t>80</a:t>
            </a:fld>
            <a:endParaRPr lang="en-GB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DCDB35-FF49-4173-A437-312D9EFD572C}" type="slidenum">
              <a:rPr lang="en-GB"/>
              <a:pPr/>
              <a:t>81</a:t>
            </a:fld>
            <a:endParaRPr lang="en-GB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FE55D8-6A48-4986-8DC5-ADABC98A3C15}" type="slidenum">
              <a:rPr lang="en-GB"/>
              <a:pPr/>
              <a:t>82</a:t>
            </a:fld>
            <a:endParaRPr lang="en-GB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00AE2D-DD75-4225-A5B0-1B021A08DB9C}" type="slidenum">
              <a:rPr lang="en-GB"/>
              <a:pPr/>
              <a:t>83</a:t>
            </a:fld>
            <a:endParaRPr lang="en-GB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00AE2D-DD75-4225-A5B0-1B021A08DB9C}" type="slidenum">
              <a:rPr lang="en-GB"/>
              <a:pPr/>
              <a:t>84</a:t>
            </a:fld>
            <a:endParaRPr lang="en-GB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778A44-4AE3-4AEF-B9AA-603E7B6920C3}" type="slidenum">
              <a:rPr lang="en-GB"/>
              <a:pPr/>
              <a:t>85</a:t>
            </a:fld>
            <a:endParaRPr lang="en-GB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62FEA-BE07-4942-9F38-C029047FF716}" type="slidenum">
              <a:rPr lang="en-GB"/>
              <a:pPr/>
              <a:t>86</a:t>
            </a:fld>
            <a:endParaRPr lang="en-GB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DBB6DA-69B2-4A55-8C20-ADACD0B097DE}" type="slidenum">
              <a:rPr lang="en-GB"/>
              <a:pPr/>
              <a:t>87</a:t>
            </a:fld>
            <a:endParaRPr lang="en-GB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4CB765-ECF6-4199-A129-04A18A244C64}" type="slidenum">
              <a:rPr lang="en-GB"/>
              <a:pPr/>
              <a:t>88</a:t>
            </a:fld>
            <a:endParaRPr lang="en-GB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8ACAE-613A-41C1-8268-A6E3C1E61527}" type="slidenum">
              <a:rPr lang="en-GB" smtClean="0"/>
              <a:pPr/>
              <a:t>89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E1D85-E052-477C-AFF1-49AE887E36D8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027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28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74A05-8EC1-433E-828C-FF3614AD9C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2AD63-7D01-48BB-A604-26BBD2C0C7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C62D1-A292-42E8-B708-5F239BE204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87F10-0B7F-4A19-BB2F-4BD8BD8D98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6ED72-1584-47DC-913A-795B4E36A9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D86E3-182E-4553-8E6B-9CCDAE0595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435F2-92C1-4413-94F1-382D3F0E08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D937B-7D65-423B-8A2C-358EBF85F8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9DB8D-0B53-4884-9ED4-1BD718F5BE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2D403-6AFE-4694-AEE6-5A1CE2E80F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46B81-B1C7-426F-8429-B84BEED8B2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921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922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2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2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2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2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2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2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3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3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3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3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3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3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923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23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23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2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2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24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2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2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2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2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2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924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4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5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5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5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925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25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925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25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5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5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6CA45E6-CC58-40E3-9763-7697BD6DBA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25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sekai.co.uk/2009/10/the-royal-mail-strikes/royal-mail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gif"/><Relationship Id="rId4" Type="http://schemas.openxmlformats.org/officeDocument/2006/relationships/image" Target="../media/image64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304800"/>
            <a:ext cx="8686800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GB" sz="1050" dirty="0">
              <a:solidFill>
                <a:srgbClr val="000000"/>
              </a:solidFill>
              <a:latin typeface="Verdana"/>
            </a:endParaRPr>
          </a:p>
          <a:p>
            <a:endParaRPr lang="en-GB" sz="1050" dirty="0">
              <a:latin typeface="Verdana"/>
            </a:endParaRPr>
          </a:p>
          <a:p>
            <a:r>
              <a:rPr lang="en-GB" sz="3600" dirty="0">
                <a:latin typeface="Verdana"/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  <a:latin typeface="Verdana"/>
              </a:rPr>
              <a:t>Disclaimer: </a:t>
            </a:r>
            <a:endParaRPr lang="en-GB" sz="2800" dirty="0">
              <a:solidFill>
                <a:srgbClr val="FFFF00"/>
              </a:solidFill>
              <a:latin typeface="Verdana"/>
            </a:endParaRPr>
          </a:p>
          <a:p>
            <a:r>
              <a:rPr lang="en-GB" sz="2800" b="1" dirty="0">
                <a:latin typeface="Verdana"/>
              </a:rPr>
              <a:t>The information contained within this presentation is based upon the Dangerous Goods Regulations in force in 2012. </a:t>
            </a:r>
            <a:endParaRPr lang="en-GB" sz="2800" dirty="0">
              <a:latin typeface="Verdana"/>
            </a:endParaRPr>
          </a:p>
          <a:p>
            <a:r>
              <a:rPr lang="en-GB" sz="2800" b="1" dirty="0">
                <a:latin typeface="Verdana"/>
              </a:rPr>
              <a:t>These will be updated in January 2013, so the information may not be accurate after this date. </a:t>
            </a:r>
            <a:endParaRPr lang="en-GB" sz="2800" b="1" dirty="0" smtClean="0">
              <a:latin typeface="Verdana"/>
            </a:endParaRPr>
          </a:p>
          <a:p>
            <a:endParaRPr lang="en-GB" sz="2800" dirty="0">
              <a:latin typeface="Verdana"/>
            </a:endParaRPr>
          </a:p>
          <a:p>
            <a:r>
              <a:rPr lang="en-GB" sz="2800" b="1" dirty="0">
                <a:latin typeface="Verdana"/>
              </a:rPr>
              <a:t>This presentation remains the property of </a:t>
            </a:r>
            <a:r>
              <a:rPr lang="en-GB" sz="2800" b="1" dirty="0" err="1">
                <a:latin typeface="Verdana"/>
              </a:rPr>
              <a:t>RoadSafe</a:t>
            </a:r>
            <a:r>
              <a:rPr lang="en-GB" sz="2800" b="1" dirty="0">
                <a:latin typeface="Verdana"/>
              </a:rPr>
              <a:t> Europe Limited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xmlns="" val="17941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Dangerous Goods by Post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6000" y="4648200"/>
            <a:ext cx="2590799" cy="1676401"/>
            <a:chOff x="1905000" y="1676400"/>
            <a:chExt cx="4676775" cy="3124201"/>
          </a:xfrm>
        </p:grpSpPr>
        <p:sp>
          <p:nvSpPr>
            <p:cNvPr id="4" name="Rectangle 3"/>
            <p:cNvSpPr/>
            <p:nvPr/>
          </p:nvSpPr>
          <p:spPr bwMode="auto">
            <a:xfrm>
              <a:off x="3429000" y="1676400"/>
              <a:ext cx="1600200" cy="31242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5" name="Picture 2" descr="Royal-Mail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05000" y="1676400"/>
              <a:ext cx="4676775" cy="3124201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/>
          <p:nvPr/>
        </p:nvSpPr>
        <p:spPr>
          <a:xfrm>
            <a:off x="457200" y="9906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Essentially, the Royal Mail will not except categories of “Restricted” and “Prohibited” goods, which will include all forms of Dangerous Goods (</a:t>
            </a:r>
            <a:r>
              <a:rPr lang="en-GB" sz="2400" i="1" dirty="0" smtClean="0"/>
              <a:t>full lists can be found on their website</a:t>
            </a:r>
            <a:r>
              <a:rPr lang="en-GB" sz="2400" dirty="0" smtClean="0"/>
              <a:t>). 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28194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They will accept diagnostic specimens (UN 3373) in the general post, provided they are correctly packaged in their own </a:t>
            </a:r>
            <a:r>
              <a:rPr lang="en-GB" sz="2400" dirty="0" err="1" smtClean="0"/>
              <a:t>SafeBox</a:t>
            </a:r>
            <a:r>
              <a:rPr lang="en-GB" sz="2000" dirty="0" smtClean="0"/>
              <a:t>™</a:t>
            </a:r>
            <a:r>
              <a:rPr lang="en-GB" sz="2400" dirty="0" smtClean="0"/>
              <a:t> packs. </a:t>
            </a:r>
            <a:endParaRPr lang="en-GB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762000" y="4038600"/>
            <a:ext cx="3048000" cy="2667000"/>
            <a:chOff x="762000" y="4038600"/>
            <a:chExt cx="3048000" cy="2667000"/>
          </a:xfrm>
        </p:grpSpPr>
        <p:sp>
          <p:nvSpPr>
            <p:cNvPr id="9" name="Freeform 8"/>
            <p:cNvSpPr/>
            <p:nvPr/>
          </p:nvSpPr>
          <p:spPr bwMode="auto">
            <a:xfrm>
              <a:off x="1117600" y="4189661"/>
              <a:ext cx="2451100" cy="2390455"/>
            </a:xfrm>
            <a:custGeom>
              <a:avLst/>
              <a:gdLst>
                <a:gd name="connsiteX0" fmla="*/ 698500 w 2451100"/>
                <a:gd name="connsiteY0" fmla="*/ 14039 h 2390455"/>
                <a:gd name="connsiteX1" fmla="*/ 698500 w 2451100"/>
                <a:gd name="connsiteY1" fmla="*/ 14039 h 2390455"/>
                <a:gd name="connsiteX2" fmla="*/ 584200 w 2451100"/>
                <a:gd name="connsiteY2" fmla="*/ 26739 h 2390455"/>
                <a:gd name="connsiteX3" fmla="*/ 546100 w 2451100"/>
                <a:gd name="connsiteY3" fmla="*/ 39439 h 2390455"/>
                <a:gd name="connsiteX4" fmla="*/ 482600 w 2451100"/>
                <a:gd name="connsiteY4" fmla="*/ 52139 h 2390455"/>
                <a:gd name="connsiteX5" fmla="*/ 279400 w 2451100"/>
                <a:gd name="connsiteY5" fmla="*/ 77539 h 2390455"/>
                <a:gd name="connsiteX6" fmla="*/ 241300 w 2451100"/>
                <a:gd name="connsiteY6" fmla="*/ 90239 h 2390455"/>
                <a:gd name="connsiteX7" fmla="*/ 165100 w 2451100"/>
                <a:gd name="connsiteY7" fmla="*/ 141039 h 2390455"/>
                <a:gd name="connsiteX8" fmla="*/ 101600 w 2451100"/>
                <a:gd name="connsiteY8" fmla="*/ 191839 h 2390455"/>
                <a:gd name="connsiteX9" fmla="*/ 50800 w 2451100"/>
                <a:gd name="connsiteY9" fmla="*/ 306139 h 2390455"/>
                <a:gd name="connsiteX10" fmla="*/ 25400 w 2451100"/>
                <a:gd name="connsiteY10" fmla="*/ 369639 h 2390455"/>
                <a:gd name="connsiteX11" fmla="*/ 0 w 2451100"/>
                <a:gd name="connsiteY11" fmla="*/ 445839 h 2390455"/>
                <a:gd name="connsiteX12" fmla="*/ 12700 w 2451100"/>
                <a:gd name="connsiteY12" fmla="*/ 699839 h 2390455"/>
                <a:gd name="connsiteX13" fmla="*/ 25400 w 2451100"/>
                <a:gd name="connsiteY13" fmla="*/ 788739 h 2390455"/>
                <a:gd name="connsiteX14" fmla="*/ 38100 w 2451100"/>
                <a:gd name="connsiteY14" fmla="*/ 915739 h 2390455"/>
                <a:gd name="connsiteX15" fmla="*/ 25400 w 2451100"/>
                <a:gd name="connsiteY15" fmla="*/ 1614239 h 2390455"/>
                <a:gd name="connsiteX16" fmla="*/ 12700 w 2451100"/>
                <a:gd name="connsiteY16" fmla="*/ 1741239 h 2390455"/>
                <a:gd name="connsiteX17" fmla="*/ 25400 w 2451100"/>
                <a:gd name="connsiteY17" fmla="*/ 2033339 h 2390455"/>
                <a:gd name="connsiteX18" fmla="*/ 76200 w 2451100"/>
                <a:gd name="connsiteY18" fmla="*/ 2109539 h 2390455"/>
                <a:gd name="connsiteX19" fmla="*/ 88900 w 2451100"/>
                <a:gd name="connsiteY19" fmla="*/ 2223839 h 2390455"/>
                <a:gd name="connsiteX20" fmla="*/ 177800 w 2451100"/>
                <a:gd name="connsiteY20" fmla="*/ 2274639 h 2390455"/>
                <a:gd name="connsiteX21" fmla="*/ 431800 w 2451100"/>
                <a:gd name="connsiteY21" fmla="*/ 2287339 h 2390455"/>
                <a:gd name="connsiteX22" fmla="*/ 508000 w 2451100"/>
                <a:gd name="connsiteY22" fmla="*/ 2300039 h 2390455"/>
                <a:gd name="connsiteX23" fmla="*/ 609600 w 2451100"/>
                <a:gd name="connsiteY23" fmla="*/ 2274639 h 2390455"/>
                <a:gd name="connsiteX24" fmla="*/ 774700 w 2451100"/>
                <a:gd name="connsiteY24" fmla="*/ 2312739 h 2390455"/>
                <a:gd name="connsiteX25" fmla="*/ 812800 w 2451100"/>
                <a:gd name="connsiteY25" fmla="*/ 2338139 h 2390455"/>
                <a:gd name="connsiteX26" fmla="*/ 914400 w 2451100"/>
                <a:gd name="connsiteY26" fmla="*/ 2363539 h 2390455"/>
                <a:gd name="connsiteX27" fmla="*/ 990600 w 2451100"/>
                <a:gd name="connsiteY27" fmla="*/ 2388939 h 2390455"/>
                <a:gd name="connsiteX28" fmla="*/ 1333500 w 2451100"/>
                <a:gd name="connsiteY28" fmla="*/ 2376239 h 2390455"/>
                <a:gd name="connsiteX29" fmla="*/ 1993900 w 2451100"/>
                <a:gd name="connsiteY29" fmla="*/ 2350839 h 2390455"/>
                <a:gd name="connsiteX30" fmla="*/ 2171700 w 2451100"/>
                <a:gd name="connsiteY30" fmla="*/ 2312739 h 2390455"/>
                <a:gd name="connsiteX31" fmla="*/ 2286000 w 2451100"/>
                <a:gd name="connsiteY31" fmla="*/ 2274639 h 2390455"/>
                <a:gd name="connsiteX32" fmla="*/ 2324100 w 2451100"/>
                <a:gd name="connsiteY32" fmla="*/ 2261939 h 2390455"/>
                <a:gd name="connsiteX33" fmla="*/ 2362200 w 2451100"/>
                <a:gd name="connsiteY33" fmla="*/ 2236539 h 2390455"/>
                <a:gd name="connsiteX34" fmla="*/ 2400300 w 2451100"/>
                <a:gd name="connsiteY34" fmla="*/ 2109539 h 2390455"/>
                <a:gd name="connsiteX35" fmla="*/ 2413000 w 2451100"/>
                <a:gd name="connsiteY35" fmla="*/ 2007939 h 2390455"/>
                <a:gd name="connsiteX36" fmla="*/ 2400300 w 2451100"/>
                <a:gd name="connsiteY36" fmla="*/ 1855539 h 2390455"/>
                <a:gd name="connsiteX37" fmla="*/ 2387600 w 2451100"/>
                <a:gd name="connsiteY37" fmla="*/ 1766639 h 2390455"/>
                <a:gd name="connsiteX38" fmla="*/ 2374900 w 2451100"/>
                <a:gd name="connsiteY38" fmla="*/ 1665039 h 2390455"/>
                <a:gd name="connsiteX39" fmla="*/ 2349500 w 2451100"/>
                <a:gd name="connsiteY39" fmla="*/ 1487239 h 2390455"/>
                <a:gd name="connsiteX40" fmla="*/ 2374900 w 2451100"/>
                <a:gd name="connsiteY40" fmla="*/ 1233239 h 2390455"/>
                <a:gd name="connsiteX41" fmla="*/ 2387600 w 2451100"/>
                <a:gd name="connsiteY41" fmla="*/ 1182439 h 2390455"/>
                <a:gd name="connsiteX42" fmla="*/ 2413000 w 2451100"/>
                <a:gd name="connsiteY42" fmla="*/ 928439 h 2390455"/>
                <a:gd name="connsiteX43" fmla="*/ 2438400 w 2451100"/>
                <a:gd name="connsiteY43" fmla="*/ 788739 h 2390455"/>
                <a:gd name="connsiteX44" fmla="*/ 2451100 w 2451100"/>
                <a:gd name="connsiteY44" fmla="*/ 661739 h 2390455"/>
                <a:gd name="connsiteX45" fmla="*/ 2425700 w 2451100"/>
                <a:gd name="connsiteY45" fmla="*/ 445839 h 2390455"/>
                <a:gd name="connsiteX46" fmla="*/ 2413000 w 2451100"/>
                <a:gd name="connsiteY46" fmla="*/ 407739 h 2390455"/>
                <a:gd name="connsiteX47" fmla="*/ 2374900 w 2451100"/>
                <a:gd name="connsiteY47" fmla="*/ 369639 h 2390455"/>
                <a:gd name="connsiteX48" fmla="*/ 2311400 w 2451100"/>
                <a:gd name="connsiteY48" fmla="*/ 318839 h 2390455"/>
                <a:gd name="connsiteX49" fmla="*/ 2247900 w 2451100"/>
                <a:gd name="connsiteY49" fmla="*/ 255339 h 2390455"/>
                <a:gd name="connsiteX50" fmla="*/ 2209800 w 2451100"/>
                <a:gd name="connsiteY50" fmla="*/ 217239 h 2390455"/>
                <a:gd name="connsiteX51" fmla="*/ 2082800 w 2451100"/>
                <a:gd name="connsiteY51" fmla="*/ 191839 h 2390455"/>
                <a:gd name="connsiteX52" fmla="*/ 1485900 w 2451100"/>
                <a:gd name="connsiteY52" fmla="*/ 191839 h 2390455"/>
                <a:gd name="connsiteX53" fmla="*/ 1447800 w 2451100"/>
                <a:gd name="connsiteY53" fmla="*/ 166439 h 2390455"/>
                <a:gd name="connsiteX54" fmla="*/ 1409700 w 2451100"/>
                <a:gd name="connsiteY54" fmla="*/ 90239 h 2390455"/>
                <a:gd name="connsiteX55" fmla="*/ 1371600 w 2451100"/>
                <a:gd name="connsiteY55" fmla="*/ 77539 h 2390455"/>
                <a:gd name="connsiteX56" fmla="*/ 914400 w 2451100"/>
                <a:gd name="connsiteY56" fmla="*/ 64839 h 2390455"/>
                <a:gd name="connsiteX57" fmla="*/ 863600 w 2451100"/>
                <a:gd name="connsiteY57" fmla="*/ 52139 h 2390455"/>
                <a:gd name="connsiteX58" fmla="*/ 723900 w 2451100"/>
                <a:gd name="connsiteY58" fmla="*/ 26739 h 2390455"/>
                <a:gd name="connsiteX59" fmla="*/ 635000 w 2451100"/>
                <a:gd name="connsiteY59" fmla="*/ 1339 h 2390455"/>
                <a:gd name="connsiteX60" fmla="*/ 254000 w 2451100"/>
                <a:gd name="connsiteY60" fmla="*/ 102939 h 2390455"/>
                <a:gd name="connsiteX61" fmla="*/ 254000 w 2451100"/>
                <a:gd name="connsiteY61" fmla="*/ 102939 h 239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451100" h="2390455">
                  <a:moveTo>
                    <a:pt x="698500" y="14039"/>
                  </a:moveTo>
                  <a:lnTo>
                    <a:pt x="698500" y="14039"/>
                  </a:lnTo>
                  <a:cubicBezTo>
                    <a:pt x="660400" y="18272"/>
                    <a:pt x="622013" y="20437"/>
                    <a:pt x="584200" y="26739"/>
                  </a:cubicBezTo>
                  <a:cubicBezTo>
                    <a:pt x="570995" y="28940"/>
                    <a:pt x="559087" y="36192"/>
                    <a:pt x="546100" y="39439"/>
                  </a:cubicBezTo>
                  <a:cubicBezTo>
                    <a:pt x="525159" y="44674"/>
                    <a:pt x="503838" y="48278"/>
                    <a:pt x="482600" y="52139"/>
                  </a:cubicBezTo>
                  <a:cubicBezTo>
                    <a:pt x="386317" y="69645"/>
                    <a:pt x="395868" y="65892"/>
                    <a:pt x="279400" y="77539"/>
                  </a:cubicBezTo>
                  <a:cubicBezTo>
                    <a:pt x="266700" y="81772"/>
                    <a:pt x="253002" y="83738"/>
                    <a:pt x="241300" y="90239"/>
                  </a:cubicBezTo>
                  <a:cubicBezTo>
                    <a:pt x="214615" y="105064"/>
                    <a:pt x="165100" y="141039"/>
                    <a:pt x="165100" y="141039"/>
                  </a:cubicBezTo>
                  <a:cubicBezTo>
                    <a:pt x="92307" y="250228"/>
                    <a:pt x="189234" y="121732"/>
                    <a:pt x="101600" y="191839"/>
                  </a:cubicBezTo>
                  <a:cubicBezTo>
                    <a:pt x="72854" y="214835"/>
                    <a:pt x="60844" y="281029"/>
                    <a:pt x="50800" y="306139"/>
                  </a:cubicBezTo>
                  <a:cubicBezTo>
                    <a:pt x="42333" y="327306"/>
                    <a:pt x="33191" y="348214"/>
                    <a:pt x="25400" y="369639"/>
                  </a:cubicBezTo>
                  <a:cubicBezTo>
                    <a:pt x="16250" y="394801"/>
                    <a:pt x="0" y="445839"/>
                    <a:pt x="0" y="445839"/>
                  </a:cubicBezTo>
                  <a:cubicBezTo>
                    <a:pt x="4233" y="530506"/>
                    <a:pt x="6438" y="615298"/>
                    <a:pt x="12700" y="699839"/>
                  </a:cubicBezTo>
                  <a:cubicBezTo>
                    <a:pt x="14911" y="729691"/>
                    <a:pt x="21902" y="759010"/>
                    <a:pt x="25400" y="788739"/>
                  </a:cubicBezTo>
                  <a:cubicBezTo>
                    <a:pt x="30371" y="830992"/>
                    <a:pt x="33867" y="873406"/>
                    <a:pt x="38100" y="915739"/>
                  </a:cubicBezTo>
                  <a:cubicBezTo>
                    <a:pt x="33867" y="1148572"/>
                    <a:pt x="32562" y="1381477"/>
                    <a:pt x="25400" y="1614239"/>
                  </a:cubicBezTo>
                  <a:cubicBezTo>
                    <a:pt x="24092" y="1656763"/>
                    <a:pt x="12700" y="1698695"/>
                    <a:pt x="12700" y="1741239"/>
                  </a:cubicBezTo>
                  <a:cubicBezTo>
                    <a:pt x="12700" y="1838698"/>
                    <a:pt x="8841" y="1937297"/>
                    <a:pt x="25400" y="2033339"/>
                  </a:cubicBezTo>
                  <a:cubicBezTo>
                    <a:pt x="30587" y="2063422"/>
                    <a:pt x="76200" y="2109539"/>
                    <a:pt x="76200" y="2109539"/>
                  </a:cubicBezTo>
                  <a:cubicBezTo>
                    <a:pt x="80433" y="2147639"/>
                    <a:pt x="75799" y="2187813"/>
                    <a:pt x="88900" y="2223839"/>
                  </a:cubicBezTo>
                  <a:cubicBezTo>
                    <a:pt x="92589" y="2233984"/>
                    <a:pt x="175568" y="2274360"/>
                    <a:pt x="177800" y="2274639"/>
                  </a:cubicBezTo>
                  <a:cubicBezTo>
                    <a:pt x="261918" y="2285154"/>
                    <a:pt x="347133" y="2283106"/>
                    <a:pt x="431800" y="2287339"/>
                  </a:cubicBezTo>
                  <a:cubicBezTo>
                    <a:pt x="457200" y="2291572"/>
                    <a:pt x="482315" y="2301874"/>
                    <a:pt x="508000" y="2300039"/>
                  </a:cubicBezTo>
                  <a:cubicBezTo>
                    <a:pt x="542820" y="2297552"/>
                    <a:pt x="609600" y="2274639"/>
                    <a:pt x="609600" y="2274639"/>
                  </a:cubicBezTo>
                  <a:cubicBezTo>
                    <a:pt x="650586" y="2280494"/>
                    <a:pt x="736664" y="2287382"/>
                    <a:pt x="774700" y="2312739"/>
                  </a:cubicBezTo>
                  <a:cubicBezTo>
                    <a:pt x="787400" y="2321206"/>
                    <a:pt x="798455" y="2332923"/>
                    <a:pt x="812800" y="2338139"/>
                  </a:cubicBezTo>
                  <a:cubicBezTo>
                    <a:pt x="845607" y="2350069"/>
                    <a:pt x="881282" y="2352500"/>
                    <a:pt x="914400" y="2363539"/>
                  </a:cubicBezTo>
                  <a:lnTo>
                    <a:pt x="990600" y="2388939"/>
                  </a:lnTo>
                  <a:lnTo>
                    <a:pt x="1333500" y="2376239"/>
                  </a:lnTo>
                  <a:cubicBezTo>
                    <a:pt x="1807438" y="2363074"/>
                    <a:pt x="1736396" y="2390455"/>
                    <a:pt x="1993900" y="2350839"/>
                  </a:cubicBezTo>
                  <a:cubicBezTo>
                    <a:pt x="2053280" y="2341704"/>
                    <a:pt x="2114602" y="2331772"/>
                    <a:pt x="2171700" y="2312739"/>
                  </a:cubicBezTo>
                  <a:lnTo>
                    <a:pt x="2286000" y="2274639"/>
                  </a:lnTo>
                  <a:cubicBezTo>
                    <a:pt x="2298700" y="2270406"/>
                    <a:pt x="2312961" y="2269365"/>
                    <a:pt x="2324100" y="2261939"/>
                  </a:cubicBezTo>
                  <a:lnTo>
                    <a:pt x="2362200" y="2236539"/>
                  </a:lnTo>
                  <a:cubicBezTo>
                    <a:pt x="2373492" y="2202664"/>
                    <a:pt x="2393902" y="2147926"/>
                    <a:pt x="2400300" y="2109539"/>
                  </a:cubicBezTo>
                  <a:cubicBezTo>
                    <a:pt x="2405911" y="2075873"/>
                    <a:pt x="2408767" y="2041806"/>
                    <a:pt x="2413000" y="2007939"/>
                  </a:cubicBezTo>
                  <a:cubicBezTo>
                    <a:pt x="2408767" y="1957139"/>
                    <a:pt x="2405636" y="1906235"/>
                    <a:pt x="2400300" y="1855539"/>
                  </a:cubicBezTo>
                  <a:cubicBezTo>
                    <a:pt x="2397166" y="1825769"/>
                    <a:pt x="2391556" y="1796311"/>
                    <a:pt x="2387600" y="1766639"/>
                  </a:cubicBezTo>
                  <a:cubicBezTo>
                    <a:pt x="2383089" y="1732808"/>
                    <a:pt x="2378888" y="1698935"/>
                    <a:pt x="2374900" y="1665039"/>
                  </a:cubicBezTo>
                  <a:cubicBezTo>
                    <a:pt x="2357661" y="1518511"/>
                    <a:pt x="2370931" y="1594396"/>
                    <a:pt x="2349500" y="1487239"/>
                  </a:cubicBezTo>
                  <a:cubicBezTo>
                    <a:pt x="2356934" y="1390602"/>
                    <a:pt x="2358495" y="1323465"/>
                    <a:pt x="2374900" y="1233239"/>
                  </a:cubicBezTo>
                  <a:cubicBezTo>
                    <a:pt x="2378022" y="1216066"/>
                    <a:pt x="2383367" y="1199372"/>
                    <a:pt x="2387600" y="1182439"/>
                  </a:cubicBezTo>
                  <a:cubicBezTo>
                    <a:pt x="2396067" y="1097772"/>
                    <a:pt x="2396313" y="1011876"/>
                    <a:pt x="2413000" y="928439"/>
                  </a:cubicBezTo>
                  <a:cubicBezTo>
                    <a:pt x="2421669" y="885092"/>
                    <a:pt x="2432984" y="832069"/>
                    <a:pt x="2438400" y="788739"/>
                  </a:cubicBezTo>
                  <a:cubicBezTo>
                    <a:pt x="2443677" y="746523"/>
                    <a:pt x="2446867" y="704072"/>
                    <a:pt x="2451100" y="661739"/>
                  </a:cubicBezTo>
                  <a:cubicBezTo>
                    <a:pt x="2443307" y="568229"/>
                    <a:pt x="2445560" y="525279"/>
                    <a:pt x="2425700" y="445839"/>
                  </a:cubicBezTo>
                  <a:cubicBezTo>
                    <a:pt x="2422453" y="432852"/>
                    <a:pt x="2420426" y="418878"/>
                    <a:pt x="2413000" y="407739"/>
                  </a:cubicBezTo>
                  <a:cubicBezTo>
                    <a:pt x="2403037" y="392795"/>
                    <a:pt x="2386398" y="383437"/>
                    <a:pt x="2374900" y="369639"/>
                  </a:cubicBezTo>
                  <a:cubicBezTo>
                    <a:pt x="2330711" y="316613"/>
                    <a:pt x="2373946" y="339688"/>
                    <a:pt x="2311400" y="318839"/>
                  </a:cubicBezTo>
                  <a:cubicBezTo>
                    <a:pt x="2264833" y="248989"/>
                    <a:pt x="2311400" y="308256"/>
                    <a:pt x="2247900" y="255339"/>
                  </a:cubicBezTo>
                  <a:cubicBezTo>
                    <a:pt x="2234102" y="243841"/>
                    <a:pt x="2224744" y="227202"/>
                    <a:pt x="2209800" y="217239"/>
                  </a:cubicBezTo>
                  <a:cubicBezTo>
                    <a:pt x="2185619" y="201118"/>
                    <a:pt x="2090329" y="192915"/>
                    <a:pt x="2082800" y="191839"/>
                  </a:cubicBezTo>
                  <a:cubicBezTo>
                    <a:pt x="1847597" y="203599"/>
                    <a:pt x="1734022" y="216651"/>
                    <a:pt x="1485900" y="191839"/>
                  </a:cubicBezTo>
                  <a:cubicBezTo>
                    <a:pt x="1470712" y="190320"/>
                    <a:pt x="1460500" y="174906"/>
                    <a:pt x="1447800" y="166439"/>
                  </a:cubicBezTo>
                  <a:cubicBezTo>
                    <a:pt x="1439434" y="141340"/>
                    <a:pt x="1432081" y="108144"/>
                    <a:pt x="1409700" y="90239"/>
                  </a:cubicBezTo>
                  <a:cubicBezTo>
                    <a:pt x="1399247" y="81876"/>
                    <a:pt x="1384969" y="78225"/>
                    <a:pt x="1371600" y="77539"/>
                  </a:cubicBezTo>
                  <a:cubicBezTo>
                    <a:pt x="1219341" y="69731"/>
                    <a:pt x="1066800" y="69072"/>
                    <a:pt x="914400" y="64839"/>
                  </a:cubicBezTo>
                  <a:cubicBezTo>
                    <a:pt x="897467" y="60606"/>
                    <a:pt x="880716" y="55562"/>
                    <a:pt x="863600" y="52139"/>
                  </a:cubicBezTo>
                  <a:cubicBezTo>
                    <a:pt x="827297" y="44878"/>
                    <a:pt x="761357" y="36955"/>
                    <a:pt x="723900" y="26739"/>
                  </a:cubicBezTo>
                  <a:cubicBezTo>
                    <a:pt x="625858" y="0"/>
                    <a:pt x="677292" y="1339"/>
                    <a:pt x="635000" y="1339"/>
                  </a:cubicBezTo>
                  <a:lnTo>
                    <a:pt x="254000" y="102939"/>
                  </a:lnTo>
                  <a:lnTo>
                    <a:pt x="254000" y="102939"/>
                  </a:lnTo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52226" name="Picture 2" descr="SafeboxTM First Class box of 1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000" t="7500" r="10000" b="5000"/>
            <a:stretch>
              <a:fillRect/>
            </a:stretch>
          </p:blipFill>
          <p:spPr bwMode="auto">
            <a:xfrm>
              <a:off x="762000" y="4038600"/>
              <a:ext cx="3048000" cy="2667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cache4.asset-cache.net/xc/72787643.jpg?v=1&amp;c=IWSAsset&amp;k=2&amp;d=77BFBA49EF878921F7C3FC3F69D929FD3E4BBFB1321D0F6D781147D646DC093E36F625A160635C00B01E70F2B3269972"/>
          <p:cNvPicPr>
            <a:picLocks noChangeAspect="1" noChangeArrowheads="1"/>
          </p:cNvPicPr>
          <p:nvPr/>
        </p:nvPicPr>
        <p:blipFill>
          <a:blip r:embed="rId3" cstate="print"/>
          <a:srcRect b="11392"/>
          <a:stretch>
            <a:fillRect/>
          </a:stretch>
        </p:blipFill>
        <p:spPr bwMode="auto">
          <a:xfrm>
            <a:off x="5705475" y="1219200"/>
            <a:ext cx="3438525" cy="5013325"/>
          </a:xfrm>
          <a:prstGeom prst="rect">
            <a:avLst/>
          </a:prstGeom>
          <a:noFill/>
        </p:spPr>
      </p:pic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33400" y="2209800"/>
            <a:ext cx="4953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400" dirty="0"/>
              <a:t>Dangerous Goods  are forbidden for carriage as Air Mail, except the following items that are allowed, subject to acceptance by national postal services and the IATA Regulations: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0" y="1295400"/>
            <a:ext cx="9144000" cy="46166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>
                <a:solidFill>
                  <a:srgbClr val="FF3300"/>
                </a:solidFill>
                <a:sym typeface="Wingdings" pitchFamily="2" charset="2"/>
              </a:rPr>
              <a:t>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000000"/>
                </a:solidFill>
              </a:rPr>
              <a:t>Patient </a:t>
            </a:r>
            <a:r>
              <a:rPr lang="en-GB" sz="2400" dirty="0" smtClean="0">
                <a:solidFill>
                  <a:srgbClr val="000000"/>
                </a:solidFill>
              </a:rPr>
              <a:t>specimens, provided </a:t>
            </a:r>
            <a:r>
              <a:rPr lang="en-GB" sz="2400" dirty="0">
                <a:solidFill>
                  <a:srgbClr val="000000"/>
                </a:solidFill>
              </a:rPr>
              <a:t>they are packed correctly.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0" y="3124200"/>
            <a:ext cx="9144000" cy="8509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>
                <a:solidFill>
                  <a:srgbClr val="FF3300"/>
                </a:solidFill>
                <a:sym typeface="Wingdings" pitchFamily="2" charset="2"/>
              </a:rPr>
              <a:t></a:t>
            </a:r>
            <a:r>
              <a:rPr lang="en-GB" sz="2400" dirty="0">
                <a:sym typeface="Wingdings" pitchFamily="2" charset="2"/>
              </a:rPr>
              <a:t> 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000000"/>
                </a:solidFill>
              </a:rPr>
              <a:t>Infectious Substances assigned to Category B</a:t>
            </a:r>
            <a:r>
              <a:rPr lang="en-GB" sz="2400" dirty="0"/>
              <a:t>……….…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/>
              <a:t>.….</a:t>
            </a:r>
            <a:r>
              <a:rPr lang="en-GB" sz="2400" dirty="0">
                <a:solidFill>
                  <a:srgbClr val="000000"/>
                </a:solidFill>
              </a:rPr>
              <a:t>(UN 3373), again packaged correctly.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0" y="5257800"/>
            <a:ext cx="9144000" cy="8509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>
                <a:solidFill>
                  <a:srgbClr val="FF3300"/>
                </a:solidFill>
                <a:sym typeface="Wingdings" pitchFamily="2" charset="2"/>
              </a:rPr>
              <a:t></a:t>
            </a:r>
            <a:r>
              <a:rPr lang="en-GB" sz="2400">
                <a:sym typeface="Wingdings" pitchFamily="2" charset="2"/>
              </a:rPr>
              <a:t> </a:t>
            </a:r>
            <a:r>
              <a:rPr lang="en-GB" sz="2400"/>
              <a:t> </a:t>
            </a:r>
            <a:r>
              <a:rPr lang="en-GB" sz="2400">
                <a:solidFill>
                  <a:srgbClr val="000000"/>
                </a:solidFill>
              </a:rPr>
              <a:t>Some low level radioactive materials                             </a:t>
            </a:r>
            <a:r>
              <a:rPr lang="en-GB" sz="2400"/>
              <a:t>…..</a:t>
            </a:r>
            <a:r>
              <a:rPr lang="en-GB" sz="1200">
                <a:solidFill>
                  <a:srgbClr val="000000"/>
                </a:solidFill>
              </a:rPr>
              <a:t>(</a:t>
            </a:r>
            <a:r>
              <a:rPr lang="en-US" sz="1200">
                <a:solidFill>
                  <a:srgbClr val="000000"/>
                </a:solidFill>
              </a:rPr>
              <a:t>provided the activity does not</a:t>
            </a:r>
            <a:r>
              <a:rPr lang="en-US" sz="1200"/>
              <a:t>.</a:t>
            </a:r>
            <a:r>
              <a:rPr lang="en-US" sz="1200">
                <a:solidFill>
                  <a:srgbClr val="000000"/>
                </a:solidFill>
              </a:rPr>
              <a:t>exceed one tenth of that permitted in Table 10.5.A, Page 635)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Air Mail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  <p:bldP spid="20490" grpId="0" animBg="1"/>
      <p:bldP spid="20491" grpId="0" animBg="1"/>
      <p:bldP spid="2049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On-site movements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8200" y="1219200"/>
            <a:ext cx="3505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800" dirty="0" smtClean="0"/>
              <a:t>Movements wholly within an enclosed area are exempt from the main parts of the Regulations.</a:t>
            </a:r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304800" y="4648200"/>
            <a:ext cx="8534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800" dirty="0" smtClean="0"/>
              <a:t>Also, between private premises and a vehicle in the immediate vicinity (</a:t>
            </a:r>
            <a:r>
              <a:rPr lang="en-GB" sz="2800" i="1" dirty="0" smtClean="0"/>
              <a:t>for example loading a vehicle just outside the premises</a:t>
            </a:r>
            <a:r>
              <a:rPr lang="en-GB" sz="2800" dirty="0" smtClean="0"/>
              <a:t>) - up to 100 metres according to the HSE.</a:t>
            </a:r>
            <a:endParaRPr lang="en-GB" sz="2800" dirty="0"/>
          </a:p>
        </p:txBody>
      </p:sp>
      <p:pic>
        <p:nvPicPr>
          <p:cNvPr id="4" name="Picture 2" descr="http://upload.wikimedia.org/wikipedia/commons/b/b2/Jubilee_Campus,_Nottingham_University_-_geograph.org.uk_-_38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461" y="1447800"/>
            <a:ext cx="4156539" cy="271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sherpa.ac.uk/images/office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0712" y="2226946"/>
            <a:ext cx="5362575" cy="392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Site-to-site transfers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3400" y="9144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Transport between two private University premises within “the immediate vicinity” will be exempt from ADR, even if public roads are used.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5800" y="9906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Subject to any Court ruling, the HSE work on an arbitrary distance of 400 metres. </a:t>
            </a:r>
          </a:p>
        </p:txBody>
      </p:sp>
      <p:sp>
        <p:nvSpPr>
          <p:cNvPr id="28" name="Multiply 27"/>
          <p:cNvSpPr/>
          <p:nvPr/>
        </p:nvSpPr>
        <p:spPr bwMode="auto">
          <a:xfrm>
            <a:off x="5638800" y="3886200"/>
            <a:ext cx="381000" cy="381000"/>
          </a:xfrm>
          <a:prstGeom prst="mathMultiply">
            <a:avLst>
              <a:gd name="adj1" fmla="val 13052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25" name="Picture 24" descr="80px-Dangclass3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3276600"/>
            <a:ext cx="3810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5.73016E-6 C 0.00573 0.00277 0.00764 -0.00278 0.00972 0.00485 C 0.01059 0.0118 0.01024 0.01897 0.00885 0.02568 C 0.00868 0.02915 0.00659 0.03934 0.01024 0.04049 C 0.0118 0.04026 0.01337 0.04049 0.01475 0.04003 C 0.01753 0.0391 0.01857 0.03239 0.02083 0.03008 C 0.0243 0.02661 0.02795 0.0229 0.03142 0.01966 C 0.03333 0.01781 0.03559 0.01689 0.03732 0.0148 C 0.04114 0.01018 0.04392 0.0037 0.04843 -5.73016E-6 C 0.05017 -0.00649 0.05903 -0.00973 0.06371 -0.01112 C 0.06736 -0.01343 0.07083 -0.01598 0.07465 -0.01783 C 0.07587 -0.01922 0.07725 -0.01968 0.07882 -0.02037 C 0.08003 -0.02176 0.0809 -0.02222 0.08246 -0.02269 C 0.08576 -0.02593 0.09149 -0.02708 0.09548 -0.02755 C 0.10052 -0.03009 0.10746 -0.02986 0.11302 -0.03125 C 0.11805 -0.03241 0.11319 -0.03125 0.11666 -0.03264 C 0.11788 -0.0331 0.12031 -0.0338 0.12031 -0.0338 C 0.12257 -0.03565 0.12517 -0.03634 0.12778 -0.0368 C 0.13003 -0.03796 0.13177 -0.03819 0.1342 -0.03866 C 0.13958 -0.04074 0.14531 -0.0412 0.15069 -0.04352 C 0.16267 -0.04884 0.17448 -0.05393 0.18663 -0.05833 C 0.18871 -0.05902 0.18993 -0.06018 0.19218 -0.06087 C 0.19965 -0.0655 0.20746 -0.06643 0.21528 -0.06944 C 0.22014 -0.07129 0.22517 -0.0743 0.23003 -0.07545 C 0.23333 -0.07707 0.23177 -0.07661 0.2342 -0.0773 C 0.23507 -0.07707 0.23611 -0.07707 0.23698 -0.07684 C 0.23802 -0.07661 0.23975 -0.07545 0.23975 -0.07545 C 0.24114 -0.0662 0.2401 -0.05648 0.24149 -0.04722 C 0.24218 -0.04259 0.24583 -0.02801 0.24757 -0.02408 C 0.24791 -0.02176 0.24896 -0.02107 0.24982 -0.01898 C 0.25173 -0.01389 0.2533 -0.00903 0.2559 -0.0044 C 0.25625 -0.00209 0.25712 -0.00116 0.25816 0.00069 C 0.25868 0.003 0.25972 0.00439 0.26041 0.0067 C 0.26163 0.01041 0.26198 0.01457 0.26371 0.01781 C 0.26423 0.02175 0.26788 0.03147 0.27014 0.03448 C 0.27066 0.03725 0.27257 0.04211 0.2743 0.0442 C 0.27465 0.04628 0.27587 0.04882 0.27708 0.05044 C 0.27743 0.05253 0.27864 0.05507 0.27986 0.05646 C 0.28038 0.0597 0.28281 0.06387 0.28437 0.06641 C 0.28507 0.06942 0.28593 0.07266 0.28767 0.07498 C 0.28819 0.07914 0.28993 0.08238 0.29132 0.08608 C 0.29253 0.08932 0.29288 0.09326 0.29409 0.0965 C 0.29548 0.10043 0.29739 0.10344 0.29913 0.10691 C 0.30017 0.11177 0.3 0.11617 0.29635 0.11802 C 0.2934 0.12195 0.2901 0.12404 0.28628 0.12589 C 0.28403 0.12843 0.27708 0.13167 0.2743 0.1326 C 0.2717 0.13515 0.26857 0.13653 0.26545 0.13769 C 0.26232 0.14024 0.25903 0.14139 0.2559 0.14371 C 0.25486 0.1444 0.25416 0.14579 0.25312 0.14625 C 0.25208 0.14672 0.25087 0.14695 0.24982 0.14741 C 0.24913 0.14764 0.24791 0.14811 0.24791 0.14811 C 0.24583 0.14973 0.24357 0.15158 0.24114 0.15227 C 0.23837 0.15505 0.23489 0.15667 0.23142 0.15783 C 0.22934 0.15968 0.22691 0.16037 0.22448 0.16083 C 0.22066 0.16269 0.21649 0.16315 0.2125 0.16454 C 0.20937 0.16546 0.20642 0.16755 0.2033 0.16824 C 0.20052 0.16963 0.19791 0.17079 0.19496 0.17148 C 0.1934 0.17125 0.19184 0.17148 0.19045 0.17079 C 0.18854 0.16986 0.18784 0.16361 0.18715 0.16153 C 0.18767 0.1532 0.18941 0.14487 0.19635 0.14255 C 0.20399 0.13607 0.21302 0.13329 0.2217 0.13029 C 0.2243 0.12589 0.22916 0.12219 0.23281 0.11918 C 0.23489 0.11478 0.23385 0.11663 0.23559 0.11362 C 0.2368 0.10668 0.23524 0.10228 0.23368 0.0965 C 0.23628 0.09465 0.24566 0.09025 0.24843 0.09025 " pathEditMode="relative" ptsTypes="ffffffffffffffffffffffffffffffffffffffffffffffffffffffffffffffffA">
                                      <p:cBhvr>
                                        <p:cTn id="1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Public Transport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0668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No actual guidance on the carriage of Dangerous Goods by individuals on public transport (</a:t>
            </a:r>
            <a:r>
              <a:rPr lang="en-GB" sz="2400" i="1" dirty="0" smtClean="0"/>
              <a:t>other than for air</a:t>
            </a:r>
            <a:r>
              <a:rPr lang="en-GB" sz="2400" dirty="0" smtClean="0"/>
              <a:t>) has been produced in the UK.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26670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Therefore the decision to carry rests with the transport operator/driver.                                           But, it will probably be refused on public safety or civil liability grounds.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000" y="4876800"/>
            <a:ext cx="7620000" cy="1787538"/>
            <a:chOff x="762000" y="4876800"/>
            <a:chExt cx="7620000" cy="1787538"/>
          </a:xfrm>
        </p:grpSpPr>
        <p:pic>
          <p:nvPicPr>
            <p:cNvPr id="5" name="Picture 8" descr="Picture of Taxi Sign - Free Pictures - FreeFoto.com"/>
            <p:cNvPicPr>
              <a:picLocks noChangeAspect="1" noChangeArrowheads="1"/>
            </p:cNvPicPr>
            <p:nvPr/>
          </p:nvPicPr>
          <p:blipFill>
            <a:blip r:embed="rId3" cstate="print"/>
            <a:srcRect l="5333" t="9950" r="4000" b="8458"/>
            <a:stretch>
              <a:fillRect/>
            </a:stretch>
          </p:blipFill>
          <p:spPr bwMode="auto">
            <a:xfrm>
              <a:off x="3429000" y="4876800"/>
              <a:ext cx="2615938" cy="1760444"/>
            </a:xfrm>
            <a:prstGeom prst="rect">
              <a:avLst/>
            </a:prstGeom>
            <a:noFill/>
          </p:spPr>
        </p:pic>
        <p:pic>
          <p:nvPicPr>
            <p:cNvPr id="6" name="Picture 4" descr="http://s0.geograph.org.uk/photos/07/48/074824_9b8fab6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4876800"/>
              <a:ext cx="2701565" cy="1752600"/>
            </a:xfrm>
            <a:prstGeom prst="rect">
              <a:avLst/>
            </a:prstGeom>
            <a:noFill/>
          </p:spPr>
        </p:pic>
        <p:pic>
          <p:nvPicPr>
            <p:cNvPr id="7170" name="Picture 2" descr="http://www.nctx.co.uk/wp-content/gallery/nct/orange3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938" y="4886056"/>
              <a:ext cx="2337062" cy="1778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Public Transport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 descr="POSTE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14400"/>
            <a:ext cx="4419600" cy="5716369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53000" y="251460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smtClean="0"/>
              <a:t>NEVER</a:t>
            </a:r>
            <a:r>
              <a:rPr lang="en-GB" sz="2400" dirty="0" smtClean="0"/>
              <a:t> attempt to take Dangerous Goods on to commercial aircraft in either your checked, or carry-on baggage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Private or Rental cars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0668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The ADR Regulations are determined by the type and packaging of the Dangerous Goods, </a:t>
            </a:r>
            <a:r>
              <a:rPr lang="en-GB" sz="2400" b="1" dirty="0" smtClean="0"/>
              <a:t>NOT</a:t>
            </a:r>
            <a:r>
              <a:rPr lang="en-GB" sz="2400" dirty="0" smtClean="0"/>
              <a:t> the vehicle. So, cars may need to comply with the law.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59080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A blanket exemption is in place for Dangerous Goods carried by private individuals, where the goods are packaged for retail sale, and are intended for their personal, domestic or sporting use.</a:t>
            </a:r>
          </a:p>
        </p:txBody>
      </p:sp>
      <p:pic>
        <p:nvPicPr>
          <p:cNvPr id="10242" name="Picture 2" descr="http://www.guide2nottingham.com/uploads/info/large/121010082852--traffic_jam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19600"/>
            <a:ext cx="3229202" cy="214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Hazardous Wastes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0668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Hazardous wastes are considered to be no different from other goods in ADR – the same limits, packaging and training requirements exist.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2590800"/>
            <a:ext cx="830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However, in the UK we have extra rules and regulations that will effect off-site waste movements.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</a:p>
          <a:p>
            <a:pPr algn="l"/>
            <a:r>
              <a:rPr lang="en-GB" sz="2400" dirty="0" smtClean="0">
                <a:solidFill>
                  <a:srgbClr val="FFFFFF"/>
                </a:solidFill>
              </a:rPr>
              <a:t>But, not all Hazardous Wastes are Dangerous Goods.</a:t>
            </a:r>
          </a:p>
          <a:p>
            <a:pPr algn="l"/>
            <a:endParaRPr lang="en-GB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33400" y="47244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The procedures for clinical wastes are changing. </a:t>
            </a:r>
            <a:r>
              <a:rPr lang="en-GB" sz="2400" i="1" dirty="0" smtClean="0"/>
              <a:t>(stay tuned………….)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222250" y="3200400"/>
            <a:ext cx="8769350" cy="3657600"/>
            <a:chOff x="140" y="2016"/>
            <a:chExt cx="5524" cy="2304"/>
          </a:xfrm>
        </p:grpSpPr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140" y="2016"/>
              <a:ext cx="5524" cy="2304"/>
              <a:chOff x="140" y="2016"/>
              <a:chExt cx="5524" cy="2304"/>
            </a:xfrm>
          </p:grpSpPr>
          <p:sp>
            <p:nvSpPr>
              <p:cNvPr id="123912" name="Text Box 9"/>
              <p:cNvSpPr txBox="1">
                <a:spLocks noChangeArrowheads="1"/>
              </p:cNvSpPr>
              <p:nvPr/>
            </p:nvSpPr>
            <p:spPr bwMode="auto">
              <a:xfrm>
                <a:off x="338" y="3756"/>
                <a:ext cx="223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913" name="Text Box 13"/>
              <p:cNvSpPr txBox="1">
                <a:spLocks noChangeArrowheads="1"/>
              </p:cNvSpPr>
              <p:nvPr/>
            </p:nvSpPr>
            <p:spPr bwMode="auto">
              <a:xfrm>
                <a:off x="2976" y="3024"/>
                <a:ext cx="2634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600" b="1">
                    <a:solidFill>
                      <a:srgbClr val="000000"/>
                    </a:solidFill>
                    <a:latin typeface="Times New Roman" pitchFamily="18" charset="0"/>
                  </a:rPr>
                  <a:t>ENVIRONMENTAL PROTECTION, ENGLAND</a:t>
                </a:r>
              </a:p>
            </p:txBody>
          </p:sp>
          <p:sp>
            <p:nvSpPr>
              <p:cNvPr id="123914" name="Rectangle 20" descr="Stationery"/>
              <p:cNvSpPr>
                <a:spLocks noChangeArrowheads="1"/>
              </p:cNvSpPr>
              <p:nvPr/>
            </p:nvSpPr>
            <p:spPr bwMode="auto">
              <a:xfrm>
                <a:off x="144" y="2016"/>
                <a:ext cx="2688" cy="2304"/>
              </a:xfrm>
              <a:prstGeom prst="rect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15" name="Rectangle 21" descr="Stationery"/>
              <p:cNvSpPr>
                <a:spLocks noChangeArrowheads="1"/>
              </p:cNvSpPr>
              <p:nvPr/>
            </p:nvSpPr>
            <p:spPr bwMode="auto">
              <a:xfrm>
                <a:off x="2976" y="2016"/>
                <a:ext cx="2688" cy="2304"/>
              </a:xfrm>
              <a:prstGeom prst="rect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22"/>
              <p:cNvGrpSpPr>
                <a:grpSpLocks/>
              </p:cNvGrpSpPr>
              <p:nvPr/>
            </p:nvGrpSpPr>
            <p:grpSpPr bwMode="auto">
              <a:xfrm>
                <a:off x="432" y="2400"/>
                <a:ext cx="1935" cy="149"/>
                <a:chOff x="478" y="2390"/>
                <a:chExt cx="1935" cy="149"/>
              </a:xfrm>
            </p:grpSpPr>
            <p:sp>
              <p:nvSpPr>
                <p:cNvPr id="123928" name="Line 23"/>
                <p:cNvSpPr>
                  <a:spLocks noChangeShapeType="1"/>
                </p:cNvSpPr>
                <p:nvPr/>
              </p:nvSpPr>
              <p:spPr bwMode="auto">
                <a:xfrm>
                  <a:off x="478" y="2390"/>
                  <a:ext cx="1935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3929" name="Line 24"/>
                <p:cNvSpPr>
                  <a:spLocks noChangeShapeType="1"/>
                </p:cNvSpPr>
                <p:nvPr/>
              </p:nvSpPr>
              <p:spPr bwMode="auto">
                <a:xfrm>
                  <a:off x="478" y="2539"/>
                  <a:ext cx="1935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3930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511" y="2390"/>
                  <a:ext cx="1869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GB" sz="900">
                      <a:solidFill>
                        <a:srgbClr val="000000"/>
                      </a:solidFill>
                      <a:latin typeface="Times New Roman" pitchFamily="18" charset="0"/>
                    </a:rPr>
                    <a:t>STATUTORY INSTRUMENTS</a:t>
                  </a:r>
                </a:p>
              </p:txBody>
            </p:sp>
          </p:grpSp>
          <p:sp>
            <p:nvSpPr>
              <p:cNvPr id="123917" name="Text Box 26"/>
              <p:cNvSpPr txBox="1">
                <a:spLocks noChangeArrowheads="1"/>
              </p:cNvSpPr>
              <p:nvPr/>
            </p:nvSpPr>
            <p:spPr bwMode="auto">
              <a:xfrm>
                <a:off x="759" y="2801"/>
                <a:ext cx="126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600" b="1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2011  </a:t>
                </a:r>
                <a:r>
                  <a:rPr lang="en-GB" sz="1600" b="1" dirty="0">
                    <a:solidFill>
                      <a:srgbClr val="000000"/>
                    </a:solidFill>
                    <a:latin typeface="Times New Roman" pitchFamily="18" charset="0"/>
                  </a:rPr>
                  <a:t>No. 894</a:t>
                </a:r>
              </a:p>
            </p:txBody>
          </p:sp>
          <p:sp>
            <p:nvSpPr>
              <p:cNvPr id="123918" name="Text Box 27"/>
              <p:cNvSpPr txBox="1">
                <a:spLocks noChangeArrowheads="1"/>
              </p:cNvSpPr>
              <p:nvPr/>
            </p:nvSpPr>
            <p:spPr bwMode="auto">
              <a:xfrm>
                <a:off x="192" y="3024"/>
                <a:ext cx="253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600" b="1">
                    <a:solidFill>
                      <a:srgbClr val="000000"/>
                    </a:solidFill>
                    <a:latin typeface="Times New Roman" pitchFamily="18" charset="0"/>
                  </a:rPr>
                  <a:t>ENVIRONMENTAL PROTECTION</a:t>
                </a:r>
              </a:p>
            </p:txBody>
          </p:sp>
          <p:sp>
            <p:nvSpPr>
              <p:cNvPr id="123919" name="Text Box 28"/>
              <p:cNvSpPr txBox="1">
                <a:spLocks noChangeArrowheads="1"/>
              </p:cNvSpPr>
              <p:nvPr/>
            </p:nvSpPr>
            <p:spPr bwMode="auto">
              <a:xfrm>
                <a:off x="292" y="3622"/>
                <a:ext cx="223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920" name="Text Box 29"/>
              <p:cNvSpPr txBox="1">
                <a:spLocks noChangeArrowheads="1"/>
              </p:cNvSpPr>
              <p:nvPr/>
            </p:nvSpPr>
            <p:spPr bwMode="auto">
              <a:xfrm>
                <a:off x="140" y="3399"/>
                <a:ext cx="2640" cy="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600" b="1" dirty="0">
                    <a:solidFill>
                      <a:srgbClr val="000000"/>
                    </a:solidFill>
                    <a:latin typeface="Times New Roman" pitchFamily="18" charset="0"/>
                  </a:rPr>
                  <a:t>The Hazardous Waste (England &amp; Wales)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GB" sz="1600" b="1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(amendment) Regulations 2011</a:t>
                </a:r>
                <a:endParaRPr lang="en-GB" sz="1600" b="1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921" name="Text Box 12"/>
              <p:cNvSpPr txBox="1">
                <a:spLocks noChangeArrowheads="1"/>
              </p:cNvSpPr>
              <p:nvPr/>
            </p:nvSpPr>
            <p:spPr bwMode="auto">
              <a:xfrm>
                <a:off x="3648" y="2784"/>
                <a:ext cx="124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600" b="1">
                    <a:solidFill>
                      <a:srgbClr val="000000"/>
                    </a:solidFill>
                    <a:latin typeface="Times New Roman" pitchFamily="18" charset="0"/>
                  </a:rPr>
                  <a:t>2005  No. 895</a:t>
                </a:r>
              </a:p>
            </p:txBody>
          </p:sp>
          <p:sp>
            <p:nvSpPr>
              <p:cNvPr id="123922" name="Text Box 14"/>
              <p:cNvSpPr txBox="1">
                <a:spLocks noChangeArrowheads="1"/>
              </p:cNvSpPr>
              <p:nvPr/>
            </p:nvSpPr>
            <p:spPr bwMode="auto">
              <a:xfrm>
                <a:off x="3205" y="3397"/>
                <a:ext cx="219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923" name="Text Box 15"/>
              <p:cNvSpPr txBox="1">
                <a:spLocks noChangeArrowheads="1"/>
              </p:cNvSpPr>
              <p:nvPr/>
            </p:nvSpPr>
            <p:spPr bwMode="auto">
              <a:xfrm>
                <a:off x="3216" y="3408"/>
                <a:ext cx="2164" cy="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600" b="1">
                    <a:solidFill>
                      <a:srgbClr val="000000"/>
                    </a:solidFill>
                    <a:latin typeface="Times New Roman" pitchFamily="18" charset="0"/>
                  </a:rPr>
                  <a:t>The List of Wastes (England)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GB" sz="1600" b="1">
                    <a:solidFill>
                      <a:srgbClr val="000000"/>
                    </a:solidFill>
                    <a:latin typeface="Times New Roman" pitchFamily="18" charset="0"/>
                  </a:rPr>
                  <a:t>Regulations 2005</a:t>
                </a:r>
              </a:p>
            </p:txBody>
          </p: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3312" y="2400"/>
                <a:ext cx="1935" cy="149"/>
                <a:chOff x="478" y="2390"/>
                <a:chExt cx="1935" cy="149"/>
              </a:xfrm>
            </p:grpSpPr>
            <p:sp>
              <p:nvSpPr>
                <p:cNvPr id="123925" name="Line 17"/>
                <p:cNvSpPr>
                  <a:spLocks noChangeShapeType="1"/>
                </p:cNvSpPr>
                <p:nvPr/>
              </p:nvSpPr>
              <p:spPr bwMode="auto">
                <a:xfrm>
                  <a:off x="478" y="2390"/>
                  <a:ext cx="1935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3926" name="Line 18"/>
                <p:cNvSpPr>
                  <a:spLocks noChangeShapeType="1"/>
                </p:cNvSpPr>
                <p:nvPr/>
              </p:nvSpPr>
              <p:spPr bwMode="auto">
                <a:xfrm>
                  <a:off x="478" y="2539"/>
                  <a:ext cx="1935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392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511" y="2390"/>
                  <a:ext cx="1869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GB" sz="900">
                      <a:solidFill>
                        <a:srgbClr val="000000"/>
                      </a:solidFill>
                      <a:latin typeface="Times New Roman" pitchFamily="18" charset="0"/>
                    </a:rPr>
                    <a:t>STATUTORY INSTRUMENTS</a:t>
                  </a:r>
                </a:p>
              </p:txBody>
            </p:sp>
          </p:grpSp>
        </p:grpSp>
        <p:sp>
          <p:nvSpPr>
            <p:cNvPr id="123911" name="Text Box 31"/>
            <p:cNvSpPr txBox="1">
              <a:spLocks noChangeArrowheads="1"/>
            </p:cNvSpPr>
            <p:nvPr/>
          </p:nvSpPr>
          <p:spPr bwMode="auto">
            <a:xfrm>
              <a:off x="2976" y="3024"/>
              <a:ext cx="263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 b="1">
                  <a:solidFill>
                    <a:srgbClr val="000000"/>
                  </a:solidFill>
                  <a:latin typeface="Times New Roman" pitchFamily="18" charset="0"/>
                </a:rPr>
                <a:t>ENVIRONMENTAL PROTECTION, ENGLAND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Hazardous Wastes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9600" y="10668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These two sets of UK Regulations impose greater restrictions on us in an attempt to stop some of the more “inventive” disposal methods.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Carriers Lic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6263" y="0"/>
            <a:ext cx="4811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Rectangle 6"/>
          <p:cNvSpPr>
            <a:spLocks noChangeArrowheads="1"/>
          </p:cNvSpPr>
          <p:nvPr/>
        </p:nvSpPr>
        <p:spPr bwMode="auto">
          <a:xfrm>
            <a:off x="152400" y="2057400"/>
            <a:ext cx="4267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</a:rPr>
              <a:t>The Controlled Waste (Registration of Carriers and Seizure of Vehicles) Regulations 1991 requires waste carriers to be registered and licensed by The Environment Agency.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Wastes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/>
            </a:gs>
            <a:gs pos="9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029200"/>
            <a:ext cx="9144000" cy="1828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0886" y="1828800"/>
            <a:ext cx="9144000" cy="193899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transportation</a:t>
            </a:r>
          </a:p>
          <a:p>
            <a:pPr algn="ctr"/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of Dangerous Goods</a:t>
            </a:r>
            <a:endParaRPr lang="en-US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 descr="http://t0.gstatic.com/images?q=tbn:ANd9GcTfnPtqVJ57y-C_WSpnCNyIa1UhqS-4xeyaLs2gTjhWu_eVA66C8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4569" y="5371270"/>
            <a:ext cx="4517031" cy="133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371270"/>
            <a:ext cx="3657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Waste Transfer No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0"/>
            <a:ext cx="4695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Rectangle 6"/>
          <p:cNvSpPr>
            <a:spLocks noChangeArrowheads="1"/>
          </p:cNvSpPr>
          <p:nvPr/>
        </p:nvSpPr>
        <p:spPr bwMode="auto">
          <a:xfrm>
            <a:off x="152400" y="1143000"/>
            <a:ext cx="4267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</a:rPr>
              <a:t>Controlled Waste must be transported with a “Duty of Care” Waste Transfer Note, signed by the waste producer; the carrier and the disposal site.</a:t>
            </a: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152400" y="3810000"/>
            <a:ext cx="426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</a:rPr>
              <a:t>All disposal sites must also be licensed.</a:t>
            </a:r>
          </a:p>
        </p:txBody>
      </p:sp>
      <p:pic>
        <p:nvPicPr>
          <p:cNvPr id="106504" name="Picture 8" descr="_44170382_landfill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876800"/>
            <a:ext cx="19335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Wastes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6"/>
          <p:cNvSpPr>
            <a:spLocks noChangeArrowheads="1"/>
          </p:cNvSpPr>
          <p:nvPr/>
        </p:nvSpPr>
        <p:spPr bwMode="auto">
          <a:xfrm>
            <a:off x="152400" y="1143000"/>
            <a:ext cx="449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</a:rPr>
              <a:t>Hazardous Wastes loads must be accompanied by a special Transport Document called a Consignment Note.</a:t>
            </a: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152400" y="3124200"/>
            <a:ext cx="4495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</a:rPr>
              <a:t>The waste producer must now also be registered with the Environment Agency.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152400" y="4724400"/>
            <a:ext cx="4495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</a:rPr>
              <a:t>Waste paperwork must be retained for three years, and must be fully </a:t>
            </a:r>
            <a:r>
              <a:rPr lang="en-GB" sz="2400" dirty="0">
                <a:solidFill>
                  <a:srgbClr val="FFFF00"/>
                </a:solidFill>
              </a:rPr>
              <a:t>traceable</a:t>
            </a:r>
            <a:r>
              <a:rPr lang="en-GB" sz="24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2493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Wastes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1" grpId="0"/>
      <p:bldP spid="1751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5"/>
          <p:cNvSpPr>
            <a:spLocks noChangeArrowheads="1"/>
          </p:cNvSpPr>
          <p:nvPr/>
        </p:nvSpPr>
        <p:spPr bwMode="auto">
          <a:xfrm>
            <a:off x="7696200" y="6629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GB" sz="600">
                <a:solidFill>
                  <a:srgbClr val="FF0000"/>
                </a:solidFill>
                <a:latin typeface="Arial" pitchFamily="34" charset="0"/>
              </a:rPr>
              <a:t>Page </a:t>
            </a:r>
            <a:fld id="{06D7C2CA-23F4-468E-B2AE-73E4C0660569}" type="slidenum">
              <a:rPr lang="en-GB" sz="600">
                <a:solidFill>
                  <a:srgbClr val="FF0000"/>
                </a:solidFill>
                <a:latin typeface="Arial" pitchFamily="34" charset="0"/>
              </a:rPr>
              <a:pPr algn="r"/>
              <a:t>22</a:t>
            </a:fld>
            <a:endParaRPr lang="en-GB" sz="6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25956" name="Text Box 7"/>
          <p:cNvSpPr txBox="1">
            <a:spLocks noChangeArrowheads="1"/>
          </p:cNvSpPr>
          <p:nvPr/>
        </p:nvSpPr>
        <p:spPr bwMode="auto">
          <a:xfrm>
            <a:off x="228600" y="1219200"/>
            <a:ext cx="8763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 dirty="0"/>
              <a:t>Scotland is considered to be a different country from the rest of the UK, with their waste being regulated by the Scottish Environmental Protection Agency (SEPA). </a:t>
            </a:r>
          </a:p>
          <a:p>
            <a:pPr algn="l">
              <a:spcBef>
                <a:spcPct val="50000"/>
              </a:spcBef>
            </a:pPr>
            <a:r>
              <a:rPr lang="en-GB" sz="2400" dirty="0"/>
              <a:t>The SEPA Consignment Note does not contain sufficient information to be used as an ADR Transport Document, so dangerous wastes will need extra documents.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473700" y="4186238"/>
            <a:ext cx="3670300" cy="2671762"/>
            <a:chOff x="1413" y="230"/>
            <a:chExt cx="4341" cy="3833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1413" y="230"/>
              <a:ext cx="4341" cy="3833"/>
              <a:chOff x="1413" y="230"/>
              <a:chExt cx="4341" cy="3833"/>
            </a:xfrm>
          </p:grpSpPr>
          <p:grpSp>
            <p:nvGrpSpPr>
              <p:cNvPr id="4" name="Group 26"/>
              <p:cNvGrpSpPr>
                <a:grpSpLocks/>
              </p:cNvGrpSpPr>
              <p:nvPr/>
            </p:nvGrpSpPr>
            <p:grpSpPr bwMode="auto">
              <a:xfrm>
                <a:off x="1761" y="1473"/>
                <a:ext cx="787" cy="955"/>
                <a:chOff x="1761" y="1473"/>
                <a:chExt cx="787" cy="955"/>
              </a:xfrm>
            </p:grpSpPr>
            <p:sp>
              <p:nvSpPr>
                <p:cNvPr id="125989" name="Freeform 27"/>
                <p:cNvSpPr>
                  <a:spLocks/>
                </p:cNvSpPr>
                <p:nvPr/>
              </p:nvSpPr>
              <p:spPr bwMode="auto">
                <a:xfrm>
                  <a:off x="2003" y="1473"/>
                  <a:ext cx="545" cy="955"/>
                </a:xfrm>
                <a:custGeom>
                  <a:avLst/>
                  <a:gdLst>
                    <a:gd name="T0" fmla="*/ 288 w 545"/>
                    <a:gd name="T1" fmla="*/ 24 h 955"/>
                    <a:gd name="T2" fmla="*/ 268 w 545"/>
                    <a:gd name="T3" fmla="*/ 80 h 955"/>
                    <a:gd name="T4" fmla="*/ 242 w 545"/>
                    <a:gd name="T5" fmla="*/ 92 h 955"/>
                    <a:gd name="T6" fmla="*/ 223 w 545"/>
                    <a:gd name="T7" fmla="*/ 129 h 955"/>
                    <a:gd name="T8" fmla="*/ 217 w 545"/>
                    <a:gd name="T9" fmla="*/ 179 h 955"/>
                    <a:gd name="T10" fmla="*/ 190 w 545"/>
                    <a:gd name="T11" fmla="*/ 209 h 955"/>
                    <a:gd name="T12" fmla="*/ 187 w 545"/>
                    <a:gd name="T13" fmla="*/ 259 h 955"/>
                    <a:gd name="T14" fmla="*/ 164 w 545"/>
                    <a:gd name="T15" fmla="*/ 320 h 955"/>
                    <a:gd name="T16" fmla="*/ 160 w 545"/>
                    <a:gd name="T17" fmla="*/ 354 h 955"/>
                    <a:gd name="T18" fmla="*/ 197 w 545"/>
                    <a:gd name="T19" fmla="*/ 305 h 955"/>
                    <a:gd name="T20" fmla="*/ 235 w 545"/>
                    <a:gd name="T21" fmla="*/ 315 h 955"/>
                    <a:gd name="T22" fmla="*/ 269 w 545"/>
                    <a:gd name="T23" fmla="*/ 327 h 955"/>
                    <a:gd name="T24" fmla="*/ 270 w 545"/>
                    <a:gd name="T25" fmla="*/ 380 h 955"/>
                    <a:gd name="T26" fmla="*/ 277 w 545"/>
                    <a:gd name="T27" fmla="*/ 424 h 955"/>
                    <a:gd name="T28" fmla="*/ 260 w 545"/>
                    <a:gd name="T29" fmla="*/ 479 h 955"/>
                    <a:gd name="T30" fmla="*/ 288 w 545"/>
                    <a:gd name="T31" fmla="*/ 523 h 955"/>
                    <a:gd name="T32" fmla="*/ 269 w 545"/>
                    <a:gd name="T33" fmla="*/ 579 h 955"/>
                    <a:gd name="T34" fmla="*/ 224 w 545"/>
                    <a:gd name="T35" fmla="*/ 612 h 955"/>
                    <a:gd name="T36" fmla="*/ 165 w 545"/>
                    <a:gd name="T37" fmla="*/ 620 h 955"/>
                    <a:gd name="T38" fmla="*/ 148 w 545"/>
                    <a:gd name="T39" fmla="*/ 719 h 955"/>
                    <a:gd name="T40" fmla="*/ 96 w 545"/>
                    <a:gd name="T41" fmla="*/ 731 h 955"/>
                    <a:gd name="T42" fmla="*/ 77 w 545"/>
                    <a:gd name="T43" fmla="*/ 770 h 955"/>
                    <a:gd name="T44" fmla="*/ 130 w 545"/>
                    <a:gd name="T45" fmla="*/ 762 h 955"/>
                    <a:gd name="T46" fmla="*/ 164 w 545"/>
                    <a:gd name="T47" fmla="*/ 784 h 955"/>
                    <a:gd name="T48" fmla="*/ 146 w 545"/>
                    <a:gd name="T49" fmla="*/ 818 h 955"/>
                    <a:gd name="T50" fmla="*/ 105 w 545"/>
                    <a:gd name="T51" fmla="*/ 847 h 955"/>
                    <a:gd name="T52" fmla="*/ 48 w 545"/>
                    <a:gd name="T53" fmla="*/ 919 h 955"/>
                    <a:gd name="T54" fmla="*/ 13 w 545"/>
                    <a:gd name="T55" fmla="*/ 955 h 955"/>
                    <a:gd name="T56" fmla="*/ 130 w 545"/>
                    <a:gd name="T57" fmla="*/ 936 h 955"/>
                    <a:gd name="T58" fmla="*/ 179 w 545"/>
                    <a:gd name="T59" fmla="*/ 903 h 955"/>
                    <a:gd name="T60" fmla="*/ 287 w 545"/>
                    <a:gd name="T61" fmla="*/ 905 h 955"/>
                    <a:gd name="T62" fmla="*/ 399 w 545"/>
                    <a:gd name="T63" fmla="*/ 912 h 955"/>
                    <a:gd name="T64" fmla="*/ 493 w 545"/>
                    <a:gd name="T65" fmla="*/ 880 h 955"/>
                    <a:gd name="T66" fmla="*/ 464 w 545"/>
                    <a:gd name="T67" fmla="*/ 839 h 955"/>
                    <a:gd name="T68" fmla="*/ 504 w 545"/>
                    <a:gd name="T69" fmla="*/ 794 h 955"/>
                    <a:gd name="T70" fmla="*/ 545 w 545"/>
                    <a:gd name="T71" fmla="*/ 675 h 955"/>
                    <a:gd name="T72" fmla="*/ 491 w 545"/>
                    <a:gd name="T73" fmla="*/ 665 h 955"/>
                    <a:gd name="T74" fmla="*/ 451 w 545"/>
                    <a:gd name="T75" fmla="*/ 661 h 955"/>
                    <a:gd name="T76" fmla="*/ 468 w 545"/>
                    <a:gd name="T77" fmla="*/ 614 h 955"/>
                    <a:gd name="T78" fmla="*/ 459 w 545"/>
                    <a:gd name="T79" fmla="*/ 554 h 955"/>
                    <a:gd name="T80" fmla="*/ 422 w 545"/>
                    <a:gd name="T81" fmla="*/ 470 h 955"/>
                    <a:gd name="T82" fmla="*/ 418 w 545"/>
                    <a:gd name="T83" fmla="*/ 417 h 955"/>
                    <a:gd name="T84" fmla="*/ 397 w 545"/>
                    <a:gd name="T85" fmla="*/ 358 h 955"/>
                    <a:gd name="T86" fmla="*/ 367 w 545"/>
                    <a:gd name="T87" fmla="*/ 320 h 955"/>
                    <a:gd name="T88" fmla="*/ 329 w 545"/>
                    <a:gd name="T89" fmla="*/ 305 h 955"/>
                    <a:gd name="T90" fmla="*/ 365 w 545"/>
                    <a:gd name="T91" fmla="*/ 284 h 955"/>
                    <a:gd name="T92" fmla="*/ 355 w 545"/>
                    <a:gd name="T93" fmla="*/ 254 h 955"/>
                    <a:gd name="T94" fmla="*/ 403 w 545"/>
                    <a:gd name="T95" fmla="*/ 223 h 955"/>
                    <a:gd name="T96" fmla="*/ 433 w 545"/>
                    <a:gd name="T97" fmla="*/ 189 h 955"/>
                    <a:gd name="T98" fmla="*/ 385 w 545"/>
                    <a:gd name="T99" fmla="*/ 131 h 955"/>
                    <a:gd name="T100" fmla="*/ 341 w 545"/>
                    <a:gd name="T101" fmla="*/ 122 h 955"/>
                    <a:gd name="T102" fmla="*/ 320 w 545"/>
                    <a:gd name="T103" fmla="*/ 110 h 955"/>
                    <a:gd name="T104" fmla="*/ 361 w 545"/>
                    <a:gd name="T105" fmla="*/ 82 h 955"/>
                    <a:gd name="T106" fmla="*/ 407 w 545"/>
                    <a:gd name="T107" fmla="*/ 29 h 955"/>
                    <a:gd name="T108" fmla="*/ 318 w 545"/>
                    <a:gd name="T109" fmla="*/ 25 h 95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545"/>
                    <a:gd name="T166" fmla="*/ 0 h 955"/>
                    <a:gd name="T167" fmla="*/ 545 w 545"/>
                    <a:gd name="T168" fmla="*/ 955 h 95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545" h="955">
                      <a:moveTo>
                        <a:pt x="302" y="12"/>
                      </a:moveTo>
                      <a:lnTo>
                        <a:pt x="288" y="24"/>
                      </a:lnTo>
                      <a:lnTo>
                        <a:pt x="269" y="46"/>
                      </a:lnTo>
                      <a:lnTo>
                        <a:pt x="268" y="80"/>
                      </a:lnTo>
                      <a:lnTo>
                        <a:pt x="250" y="90"/>
                      </a:lnTo>
                      <a:lnTo>
                        <a:pt x="242" y="92"/>
                      </a:lnTo>
                      <a:lnTo>
                        <a:pt x="223" y="100"/>
                      </a:lnTo>
                      <a:lnTo>
                        <a:pt x="223" y="129"/>
                      </a:lnTo>
                      <a:lnTo>
                        <a:pt x="217" y="162"/>
                      </a:lnTo>
                      <a:lnTo>
                        <a:pt x="217" y="179"/>
                      </a:lnTo>
                      <a:lnTo>
                        <a:pt x="197" y="189"/>
                      </a:lnTo>
                      <a:lnTo>
                        <a:pt x="190" y="209"/>
                      </a:lnTo>
                      <a:lnTo>
                        <a:pt x="198" y="228"/>
                      </a:lnTo>
                      <a:lnTo>
                        <a:pt x="187" y="259"/>
                      </a:lnTo>
                      <a:lnTo>
                        <a:pt x="171" y="312"/>
                      </a:lnTo>
                      <a:lnTo>
                        <a:pt x="164" y="320"/>
                      </a:lnTo>
                      <a:lnTo>
                        <a:pt x="148" y="354"/>
                      </a:lnTo>
                      <a:lnTo>
                        <a:pt x="160" y="354"/>
                      </a:lnTo>
                      <a:lnTo>
                        <a:pt x="175" y="348"/>
                      </a:lnTo>
                      <a:lnTo>
                        <a:pt x="197" y="305"/>
                      </a:lnTo>
                      <a:lnTo>
                        <a:pt x="216" y="305"/>
                      </a:lnTo>
                      <a:lnTo>
                        <a:pt x="235" y="315"/>
                      </a:lnTo>
                      <a:lnTo>
                        <a:pt x="258" y="319"/>
                      </a:lnTo>
                      <a:lnTo>
                        <a:pt x="269" y="327"/>
                      </a:lnTo>
                      <a:lnTo>
                        <a:pt x="277" y="361"/>
                      </a:lnTo>
                      <a:lnTo>
                        <a:pt x="270" y="380"/>
                      </a:lnTo>
                      <a:lnTo>
                        <a:pt x="270" y="414"/>
                      </a:lnTo>
                      <a:lnTo>
                        <a:pt x="277" y="424"/>
                      </a:lnTo>
                      <a:lnTo>
                        <a:pt x="261" y="457"/>
                      </a:lnTo>
                      <a:lnTo>
                        <a:pt x="260" y="479"/>
                      </a:lnTo>
                      <a:lnTo>
                        <a:pt x="269" y="510"/>
                      </a:lnTo>
                      <a:lnTo>
                        <a:pt x="288" y="523"/>
                      </a:lnTo>
                      <a:lnTo>
                        <a:pt x="268" y="533"/>
                      </a:lnTo>
                      <a:lnTo>
                        <a:pt x="269" y="579"/>
                      </a:lnTo>
                      <a:lnTo>
                        <a:pt x="254" y="590"/>
                      </a:lnTo>
                      <a:lnTo>
                        <a:pt x="224" y="612"/>
                      </a:lnTo>
                      <a:lnTo>
                        <a:pt x="193" y="612"/>
                      </a:lnTo>
                      <a:lnTo>
                        <a:pt x="165" y="620"/>
                      </a:lnTo>
                      <a:lnTo>
                        <a:pt x="164" y="690"/>
                      </a:lnTo>
                      <a:lnTo>
                        <a:pt x="148" y="719"/>
                      </a:lnTo>
                      <a:lnTo>
                        <a:pt x="134" y="730"/>
                      </a:lnTo>
                      <a:lnTo>
                        <a:pt x="96" y="731"/>
                      </a:lnTo>
                      <a:lnTo>
                        <a:pt x="77" y="755"/>
                      </a:lnTo>
                      <a:lnTo>
                        <a:pt x="77" y="770"/>
                      </a:lnTo>
                      <a:lnTo>
                        <a:pt x="107" y="770"/>
                      </a:lnTo>
                      <a:lnTo>
                        <a:pt x="130" y="762"/>
                      </a:lnTo>
                      <a:lnTo>
                        <a:pt x="130" y="784"/>
                      </a:lnTo>
                      <a:lnTo>
                        <a:pt x="164" y="784"/>
                      </a:lnTo>
                      <a:lnTo>
                        <a:pt x="167" y="805"/>
                      </a:lnTo>
                      <a:lnTo>
                        <a:pt x="146" y="818"/>
                      </a:lnTo>
                      <a:lnTo>
                        <a:pt x="126" y="837"/>
                      </a:lnTo>
                      <a:lnTo>
                        <a:pt x="105" y="847"/>
                      </a:lnTo>
                      <a:lnTo>
                        <a:pt x="89" y="869"/>
                      </a:lnTo>
                      <a:lnTo>
                        <a:pt x="48" y="919"/>
                      </a:lnTo>
                      <a:lnTo>
                        <a:pt x="0" y="946"/>
                      </a:lnTo>
                      <a:lnTo>
                        <a:pt x="13" y="955"/>
                      </a:lnTo>
                      <a:lnTo>
                        <a:pt x="101" y="924"/>
                      </a:lnTo>
                      <a:lnTo>
                        <a:pt x="130" y="936"/>
                      </a:lnTo>
                      <a:lnTo>
                        <a:pt x="157" y="924"/>
                      </a:lnTo>
                      <a:lnTo>
                        <a:pt x="179" y="903"/>
                      </a:lnTo>
                      <a:lnTo>
                        <a:pt x="235" y="910"/>
                      </a:lnTo>
                      <a:lnTo>
                        <a:pt x="287" y="905"/>
                      </a:lnTo>
                      <a:lnTo>
                        <a:pt x="392" y="903"/>
                      </a:lnTo>
                      <a:lnTo>
                        <a:pt x="399" y="912"/>
                      </a:lnTo>
                      <a:lnTo>
                        <a:pt x="460" y="903"/>
                      </a:lnTo>
                      <a:lnTo>
                        <a:pt x="493" y="880"/>
                      </a:lnTo>
                      <a:lnTo>
                        <a:pt x="485" y="863"/>
                      </a:lnTo>
                      <a:lnTo>
                        <a:pt x="464" y="839"/>
                      </a:lnTo>
                      <a:lnTo>
                        <a:pt x="449" y="828"/>
                      </a:lnTo>
                      <a:lnTo>
                        <a:pt x="504" y="794"/>
                      </a:lnTo>
                      <a:lnTo>
                        <a:pt x="527" y="760"/>
                      </a:lnTo>
                      <a:lnTo>
                        <a:pt x="545" y="675"/>
                      </a:lnTo>
                      <a:lnTo>
                        <a:pt x="530" y="663"/>
                      </a:lnTo>
                      <a:lnTo>
                        <a:pt x="491" y="665"/>
                      </a:lnTo>
                      <a:lnTo>
                        <a:pt x="470" y="680"/>
                      </a:lnTo>
                      <a:lnTo>
                        <a:pt x="451" y="661"/>
                      </a:lnTo>
                      <a:lnTo>
                        <a:pt x="470" y="643"/>
                      </a:lnTo>
                      <a:lnTo>
                        <a:pt x="468" y="614"/>
                      </a:lnTo>
                      <a:lnTo>
                        <a:pt x="459" y="573"/>
                      </a:lnTo>
                      <a:lnTo>
                        <a:pt x="459" y="554"/>
                      </a:lnTo>
                      <a:lnTo>
                        <a:pt x="453" y="511"/>
                      </a:lnTo>
                      <a:lnTo>
                        <a:pt x="422" y="470"/>
                      </a:lnTo>
                      <a:lnTo>
                        <a:pt x="433" y="446"/>
                      </a:lnTo>
                      <a:lnTo>
                        <a:pt x="418" y="417"/>
                      </a:lnTo>
                      <a:lnTo>
                        <a:pt x="400" y="397"/>
                      </a:lnTo>
                      <a:lnTo>
                        <a:pt x="397" y="358"/>
                      </a:lnTo>
                      <a:lnTo>
                        <a:pt x="373" y="351"/>
                      </a:lnTo>
                      <a:lnTo>
                        <a:pt x="367" y="320"/>
                      </a:lnTo>
                      <a:lnTo>
                        <a:pt x="347" y="296"/>
                      </a:lnTo>
                      <a:lnTo>
                        <a:pt x="329" y="305"/>
                      </a:lnTo>
                      <a:lnTo>
                        <a:pt x="346" y="284"/>
                      </a:lnTo>
                      <a:lnTo>
                        <a:pt x="365" y="284"/>
                      </a:lnTo>
                      <a:lnTo>
                        <a:pt x="363" y="261"/>
                      </a:lnTo>
                      <a:lnTo>
                        <a:pt x="355" y="254"/>
                      </a:lnTo>
                      <a:lnTo>
                        <a:pt x="381" y="254"/>
                      </a:lnTo>
                      <a:lnTo>
                        <a:pt x="403" y="223"/>
                      </a:lnTo>
                      <a:lnTo>
                        <a:pt x="426" y="215"/>
                      </a:lnTo>
                      <a:lnTo>
                        <a:pt x="433" y="189"/>
                      </a:lnTo>
                      <a:lnTo>
                        <a:pt x="453" y="133"/>
                      </a:lnTo>
                      <a:lnTo>
                        <a:pt x="385" y="131"/>
                      </a:lnTo>
                      <a:lnTo>
                        <a:pt x="362" y="122"/>
                      </a:lnTo>
                      <a:lnTo>
                        <a:pt x="341" y="122"/>
                      </a:lnTo>
                      <a:lnTo>
                        <a:pt x="314" y="131"/>
                      </a:lnTo>
                      <a:lnTo>
                        <a:pt x="320" y="110"/>
                      </a:lnTo>
                      <a:lnTo>
                        <a:pt x="344" y="102"/>
                      </a:lnTo>
                      <a:lnTo>
                        <a:pt x="361" y="82"/>
                      </a:lnTo>
                      <a:lnTo>
                        <a:pt x="391" y="58"/>
                      </a:lnTo>
                      <a:lnTo>
                        <a:pt x="407" y="29"/>
                      </a:lnTo>
                      <a:lnTo>
                        <a:pt x="382" y="0"/>
                      </a:lnTo>
                      <a:lnTo>
                        <a:pt x="318" y="25"/>
                      </a:lnTo>
                      <a:lnTo>
                        <a:pt x="302" y="12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15875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5990" name="Freeform 28"/>
                <p:cNvSpPr>
                  <a:spLocks/>
                </p:cNvSpPr>
                <p:nvPr/>
              </p:nvSpPr>
              <p:spPr bwMode="auto">
                <a:xfrm>
                  <a:off x="1761" y="1824"/>
                  <a:ext cx="319" cy="397"/>
                </a:xfrm>
                <a:custGeom>
                  <a:avLst/>
                  <a:gdLst>
                    <a:gd name="T0" fmla="*/ 233 w 319"/>
                    <a:gd name="T1" fmla="*/ 0 h 397"/>
                    <a:gd name="T2" fmla="*/ 259 w 319"/>
                    <a:gd name="T3" fmla="*/ 0 h 397"/>
                    <a:gd name="T4" fmla="*/ 271 w 319"/>
                    <a:gd name="T5" fmla="*/ 15 h 397"/>
                    <a:gd name="T6" fmla="*/ 285 w 319"/>
                    <a:gd name="T7" fmla="*/ 15 h 397"/>
                    <a:gd name="T8" fmla="*/ 277 w 319"/>
                    <a:gd name="T9" fmla="*/ 29 h 397"/>
                    <a:gd name="T10" fmla="*/ 263 w 319"/>
                    <a:gd name="T11" fmla="*/ 37 h 397"/>
                    <a:gd name="T12" fmla="*/ 236 w 319"/>
                    <a:gd name="T13" fmla="*/ 56 h 397"/>
                    <a:gd name="T14" fmla="*/ 223 w 319"/>
                    <a:gd name="T15" fmla="*/ 82 h 397"/>
                    <a:gd name="T16" fmla="*/ 234 w 319"/>
                    <a:gd name="T17" fmla="*/ 101 h 397"/>
                    <a:gd name="T18" fmla="*/ 240 w 319"/>
                    <a:gd name="T19" fmla="*/ 116 h 397"/>
                    <a:gd name="T20" fmla="*/ 256 w 319"/>
                    <a:gd name="T21" fmla="*/ 116 h 397"/>
                    <a:gd name="T22" fmla="*/ 297 w 319"/>
                    <a:gd name="T23" fmla="*/ 94 h 397"/>
                    <a:gd name="T24" fmla="*/ 309 w 319"/>
                    <a:gd name="T25" fmla="*/ 135 h 397"/>
                    <a:gd name="T26" fmla="*/ 319 w 319"/>
                    <a:gd name="T27" fmla="*/ 150 h 397"/>
                    <a:gd name="T28" fmla="*/ 309 w 319"/>
                    <a:gd name="T29" fmla="*/ 169 h 397"/>
                    <a:gd name="T30" fmla="*/ 309 w 319"/>
                    <a:gd name="T31" fmla="*/ 218 h 397"/>
                    <a:gd name="T32" fmla="*/ 293 w 319"/>
                    <a:gd name="T33" fmla="*/ 283 h 397"/>
                    <a:gd name="T34" fmla="*/ 251 w 319"/>
                    <a:gd name="T35" fmla="*/ 356 h 397"/>
                    <a:gd name="T36" fmla="*/ 163 w 319"/>
                    <a:gd name="T37" fmla="*/ 356 h 397"/>
                    <a:gd name="T38" fmla="*/ 152 w 319"/>
                    <a:gd name="T39" fmla="*/ 379 h 397"/>
                    <a:gd name="T40" fmla="*/ 128 w 319"/>
                    <a:gd name="T41" fmla="*/ 379 h 397"/>
                    <a:gd name="T42" fmla="*/ 120 w 319"/>
                    <a:gd name="T43" fmla="*/ 353 h 397"/>
                    <a:gd name="T44" fmla="*/ 110 w 319"/>
                    <a:gd name="T45" fmla="*/ 389 h 397"/>
                    <a:gd name="T46" fmla="*/ 88 w 319"/>
                    <a:gd name="T47" fmla="*/ 389 h 397"/>
                    <a:gd name="T48" fmla="*/ 72 w 319"/>
                    <a:gd name="T49" fmla="*/ 397 h 397"/>
                    <a:gd name="T50" fmla="*/ 24 w 319"/>
                    <a:gd name="T51" fmla="*/ 397 h 397"/>
                    <a:gd name="T52" fmla="*/ 0 w 319"/>
                    <a:gd name="T53" fmla="*/ 367 h 397"/>
                    <a:gd name="T54" fmla="*/ 8 w 319"/>
                    <a:gd name="T55" fmla="*/ 339 h 397"/>
                    <a:gd name="T56" fmla="*/ 0 w 319"/>
                    <a:gd name="T57" fmla="*/ 314 h 397"/>
                    <a:gd name="T58" fmla="*/ 24 w 319"/>
                    <a:gd name="T59" fmla="*/ 312 h 397"/>
                    <a:gd name="T60" fmla="*/ 50 w 319"/>
                    <a:gd name="T61" fmla="*/ 295 h 397"/>
                    <a:gd name="T62" fmla="*/ 60 w 319"/>
                    <a:gd name="T63" fmla="*/ 269 h 397"/>
                    <a:gd name="T64" fmla="*/ 77 w 319"/>
                    <a:gd name="T65" fmla="*/ 259 h 397"/>
                    <a:gd name="T66" fmla="*/ 95 w 319"/>
                    <a:gd name="T67" fmla="*/ 203 h 397"/>
                    <a:gd name="T68" fmla="*/ 76 w 319"/>
                    <a:gd name="T69" fmla="*/ 182 h 397"/>
                    <a:gd name="T70" fmla="*/ 68 w 319"/>
                    <a:gd name="T71" fmla="*/ 160 h 397"/>
                    <a:gd name="T72" fmla="*/ 84 w 319"/>
                    <a:gd name="T73" fmla="*/ 150 h 397"/>
                    <a:gd name="T74" fmla="*/ 92 w 319"/>
                    <a:gd name="T75" fmla="*/ 143 h 397"/>
                    <a:gd name="T76" fmla="*/ 94 w 319"/>
                    <a:gd name="T77" fmla="*/ 73 h 397"/>
                    <a:gd name="T78" fmla="*/ 124 w 319"/>
                    <a:gd name="T79" fmla="*/ 82 h 397"/>
                    <a:gd name="T80" fmla="*/ 135 w 319"/>
                    <a:gd name="T81" fmla="*/ 97 h 397"/>
                    <a:gd name="T82" fmla="*/ 151 w 319"/>
                    <a:gd name="T83" fmla="*/ 95 h 397"/>
                    <a:gd name="T84" fmla="*/ 166 w 319"/>
                    <a:gd name="T85" fmla="*/ 107 h 397"/>
                    <a:gd name="T86" fmla="*/ 189 w 319"/>
                    <a:gd name="T87" fmla="*/ 107 h 397"/>
                    <a:gd name="T88" fmla="*/ 189 w 319"/>
                    <a:gd name="T89" fmla="*/ 82 h 397"/>
                    <a:gd name="T90" fmla="*/ 207 w 319"/>
                    <a:gd name="T91" fmla="*/ 61 h 397"/>
                    <a:gd name="T92" fmla="*/ 191 w 319"/>
                    <a:gd name="T93" fmla="*/ 49 h 397"/>
                    <a:gd name="T94" fmla="*/ 197 w 319"/>
                    <a:gd name="T95" fmla="*/ 39 h 397"/>
                    <a:gd name="T96" fmla="*/ 218 w 319"/>
                    <a:gd name="T97" fmla="*/ 29 h 397"/>
                    <a:gd name="T98" fmla="*/ 233 w 319"/>
                    <a:gd name="T99" fmla="*/ 0 h 39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19"/>
                    <a:gd name="T151" fmla="*/ 0 h 397"/>
                    <a:gd name="T152" fmla="*/ 319 w 319"/>
                    <a:gd name="T153" fmla="*/ 397 h 397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19" h="397">
                      <a:moveTo>
                        <a:pt x="233" y="0"/>
                      </a:moveTo>
                      <a:lnTo>
                        <a:pt x="259" y="0"/>
                      </a:lnTo>
                      <a:lnTo>
                        <a:pt x="271" y="15"/>
                      </a:lnTo>
                      <a:lnTo>
                        <a:pt x="285" y="15"/>
                      </a:lnTo>
                      <a:lnTo>
                        <a:pt x="277" y="29"/>
                      </a:lnTo>
                      <a:lnTo>
                        <a:pt x="263" y="37"/>
                      </a:lnTo>
                      <a:lnTo>
                        <a:pt x="236" y="56"/>
                      </a:lnTo>
                      <a:lnTo>
                        <a:pt x="223" y="82"/>
                      </a:lnTo>
                      <a:lnTo>
                        <a:pt x="234" y="101"/>
                      </a:lnTo>
                      <a:lnTo>
                        <a:pt x="240" y="116"/>
                      </a:lnTo>
                      <a:lnTo>
                        <a:pt x="256" y="116"/>
                      </a:lnTo>
                      <a:lnTo>
                        <a:pt x="297" y="94"/>
                      </a:lnTo>
                      <a:lnTo>
                        <a:pt x="309" y="135"/>
                      </a:lnTo>
                      <a:lnTo>
                        <a:pt x="319" y="150"/>
                      </a:lnTo>
                      <a:lnTo>
                        <a:pt x="309" y="169"/>
                      </a:lnTo>
                      <a:lnTo>
                        <a:pt x="309" y="218"/>
                      </a:lnTo>
                      <a:lnTo>
                        <a:pt x="293" y="283"/>
                      </a:lnTo>
                      <a:lnTo>
                        <a:pt x="251" y="356"/>
                      </a:lnTo>
                      <a:lnTo>
                        <a:pt x="163" y="356"/>
                      </a:lnTo>
                      <a:lnTo>
                        <a:pt x="152" y="379"/>
                      </a:lnTo>
                      <a:lnTo>
                        <a:pt x="128" y="379"/>
                      </a:lnTo>
                      <a:lnTo>
                        <a:pt x="120" y="353"/>
                      </a:lnTo>
                      <a:lnTo>
                        <a:pt x="110" y="389"/>
                      </a:lnTo>
                      <a:lnTo>
                        <a:pt x="88" y="389"/>
                      </a:lnTo>
                      <a:lnTo>
                        <a:pt x="72" y="397"/>
                      </a:lnTo>
                      <a:lnTo>
                        <a:pt x="24" y="397"/>
                      </a:lnTo>
                      <a:lnTo>
                        <a:pt x="0" y="367"/>
                      </a:lnTo>
                      <a:lnTo>
                        <a:pt x="8" y="339"/>
                      </a:lnTo>
                      <a:lnTo>
                        <a:pt x="0" y="314"/>
                      </a:lnTo>
                      <a:lnTo>
                        <a:pt x="24" y="312"/>
                      </a:lnTo>
                      <a:lnTo>
                        <a:pt x="50" y="295"/>
                      </a:lnTo>
                      <a:lnTo>
                        <a:pt x="60" y="269"/>
                      </a:lnTo>
                      <a:lnTo>
                        <a:pt x="77" y="259"/>
                      </a:lnTo>
                      <a:lnTo>
                        <a:pt x="95" y="203"/>
                      </a:lnTo>
                      <a:lnTo>
                        <a:pt x="76" y="182"/>
                      </a:lnTo>
                      <a:lnTo>
                        <a:pt x="68" y="160"/>
                      </a:lnTo>
                      <a:lnTo>
                        <a:pt x="84" y="150"/>
                      </a:lnTo>
                      <a:lnTo>
                        <a:pt x="92" y="143"/>
                      </a:lnTo>
                      <a:lnTo>
                        <a:pt x="94" y="73"/>
                      </a:lnTo>
                      <a:lnTo>
                        <a:pt x="124" y="82"/>
                      </a:lnTo>
                      <a:lnTo>
                        <a:pt x="135" y="97"/>
                      </a:lnTo>
                      <a:lnTo>
                        <a:pt x="151" y="95"/>
                      </a:lnTo>
                      <a:lnTo>
                        <a:pt x="166" y="107"/>
                      </a:lnTo>
                      <a:lnTo>
                        <a:pt x="189" y="107"/>
                      </a:lnTo>
                      <a:lnTo>
                        <a:pt x="189" y="82"/>
                      </a:lnTo>
                      <a:lnTo>
                        <a:pt x="207" y="61"/>
                      </a:lnTo>
                      <a:lnTo>
                        <a:pt x="191" y="49"/>
                      </a:lnTo>
                      <a:lnTo>
                        <a:pt x="197" y="39"/>
                      </a:lnTo>
                      <a:lnTo>
                        <a:pt x="218" y="29"/>
                      </a:lnTo>
                      <a:lnTo>
                        <a:pt x="233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15875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25991" name="Freeform 29"/>
                <p:cNvSpPr>
                  <a:spLocks/>
                </p:cNvSpPr>
                <p:nvPr/>
              </p:nvSpPr>
              <p:spPr bwMode="auto">
                <a:xfrm>
                  <a:off x="1983" y="1843"/>
                  <a:ext cx="150" cy="129"/>
                </a:xfrm>
                <a:custGeom>
                  <a:avLst/>
                  <a:gdLst>
                    <a:gd name="T0" fmla="*/ 61 w 150"/>
                    <a:gd name="T1" fmla="*/ 0 h 129"/>
                    <a:gd name="T2" fmla="*/ 79 w 150"/>
                    <a:gd name="T3" fmla="*/ 0 h 129"/>
                    <a:gd name="T4" fmla="*/ 89 w 150"/>
                    <a:gd name="T5" fmla="*/ 15 h 129"/>
                    <a:gd name="T6" fmla="*/ 98 w 150"/>
                    <a:gd name="T7" fmla="*/ 1 h 129"/>
                    <a:gd name="T8" fmla="*/ 123 w 150"/>
                    <a:gd name="T9" fmla="*/ 13 h 129"/>
                    <a:gd name="T10" fmla="*/ 140 w 150"/>
                    <a:gd name="T11" fmla="*/ 1 h 129"/>
                    <a:gd name="T12" fmla="*/ 139 w 150"/>
                    <a:gd name="T13" fmla="*/ 24 h 129"/>
                    <a:gd name="T14" fmla="*/ 150 w 150"/>
                    <a:gd name="T15" fmla="*/ 54 h 129"/>
                    <a:gd name="T16" fmla="*/ 150 w 150"/>
                    <a:gd name="T17" fmla="*/ 76 h 129"/>
                    <a:gd name="T18" fmla="*/ 132 w 150"/>
                    <a:gd name="T19" fmla="*/ 119 h 129"/>
                    <a:gd name="T20" fmla="*/ 121 w 150"/>
                    <a:gd name="T21" fmla="*/ 119 h 129"/>
                    <a:gd name="T22" fmla="*/ 109 w 150"/>
                    <a:gd name="T23" fmla="*/ 128 h 129"/>
                    <a:gd name="T24" fmla="*/ 95 w 150"/>
                    <a:gd name="T25" fmla="*/ 129 h 129"/>
                    <a:gd name="T26" fmla="*/ 86 w 150"/>
                    <a:gd name="T27" fmla="*/ 119 h 129"/>
                    <a:gd name="T28" fmla="*/ 74 w 150"/>
                    <a:gd name="T29" fmla="*/ 76 h 129"/>
                    <a:gd name="T30" fmla="*/ 48 w 150"/>
                    <a:gd name="T31" fmla="*/ 90 h 129"/>
                    <a:gd name="T32" fmla="*/ 34 w 150"/>
                    <a:gd name="T33" fmla="*/ 99 h 129"/>
                    <a:gd name="T34" fmla="*/ 16 w 150"/>
                    <a:gd name="T35" fmla="*/ 99 h 129"/>
                    <a:gd name="T36" fmla="*/ 10 w 150"/>
                    <a:gd name="T37" fmla="*/ 80 h 129"/>
                    <a:gd name="T38" fmla="*/ 0 w 150"/>
                    <a:gd name="T39" fmla="*/ 63 h 129"/>
                    <a:gd name="T40" fmla="*/ 14 w 150"/>
                    <a:gd name="T41" fmla="*/ 34 h 129"/>
                    <a:gd name="T42" fmla="*/ 38 w 150"/>
                    <a:gd name="T43" fmla="*/ 18 h 129"/>
                    <a:gd name="T44" fmla="*/ 52 w 150"/>
                    <a:gd name="T45" fmla="*/ 8 h 129"/>
                    <a:gd name="T46" fmla="*/ 61 w 150"/>
                    <a:gd name="T47" fmla="*/ 0 h 12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129"/>
                    <a:gd name="T74" fmla="*/ 150 w 150"/>
                    <a:gd name="T75" fmla="*/ 129 h 12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129">
                      <a:moveTo>
                        <a:pt x="61" y="0"/>
                      </a:moveTo>
                      <a:lnTo>
                        <a:pt x="79" y="0"/>
                      </a:lnTo>
                      <a:lnTo>
                        <a:pt x="89" y="15"/>
                      </a:lnTo>
                      <a:lnTo>
                        <a:pt x="98" y="1"/>
                      </a:lnTo>
                      <a:lnTo>
                        <a:pt x="123" y="13"/>
                      </a:lnTo>
                      <a:lnTo>
                        <a:pt x="140" y="1"/>
                      </a:lnTo>
                      <a:lnTo>
                        <a:pt x="139" y="24"/>
                      </a:lnTo>
                      <a:lnTo>
                        <a:pt x="150" y="54"/>
                      </a:lnTo>
                      <a:lnTo>
                        <a:pt x="150" y="76"/>
                      </a:lnTo>
                      <a:lnTo>
                        <a:pt x="132" y="119"/>
                      </a:lnTo>
                      <a:lnTo>
                        <a:pt x="121" y="119"/>
                      </a:lnTo>
                      <a:lnTo>
                        <a:pt x="109" y="128"/>
                      </a:lnTo>
                      <a:lnTo>
                        <a:pt x="95" y="129"/>
                      </a:lnTo>
                      <a:lnTo>
                        <a:pt x="86" y="119"/>
                      </a:lnTo>
                      <a:lnTo>
                        <a:pt x="74" y="76"/>
                      </a:lnTo>
                      <a:lnTo>
                        <a:pt x="48" y="90"/>
                      </a:lnTo>
                      <a:lnTo>
                        <a:pt x="34" y="99"/>
                      </a:lnTo>
                      <a:lnTo>
                        <a:pt x="16" y="99"/>
                      </a:lnTo>
                      <a:lnTo>
                        <a:pt x="10" y="80"/>
                      </a:lnTo>
                      <a:lnTo>
                        <a:pt x="0" y="63"/>
                      </a:lnTo>
                      <a:lnTo>
                        <a:pt x="14" y="34"/>
                      </a:lnTo>
                      <a:lnTo>
                        <a:pt x="38" y="18"/>
                      </a:lnTo>
                      <a:lnTo>
                        <a:pt x="52" y="8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15875">
                  <a:solidFill>
                    <a:srgbClr val="008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25962" name="Freeform 30"/>
              <p:cNvSpPr>
                <a:spLocks/>
              </p:cNvSpPr>
              <p:nvPr/>
            </p:nvSpPr>
            <p:spPr bwMode="auto">
              <a:xfrm>
                <a:off x="2913" y="284"/>
                <a:ext cx="1259" cy="1318"/>
              </a:xfrm>
              <a:custGeom>
                <a:avLst/>
                <a:gdLst>
                  <a:gd name="T0" fmla="*/ 1259 w 1259"/>
                  <a:gd name="T1" fmla="*/ 43 h 1318"/>
                  <a:gd name="T2" fmla="*/ 1208 w 1259"/>
                  <a:gd name="T3" fmla="*/ 22 h 1318"/>
                  <a:gd name="T4" fmla="*/ 1163 w 1259"/>
                  <a:gd name="T5" fmla="*/ 21 h 1318"/>
                  <a:gd name="T6" fmla="*/ 1121 w 1259"/>
                  <a:gd name="T7" fmla="*/ 0 h 1318"/>
                  <a:gd name="T8" fmla="*/ 1086 w 1259"/>
                  <a:gd name="T9" fmla="*/ 10 h 1318"/>
                  <a:gd name="T10" fmla="*/ 1038 w 1259"/>
                  <a:gd name="T11" fmla="*/ 10 h 1318"/>
                  <a:gd name="T12" fmla="*/ 990 w 1259"/>
                  <a:gd name="T13" fmla="*/ 34 h 1318"/>
                  <a:gd name="T14" fmla="*/ 904 w 1259"/>
                  <a:gd name="T15" fmla="*/ 53 h 1318"/>
                  <a:gd name="T16" fmla="*/ 887 w 1259"/>
                  <a:gd name="T17" fmla="*/ 108 h 1318"/>
                  <a:gd name="T18" fmla="*/ 824 w 1259"/>
                  <a:gd name="T19" fmla="*/ 119 h 1318"/>
                  <a:gd name="T20" fmla="*/ 803 w 1259"/>
                  <a:gd name="T21" fmla="*/ 176 h 1318"/>
                  <a:gd name="T22" fmla="*/ 752 w 1259"/>
                  <a:gd name="T23" fmla="*/ 191 h 1318"/>
                  <a:gd name="T24" fmla="*/ 715 w 1259"/>
                  <a:gd name="T25" fmla="*/ 213 h 1318"/>
                  <a:gd name="T26" fmla="*/ 625 w 1259"/>
                  <a:gd name="T27" fmla="*/ 270 h 1318"/>
                  <a:gd name="T28" fmla="*/ 617 w 1259"/>
                  <a:gd name="T29" fmla="*/ 312 h 1318"/>
                  <a:gd name="T30" fmla="*/ 607 w 1259"/>
                  <a:gd name="T31" fmla="*/ 345 h 1318"/>
                  <a:gd name="T32" fmla="*/ 618 w 1259"/>
                  <a:gd name="T33" fmla="*/ 389 h 1318"/>
                  <a:gd name="T34" fmla="*/ 554 w 1259"/>
                  <a:gd name="T35" fmla="*/ 409 h 1318"/>
                  <a:gd name="T36" fmla="*/ 528 w 1259"/>
                  <a:gd name="T37" fmla="*/ 442 h 1318"/>
                  <a:gd name="T38" fmla="*/ 537 w 1259"/>
                  <a:gd name="T39" fmla="*/ 484 h 1318"/>
                  <a:gd name="T40" fmla="*/ 513 w 1259"/>
                  <a:gd name="T41" fmla="*/ 498 h 1318"/>
                  <a:gd name="T42" fmla="*/ 494 w 1259"/>
                  <a:gd name="T43" fmla="*/ 529 h 1318"/>
                  <a:gd name="T44" fmla="*/ 461 w 1259"/>
                  <a:gd name="T45" fmla="*/ 563 h 1318"/>
                  <a:gd name="T46" fmla="*/ 430 w 1259"/>
                  <a:gd name="T47" fmla="*/ 604 h 1318"/>
                  <a:gd name="T48" fmla="*/ 407 w 1259"/>
                  <a:gd name="T49" fmla="*/ 651 h 1318"/>
                  <a:gd name="T50" fmla="*/ 341 w 1259"/>
                  <a:gd name="T51" fmla="*/ 680 h 1318"/>
                  <a:gd name="T52" fmla="*/ 312 w 1259"/>
                  <a:gd name="T53" fmla="*/ 725 h 1318"/>
                  <a:gd name="T54" fmla="*/ 330 w 1259"/>
                  <a:gd name="T55" fmla="*/ 769 h 1318"/>
                  <a:gd name="T56" fmla="*/ 288 w 1259"/>
                  <a:gd name="T57" fmla="*/ 795 h 1318"/>
                  <a:gd name="T58" fmla="*/ 243 w 1259"/>
                  <a:gd name="T59" fmla="*/ 815 h 1318"/>
                  <a:gd name="T60" fmla="*/ 209 w 1259"/>
                  <a:gd name="T61" fmla="*/ 825 h 1318"/>
                  <a:gd name="T62" fmla="*/ 154 w 1259"/>
                  <a:gd name="T63" fmla="*/ 846 h 1318"/>
                  <a:gd name="T64" fmla="*/ 123 w 1259"/>
                  <a:gd name="T65" fmla="*/ 894 h 1318"/>
                  <a:gd name="T66" fmla="*/ 53 w 1259"/>
                  <a:gd name="T67" fmla="*/ 882 h 1318"/>
                  <a:gd name="T68" fmla="*/ 36 w 1259"/>
                  <a:gd name="T69" fmla="*/ 1076 h 1318"/>
                  <a:gd name="T70" fmla="*/ 26 w 1259"/>
                  <a:gd name="T71" fmla="*/ 1194 h 1318"/>
                  <a:gd name="T72" fmla="*/ 34 w 1259"/>
                  <a:gd name="T73" fmla="*/ 1224 h 1318"/>
                  <a:gd name="T74" fmla="*/ 0 w 1259"/>
                  <a:gd name="T75" fmla="*/ 1252 h 1318"/>
                  <a:gd name="T76" fmla="*/ 42 w 1259"/>
                  <a:gd name="T77" fmla="*/ 1318 h 1318"/>
                  <a:gd name="T78" fmla="*/ 130 w 1259"/>
                  <a:gd name="T79" fmla="*/ 1308 h 1318"/>
                  <a:gd name="T80" fmla="*/ 199 w 1259"/>
                  <a:gd name="T81" fmla="*/ 1288 h 1318"/>
                  <a:gd name="T82" fmla="*/ 266 w 1259"/>
                  <a:gd name="T83" fmla="*/ 1233 h 1318"/>
                  <a:gd name="T84" fmla="*/ 330 w 1259"/>
                  <a:gd name="T85" fmla="*/ 1201 h 1318"/>
                  <a:gd name="T86" fmla="*/ 372 w 1259"/>
                  <a:gd name="T87" fmla="*/ 1197 h 1318"/>
                  <a:gd name="T88" fmla="*/ 413 w 1259"/>
                  <a:gd name="T89" fmla="*/ 1093 h 1318"/>
                  <a:gd name="T90" fmla="*/ 442 w 1259"/>
                  <a:gd name="T91" fmla="*/ 986 h 1318"/>
                  <a:gd name="T92" fmla="*/ 415 w 1259"/>
                  <a:gd name="T93" fmla="*/ 894 h 1318"/>
                  <a:gd name="T94" fmla="*/ 486 w 1259"/>
                  <a:gd name="T95" fmla="*/ 716 h 1318"/>
                  <a:gd name="T96" fmla="*/ 547 w 1259"/>
                  <a:gd name="T97" fmla="*/ 723 h 1318"/>
                  <a:gd name="T98" fmla="*/ 554 w 1259"/>
                  <a:gd name="T99" fmla="*/ 641 h 1318"/>
                  <a:gd name="T100" fmla="*/ 591 w 1259"/>
                  <a:gd name="T101" fmla="*/ 520 h 1318"/>
                  <a:gd name="T102" fmla="*/ 641 w 1259"/>
                  <a:gd name="T103" fmla="*/ 442 h 1318"/>
                  <a:gd name="T104" fmla="*/ 682 w 1259"/>
                  <a:gd name="T105" fmla="*/ 345 h 1318"/>
                  <a:gd name="T106" fmla="*/ 738 w 1259"/>
                  <a:gd name="T107" fmla="*/ 285 h 1318"/>
                  <a:gd name="T108" fmla="*/ 783 w 1259"/>
                  <a:gd name="T109" fmla="*/ 247 h 1318"/>
                  <a:gd name="T110" fmla="*/ 859 w 1259"/>
                  <a:gd name="T111" fmla="*/ 239 h 1318"/>
                  <a:gd name="T112" fmla="*/ 896 w 1259"/>
                  <a:gd name="T113" fmla="*/ 174 h 1318"/>
                  <a:gd name="T114" fmla="*/ 945 w 1259"/>
                  <a:gd name="T115" fmla="*/ 206 h 1318"/>
                  <a:gd name="T116" fmla="*/ 1057 w 1259"/>
                  <a:gd name="T117" fmla="*/ 217 h 1318"/>
                  <a:gd name="T118" fmla="*/ 1093 w 1259"/>
                  <a:gd name="T119" fmla="*/ 159 h 1318"/>
                  <a:gd name="T120" fmla="*/ 1127 w 1259"/>
                  <a:gd name="T121" fmla="*/ 106 h 1318"/>
                  <a:gd name="T122" fmla="*/ 1177 w 1259"/>
                  <a:gd name="T123" fmla="*/ 84 h 1318"/>
                  <a:gd name="T124" fmla="*/ 1230 w 1259"/>
                  <a:gd name="T125" fmla="*/ 128 h 131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59"/>
                  <a:gd name="T190" fmla="*/ 0 h 1318"/>
                  <a:gd name="T191" fmla="*/ 1259 w 1259"/>
                  <a:gd name="T192" fmla="*/ 1318 h 131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59" h="1318">
                    <a:moveTo>
                      <a:pt x="1259" y="118"/>
                    </a:moveTo>
                    <a:lnTo>
                      <a:pt x="1259" y="43"/>
                    </a:lnTo>
                    <a:lnTo>
                      <a:pt x="1234" y="22"/>
                    </a:lnTo>
                    <a:lnTo>
                      <a:pt x="1208" y="22"/>
                    </a:lnTo>
                    <a:lnTo>
                      <a:pt x="1189" y="12"/>
                    </a:lnTo>
                    <a:lnTo>
                      <a:pt x="1163" y="21"/>
                    </a:lnTo>
                    <a:lnTo>
                      <a:pt x="1136" y="0"/>
                    </a:lnTo>
                    <a:lnTo>
                      <a:pt x="1121" y="0"/>
                    </a:lnTo>
                    <a:lnTo>
                      <a:pt x="1103" y="43"/>
                    </a:lnTo>
                    <a:lnTo>
                      <a:pt x="1086" y="10"/>
                    </a:lnTo>
                    <a:lnTo>
                      <a:pt x="1065" y="32"/>
                    </a:lnTo>
                    <a:lnTo>
                      <a:pt x="1038" y="10"/>
                    </a:lnTo>
                    <a:lnTo>
                      <a:pt x="1018" y="0"/>
                    </a:lnTo>
                    <a:lnTo>
                      <a:pt x="990" y="34"/>
                    </a:lnTo>
                    <a:lnTo>
                      <a:pt x="958" y="53"/>
                    </a:lnTo>
                    <a:lnTo>
                      <a:pt x="904" y="53"/>
                    </a:lnTo>
                    <a:lnTo>
                      <a:pt x="906" y="85"/>
                    </a:lnTo>
                    <a:lnTo>
                      <a:pt x="887" y="108"/>
                    </a:lnTo>
                    <a:lnTo>
                      <a:pt x="831" y="142"/>
                    </a:lnTo>
                    <a:lnTo>
                      <a:pt x="824" y="119"/>
                    </a:lnTo>
                    <a:lnTo>
                      <a:pt x="808" y="143"/>
                    </a:lnTo>
                    <a:lnTo>
                      <a:pt x="803" y="176"/>
                    </a:lnTo>
                    <a:lnTo>
                      <a:pt x="771" y="176"/>
                    </a:lnTo>
                    <a:lnTo>
                      <a:pt x="752" y="191"/>
                    </a:lnTo>
                    <a:lnTo>
                      <a:pt x="739" y="213"/>
                    </a:lnTo>
                    <a:lnTo>
                      <a:pt x="715" y="213"/>
                    </a:lnTo>
                    <a:lnTo>
                      <a:pt x="657" y="270"/>
                    </a:lnTo>
                    <a:lnTo>
                      <a:pt x="625" y="270"/>
                    </a:lnTo>
                    <a:lnTo>
                      <a:pt x="614" y="302"/>
                    </a:lnTo>
                    <a:lnTo>
                      <a:pt x="617" y="312"/>
                    </a:lnTo>
                    <a:lnTo>
                      <a:pt x="625" y="334"/>
                    </a:lnTo>
                    <a:lnTo>
                      <a:pt x="607" y="345"/>
                    </a:lnTo>
                    <a:lnTo>
                      <a:pt x="596" y="379"/>
                    </a:lnTo>
                    <a:lnTo>
                      <a:pt x="618" y="389"/>
                    </a:lnTo>
                    <a:lnTo>
                      <a:pt x="599" y="408"/>
                    </a:lnTo>
                    <a:lnTo>
                      <a:pt x="554" y="409"/>
                    </a:lnTo>
                    <a:lnTo>
                      <a:pt x="552" y="435"/>
                    </a:lnTo>
                    <a:lnTo>
                      <a:pt x="528" y="442"/>
                    </a:lnTo>
                    <a:lnTo>
                      <a:pt x="520" y="462"/>
                    </a:lnTo>
                    <a:lnTo>
                      <a:pt x="537" y="484"/>
                    </a:lnTo>
                    <a:lnTo>
                      <a:pt x="529" y="498"/>
                    </a:lnTo>
                    <a:lnTo>
                      <a:pt x="513" y="498"/>
                    </a:lnTo>
                    <a:lnTo>
                      <a:pt x="512" y="529"/>
                    </a:lnTo>
                    <a:lnTo>
                      <a:pt x="494" y="529"/>
                    </a:lnTo>
                    <a:lnTo>
                      <a:pt x="475" y="563"/>
                    </a:lnTo>
                    <a:lnTo>
                      <a:pt x="461" y="563"/>
                    </a:lnTo>
                    <a:lnTo>
                      <a:pt x="461" y="595"/>
                    </a:lnTo>
                    <a:lnTo>
                      <a:pt x="430" y="604"/>
                    </a:lnTo>
                    <a:lnTo>
                      <a:pt x="413" y="617"/>
                    </a:lnTo>
                    <a:lnTo>
                      <a:pt x="407" y="651"/>
                    </a:lnTo>
                    <a:lnTo>
                      <a:pt x="360" y="662"/>
                    </a:lnTo>
                    <a:lnTo>
                      <a:pt x="341" y="680"/>
                    </a:lnTo>
                    <a:lnTo>
                      <a:pt x="321" y="703"/>
                    </a:lnTo>
                    <a:lnTo>
                      <a:pt x="312" y="725"/>
                    </a:lnTo>
                    <a:lnTo>
                      <a:pt x="330" y="747"/>
                    </a:lnTo>
                    <a:lnTo>
                      <a:pt x="330" y="769"/>
                    </a:lnTo>
                    <a:lnTo>
                      <a:pt x="295" y="769"/>
                    </a:lnTo>
                    <a:lnTo>
                      <a:pt x="288" y="795"/>
                    </a:lnTo>
                    <a:lnTo>
                      <a:pt x="259" y="783"/>
                    </a:lnTo>
                    <a:lnTo>
                      <a:pt x="243" y="815"/>
                    </a:lnTo>
                    <a:lnTo>
                      <a:pt x="224" y="803"/>
                    </a:lnTo>
                    <a:lnTo>
                      <a:pt x="209" y="825"/>
                    </a:lnTo>
                    <a:lnTo>
                      <a:pt x="173" y="813"/>
                    </a:lnTo>
                    <a:lnTo>
                      <a:pt x="154" y="846"/>
                    </a:lnTo>
                    <a:lnTo>
                      <a:pt x="131" y="846"/>
                    </a:lnTo>
                    <a:lnTo>
                      <a:pt x="123" y="894"/>
                    </a:lnTo>
                    <a:lnTo>
                      <a:pt x="87" y="882"/>
                    </a:lnTo>
                    <a:lnTo>
                      <a:pt x="53" y="882"/>
                    </a:lnTo>
                    <a:lnTo>
                      <a:pt x="18" y="1032"/>
                    </a:lnTo>
                    <a:lnTo>
                      <a:pt x="36" y="1076"/>
                    </a:lnTo>
                    <a:lnTo>
                      <a:pt x="26" y="1144"/>
                    </a:lnTo>
                    <a:lnTo>
                      <a:pt x="26" y="1194"/>
                    </a:lnTo>
                    <a:lnTo>
                      <a:pt x="34" y="1197"/>
                    </a:lnTo>
                    <a:lnTo>
                      <a:pt x="34" y="1224"/>
                    </a:lnTo>
                    <a:lnTo>
                      <a:pt x="0" y="1238"/>
                    </a:lnTo>
                    <a:lnTo>
                      <a:pt x="0" y="1252"/>
                    </a:lnTo>
                    <a:lnTo>
                      <a:pt x="25" y="1265"/>
                    </a:lnTo>
                    <a:lnTo>
                      <a:pt x="42" y="1318"/>
                    </a:lnTo>
                    <a:lnTo>
                      <a:pt x="85" y="1308"/>
                    </a:lnTo>
                    <a:lnTo>
                      <a:pt x="130" y="1308"/>
                    </a:lnTo>
                    <a:lnTo>
                      <a:pt x="165" y="1296"/>
                    </a:lnTo>
                    <a:lnTo>
                      <a:pt x="199" y="1288"/>
                    </a:lnTo>
                    <a:lnTo>
                      <a:pt x="232" y="1253"/>
                    </a:lnTo>
                    <a:lnTo>
                      <a:pt x="266" y="1233"/>
                    </a:lnTo>
                    <a:lnTo>
                      <a:pt x="304" y="1180"/>
                    </a:lnTo>
                    <a:lnTo>
                      <a:pt x="330" y="1201"/>
                    </a:lnTo>
                    <a:lnTo>
                      <a:pt x="355" y="1233"/>
                    </a:lnTo>
                    <a:lnTo>
                      <a:pt x="372" y="1197"/>
                    </a:lnTo>
                    <a:lnTo>
                      <a:pt x="385" y="1143"/>
                    </a:lnTo>
                    <a:lnTo>
                      <a:pt x="413" y="1093"/>
                    </a:lnTo>
                    <a:lnTo>
                      <a:pt x="413" y="1032"/>
                    </a:lnTo>
                    <a:lnTo>
                      <a:pt x="442" y="986"/>
                    </a:lnTo>
                    <a:lnTo>
                      <a:pt x="413" y="953"/>
                    </a:lnTo>
                    <a:lnTo>
                      <a:pt x="415" y="894"/>
                    </a:lnTo>
                    <a:lnTo>
                      <a:pt x="434" y="781"/>
                    </a:lnTo>
                    <a:lnTo>
                      <a:pt x="486" y="716"/>
                    </a:lnTo>
                    <a:lnTo>
                      <a:pt x="513" y="718"/>
                    </a:lnTo>
                    <a:lnTo>
                      <a:pt x="547" y="723"/>
                    </a:lnTo>
                    <a:lnTo>
                      <a:pt x="555" y="674"/>
                    </a:lnTo>
                    <a:lnTo>
                      <a:pt x="554" y="641"/>
                    </a:lnTo>
                    <a:lnTo>
                      <a:pt x="581" y="595"/>
                    </a:lnTo>
                    <a:lnTo>
                      <a:pt x="591" y="520"/>
                    </a:lnTo>
                    <a:lnTo>
                      <a:pt x="625" y="500"/>
                    </a:lnTo>
                    <a:lnTo>
                      <a:pt x="641" y="442"/>
                    </a:lnTo>
                    <a:lnTo>
                      <a:pt x="667" y="392"/>
                    </a:lnTo>
                    <a:lnTo>
                      <a:pt x="682" y="345"/>
                    </a:lnTo>
                    <a:lnTo>
                      <a:pt x="698" y="309"/>
                    </a:lnTo>
                    <a:lnTo>
                      <a:pt x="738" y="285"/>
                    </a:lnTo>
                    <a:lnTo>
                      <a:pt x="756" y="246"/>
                    </a:lnTo>
                    <a:lnTo>
                      <a:pt x="783" y="247"/>
                    </a:lnTo>
                    <a:lnTo>
                      <a:pt x="828" y="247"/>
                    </a:lnTo>
                    <a:lnTo>
                      <a:pt x="859" y="239"/>
                    </a:lnTo>
                    <a:lnTo>
                      <a:pt x="853" y="183"/>
                    </a:lnTo>
                    <a:lnTo>
                      <a:pt x="896" y="174"/>
                    </a:lnTo>
                    <a:lnTo>
                      <a:pt x="919" y="181"/>
                    </a:lnTo>
                    <a:lnTo>
                      <a:pt x="945" y="206"/>
                    </a:lnTo>
                    <a:lnTo>
                      <a:pt x="1035" y="225"/>
                    </a:lnTo>
                    <a:lnTo>
                      <a:pt x="1057" y="217"/>
                    </a:lnTo>
                    <a:lnTo>
                      <a:pt x="1086" y="205"/>
                    </a:lnTo>
                    <a:lnTo>
                      <a:pt x="1093" y="159"/>
                    </a:lnTo>
                    <a:lnTo>
                      <a:pt x="1112" y="99"/>
                    </a:lnTo>
                    <a:lnTo>
                      <a:pt x="1127" y="106"/>
                    </a:lnTo>
                    <a:lnTo>
                      <a:pt x="1153" y="77"/>
                    </a:lnTo>
                    <a:lnTo>
                      <a:pt x="1177" y="84"/>
                    </a:lnTo>
                    <a:lnTo>
                      <a:pt x="1207" y="119"/>
                    </a:lnTo>
                    <a:lnTo>
                      <a:pt x="1230" y="128"/>
                    </a:lnTo>
                    <a:lnTo>
                      <a:pt x="1259" y="118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63" name="Freeform 31"/>
              <p:cNvSpPr>
                <a:spLocks/>
              </p:cNvSpPr>
              <p:nvPr/>
            </p:nvSpPr>
            <p:spPr bwMode="auto">
              <a:xfrm>
                <a:off x="3763" y="359"/>
                <a:ext cx="582" cy="1071"/>
              </a:xfrm>
              <a:custGeom>
                <a:avLst/>
                <a:gdLst>
                  <a:gd name="T0" fmla="*/ 277 w 582"/>
                  <a:gd name="T1" fmla="*/ 29 h 1071"/>
                  <a:gd name="T2" fmla="*/ 260 w 582"/>
                  <a:gd name="T3" fmla="*/ 22 h 1071"/>
                  <a:gd name="T4" fmla="*/ 240 w 582"/>
                  <a:gd name="T5" fmla="*/ 90 h 1071"/>
                  <a:gd name="T6" fmla="*/ 234 w 582"/>
                  <a:gd name="T7" fmla="*/ 128 h 1071"/>
                  <a:gd name="T8" fmla="*/ 188 w 582"/>
                  <a:gd name="T9" fmla="*/ 147 h 1071"/>
                  <a:gd name="T10" fmla="*/ 97 w 582"/>
                  <a:gd name="T11" fmla="*/ 130 h 1071"/>
                  <a:gd name="T12" fmla="*/ 68 w 582"/>
                  <a:gd name="T13" fmla="*/ 104 h 1071"/>
                  <a:gd name="T14" fmla="*/ 43 w 582"/>
                  <a:gd name="T15" fmla="*/ 97 h 1071"/>
                  <a:gd name="T16" fmla="*/ 0 w 582"/>
                  <a:gd name="T17" fmla="*/ 106 h 1071"/>
                  <a:gd name="T18" fmla="*/ 8 w 582"/>
                  <a:gd name="T19" fmla="*/ 164 h 1071"/>
                  <a:gd name="T20" fmla="*/ 57 w 582"/>
                  <a:gd name="T21" fmla="*/ 154 h 1071"/>
                  <a:gd name="T22" fmla="*/ 76 w 582"/>
                  <a:gd name="T23" fmla="*/ 176 h 1071"/>
                  <a:gd name="T24" fmla="*/ 124 w 582"/>
                  <a:gd name="T25" fmla="*/ 195 h 1071"/>
                  <a:gd name="T26" fmla="*/ 148 w 582"/>
                  <a:gd name="T27" fmla="*/ 195 h 1071"/>
                  <a:gd name="T28" fmla="*/ 157 w 582"/>
                  <a:gd name="T29" fmla="*/ 249 h 1071"/>
                  <a:gd name="T30" fmla="*/ 144 w 582"/>
                  <a:gd name="T31" fmla="*/ 278 h 1071"/>
                  <a:gd name="T32" fmla="*/ 183 w 582"/>
                  <a:gd name="T33" fmla="*/ 367 h 1071"/>
                  <a:gd name="T34" fmla="*/ 180 w 582"/>
                  <a:gd name="T35" fmla="*/ 428 h 1071"/>
                  <a:gd name="T36" fmla="*/ 176 w 582"/>
                  <a:gd name="T37" fmla="*/ 452 h 1071"/>
                  <a:gd name="T38" fmla="*/ 203 w 582"/>
                  <a:gd name="T39" fmla="*/ 476 h 1071"/>
                  <a:gd name="T40" fmla="*/ 245 w 582"/>
                  <a:gd name="T41" fmla="*/ 532 h 1071"/>
                  <a:gd name="T42" fmla="*/ 222 w 582"/>
                  <a:gd name="T43" fmla="*/ 532 h 1071"/>
                  <a:gd name="T44" fmla="*/ 177 w 582"/>
                  <a:gd name="T45" fmla="*/ 575 h 1071"/>
                  <a:gd name="T46" fmla="*/ 168 w 582"/>
                  <a:gd name="T47" fmla="*/ 629 h 1071"/>
                  <a:gd name="T48" fmla="*/ 135 w 582"/>
                  <a:gd name="T49" fmla="*/ 660 h 1071"/>
                  <a:gd name="T50" fmla="*/ 75 w 582"/>
                  <a:gd name="T51" fmla="*/ 737 h 1071"/>
                  <a:gd name="T52" fmla="*/ 48 w 582"/>
                  <a:gd name="T53" fmla="*/ 779 h 1071"/>
                  <a:gd name="T54" fmla="*/ 64 w 582"/>
                  <a:gd name="T55" fmla="*/ 843 h 1071"/>
                  <a:gd name="T56" fmla="*/ 90 w 582"/>
                  <a:gd name="T57" fmla="*/ 885 h 1071"/>
                  <a:gd name="T58" fmla="*/ 83 w 582"/>
                  <a:gd name="T59" fmla="*/ 941 h 1071"/>
                  <a:gd name="T60" fmla="*/ 83 w 582"/>
                  <a:gd name="T61" fmla="*/ 984 h 1071"/>
                  <a:gd name="T62" fmla="*/ 116 w 582"/>
                  <a:gd name="T63" fmla="*/ 1015 h 1071"/>
                  <a:gd name="T64" fmla="*/ 159 w 582"/>
                  <a:gd name="T65" fmla="*/ 1042 h 1071"/>
                  <a:gd name="T66" fmla="*/ 177 w 582"/>
                  <a:gd name="T67" fmla="*/ 1071 h 1071"/>
                  <a:gd name="T68" fmla="*/ 219 w 582"/>
                  <a:gd name="T69" fmla="*/ 1057 h 1071"/>
                  <a:gd name="T70" fmla="*/ 271 w 582"/>
                  <a:gd name="T71" fmla="*/ 1039 h 1071"/>
                  <a:gd name="T72" fmla="*/ 297 w 582"/>
                  <a:gd name="T73" fmla="*/ 1027 h 1071"/>
                  <a:gd name="T74" fmla="*/ 330 w 582"/>
                  <a:gd name="T75" fmla="*/ 1003 h 1071"/>
                  <a:gd name="T76" fmla="*/ 388 w 582"/>
                  <a:gd name="T77" fmla="*/ 996 h 1071"/>
                  <a:gd name="T78" fmla="*/ 432 w 582"/>
                  <a:gd name="T79" fmla="*/ 964 h 1071"/>
                  <a:gd name="T80" fmla="*/ 499 w 582"/>
                  <a:gd name="T81" fmla="*/ 872 h 1071"/>
                  <a:gd name="T82" fmla="*/ 564 w 582"/>
                  <a:gd name="T83" fmla="*/ 812 h 1071"/>
                  <a:gd name="T84" fmla="*/ 582 w 582"/>
                  <a:gd name="T85" fmla="*/ 757 h 1071"/>
                  <a:gd name="T86" fmla="*/ 582 w 582"/>
                  <a:gd name="T87" fmla="*/ 694 h 1071"/>
                  <a:gd name="T88" fmla="*/ 554 w 582"/>
                  <a:gd name="T89" fmla="*/ 670 h 1071"/>
                  <a:gd name="T90" fmla="*/ 529 w 582"/>
                  <a:gd name="T91" fmla="*/ 623 h 1071"/>
                  <a:gd name="T92" fmla="*/ 518 w 582"/>
                  <a:gd name="T93" fmla="*/ 558 h 1071"/>
                  <a:gd name="T94" fmla="*/ 491 w 582"/>
                  <a:gd name="T95" fmla="*/ 498 h 1071"/>
                  <a:gd name="T96" fmla="*/ 484 w 582"/>
                  <a:gd name="T97" fmla="*/ 426 h 1071"/>
                  <a:gd name="T98" fmla="*/ 457 w 582"/>
                  <a:gd name="T99" fmla="*/ 396 h 1071"/>
                  <a:gd name="T100" fmla="*/ 409 w 582"/>
                  <a:gd name="T101" fmla="*/ 322 h 1071"/>
                  <a:gd name="T102" fmla="*/ 409 w 582"/>
                  <a:gd name="T103" fmla="*/ 287 h 1071"/>
                  <a:gd name="T104" fmla="*/ 443 w 582"/>
                  <a:gd name="T105" fmla="*/ 268 h 1071"/>
                  <a:gd name="T106" fmla="*/ 443 w 582"/>
                  <a:gd name="T107" fmla="*/ 239 h 1071"/>
                  <a:gd name="T108" fmla="*/ 427 w 582"/>
                  <a:gd name="T109" fmla="*/ 208 h 1071"/>
                  <a:gd name="T110" fmla="*/ 395 w 582"/>
                  <a:gd name="T111" fmla="*/ 186 h 1071"/>
                  <a:gd name="T112" fmla="*/ 364 w 582"/>
                  <a:gd name="T113" fmla="*/ 169 h 1071"/>
                  <a:gd name="T114" fmla="*/ 364 w 582"/>
                  <a:gd name="T115" fmla="*/ 135 h 1071"/>
                  <a:gd name="T116" fmla="*/ 380 w 582"/>
                  <a:gd name="T117" fmla="*/ 53 h 1071"/>
                  <a:gd name="T118" fmla="*/ 358 w 582"/>
                  <a:gd name="T119" fmla="*/ 44 h 1071"/>
                  <a:gd name="T120" fmla="*/ 326 w 582"/>
                  <a:gd name="T121" fmla="*/ 5 h 1071"/>
                  <a:gd name="T122" fmla="*/ 301 w 582"/>
                  <a:gd name="T123" fmla="*/ 0 h 1071"/>
                  <a:gd name="T124" fmla="*/ 277 w 582"/>
                  <a:gd name="T125" fmla="*/ 29 h 107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82"/>
                  <a:gd name="T190" fmla="*/ 0 h 1071"/>
                  <a:gd name="T191" fmla="*/ 582 w 582"/>
                  <a:gd name="T192" fmla="*/ 1071 h 107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82" h="1071">
                    <a:moveTo>
                      <a:pt x="277" y="29"/>
                    </a:moveTo>
                    <a:lnTo>
                      <a:pt x="260" y="22"/>
                    </a:lnTo>
                    <a:lnTo>
                      <a:pt x="240" y="90"/>
                    </a:lnTo>
                    <a:lnTo>
                      <a:pt x="234" y="128"/>
                    </a:lnTo>
                    <a:lnTo>
                      <a:pt x="188" y="147"/>
                    </a:lnTo>
                    <a:lnTo>
                      <a:pt x="97" y="130"/>
                    </a:lnTo>
                    <a:lnTo>
                      <a:pt x="68" y="104"/>
                    </a:lnTo>
                    <a:lnTo>
                      <a:pt x="43" y="97"/>
                    </a:lnTo>
                    <a:lnTo>
                      <a:pt x="0" y="106"/>
                    </a:lnTo>
                    <a:lnTo>
                      <a:pt x="8" y="164"/>
                    </a:lnTo>
                    <a:lnTo>
                      <a:pt x="57" y="154"/>
                    </a:lnTo>
                    <a:lnTo>
                      <a:pt x="76" y="176"/>
                    </a:lnTo>
                    <a:lnTo>
                      <a:pt x="124" y="195"/>
                    </a:lnTo>
                    <a:lnTo>
                      <a:pt x="148" y="195"/>
                    </a:lnTo>
                    <a:lnTo>
                      <a:pt x="157" y="249"/>
                    </a:lnTo>
                    <a:lnTo>
                      <a:pt x="144" y="278"/>
                    </a:lnTo>
                    <a:lnTo>
                      <a:pt x="183" y="367"/>
                    </a:lnTo>
                    <a:lnTo>
                      <a:pt x="180" y="428"/>
                    </a:lnTo>
                    <a:lnTo>
                      <a:pt x="176" y="452"/>
                    </a:lnTo>
                    <a:lnTo>
                      <a:pt x="203" y="476"/>
                    </a:lnTo>
                    <a:lnTo>
                      <a:pt x="245" y="532"/>
                    </a:lnTo>
                    <a:lnTo>
                      <a:pt x="222" y="532"/>
                    </a:lnTo>
                    <a:lnTo>
                      <a:pt x="177" y="575"/>
                    </a:lnTo>
                    <a:lnTo>
                      <a:pt x="168" y="629"/>
                    </a:lnTo>
                    <a:lnTo>
                      <a:pt x="135" y="660"/>
                    </a:lnTo>
                    <a:lnTo>
                      <a:pt x="75" y="737"/>
                    </a:lnTo>
                    <a:lnTo>
                      <a:pt x="48" y="779"/>
                    </a:lnTo>
                    <a:lnTo>
                      <a:pt x="64" y="843"/>
                    </a:lnTo>
                    <a:lnTo>
                      <a:pt x="90" y="885"/>
                    </a:lnTo>
                    <a:lnTo>
                      <a:pt x="83" y="941"/>
                    </a:lnTo>
                    <a:lnTo>
                      <a:pt x="83" y="984"/>
                    </a:lnTo>
                    <a:lnTo>
                      <a:pt x="116" y="1015"/>
                    </a:lnTo>
                    <a:lnTo>
                      <a:pt x="159" y="1042"/>
                    </a:lnTo>
                    <a:lnTo>
                      <a:pt x="177" y="1071"/>
                    </a:lnTo>
                    <a:lnTo>
                      <a:pt x="219" y="1057"/>
                    </a:lnTo>
                    <a:lnTo>
                      <a:pt x="271" y="1039"/>
                    </a:lnTo>
                    <a:lnTo>
                      <a:pt x="297" y="1027"/>
                    </a:lnTo>
                    <a:lnTo>
                      <a:pt x="330" y="1003"/>
                    </a:lnTo>
                    <a:lnTo>
                      <a:pt x="388" y="996"/>
                    </a:lnTo>
                    <a:lnTo>
                      <a:pt x="432" y="964"/>
                    </a:lnTo>
                    <a:lnTo>
                      <a:pt x="499" y="872"/>
                    </a:lnTo>
                    <a:lnTo>
                      <a:pt x="564" y="812"/>
                    </a:lnTo>
                    <a:lnTo>
                      <a:pt x="582" y="757"/>
                    </a:lnTo>
                    <a:lnTo>
                      <a:pt x="582" y="694"/>
                    </a:lnTo>
                    <a:lnTo>
                      <a:pt x="554" y="670"/>
                    </a:lnTo>
                    <a:lnTo>
                      <a:pt x="529" y="623"/>
                    </a:lnTo>
                    <a:lnTo>
                      <a:pt x="518" y="558"/>
                    </a:lnTo>
                    <a:lnTo>
                      <a:pt x="491" y="498"/>
                    </a:lnTo>
                    <a:lnTo>
                      <a:pt x="484" y="426"/>
                    </a:lnTo>
                    <a:lnTo>
                      <a:pt x="457" y="396"/>
                    </a:lnTo>
                    <a:lnTo>
                      <a:pt x="409" y="322"/>
                    </a:lnTo>
                    <a:lnTo>
                      <a:pt x="409" y="287"/>
                    </a:lnTo>
                    <a:lnTo>
                      <a:pt x="443" y="268"/>
                    </a:lnTo>
                    <a:lnTo>
                      <a:pt x="443" y="239"/>
                    </a:lnTo>
                    <a:lnTo>
                      <a:pt x="427" y="208"/>
                    </a:lnTo>
                    <a:lnTo>
                      <a:pt x="395" y="186"/>
                    </a:lnTo>
                    <a:lnTo>
                      <a:pt x="364" y="169"/>
                    </a:lnTo>
                    <a:lnTo>
                      <a:pt x="364" y="135"/>
                    </a:lnTo>
                    <a:lnTo>
                      <a:pt x="380" y="53"/>
                    </a:lnTo>
                    <a:lnTo>
                      <a:pt x="358" y="44"/>
                    </a:lnTo>
                    <a:lnTo>
                      <a:pt x="326" y="5"/>
                    </a:lnTo>
                    <a:lnTo>
                      <a:pt x="301" y="0"/>
                    </a:lnTo>
                    <a:lnTo>
                      <a:pt x="277" y="29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64" name="Freeform 32"/>
              <p:cNvSpPr>
                <a:spLocks/>
              </p:cNvSpPr>
              <p:nvPr/>
            </p:nvSpPr>
            <p:spPr bwMode="auto">
              <a:xfrm>
                <a:off x="3268" y="511"/>
                <a:ext cx="680" cy="1374"/>
              </a:xfrm>
              <a:custGeom>
                <a:avLst/>
                <a:gdLst>
                  <a:gd name="T0" fmla="*/ 622 w 680"/>
                  <a:gd name="T1" fmla="*/ 43 h 1374"/>
                  <a:gd name="T2" fmla="*/ 551 w 680"/>
                  <a:gd name="T3" fmla="*/ 0 h 1374"/>
                  <a:gd name="T4" fmla="*/ 472 w 680"/>
                  <a:gd name="T5" fmla="*/ 20 h 1374"/>
                  <a:gd name="T6" fmla="*/ 383 w 680"/>
                  <a:gd name="T7" fmla="*/ 56 h 1374"/>
                  <a:gd name="T8" fmla="*/ 326 w 680"/>
                  <a:gd name="T9" fmla="*/ 119 h 1374"/>
                  <a:gd name="T10" fmla="*/ 283 w 680"/>
                  <a:gd name="T11" fmla="*/ 213 h 1374"/>
                  <a:gd name="T12" fmla="*/ 234 w 680"/>
                  <a:gd name="T13" fmla="*/ 293 h 1374"/>
                  <a:gd name="T14" fmla="*/ 196 w 680"/>
                  <a:gd name="T15" fmla="*/ 416 h 1374"/>
                  <a:gd name="T16" fmla="*/ 193 w 680"/>
                  <a:gd name="T17" fmla="*/ 477 h 1374"/>
                  <a:gd name="T18" fmla="*/ 131 w 680"/>
                  <a:gd name="T19" fmla="*/ 488 h 1374"/>
                  <a:gd name="T20" fmla="*/ 58 w 680"/>
                  <a:gd name="T21" fmla="*/ 667 h 1374"/>
                  <a:gd name="T22" fmla="*/ 86 w 680"/>
                  <a:gd name="T23" fmla="*/ 759 h 1374"/>
                  <a:gd name="T24" fmla="*/ 57 w 680"/>
                  <a:gd name="T25" fmla="*/ 866 h 1374"/>
                  <a:gd name="T26" fmla="*/ 20 w 680"/>
                  <a:gd name="T27" fmla="*/ 955 h 1374"/>
                  <a:gd name="T28" fmla="*/ 0 w 680"/>
                  <a:gd name="T29" fmla="*/ 1006 h 1374"/>
                  <a:gd name="T30" fmla="*/ 16 w 680"/>
                  <a:gd name="T31" fmla="*/ 1149 h 1374"/>
                  <a:gd name="T32" fmla="*/ 53 w 680"/>
                  <a:gd name="T33" fmla="*/ 1279 h 1374"/>
                  <a:gd name="T34" fmla="*/ 71 w 680"/>
                  <a:gd name="T35" fmla="*/ 1350 h 1374"/>
                  <a:gd name="T36" fmla="*/ 128 w 680"/>
                  <a:gd name="T37" fmla="*/ 1374 h 1374"/>
                  <a:gd name="T38" fmla="*/ 196 w 680"/>
                  <a:gd name="T39" fmla="*/ 1320 h 1374"/>
                  <a:gd name="T40" fmla="*/ 260 w 680"/>
                  <a:gd name="T41" fmla="*/ 1260 h 1374"/>
                  <a:gd name="T42" fmla="*/ 275 w 680"/>
                  <a:gd name="T43" fmla="*/ 1059 h 1374"/>
                  <a:gd name="T44" fmla="*/ 399 w 680"/>
                  <a:gd name="T45" fmla="*/ 1018 h 1374"/>
                  <a:gd name="T46" fmla="*/ 401 w 680"/>
                  <a:gd name="T47" fmla="*/ 912 h 1374"/>
                  <a:gd name="T48" fmla="*/ 334 w 680"/>
                  <a:gd name="T49" fmla="*/ 849 h 1374"/>
                  <a:gd name="T50" fmla="*/ 341 w 680"/>
                  <a:gd name="T51" fmla="*/ 748 h 1374"/>
                  <a:gd name="T52" fmla="*/ 348 w 680"/>
                  <a:gd name="T53" fmla="*/ 662 h 1374"/>
                  <a:gd name="T54" fmla="*/ 408 w 680"/>
                  <a:gd name="T55" fmla="*/ 607 h 1374"/>
                  <a:gd name="T56" fmla="*/ 498 w 680"/>
                  <a:gd name="T57" fmla="*/ 517 h 1374"/>
                  <a:gd name="T58" fmla="*/ 566 w 680"/>
                  <a:gd name="T59" fmla="*/ 431 h 1374"/>
                  <a:gd name="T60" fmla="*/ 567 w 680"/>
                  <a:gd name="T61" fmla="*/ 332 h 1374"/>
                  <a:gd name="T62" fmla="*/ 600 w 680"/>
                  <a:gd name="T63" fmla="*/ 302 h 1374"/>
                  <a:gd name="T64" fmla="*/ 678 w 680"/>
                  <a:gd name="T65" fmla="*/ 274 h 1374"/>
                  <a:gd name="T66" fmla="*/ 642 w 680"/>
                  <a:gd name="T67" fmla="*/ 128 h 1374"/>
                  <a:gd name="T68" fmla="*/ 645 w 680"/>
                  <a:gd name="T69" fmla="*/ 43 h 137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0"/>
                  <a:gd name="T106" fmla="*/ 0 h 1374"/>
                  <a:gd name="T107" fmla="*/ 680 w 680"/>
                  <a:gd name="T108" fmla="*/ 1374 h 137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0" h="1374">
                    <a:moveTo>
                      <a:pt x="645" y="43"/>
                    </a:moveTo>
                    <a:lnTo>
                      <a:pt x="622" y="43"/>
                    </a:lnTo>
                    <a:lnTo>
                      <a:pt x="573" y="22"/>
                    </a:lnTo>
                    <a:lnTo>
                      <a:pt x="551" y="0"/>
                    </a:lnTo>
                    <a:lnTo>
                      <a:pt x="502" y="10"/>
                    </a:lnTo>
                    <a:lnTo>
                      <a:pt x="472" y="20"/>
                    </a:lnTo>
                    <a:lnTo>
                      <a:pt x="397" y="19"/>
                    </a:lnTo>
                    <a:lnTo>
                      <a:pt x="383" y="56"/>
                    </a:lnTo>
                    <a:lnTo>
                      <a:pt x="342" y="80"/>
                    </a:lnTo>
                    <a:lnTo>
                      <a:pt x="326" y="119"/>
                    </a:lnTo>
                    <a:lnTo>
                      <a:pt x="309" y="167"/>
                    </a:lnTo>
                    <a:lnTo>
                      <a:pt x="283" y="213"/>
                    </a:lnTo>
                    <a:lnTo>
                      <a:pt x="268" y="269"/>
                    </a:lnTo>
                    <a:lnTo>
                      <a:pt x="234" y="293"/>
                    </a:lnTo>
                    <a:lnTo>
                      <a:pt x="225" y="368"/>
                    </a:lnTo>
                    <a:lnTo>
                      <a:pt x="196" y="416"/>
                    </a:lnTo>
                    <a:lnTo>
                      <a:pt x="199" y="447"/>
                    </a:lnTo>
                    <a:lnTo>
                      <a:pt x="193" y="477"/>
                    </a:lnTo>
                    <a:lnTo>
                      <a:pt x="192" y="493"/>
                    </a:lnTo>
                    <a:lnTo>
                      <a:pt x="131" y="488"/>
                    </a:lnTo>
                    <a:lnTo>
                      <a:pt x="77" y="552"/>
                    </a:lnTo>
                    <a:lnTo>
                      <a:pt x="58" y="667"/>
                    </a:lnTo>
                    <a:lnTo>
                      <a:pt x="57" y="725"/>
                    </a:lnTo>
                    <a:lnTo>
                      <a:pt x="86" y="759"/>
                    </a:lnTo>
                    <a:lnTo>
                      <a:pt x="57" y="803"/>
                    </a:lnTo>
                    <a:lnTo>
                      <a:pt x="57" y="866"/>
                    </a:lnTo>
                    <a:lnTo>
                      <a:pt x="28" y="914"/>
                    </a:lnTo>
                    <a:lnTo>
                      <a:pt x="20" y="955"/>
                    </a:lnTo>
                    <a:lnTo>
                      <a:pt x="13" y="979"/>
                    </a:lnTo>
                    <a:lnTo>
                      <a:pt x="0" y="1006"/>
                    </a:lnTo>
                    <a:lnTo>
                      <a:pt x="0" y="1124"/>
                    </a:lnTo>
                    <a:lnTo>
                      <a:pt x="16" y="1149"/>
                    </a:lnTo>
                    <a:lnTo>
                      <a:pt x="19" y="1250"/>
                    </a:lnTo>
                    <a:lnTo>
                      <a:pt x="53" y="1279"/>
                    </a:lnTo>
                    <a:lnTo>
                      <a:pt x="53" y="1318"/>
                    </a:lnTo>
                    <a:lnTo>
                      <a:pt x="71" y="1350"/>
                    </a:lnTo>
                    <a:lnTo>
                      <a:pt x="94" y="1374"/>
                    </a:lnTo>
                    <a:lnTo>
                      <a:pt x="128" y="1374"/>
                    </a:lnTo>
                    <a:lnTo>
                      <a:pt x="152" y="1344"/>
                    </a:lnTo>
                    <a:lnTo>
                      <a:pt x="196" y="1320"/>
                    </a:lnTo>
                    <a:lnTo>
                      <a:pt x="234" y="1328"/>
                    </a:lnTo>
                    <a:lnTo>
                      <a:pt x="260" y="1260"/>
                    </a:lnTo>
                    <a:lnTo>
                      <a:pt x="275" y="1112"/>
                    </a:lnTo>
                    <a:lnTo>
                      <a:pt x="275" y="1059"/>
                    </a:lnTo>
                    <a:lnTo>
                      <a:pt x="320" y="1049"/>
                    </a:lnTo>
                    <a:lnTo>
                      <a:pt x="399" y="1018"/>
                    </a:lnTo>
                    <a:lnTo>
                      <a:pt x="425" y="963"/>
                    </a:lnTo>
                    <a:lnTo>
                      <a:pt x="401" y="912"/>
                    </a:lnTo>
                    <a:lnTo>
                      <a:pt x="364" y="892"/>
                    </a:lnTo>
                    <a:lnTo>
                      <a:pt x="334" y="849"/>
                    </a:lnTo>
                    <a:lnTo>
                      <a:pt x="309" y="800"/>
                    </a:lnTo>
                    <a:lnTo>
                      <a:pt x="341" y="748"/>
                    </a:lnTo>
                    <a:lnTo>
                      <a:pt x="331" y="701"/>
                    </a:lnTo>
                    <a:lnTo>
                      <a:pt x="348" y="662"/>
                    </a:lnTo>
                    <a:lnTo>
                      <a:pt x="378" y="624"/>
                    </a:lnTo>
                    <a:lnTo>
                      <a:pt x="408" y="607"/>
                    </a:lnTo>
                    <a:lnTo>
                      <a:pt x="455" y="551"/>
                    </a:lnTo>
                    <a:lnTo>
                      <a:pt x="498" y="517"/>
                    </a:lnTo>
                    <a:lnTo>
                      <a:pt x="548" y="471"/>
                    </a:lnTo>
                    <a:lnTo>
                      <a:pt x="566" y="431"/>
                    </a:lnTo>
                    <a:lnTo>
                      <a:pt x="555" y="387"/>
                    </a:lnTo>
                    <a:lnTo>
                      <a:pt x="567" y="332"/>
                    </a:lnTo>
                    <a:lnTo>
                      <a:pt x="583" y="322"/>
                    </a:lnTo>
                    <a:lnTo>
                      <a:pt x="600" y="302"/>
                    </a:lnTo>
                    <a:lnTo>
                      <a:pt x="672" y="302"/>
                    </a:lnTo>
                    <a:lnTo>
                      <a:pt x="678" y="274"/>
                    </a:lnTo>
                    <a:lnTo>
                      <a:pt x="680" y="216"/>
                    </a:lnTo>
                    <a:lnTo>
                      <a:pt x="642" y="128"/>
                    </a:lnTo>
                    <a:lnTo>
                      <a:pt x="654" y="99"/>
                    </a:lnTo>
                    <a:lnTo>
                      <a:pt x="645" y="43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65" name="Freeform 33"/>
              <p:cNvSpPr>
                <a:spLocks/>
              </p:cNvSpPr>
              <p:nvPr/>
            </p:nvSpPr>
            <p:spPr bwMode="auto">
              <a:xfrm>
                <a:off x="3291" y="2891"/>
                <a:ext cx="730" cy="664"/>
              </a:xfrm>
              <a:custGeom>
                <a:avLst/>
                <a:gdLst>
                  <a:gd name="T0" fmla="*/ 45 w 730"/>
                  <a:gd name="T1" fmla="*/ 7 h 664"/>
                  <a:gd name="T2" fmla="*/ 108 w 730"/>
                  <a:gd name="T3" fmla="*/ 0 h 664"/>
                  <a:gd name="T4" fmla="*/ 154 w 730"/>
                  <a:gd name="T5" fmla="*/ 0 h 664"/>
                  <a:gd name="T6" fmla="*/ 206 w 730"/>
                  <a:gd name="T7" fmla="*/ 19 h 664"/>
                  <a:gd name="T8" fmla="*/ 288 w 730"/>
                  <a:gd name="T9" fmla="*/ 84 h 664"/>
                  <a:gd name="T10" fmla="*/ 412 w 730"/>
                  <a:gd name="T11" fmla="*/ 70 h 664"/>
                  <a:gd name="T12" fmla="*/ 515 w 730"/>
                  <a:gd name="T13" fmla="*/ 75 h 664"/>
                  <a:gd name="T14" fmla="*/ 581 w 730"/>
                  <a:gd name="T15" fmla="*/ 156 h 664"/>
                  <a:gd name="T16" fmla="*/ 665 w 730"/>
                  <a:gd name="T17" fmla="*/ 222 h 664"/>
                  <a:gd name="T18" fmla="*/ 672 w 730"/>
                  <a:gd name="T19" fmla="*/ 309 h 664"/>
                  <a:gd name="T20" fmla="*/ 712 w 730"/>
                  <a:gd name="T21" fmla="*/ 386 h 664"/>
                  <a:gd name="T22" fmla="*/ 701 w 730"/>
                  <a:gd name="T23" fmla="*/ 497 h 664"/>
                  <a:gd name="T24" fmla="*/ 730 w 730"/>
                  <a:gd name="T25" fmla="*/ 553 h 664"/>
                  <a:gd name="T26" fmla="*/ 705 w 730"/>
                  <a:gd name="T27" fmla="*/ 623 h 664"/>
                  <a:gd name="T28" fmla="*/ 650 w 730"/>
                  <a:gd name="T29" fmla="*/ 647 h 664"/>
                  <a:gd name="T30" fmla="*/ 559 w 730"/>
                  <a:gd name="T31" fmla="*/ 657 h 664"/>
                  <a:gd name="T32" fmla="*/ 535 w 730"/>
                  <a:gd name="T33" fmla="*/ 505 h 664"/>
                  <a:gd name="T34" fmla="*/ 477 w 730"/>
                  <a:gd name="T35" fmla="*/ 478 h 664"/>
                  <a:gd name="T36" fmla="*/ 438 w 730"/>
                  <a:gd name="T37" fmla="*/ 449 h 664"/>
                  <a:gd name="T38" fmla="*/ 436 w 730"/>
                  <a:gd name="T39" fmla="*/ 534 h 664"/>
                  <a:gd name="T40" fmla="*/ 364 w 730"/>
                  <a:gd name="T41" fmla="*/ 503 h 664"/>
                  <a:gd name="T42" fmla="*/ 301 w 730"/>
                  <a:gd name="T43" fmla="*/ 457 h 664"/>
                  <a:gd name="T44" fmla="*/ 230 w 730"/>
                  <a:gd name="T45" fmla="*/ 386 h 664"/>
                  <a:gd name="T46" fmla="*/ 157 w 730"/>
                  <a:gd name="T47" fmla="*/ 367 h 664"/>
                  <a:gd name="T48" fmla="*/ 119 w 730"/>
                  <a:gd name="T49" fmla="*/ 295 h 664"/>
                  <a:gd name="T50" fmla="*/ 108 w 730"/>
                  <a:gd name="T51" fmla="*/ 255 h 664"/>
                  <a:gd name="T52" fmla="*/ 78 w 730"/>
                  <a:gd name="T53" fmla="*/ 176 h 664"/>
                  <a:gd name="T54" fmla="*/ 38 w 730"/>
                  <a:gd name="T55" fmla="*/ 193 h 664"/>
                  <a:gd name="T56" fmla="*/ 1 w 730"/>
                  <a:gd name="T57" fmla="*/ 202 h 664"/>
                  <a:gd name="T58" fmla="*/ 8 w 730"/>
                  <a:gd name="T59" fmla="*/ 144 h 664"/>
                  <a:gd name="T60" fmla="*/ 18 w 730"/>
                  <a:gd name="T61" fmla="*/ 103 h 664"/>
                  <a:gd name="T62" fmla="*/ 3 w 730"/>
                  <a:gd name="T63" fmla="*/ 7 h 66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30"/>
                  <a:gd name="T97" fmla="*/ 0 h 664"/>
                  <a:gd name="T98" fmla="*/ 730 w 730"/>
                  <a:gd name="T99" fmla="*/ 664 h 66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30" h="664">
                    <a:moveTo>
                      <a:pt x="3" y="7"/>
                    </a:moveTo>
                    <a:lnTo>
                      <a:pt x="45" y="7"/>
                    </a:lnTo>
                    <a:lnTo>
                      <a:pt x="83" y="21"/>
                    </a:lnTo>
                    <a:lnTo>
                      <a:pt x="108" y="0"/>
                    </a:lnTo>
                    <a:lnTo>
                      <a:pt x="134" y="7"/>
                    </a:lnTo>
                    <a:lnTo>
                      <a:pt x="154" y="0"/>
                    </a:lnTo>
                    <a:lnTo>
                      <a:pt x="194" y="2"/>
                    </a:lnTo>
                    <a:lnTo>
                      <a:pt x="206" y="19"/>
                    </a:lnTo>
                    <a:lnTo>
                      <a:pt x="234" y="43"/>
                    </a:lnTo>
                    <a:lnTo>
                      <a:pt x="288" y="84"/>
                    </a:lnTo>
                    <a:lnTo>
                      <a:pt x="340" y="101"/>
                    </a:lnTo>
                    <a:lnTo>
                      <a:pt x="412" y="70"/>
                    </a:lnTo>
                    <a:lnTo>
                      <a:pt x="468" y="53"/>
                    </a:lnTo>
                    <a:lnTo>
                      <a:pt x="515" y="75"/>
                    </a:lnTo>
                    <a:lnTo>
                      <a:pt x="547" y="140"/>
                    </a:lnTo>
                    <a:lnTo>
                      <a:pt x="581" y="156"/>
                    </a:lnTo>
                    <a:lnTo>
                      <a:pt x="597" y="222"/>
                    </a:lnTo>
                    <a:lnTo>
                      <a:pt x="665" y="222"/>
                    </a:lnTo>
                    <a:lnTo>
                      <a:pt x="683" y="273"/>
                    </a:lnTo>
                    <a:lnTo>
                      <a:pt x="672" y="309"/>
                    </a:lnTo>
                    <a:lnTo>
                      <a:pt x="693" y="336"/>
                    </a:lnTo>
                    <a:lnTo>
                      <a:pt x="712" y="386"/>
                    </a:lnTo>
                    <a:lnTo>
                      <a:pt x="701" y="446"/>
                    </a:lnTo>
                    <a:lnTo>
                      <a:pt x="701" y="497"/>
                    </a:lnTo>
                    <a:lnTo>
                      <a:pt x="730" y="510"/>
                    </a:lnTo>
                    <a:lnTo>
                      <a:pt x="730" y="553"/>
                    </a:lnTo>
                    <a:lnTo>
                      <a:pt x="717" y="584"/>
                    </a:lnTo>
                    <a:lnTo>
                      <a:pt x="705" y="623"/>
                    </a:lnTo>
                    <a:lnTo>
                      <a:pt x="657" y="626"/>
                    </a:lnTo>
                    <a:lnTo>
                      <a:pt x="650" y="647"/>
                    </a:lnTo>
                    <a:lnTo>
                      <a:pt x="605" y="664"/>
                    </a:lnTo>
                    <a:lnTo>
                      <a:pt x="559" y="657"/>
                    </a:lnTo>
                    <a:lnTo>
                      <a:pt x="535" y="597"/>
                    </a:lnTo>
                    <a:lnTo>
                      <a:pt x="535" y="505"/>
                    </a:lnTo>
                    <a:lnTo>
                      <a:pt x="518" y="493"/>
                    </a:lnTo>
                    <a:lnTo>
                      <a:pt x="477" y="478"/>
                    </a:lnTo>
                    <a:lnTo>
                      <a:pt x="453" y="449"/>
                    </a:lnTo>
                    <a:lnTo>
                      <a:pt x="438" y="449"/>
                    </a:lnTo>
                    <a:lnTo>
                      <a:pt x="440" y="503"/>
                    </a:lnTo>
                    <a:lnTo>
                      <a:pt x="436" y="534"/>
                    </a:lnTo>
                    <a:lnTo>
                      <a:pt x="405" y="531"/>
                    </a:lnTo>
                    <a:lnTo>
                      <a:pt x="364" y="503"/>
                    </a:lnTo>
                    <a:lnTo>
                      <a:pt x="337" y="478"/>
                    </a:lnTo>
                    <a:lnTo>
                      <a:pt x="301" y="457"/>
                    </a:lnTo>
                    <a:lnTo>
                      <a:pt x="271" y="413"/>
                    </a:lnTo>
                    <a:lnTo>
                      <a:pt x="230" y="386"/>
                    </a:lnTo>
                    <a:lnTo>
                      <a:pt x="188" y="370"/>
                    </a:lnTo>
                    <a:lnTo>
                      <a:pt x="157" y="367"/>
                    </a:lnTo>
                    <a:lnTo>
                      <a:pt x="144" y="331"/>
                    </a:lnTo>
                    <a:lnTo>
                      <a:pt x="119" y="295"/>
                    </a:lnTo>
                    <a:lnTo>
                      <a:pt x="136" y="284"/>
                    </a:lnTo>
                    <a:lnTo>
                      <a:pt x="108" y="255"/>
                    </a:lnTo>
                    <a:lnTo>
                      <a:pt x="98" y="208"/>
                    </a:lnTo>
                    <a:lnTo>
                      <a:pt x="78" y="176"/>
                    </a:lnTo>
                    <a:lnTo>
                      <a:pt x="46" y="171"/>
                    </a:lnTo>
                    <a:lnTo>
                      <a:pt x="38" y="193"/>
                    </a:lnTo>
                    <a:lnTo>
                      <a:pt x="22" y="217"/>
                    </a:lnTo>
                    <a:lnTo>
                      <a:pt x="1" y="202"/>
                    </a:lnTo>
                    <a:lnTo>
                      <a:pt x="1" y="166"/>
                    </a:lnTo>
                    <a:lnTo>
                      <a:pt x="8" y="144"/>
                    </a:lnTo>
                    <a:lnTo>
                      <a:pt x="8" y="108"/>
                    </a:lnTo>
                    <a:lnTo>
                      <a:pt x="18" y="103"/>
                    </a:lnTo>
                    <a:lnTo>
                      <a:pt x="0" y="53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66" name="Freeform 34"/>
              <p:cNvSpPr>
                <a:spLocks/>
              </p:cNvSpPr>
              <p:nvPr/>
            </p:nvSpPr>
            <p:spPr bwMode="auto">
              <a:xfrm>
                <a:off x="3767" y="230"/>
                <a:ext cx="1987" cy="3553"/>
              </a:xfrm>
              <a:custGeom>
                <a:avLst/>
                <a:gdLst>
                  <a:gd name="T0" fmla="*/ 1461 w 1987"/>
                  <a:gd name="T1" fmla="*/ 136 h 3553"/>
                  <a:gd name="T2" fmla="*/ 1379 w 1987"/>
                  <a:gd name="T3" fmla="*/ 76 h 3553"/>
                  <a:gd name="T4" fmla="*/ 1237 w 1987"/>
                  <a:gd name="T5" fmla="*/ 242 h 3553"/>
                  <a:gd name="T6" fmla="*/ 1096 w 1987"/>
                  <a:gd name="T7" fmla="*/ 301 h 3553"/>
                  <a:gd name="T8" fmla="*/ 1088 w 1987"/>
                  <a:gd name="T9" fmla="*/ 219 h 3553"/>
                  <a:gd name="T10" fmla="*/ 1019 w 1987"/>
                  <a:gd name="T11" fmla="*/ 240 h 3553"/>
                  <a:gd name="T12" fmla="*/ 1106 w 1987"/>
                  <a:gd name="T13" fmla="*/ 395 h 3553"/>
                  <a:gd name="T14" fmla="*/ 930 w 1987"/>
                  <a:gd name="T15" fmla="*/ 535 h 3553"/>
                  <a:gd name="T16" fmla="*/ 982 w 1987"/>
                  <a:gd name="T17" fmla="*/ 651 h 3553"/>
                  <a:gd name="T18" fmla="*/ 817 w 1987"/>
                  <a:gd name="T19" fmla="*/ 600 h 3553"/>
                  <a:gd name="T20" fmla="*/ 878 w 1987"/>
                  <a:gd name="T21" fmla="*/ 658 h 3553"/>
                  <a:gd name="T22" fmla="*/ 813 w 1987"/>
                  <a:gd name="T23" fmla="*/ 728 h 3553"/>
                  <a:gd name="T24" fmla="*/ 710 w 1987"/>
                  <a:gd name="T25" fmla="*/ 646 h 3553"/>
                  <a:gd name="T26" fmla="*/ 623 w 1987"/>
                  <a:gd name="T27" fmla="*/ 509 h 3553"/>
                  <a:gd name="T28" fmla="*/ 589 w 1987"/>
                  <a:gd name="T29" fmla="*/ 446 h 3553"/>
                  <a:gd name="T30" fmla="*/ 745 w 1987"/>
                  <a:gd name="T31" fmla="*/ 458 h 3553"/>
                  <a:gd name="T32" fmla="*/ 874 w 1987"/>
                  <a:gd name="T33" fmla="*/ 474 h 3553"/>
                  <a:gd name="T34" fmla="*/ 949 w 1987"/>
                  <a:gd name="T35" fmla="*/ 347 h 3553"/>
                  <a:gd name="T36" fmla="*/ 854 w 1987"/>
                  <a:gd name="T37" fmla="*/ 271 h 3553"/>
                  <a:gd name="T38" fmla="*/ 678 w 1987"/>
                  <a:gd name="T39" fmla="*/ 225 h 3553"/>
                  <a:gd name="T40" fmla="*/ 513 w 1987"/>
                  <a:gd name="T41" fmla="*/ 218 h 3553"/>
                  <a:gd name="T42" fmla="*/ 404 w 1987"/>
                  <a:gd name="T43" fmla="*/ 170 h 3553"/>
                  <a:gd name="T44" fmla="*/ 419 w 1987"/>
                  <a:gd name="T45" fmla="*/ 337 h 3553"/>
                  <a:gd name="T46" fmla="*/ 404 w 1987"/>
                  <a:gd name="T47" fmla="*/ 451 h 3553"/>
                  <a:gd name="T48" fmla="*/ 513 w 1987"/>
                  <a:gd name="T49" fmla="*/ 688 h 3553"/>
                  <a:gd name="T50" fmla="*/ 577 w 1987"/>
                  <a:gd name="T51" fmla="*/ 890 h 3553"/>
                  <a:gd name="T52" fmla="*/ 477 w 1987"/>
                  <a:gd name="T53" fmla="*/ 1123 h 3553"/>
                  <a:gd name="T54" fmla="*/ 533 w 1987"/>
                  <a:gd name="T55" fmla="*/ 1215 h 3553"/>
                  <a:gd name="T56" fmla="*/ 354 w 1987"/>
                  <a:gd name="T57" fmla="*/ 1246 h 3553"/>
                  <a:gd name="T58" fmla="*/ 198 w 1987"/>
                  <a:gd name="T59" fmla="*/ 1342 h 3553"/>
                  <a:gd name="T60" fmla="*/ 251 w 1987"/>
                  <a:gd name="T61" fmla="*/ 1476 h 3553"/>
                  <a:gd name="T62" fmla="*/ 68 w 1987"/>
                  <a:gd name="T63" fmla="*/ 1522 h 3553"/>
                  <a:gd name="T64" fmla="*/ 37 w 1987"/>
                  <a:gd name="T65" fmla="*/ 1715 h 3553"/>
                  <a:gd name="T66" fmla="*/ 79 w 1987"/>
                  <a:gd name="T67" fmla="*/ 1819 h 3553"/>
                  <a:gd name="T68" fmla="*/ 226 w 1987"/>
                  <a:gd name="T69" fmla="*/ 2019 h 3553"/>
                  <a:gd name="T70" fmla="*/ 239 w 1987"/>
                  <a:gd name="T71" fmla="*/ 2242 h 3553"/>
                  <a:gd name="T72" fmla="*/ 218 w 1987"/>
                  <a:gd name="T73" fmla="*/ 2528 h 3553"/>
                  <a:gd name="T74" fmla="*/ 402 w 1987"/>
                  <a:gd name="T75" fmla="*/ 2511 h 3553"/>
                  <a:gd name="T76" fmla="*/ 605 w 1987"/>
                  <a:gd name="T77" fmla="*/ 2639 h 3553"/>
                  <a:gd name="T78" fmla="*/ 680 w 1987"/>
                  <a:gd name="T79" fmla="*/ 2777 h 3553"/>
                  <a:gd name="T80" fmla="*/ 683 w 1987"/>
                  <a:gd name="T81" fmla="*/ 2878 h 3553"/>
                  <a:gd name="T82" fmla="*/ 626 w 1987"/>
                  <a:gd name="T83" fmla="*/ 3084 h 3553"/>
                  <a:gd name="T84" fmla="*/ 802 w 1987"/>
                  <a:gd name="T85" fmla="*/ 3255 h 3553"/>
                  <a:gd name="T86" fmla="*/ 1125 w 1987"/>
                  <a:gd name="T87" fmla="*/ 3153 h 3553"/>
                  <a:gd name="T88" fmla="*/ 1315 w 1987"/>
                  <a:gd name="T89" fmla="*/ 3183 h 3553"/>
                  <a:gd name="T90" fmla="*/ 1665 w 1987"/>
                  <a:gd name="T91" fmla="*/ 3180 h 3553"/>
                  <a:gd name="T92" fmla="*/ 1808 w 1987"/>
                  <a:gd name="T93" fmla="*/ 3163 h 3553"/>
                  <a:gd name="T94" fmla="*/ 1987 w 1987"/>
                  <a:gd name="T95" fmla="*/ 3553 h 355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87"/>
                  <a:gd name="T145" fmla="*/ 0 h 3553"/>
                  <a:gd name="T146" fmla="*/ 1987 w 1987"/>
                  <a:gd name="T147" fmla="*/ 3553 h 355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87" h="3553">
                    <a:moveTo>
                      <a:pt x="1987" y="1"/>
                    </a:moveTo>
                    <a:lnTo>
                      <a:pt x="1567" y="0"/>
                    </a:lnTo>
                    <a:lnTo>
                      <a:pt x="1486" y="71"/>
                    </a:lnTo>
                    <a:lnTo>
                      <a:pt x="1461" y="136"/>
                    </a:lnTo>
                    <a:lnTo>
                      <a:pt x="1420" y="167"/>
                    </a:lnTo>
                    <a:lnTo>
                      <a:pt x="1407" y="141"/>
                    </a:lnTo>
                    <a:lnTo>
                      <a:pt x="1409" y="109"/>
                    </a:lnTo>
                    <a:lnTo>
                      <a:pt x="1379" y="76"/>
                    </a:lnTo>
                    <a:lnTo>
                      <a:pt x="1351" y="133"/>
                    </a:lnTo>
                    <a:lnTo>
                      <a:pt x="1317" y="141"/>
                    </a:lnTo>
                    <a:lnTo>
                      <a:pt x="1278" y="202"/>
                    </a:lnTo>
                    <a:lnTo>
                      <a:pt x="1237" y="242"/>
                    </a:lnTo>
                    <a:lnTo>
                      <a:pt x="1212" y="266"/>
                    </a:lnTo>
                    <a:lnTo>
                      <a:pt x="1212" y="313"/>
                    </a:lnTo>
                    <a:lnTo>
                      <a:pt x="1174" y="349"/>
                    </a:lnTo>
                    <a:lnTo>
                      <a:pt x="1096" y="301"/>
                    </a:lnTo>
                    <a:lnTo>
                      <a:pt x="1098" y="269"/>
                    </a:lnTo>
                    <a:lnTo>
                      <a:pt x="1146" y="226"/>
                    </a:lnTo>
                    <a:lnTo>
                      <a:pt x="1135" y="208"/>
                    </a:lnTo>
                    <a:lnTo>
                      <a:pt x="1088" y="219"/>
                    </a:lnTo>
                    <a:lnTo>
                      <a:pt x="1064" y="197"/>
                    </a:lnTo>
                    <a:lnTo>
                      <a:pt x="1012" y="199"/>
                    </a:lnTo>
                    <a:lnTo>
                      <a:pt x="979" y="202"/>
                    </a:lnTo>
                    <a:lnTo>
                      <a:pt x="1019" y="240"/>
                    </a:lnTo>
                    <a:lnTo>
                      <a:pt x="1043" y="324"/>
                    </a:lnTo>
                    <a:lnTo>
                      <a:pt x="1065" y="334"/>
                    </a:lnTo>
                    <a:lnTo>
                      <a:pt x="1096" y="354"/>
                    </a:lnTo>
                    <a:lnTo>
                      <a:pt x="1106" y="395"/>
                    </a:lnTo>
                    <a:lnTo>
                      <a:pt x="1114" y="428"/>
                    </a:lnTo>
                    <a:lnTo>
                      <a:pt x="1068" y="419"/>
                    </a:lnTo>
                    <a:lnTo>
                      <a:pt x="1028" y="421"/>
                    </a:lnTo>
                    <a:lnTo>
                      <a:pt x="930" y="535"/>
                    </a:lnTo>
                    <a:lnTo>
                      <a:pt x="941" y="555"/>
                    </a:lnTo>
                    <a:lnTo>
                      <a:pt x="976" y="569"/>
                    </a:lnTo>
                    <a:lnTo>
                      <a:pt x="1000" y="605"/>
                    </a:lnTo>
                    <a:lnTo>
                      <a:pt x="982" y="651"/>
                    </a:lnTo>
                    <a:lnTo>
                      <a:pt x="937" y="654"/>
                    </a:lnTo>
                    <a:lnTo>
                      <a:pt x="897" y="642"/>
                    </a:lnTo>
                    <a:lnTo>
                      <a:pt x="836" y="605"/>
                    </a:lnTo>
                    <a:lnTo>
                      <a:pt x="817" y="600"/>
                    </a:lnTo>
                    <a:lnTo>
                      <a:pt x="795" y="632"/>
                    </a:lnTo>
                    <a:lnTo>
                      <a:pt x="820" y="646"/>
                    </a:lnTo>
                    <a:lnTo>
                      <a:pt x="873" y="648"/>
                    </a:lnTo>
                    <a:lnTo>
                      <a:pt x="878" y="658"/>
                    </a:lnTo>
                    <a:lnTo>
                      <a:pt x="881" y="694"/>
                    </a:lnTo>
                    <a:lnTo>
                      <a:pt x="897" y="717"/>
                    </a:lnTo>
                    <a:lnTo>
                      <a:pt x="856" y="726"/>
                    </a:lnTo>
                    <a:lnTo>
                      <a:pt x="813" y="728"/>
                    </a:lnTo>
                    <a:lnTo>
                      <a:pt x="784" y="702"/>
                    </a:lnTo>
                    <a:lnTo>
                      <a:pt x="758" y="688"/>
                    </a:lnTo>
                    <a:lnTo>
                      <a:pt x="721" y="682"/>
                    </a:lnTo>
                    <a:lnTo>
                      <a:pt x="710" y="646"/>
                    </a:lnTo>
                    <a:lnTo>
                      <a:pt x="689" y="591"/>
                    </a:lnTo>
                    <a:lnTo>
                      <a:pt x="687" y="552"/>
                    </a:lnTo>
                    <a:lnTo>
                      <a:pt x="655" y="520"/>
                    </a:lnTo>
                    <a:lnTo>
                      <a:pt x="623" y="509"/>
                    </a:lnTo>
                    <a:lnTo>
                      <a:pt x="599" y="489"/>
                    </a:lnTo>
                    <a:lnTo>
                      <a:pt x="562" y="467"/>
                    </a:lnTo>
                    <a:lnTo>
                      <a:pt x="548" y="414"/>
                    </a:lnTo>
                    <a:lnTo>
                      <a:pt x="589" y="446"/>
                    </a:lnTo>
                    <a:lnTo>
                      <a:pt x="620" y="446"/>
                    </a:lnTo>
                    <a:lnTo>
                      <a:pt x="649" y="443"/>
                    </a:lnTo>
                    <a:lnTo>
                      <a:pt x="690" y="462"/>
                    </a:lnTo>
                    <a:lnTo>
                      <a:pt x="745" y="458"/>
                    </a:lnTo>
                    <a:lnTo>
                      <a:pt x="776" y="474"/>
                    </a:lnTo>
                    <a:lnTo>
                      <a:pt x="837" y="470"/>
                    </a:lnTo>
                    <a:lnTo>
                      <a:pt x="856" y="484"/>
                    </a:lnTo>
                    <a:lnTo>
                      <a:pt x="874" y="474"/>
                    </a:lnTo>
                    <a:lnTo>
                      <a:pt x="897" y="468"/>
                    </a:lnTo>
                    <a:lnTo>
                      <a:pt x="938" y="421"/>
                    </a:lnTo>
                    <a:lnTo>
                      <a:pt x="945" y="395"/>
                    </a:lnTo>
                    <a:lnTo>
                      <a:pt x="949" y="347"/>
                    </a:lnTo>
                    <a:lnTo>
                      <a:pt x="911" y="318"/>
                    </a:lnTo>
                    <a:lnTo>
                      <a:pt x="885" y="296"/>
                    </a:lnTo>
                    <a:lnTo>
                      <a:pt x="866" y="296"/>
                    </a:lnTo>
                    <a:lnTo>
                      <a:pt x="854" y="271"/>
                    </a:lnTo>
                    <a:lnTo>
                      <a:pt x="825" y="284"/>
                    </a:lnTo>
                    <a:lnTo>
                      <a:pt x="743" y="259"/>
                    </a:lnTo>
                    <a:lnTo>
                      <a:pt x="710" y="255"/>
                    </a:lnTo>
                    <a:lnTo>
                      <a:pt x="678" y="225"/>
                    </a:lnTo>
                    <a:lnTo>
                      <a:pt x="661" y="228"/>
                    </a:lnTo>
                    <a:lnTo>
                      <a:pt x="575" y="197"/>
                    </a:lnTo>
                    <a:lnTo>
                      <a:pt x="559" y="199"/>
                    </a:lnTo>
                    <a:lnTo>
                      <a:pt x="513" y="218"/>
                    </a:lnTo>
                    <a:lnTo>
                      <a:pt x="480" y="184"/>
                    </a:lnTo>
                    <a:lnTo>
                      <a:pt x="432" y="143"/>
                    </a:lnTo>
                    <a:lnTo>
                      <a:pt x="404" y="124"/>
                    </a:lnTo>
                    <a:lnTo>
                      <a:pt x="404" y="170"/>
                    </a:lnTo>
                    <a:lnTo>
                      <a:pt x="374" y="182"/>
                    </a:lnTo>
                    <a:lnTo>
                      <a:pt x="359" y="269"/>
                    </a:lnTo>
                    <a:lnTo>
                      <a:pt x="357" y="298"/>
                    </a:lnTo>
                    <a:lnTo>
                      <a:pt x="419" y="337"/>
                    </a:lnTo>
                    <a:lnTo>
                      <a:pt x="436" y="366"/>
                    </a:lnTo>
                    <a:lnTo>
                      <a:pt x="436" y="395"/>
                    </a:lnTo>
                    <a:lnTo>
                      <a:pt x="404" y="416"/>
                    </a:lnTo>
                    <a:lnTo>
                      <a:pt x="404" y="451"/>
                    </a:lnTo>
                    <a:lnTo>
                      <a:pt x="436" y="504"/>
                    </a:lnTo>
                    <a:lnTo>
                      <a:pt x="479" y="559"/>
                    </a:lnTo>
                    <a:lnTo>
                      <a:pt x="484" y="625"/>
                    </a:lnTo>
                    <a:lnTo>
                      <a:pt x="513" y="688"/>
                    </a:lnTo>
                    <a:lnTo>
                      <a:pt x="522" y="750"/>
                    </a:lnTo>
                    <a:lnTo>
                      <a:pt x="550" y="801"/>
                    </a:lnTo>
                    <a:lnTo>
                      <a:pt x="577" y="825"/>
                    </a:lnTo>
                    <a:lnTo>
                      <a:pt x="577" y="890"/>
                    </a:lnTo>
                    <a:lnTo>
                      <a:pt x="560" y="939"/>
                    </a:lnTo>
                    <a:lnTo>
                      <a:pt x="490" y="1002"/>
                    </a:lnTo>
                    <a:lnTo>
                      <a:pt x="428" y="1093"/>
                    </a:lnTo>
                    <a:lnTo>
                      <a:pt x="477" y="1123"/>
                    </a:lnTo>
                    <a:lnTo>
                      <a:pt x="518" y="1134"/>
                    </a:lnTo>
                    <a:lnTo>
                      <a:pt x="569" y="1127"/>
                    </a:lnTo>
                    <a:lnTo>
                      <a:pt x="584" y="1173"/>
                    </a:lnTo>
                    <a:lnTo>
                      <a:pt x="533" y="1215"/>
                    </a:lnTo>
                    <a:lnTo>
                      <a:pt x="503" y="1197"/>
                    </a:lnTo>
                    <a:lnTo>
                      <a:pt x="457" y="1217"/>
                    </a:lnTo>
                    <a:lnTo>
                      <a:pt x="431" y="1285"/>
                    </a:lnTo>
                    <a:lnTo>
                      <a:pt x="354" y="1246"/>
                    </a:lnTo>
                    <a:lnTo>
                      <a:pt x="326" y="1222"/>
                    </a:lnTo>
                    <a:lnTo>
                      <a:pt x="279" y="1244"/>
                    </a:lnTo>
                    <a:lnTo>
                      <a:pt x="214" y="1311"/>
                    </a:lnTo>
                    <a:lnTo>
                      <a:pt x="198" y="1342"/>
                    </a:lnTo>
                    <a:lnTo>
                      <a:pt x="226" y="1353"/>
                    </a:lnTo>
                    <a:lnTo>
                      <a:pt x="255" y="1338"/>
                    </a:lnTo>
                    <a:lnTo>
                      <a:pt x="259" y="1400"/>
                    </a:lnTo>
                    <a:lnTo>
                      <a:pt x="251" y="1476"/>
                    </a:lnTo>
                    <a:lnTo>
                      <a:pt x="221" y="1536"/>
                    </a:lnTo>
                    <a:lnTo>
                      <a:pt x="192" y="1512"/>
                    </a:lnTo>
                    <a:lnTo>
                      <a:pt x="128" y="1446"/>
                    </a:lnTo>
                    <a:lnTo>
                      <a:pt x="68" y="1522"/>
                    </a:lnTo>
                    <a:lnTo>
                      <a:pt x="54" y="1548"/>
                    </a:lnTo>
                    <a:lnTo>
                      <a:pt x="60" y="1584"/>
                    </a:lnTo>
                    <a:lnTo>
                      <a:pt x="60" y="1662"/>
                    </a:lnTo>
                    <a:lnTo>
                      <a:pt x="37" y="1715"/>
                    </a:lnTo>
                    <a:lnTo>
                      <a:pt x="18" y="1744"/>
                    </a:lnTo>
                    <a:lnTo>
                      <a:pt x="0" y="1763"/>
                    </a:lnTo>
                    <a:lnTo>
                      <a:pt x="39" y="1812"/>
                    </a:lnTo>
                    <a:lnTo>
                      <a:pt x="79" y="1819"/>
                    </a:lnTo>
                    <a:lnTo>
                      <a:pt x="207" y="1811"/>
                    </a:lnTo>
                    <a:lnTo>
                      <a:pt x="244" y="1872"/>
                    </a:lnTo>
                    <a:lnTo>
                      <a:pt x="273" y="1964"/>
                    </a:lnTo>
                    <a:lnTo>
                      <a:pt x="226" y="2019"/>
                    </a:lnTo>
                    <a:lnTo>
                      <a:pt x="252" y="2077"/>
                    </a:lnTo>
                    <a:lnTo>
                      <a:pt x="274" y="2146"/>
                    </a:lnTo>
                    <a:lnTo>
                      <a:pt x="279" y="2213"/>
                    </a:lnTo>
                    <a:lnTo>
                      <a:pt x="239" y="2242"/>
                    </a:lnTo>
                    <a:lnTo>
                      <a:pt x="206" y="2327"/>
                    </a:lnTo>
                    <a:lnTo>
                      <a:pt x="189" y="2395"/>
                    </a:lnTo>
                    <a:lnTo>
                      <a:pt x="188" y="2496"/>
                    </a:lnTo>
                    <a:lnTo>
                      <a:pt x="218" y="2528"/>
                    </a:lnTo>
                    <a:lnTo>
                      <a:pt x="245" y="2494"/>
                    </a:lnTo>
                    <a:lnTo>
                      <a:pt x="330" y="2527"/>
                    </a:lnTo>
                    <a:lnTo>
                      <a:pt x="365" y="2516"/>
                    </a:lnTo>
                    <a:lnTo>
                      <a:pt x="402" y="2511"/>
                    </a:lnTo>
                    <a:lnTo>
                      <a:pt x="458" y="2506"/>
                    </a:lnTo>
                    <a:lnTo>
                      <a:pt x="490" y="2482"/>
                    </a:lnTo>
                    <a:lnTo>
                      <a:pt x="540" y="2557"/>
                    </a:lnTo>
                    <a:lnTo>
                      <a:pt x="605" y="2639"/>
                    </a:lnTo>
                    <a:lnTo>
                      <a:pt x="600" y="2704"/>
                    </a:lnTo>
                    <a:lnTo>
                      <a:pt x="618" y="2777"/>
                    </a:lnTo>
                    <a:lnTo>
                      <a:pt x="655" y="2794"/>
                    </a:lnTo>
                    <a:lnTo>
                      <a:pt x="680" y="2777"/>
                    </a:lnTo>
                    <a:lnTo>
                      <a:pt x="710" y="2786"/>
                    </a:lnTo>
                    <a:lnTo>
                      <a:pt x="721" y="2798"/>
                    </a:lnTo>
                    <a:lnTo>
                      <a:pt x="705" y="2864"/>
                    </a:lnTo>
                    <a:lnTo>
                      <a:pt x="683" y="2878"/>
                    </a:lnTo>
                    <a:lnTo>
                      <a:pt x="655" y="2962"/>
                    </a:lnTo>
                    <a:lnTo>
                      <a:pt x="672" y="2956"/>
                    </a:lnTo>
                    <a:lnTo>
                      <a:pt x="644" y="3021"/>
                    </a:lnTo>
                    <a:lnTo>
                      <a:pt x="626" y="3084"/>
                    </a:lnTo>
                    <a:lnTo>
                      <a:pt x="618" y="3127"/>
                    </a:lnTo>
                    <a:lnTo>
                      <a:pt x="627" y="3173"/>
                    </a:lnTo>
                    <a:lnTo>
                      <a:pt x="732" y="3279"/>
                    </a:lnTo>
                    <a:lnTo>
                      <a:pt x="802" y="3255"/>
                    </a:lnTo>
                    <a:lnTo>
                      <a:pt x="870" y="3263"/>
                    </a:lnTo>
                    <a:lnTo>
                      <a:pt x="941" y="3217"/>
                    </a:lnTo>
                    <a:lnTo>
                      <a:pt x="1043" y="3153"/>
                    </a:lnTo>
                    <a:lnTo>
                      <a:pt x="1125" y="3153"/>
                    </a:lnTo>
                    <a:lnTo>
                      <a:pt x="1192" y="3142"/>
                    </a:lnTo>
                    <a:lnTo>
                      <a:pt x="1211" y="3168"/>
                    </a:lnTo>
                    <a:lnTo>
                      <a:pt x="1274" y="3176"/>
                    </a:lnTo>
                    <a:lnTo>
                      <a:pt x="1315" y="3183"/>
                    </a:lnTo>
                    <a:lnTo>
                      <a:pt x="1371" y="3217"/>
                    </a:lnTo>
                    <a:lnTo>
                      <a:pt x="1433" y="3229"/>
                    </a:lnTo>
                    <a:lnTo>
                      <a:pt x="1631" y="3219"/>
                    </a:lnTo>
                    <a:lnTo>
                      <a:pt x="1665" y="3180"/>
                    </a:lnTo>
                    <a:lnTo>
                      <a:pt x="1699" y="3142"/>
                    </a:lnTo>
                    <a:lnTo>
                      <a:pt x="1737" y="3147"/>
                    </a:lnTo>
                    <a:lnTo>
                      <a:pt x="1782" y="3132"/>
                    </a:lnTo>
                    <a:lnTo>
                      <a:pt x="1808" y="3163"/>
                    </a:lnTo>
                    <a:lnTo>
                      <a:pt x="1844" y="3193"/>
                    </a:lnTo>
                    <a:lnTo>
                      <a:pt x="1879" y="3292"/>
                    </a:lnTo>
                    <a:lnTo>
                      <a:pt x="1923" y="3299"/>
                    </a:lnTo>
                    <a:lnTo>
                      <a:pt x="1987" y="3553"/>
                    </a:lnTo>
                    <a:lnTo>
                      <a:pt x="1987" y="1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67" name="Freeform 35"/>
              <p:cNvSpPr>
                <a:spLocks/>
              </p:cNvSpPr>
              <p:nvPr/>
            </p:nvSpPr>
            <p:spPr bwMode="auto">
              <a:xfrm>
                <a:off x="3385" y="1991"/>
                <a:ext cx="666" cy="636"/>
              </a:xfrm>
              <a:custGeom>
                <a:avLst/>
                <a:gdLst>
                  <a:gd name="T0" fmla="*/ 80 w 666"/>
                  <a:gd name="T1" fmla="*/ 67 h 636"/>
                  <a:gd name="T2" fmla="*/ 173 w 666"/>
                  <a:gd name="T3" fmla="*/ 39 h 636"/>
                  <a:gd name="T4" fmla="*/ 247 w 666"/>
                  <a:gd name="T5" fmla="*/ 0 h 636"/>
                  <a:gd name="T6" fmla="*/ 296 w 666"/>
                  <a:gd name="T7" fmla="*/ 51 h 636"/>
                  <a:gd name="T8" fmla="*/ 370 w 666"/>
                  <a:gd name="T9" fmla="*/ 60 h 636"/>
                  <a:gd name="T10" fmla="*/ 408 w 666"/>
                  <a:gd name="T11" fmla="*/ 31 h 636"/>
                  <a:gd name="T12" fmla="*/ 423 w 666"/>
                  <a:gd name="T13" fmla="*/ 50 h 636"/>
                  <a:gd name="T14" fmla="*/ 458 w 666"/>
                  <a:gd name="T15" fmla="*/ 56 h 636"/>
                  <a:gd name="T16" fmla="*/ 547 w 666"/>
                  <a:gd name="T17" fmla="*/ 51 h 636"/>
                  <a:gd name="T18" fmla="*/ 592 w 666"/>
                  <a:gd name="T19" fmla="*/ 46 h 636"/>
                  <a:gd name="T20" fmla="*/ 626 w 666"/>
                  <a:gd name="T21" fmla="*/ 107 h 636"/>
                  <a:gd name="T22" fmla="*/ 657 w 666"/>
                  <a:gd name="T23" fmla="*/ 205 h 636"/>
                  <a:gd name="T24" fmla="*/ 610 w 666"/>
                  <a:gd name="T25" fmla="*/ 258 h 636"/>
                  <a:gd name="T26" fmla="*/ 634 w 666"/>
                  <a:gd name="T27" fmla="*/ 312 h 636"/>
                  <a:gd name="T28" fmla="*/ 659 w 666"/>
                  <a:gd name="T29" fmla="*/ 389 h 636"/>
                  <a:gd name="T30" fmla="*/ 666 w 666"/>
                  <a:gd name="T31" fmla="*/ 452 h 636"/>
                  <a:gd name="T32" fmla="*/ 621 w 666"/>
                  <a:gd name="T33" fmla="*/ 486 h 636"/>
                  <a:gd name="T34" fmla="*/ 588 w 666"/>
                  <a:gd name="T35" fmla="*/ 571 h 636"/>
                  <a:gd name="T36" fmla="*/ 573 w 666"/>
                  <a:gd name="T37" fmla="*/ 636 h 636"/>
                  <a:gd name="T38" fmla="*/ 536 w 666"/>
                  <a:gd name="T39" fmla="*/ 619 h 636"/>
                  <a:gd name="T40" fmla="*/ 517 w 666"/>
                  <a:gd name="T41" fmla="*/ 588 h 636"/>
                  <a:gd name="T42" fmla="*/ 491 w 666"/>
                  <a:gd name="T43" fmla="*/ 599 h 636"/>
                  <a:gd name="T44" fmla="*/ 431 w 666"/>
                  <a:gd name="T45" fmla="*/ 602 h 636"/>
                  <a:gd name="T46" fmla="*/ 402 w 666"/>
                  <a:gd name="T47" fmla="*/ 614 h 636"/>
                  <a:gd name="T48" fmla="*/ 378 w 666"/>
                  <a:gd name="T49" fmla="*/ 614 h 636"/>
                  <a:gd name="T50" fmla="*/ 351 w 666"/>
                  <a:gd name="T51" fmla="*/ 595 h 636"/>
                  <a:gd name="T52" fmla="*/ 337 w 666"/>
                  <a:gd name="T53" fmla="*/ 609 h 636"/>
                  <a:gd name="T54" fmla="*/ 321 w 666"/>
                  <a:gd name="T55" fmla="*/ 602 h 636"/>
                  <a:gd name="T56" fmla="*/ 284 w 666"/>
                  <a:gd name="T57" fmla="*/ 553 h 636"/>
                  <a:gd name="T58" fmla="*/ 248 w 666"/>
                  <a:gd name="T59" fmla="*/ 554 h 636"/>
                  <a:gd name="T60" fmla="*/ 231 w 666"/>
                  <a:gd name="T61" fmla="*/ 510 h 636"/>
                  <a:gd name="T62" fmla="*/ 207 w 666"/>
                  <a:gd name="T63" fmla="*/ 488 h 636"/>
                  <a:gd name="T64" fmla="*/ 109 w 666"/>
                  <a:gd name="T65" fmla="*/ 471 h 636"/>
                  <a:gd name="T66" fmla="*/ 97 w 666"/>
                  <a:gd name="T67" fmla="*/ 445 h 636"/>
                  <a:gd name="T68" fmla="*/ 71 w 666"/>
                  <a:gd name="T69" fmla="*/ 430 h 636"/>
                  <a:gd name="T70" fmla="*/ 40 w 666"/>
                  <a:gd name="T71" fmla="*/ 416 h 636"/>
                  <a:gd name="T72" fmla="*/ 20 w 666"/>
                  <a:gd name="T73" fmla="*/ 389 h 636"/>
                  <a:gd name="T74" fmla="*/ 38 w 666"/>
                  <a:gd name="T75" fmla="*/ 348 h 636"/>
                  <a:gd name="T76" fmla="*/ 40 w 666"/>
                  <a:gd name="T77" fmla="*/ 269 h 636"/>
                  <a:gd name="T78" fmla="*/ 0 w 666"/>
                  <a:gd name="T79" fmla="*/ 200 h 636"/>
                  <a:gd name="T80" fmla="*/ 38 w 666"/>
                  <a:gd name="T81" fmla="*/ 128 h 636"/>
                  <a:gd name="T82" fmla="*/ 64 w 666"/>
                  <a:gd name="T83" fmla="*/ 118 h 636"/>
                  <a:gd name="T84" fmla="*/ 80 w 666"/>
                  <a:gd name="T85" fmla="*/ 67 h 6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66"/>
                  <a:gd name="T130" fmla="*/ 0 h 636"/>
                  <a:gd name="T131" fmla="*/ 666 w 666"/>
                  <a:gd name="T132" fmla="*/ 636 h 6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66" h="636">
                    <a:moveTo>
                      <a:pt x="80" y="67"/>
                    </a:moveTo>
                    <a:lnTo>
                      <a:pt x="173" y="39"/>
                    </a:lnTo>
                    <a:lnTo>
                      <a:pt x="247" y="0"/>
                    </a:lnTo>
                    <a:lnTo>
                      <a:pt x="296" y="51"/>
                    </a:lnTo>
                    <a:lnTo>
                      <a:pt x="370" y="60"/>
                    </a:lnTo>
                    <a:lnTo>
                      <a:pt x="408" y="31"/>
                    </a:lnTo>
                    <a:lnTo>
                      <a:pt x="423" y="50"/>
                    </a:lnTo>
                    <a:lnTo>
                      <a:pt x="458" y="56"/>
                    </a:lnTo>
                    <a:lnTo>
                      <a:pt x="547" y="51"/>
                    </a:lnTo>
                    <a:lnTo>
                      <a:pt x="592" y="46"/>
                    </a:lnTo>
                    <a:lnTo>
                      <a:pt x="626" y="107"/>
                    </a:lnTo>
                    <a:lnTo>
                      <a:pt x="657" y="205"/>
                    </a:lnTo>
                    <a:lnTo>
                      <a:pt x="610" y="258"/>
                    </a:lnTo>
                    <a:lnTo>
                      <a:pt x="634" y="312"/>
                    </a:lnTo>
                    <a:lnTo>
                      <a:pt x="659" y="389"/>
                    </a:lnTo>
                    <a:lnTo>
                      <a:pt x="666" y="452"/>
                    </a:lnTo>
                    <a:lnTo>
                      <a:pt x="621" y="486"/>
                    </a:lnTo>
                    <a:lnTo>
                      <a:pt x="588" y="571"/>
                    </a:lnTo>
                    <a:lnTo>
                      <a:pt x="573" y="636"/>
                    </a:lnTo>
                    <a:lnTo>
                      <a:pt x="536" y="619"/>
                    </a:lnTo>
                    <a:lnTo>
                      <a:pt x="517" y="588"/>
                    </a:lnTo>
                    <a:lnTo>
                      <a:pt x="491" y="599"/>
                    </a:lnTo>
                    <a:lnTo>
                      <a:pt x="431" y="602"/>
                    </a:lnTo>
                    <a:lnTo>
                      <a:pt x="402" y="614"/>
                    </a:lnTo>
                    <a:lnTo>
                      <a:pt x="378" y="614"/>
                    </a:lnTo>
                    <a:lnTo>
                      <a:pt x="351" y="595"/>
                    </a:lnTo>
                    <a:lnTo>
                      <a:pt x="337" y="609"/>
                    </a:lnTo>
                    <a:lnTo>
                      <a:pt x="321" y="602"/>
                    </a:lnTo>
                    <a:lnTo>
                      <a:pt x="284" y="553"/>
                    </a:lnTo>
                    <a:lnTo>
                      <a:pt x="248" y="554"/>
                    </a:lnTo>
                    <a:lnTo>
                      <a:pt x="231" y="510"/>
                    </a:lnTo>
                    <a:lnTo>
                      <a:pt x="207" y="488"/>
                    </a:lnTo>
                    <a:lnTo>
                      <a:pt x="109" y="471"/>
                    </a:lnTo>
                    <a:lnTo>
                      <a:pt x="97" y="445"/>
                    </a:lnTo>
                    <a:lnTo>
                      <a:pt x="71" y="430"/>
                    </a:lnTo>
                    <a:lnTo>
                      <a:pt x="40" y="416"/>
                    </a:lnTo>
                    <a:lnTo>
                      <a:pt x="20" y="389"/>
                    </a:lnTo>
                    <a:lnTo>
                      <a:pt x="38" y="348"/>
                    </a:lnTo>
                    <a:lnTo>
                      <a:pt x="40" y="269"/>
                    </a:lnTo>
                    <a:lnTo>
                      <a:pt x="0" y="200"/>
                    </a:lnTo>
                    <a:lnTo>
                      <a:pt x="38" y="128"/>
                    </a:lnTo>
                    <a:lnTo>
                      <a:pt x="64" y="118"/>
                    </a:lnTo>
                    <a:lnTo>
                      <a:pt x="80" y="67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68" name="Freeform 36"/>
              <p:cNvSpPr>
                <a:spLocks/>
              </p:cNvSpPr>
              <p:nvPr/>
            </p:nvSpPr>
            <p:spPr bwMode="auto">
              <a:xfrm>
                <a:off x="3491" y="2694"/>
                <a:ext cx="494" cy="298"/>
              </a:xfrm>
              <a:custGeom>
                <a:avLst/>
                <a:gdLst>
                  <a:gd name="T0" fmla="*/ 464 w 494"/>
                  <a:gd name="T1" fmla="*/ 27 h 298"/>
                  <a:gd name="T2" fmla="*/ 433 w 494"/>
                  <a:gd name="T3" fmla="*/ 25 h 298"/>
                  <a:gd name="T4" fmla="*/ 422 w 494"/>
                  <a:gd name="T5" fmla="*/ 12 h 298"/>
                  <a:gd name="T6" fmla="*/ 371 w 494"/>
                  <a:gd name="T7" fmla="*/ 15 h 298"/>
                  <a:gd name="T8" fmla="*/ 307 w 494"/>
                  <a:gd name="T9" fmla="*/ 0 h 298"/>
                  <a:gd name="T10" fmla="*/ 269 w 494"/>
                  <a:gd name="T11" fmla="*/ 27 h 298"/>
                  <a:gd name="T12" fmla="*/ 230 w 494"/>
                  <a:gd name="T13" fmla="*/ 30 h 298"/>
                  <a:gd name="T14" fmla="*/ 160 w 494"/>
                  <a:gd name="T15" fmla="*/ 76 h 298"/>
                  <a:gd name="T16" fmla="*/ 123 w 494"/>
                  <a:gd name="T17" fmla="*/ 81 h 298"/>
                  <a:gd name="T18" fmla="*/ 75 w 494"/>
                  <a:gd name="T19" fmla="*/ 46 h 298"/>
                  <a:gd name="T20" fmla="*/ 55 w 494"/>
                  <a:gd name="T21" fmla="*/ 56 h 298"/>
                  <a:gd name="T22" fmla="*/ 47 w 494"/>
                  <a:gd name="T23" fmla="*/ 92 h 298"/>
                  <a:gd name="T24" fmla="*/ 30 w 494"/>
                  <a:gd name="T25" fmla="*/ 93 h 298"/>
                  <a:gd name="T26" fmla="*/ 21 w 494"/>
                  <a:gd name="T27" fmla="*/ 143 h 298"/>
                  <a:gd name="T28" fmla="*/ 0 w 494"/>
                  <a:gd name="T29" fmla="*/ 174 h 298"/>
                  <a:gd name="T30" fmla="*/ 30 w 494"/>
                  <a:gd name="T31" fmla="*/ 238 h 298"/>
                  <a:gd name="T32" fmla="*/ 88 w 494"/>
                  <a:gd name="T33" fmla="*/ 284 h 298"/>
                  <a:gd name="T34" fmla="*/ 142 w 494"/>
                  <a:gd name="T35" fmla="*/ 298 h 298"/>
                  <a:gd name="T36" fmla="*/ 212 w 494"/>
                  <a:gd name="T37" fmla="*/ 269 h 298"/>
                  <a:gd name="T38" fmla="*/ 270 w 494"/>
                  <a:gd name="T39" fmla="*/ 252 h 298"/>
                  <a:gd name="T40" fmla="*/ 315 w 494"/>
                  <a:gd name="T41" fmla="*/ 274 h 298"/>
                  <a:gd name="T42" fmla="*/ 400 w 494"/>
                  <a:gd name="T43" fmla="*/ 221 h 298"/>
                  <a:gd name="T44" fmla="*/ 442 w 494"/>
                  <a:gd name="T45" fmla="*/ 110 h 298"/>
                  <a:gd name="T46" fmla="*/ 464 w 494"/>
                  <a:gd name="T47" fmla="*/ 95 h 298"/>
                  <a:gd name="T48" fmla="*/ 494 w 494"/>
                  <a:gd name="T49" fmla="*/ 63 h 298"/>
                  <a:gd name="T50" fmla="*/ 464 w 494"/>
                  <a:gd name="T51" fmla="*/ 27 h 29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94"/>
                  <a:gd name="T79" fmla="*/ 0 h 298"/>
                  <a:gd name="T80" fmla="*/ 494 w 494"/>
                  <a:gd name="T81" fmla="*/ 298 h 29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94" h="298">
                    <a:moveTo>
                      <a:pt x="464" y="27"/>
                    </a:moveTo>
                    <a:lnTo>
                      <a:pt x="433" y="25"/>
                    </a:lnTo>
                    <a:lnTo>
                      <a:pt x="422" y="12"/>
                    </a:lnTo>
                    <a:lnTo>
                      <a:pt x="371" y="15"/>
                    </a:lnTo>
                    <a:lnTo>
                      <a:pt x="307" y="0"/>
                    </a:lnTo>
                    <a:lnTo>
                      <a:pt x="269" y="27"/>
                    </a:lnTo>
                    <a:lnTo>
                      <a:pt x="230" y="30"/>
                    </a:lnTo>
                    <a:lnTo>
                      <a:pt x="160" y="76"/>
                    </a:lnTo>
                    <a:lnTo>
                      <a:pt x="123" y="81"/>
                    </a:lnTo>
                    <a:lnTo>
                      <a:pt x="75" y="46"/>
                    </a:lnTo>
                    <a:lnTo>
                      <a:pt x="55" y="56"/>
                    </a:lnTo>
                    <a:lnTo>
                      <a:pt x="47" y="92"/>
                    </a:lnTo>
                    <a:lnTo>
                      <a:pt x="30" y="93"/>
                    </a:lnTo>
                    <a:lnTo>
                      <a:pt x="21" y="143"/>
                    </a:lnTo>
                    <a:lnTo>
                      <a:pt x="0" y="174"/>
                    </a:lnTo>
                    <a:lnTo>
                      <a:pt x="30" y="238"/>
                    </a:lnTo>
                    <a:lnTo>
                      <a:pt x="88" y="284"/>
                    </a:lnTo>
                    <a:lnTo>
                      <a:pt x="142" y="298"/>
                    </a:lnTo>
                    <a:lnTo>
                      <a:pt x="212" y="269"/>
                    </a:lnTo>
                    <a:lnTo>
                      <a:pt x="270" y="252"/>
                    </a:lnTo>
                    <a:lnTo>
                      <a:pt x="315" y="274"/>
                    </a:lnTo>
                    <a:lnTo>
                      <a:pt x="400" y="221"/>
                    </a:lnTo>
                    <a:lnTo>
                      <a:pt x="442" y="110"/>
                    </a:lnTo>
                    <a:lnTo>
                      <a:pt x="464" y="95"/>
                    </a:lnTo>
                    <a:lnTo>
                      <a:pt x="494" y="63"/>
                    </a:lnTo>
                    <a:lnTo>
                      <a:pt x="464" y="27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69" name="Freeform 37"/>
              <p:cNvSpPr>
                <a:spLocks/>
              </p:cNvSpPr>
              <p:nvPr/>
            </p:nvSpPr>
            <p:spPr bwMode="auto">
              <a:xfrm>
                <a:off x="3962" y="3163"/>
                <a:ext cx="479" cy="346"/>
              </a:xfrm>
              <a:custGeom>
                <a:avLst/>
                <a:gdLst>
                  <a:gd name="T0" fmla="*/ 12 w 479"/>
                  <a:gd name="T1" fmla="*/ 0 h 346"/>
                  <a:gd name="T2" fmla="*/ 53 w 479"/>
                  <a:gd name="T3" fmla="*/ 52 h 346"/>
                  <a:gd name="T4" fmla="*/ 134 w 479"/>
                  <a:gd name="T5" fmla="*/ 66 h 346"/>
                  <a:gd name="T6" fmla="*/ 213 w 479"/>
                  <a:gd name="T7" fmla="*/ 73 h 346"/>
                  <a:gd name="T8" fmla="*/ 263 w 479"/>
                  <a:gd name="T9" fmla="*/ 51 h 346"/>
                  <a:gd name="T10" fmla="*/ 315 w 479"/>
                  <a:gd name="T11" fmla="*/ 17 h 346"/>
                  <a:gd name="T12" fmla="*/ 363 w 479"/>
                  <a:gd name="T13" fmla="*/ 20 h 346"/>
                  <a:gd name="T14" fmla="*/ 417 w 479"/>
                  <a:gd name="T15" fmla="*/ 18 h 346"/>
                  <a:gd name="T16" fmla="*/ 461 w 479"/>
                  <a:gd name="T17" fmla="*/ 25 h 346"/>
                  <a:gd name="T18" fmla="*/ 479 w 479"/>
                  <a:gd name="T19" fmla="*/ 22 h 346"/>
                  <a:gd name="T20" fmla="*/ 451 w 479"/>
                  <a:gd name="T21" fmla="*/ 88 h 346"/>
                  <a:gd name="T22" fmla="*/ 440 w 479"/>
                  <a:gd name="T23" fmla="*/ 119 h 346"/>
                  <a:gd name="T24" fmla="*/ 432 w 479"/>
                  <a:gd name="T25" fmla="*/ 148 h 346"/>
                  <a:gd name="T26" fmla="*/ 424 w 479"/>
                  <a:gd name="T27" fmla="*/ 191 h 346"/>
                  <a:gd name="T28" fmla="*/ 435 w 479"/>
                  <a:gd name="T29" fmla="*/ 242 h 346"/>
                  <a:gd name="T30" fmla="*/ 379 w 479"/>
                  <a:gd name="T31" fmla="*/ 228 h 346"/>
                  <a:gd name="T32" fmla="*/ 363 w 479"/>
                  <a:gd name="T33" fmla="*/ 262 h 346"/>
                  <a:gd name="T34" fmla="*/ 319 w 479"/>
                  <a:gd name="T35" fmla="*/ 279 h 346"/>
                  <a:gd name="T36" fmla="*/ 281 w 479"/>
                  <a:gd name="T37" fmla="*/ 346 h 346"/>
                  <a:gd name="T38" fmla="*/ 174 w 479"/>
                  <a:gd name="T39" fmla="*/ 346 h 346"/>
                  <a:gd name="T40" fmla="*/ 166 w 479"/>
                  <a:gd name="T41" fmla="*/ 303 h 346"/>
                  <a:gd name="T42" fmla="*/ 138 w 479"/>
                  <a:gd name="T43" fmla="*/ 336 h 346"/>
                  <a:gd name="T44" fmla="*/ 109 w 479"/>
                  <a:gd name="T45" fmla="*/ 336 h 346"/>
                  <a:gd name="T46" fmla="*/ 84 w 479"/>
                  <a:gd name="T47" fmla="*/ 317 h 346"/>
                  <a:gd name="T48" fmla="*/ 46 w 479"/>
                  <a:gd name="T49" fmla="*/ 313 h 346"/>
                  <a:gd name="T50" fmla="*/ 56 w 479"/>
                  <a:gd name="T51" fmla="*/ 278 h 346"/>
                  <a:gd name="T52" fmla="*/ 56 w 479"/>
                  <a:gd name="T53" fmla="*/ 240 h 346"/>
                  <a:gd name="T54" fmla="*/ 29 w 479"/>
                  <a:gd name="T55" fmla="*/ 226 h 346"/>
                  <a:gd name="T56" fmla="*/ 27 w 479"/>
                  <a:gd name="T57" fmla="*/ 172 h 346"/>
                  <a:gd name="T58" fmla="*/ 39 w 479"/>
                  <a:gd name="T59" fmla="*/ 116 h 346"/>
                  <a:gd name="T60" fmla="*/ 24 w 479"/>
                  <a:gd name="T61" fmla="*/ 71 h 346"/>
                  <a:gd name="T62" fmla="*/ 0 w 479"/>
                  <a:gd name="T63" fmla="*/ 35 h 346"/>
                  <a:gd name="T64" fmla="*/ 12 w 479"/>
                  <a:gd name="T65" fmla="*/ 0 h 34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79"/>
                  <a:gd name="T100" fmla="*/ 0 h 346"/>
                  <a:gd name="T101" fmla="*/ 479 w 479"/>
                  <a:gd name="T102" fmla="*/ 346 h 34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79" h="346">
                    <a:moveTo>
                      <a:pt x="12" y="0"/>
                    </a:moveTo>
                    <a:lnTo>
                      <a:pt x="53" y="52"/>
                    </a:lnTo>
                    <a:lnTo>
                      <a:pt x="134" y="66"/>
                    </a:lnTo>
                    <a:lnTo>
                      <a:pt x="213" y="73"/>
                    </a:lnTo>
                    <a:lnTo>
                      <a:pt x="263" y="51"/>
                    </a:lnTo>
                    <a:lnTo>
                      <a:pt x="315" y="17"/>
                    </a:lnTo>
                    <a:lnTo>
                      <a:pt x="363" y="20"/>
                    </a:lnTo>
                    <a:lnTo>
                      <a:pt x="417" y="18"/>
                    </a:lnTo>
                    <a:lnTo>
                      <a:pt x="461" y="25"/>
                    </a:lnTo>
                    <a:lnTo>
                      <a:pt x="479" y="22"/>
                    </a:lnTo>
                    <a:lnTo>
                      <a:pt x="451" y="88"/>
                    </a:lnTo>
                    <a:lnTo>
                      <a:pt x="440" y="119"/>
                    </a:lnTo>
                    <a:lnTo>
                      <a:pt x="432" y="148"/>
                    </a:lnTo>
                    <a:lnTo>
                      <a:pt x="424" y="191"/>
                    </a:lnTo>
                    <a:lnTo>
                      <a:pt x="435" y="242"/>
                    </a:lnTo>
                    <a:lnTo>
                      <a:pt x="379" y="228"/>
                    </a:lnTo>
                    <a:lnTo>
                      <a:pt x="363" y="262"/>
                    </a:lnTo>
                    <a:lnTo>
                      <a:pt x="319" y="279"/>
                    </a:lnTo>
                    <a:lnTo>
                      <a:pt x="281" y="346"/>
                    </a:lnTo>
                    <a:lnTo>
                      <a:pt x="174" y="346"/>
                    </a:lnTo>
                    <a:lnTo>
                      <a:pt x="166" y="303"/>
                    </a:lnTo>
                    <a:lnTo>
                      <a:pt x="138" y="336"/>
                    </a:lnTo>
                    <a:lnTo>
                      <a:pt x="109" y="336"/>
                    </a:lnTo>
                    <a:lnTo>
                      <a:pt x="84" y="317"/>
                    </a:lnTo>
                    <a:lnTo>
                      <a:pt x="46" y="313"/>
                    </a:lnTo>
                    <a:lnTo>
                      <a:pt x="56" y="278"/>
                    </a:lnTo>
                    <a:lnTo>
                      <a:pt x="56" y="240"/>
                    </a:lnTo>
                    <a:lnTo>
                      <a:pt x="29" y="226"/>
                    </a:lnTo>
                    <a:lnTo>
                      <a:pt x="27" y="172"/>
                    </a:lnTo>
                    <a:lnTo>
                      <a:pt x="39" y="116"/>
                    </a:lnTo>
                    <a:lnTo>
                      <a:pt x="24" y="71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70" name="Freeform 38"/>
              <p:cNvSpPr>
                <a:spLocks/>
              </p:cNvSpPr>
              <p:nvPr/>
            </p:nvSpPr>
            <p:spPr bwMode="auto">
              <a:xfrm>
                <a:off x="3806" y="2711"/>
                <a:ext cx="685" cy="527"/>
              </a:xfrm>
              <a:custGeom>
                <a:avLst/>
                <a:gdLst>
                  <a:gd name="T0" fmla="*/ 205 w 685"/>
                  <a:gd name="T1" fmla="*/ 10 h 527"/>
                  <a:gd name="T2" fmla="*/ 172 w 685"/>
                  <a:gd name="T3" fmla="*/ 51 h 527"/>
                  <a:gd name="T4" fmla="*/ 152 w 685"/>
                  <a:gd name="T5" fmla="*/ 73 h 527"/>
                  <a:gd name="T6" fmla="*/ 127 w 685"/>
                  <a:gd name="T7" fmla="*/ 92 h 527"/>
                  <a:gd name="T8" fmla="*/ 81 w 685"/>
                  <a:gd name="T9" fmla="*/ 204 h 527"/>
                  <a:gd name="T10" fmla="*/ 0 w 685"/>
                  <a:gd name="T11" fmla="*/ 257 h 527"/>
                  <a:gd name="T12" fmla="*/ 26 w 685"/>
                  <a:gd name="T13" fmla="*/ 319 h 527"/>
                  <a:gd name="T14" fmla="*/ 63 w 685"/>
                  <a:gd name="T15" fmla="*/ 337 h 527"/>
                  <a:gd name="T16" fmla="*/ 80 w 685"/>
                  <a:gd name="T17" fmla="*/ 404 h 527"/>
                  <a:gd name="T18" fmla="*/ 148 w 685"/>
                  <a:gd name="T19" fmla="*/ 404 h 527"/>
                  <a:gd name="T20" fmla="*/ 168 w 685"/>
                  <a:gd name="T21" fmla="*/ 453 h 527"/>
                  <a:gd name="T22" fmla="*/ 208 w 685"/>
                  <a:gd name="T23" fmla="*/ 504 h 527"/>
                  <a:gd name="T24" fmla="*/ 303 w 685"/>
                  <a:gd name="T25" fmla="*/ 521 h 527"/>
                  <a:gd name="T26" fmla="*/ 369 w 685"/>
                  <a:gd name="T27" fmla="*/ 527 h 527"/>
                  <a:gd name="T28" fmla="*/ 421 w 685"/>
                  <a:gd name="T29" fmla="*/ 506 h 527"/>
                  <a:gd name="T30" fmla="*/ 470 w 685"/>
                  <a:gd name="T31" fmla="*/ 472 h 527"/>
                  <a:gd name="T32" fmla="*/ 520 w 685"/>
                  <a:gd name="T33" fmla="*/ 475 h 527"/>
                  <a:gd name="T34" fmla="*/ 564 w 685"/>
                  <a:gd name="T35" fmla="*/ 470 h 527"/>
                  <a:gd name="T36" fmla="*/ 617 w 685"/>
                  <a:gd name="T37" fmla="*/ 481 h 527"/>
                  <a:gd name="T38" fmla="*/ 646 w 685"/>
                  <a:gd name="T39" fmla="*/ 400 h 527"/>
                  <a:gd name="T40" fmla="*/ 669 w 685"/>
                  <a:gd name="T41" fmla="*/ 385 h 527"/>
                  <a:gd name="T42" fmla="*/ 685 w 685"/>
                  <a:gd name="T43" fmla="*/ 315 h 527"/>
                  <a:gd name="T44" fmla="*/ 676 w 685"/>
                  <a:gd name="T45" fmla="*/ 303 h 527"/>
                  <a:gd name="T46" fmla="*/ 643 w 685"/>
                  <a:gd name="T47" fmla="*/ 293 h 527"/>
                  <a:gd name="T48" fmla="*/ 617 w 685"/>
                  <a:gd name="T49" fmla="*/ 312 h 527"/>
                  <a:gd name="T50" fmla="*/ 581 w 685"/>
                  <a:gd name="T51" fmla="*/ 296 h 527"/>
                  <a:gd name="T52" fmla="*/ 564 w 685"/>
                  <a:gd name="T53" fmla="*/ 221 h 527"/>
                  <a:gd name="T54" fmla="*/ 568 w 685"/>
                  <a:gd name="T55" fmla="*/ 155 h 527"/>
                  <a:gd name="T56" fmla="*/ 491 w 685"/>
                  <a:gd name="T57" fmla="*/ 61 h 527"/>
                  <a:gd name="T58" fmla="*/ 451 w 685"/>
                  <a:gd name="T59" fmla="*/ 0 h 527"/>
                  <a:gd name="T60" fmla="*/ 418 w 685"/>
                  <a:gd name="T61" fmla="*/ 22 h 527"/>
                  <a:gd name="T62" fmla="*/ 371 w 685"/>
                  <a:gd name="T63" fmla="*/ 27 h 527"/>
                  <a:gd name="T64" fmla="*/ 330 w 685"/>
                  <a:gd name="T65" fmla="*/ 32 h 527"/>
                  <a:gd name="T66" fmla="*/ 291 w 685"/>
                  <a:gd name="T67" fmla="*/ 42 h 527"/>
                  <a:gd name="T68" fmla="*/ 205 w 685"/>
                  <a:gd name="T69" fmla="*/ 10 h 52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5"/>
                  <a:gd name="T106" fmla="*/ 0 h 527"/>
                  <a:gd name="T107" fmla="*/ 685 w 685"/>
                  <a:gd name="T108" fmla="*/ 527 h 52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5" h="527">
                    <a:moveTo>
                      <a:pt x="205" y="10"/>
                    </a:moveTo>
                    <a:lnTo>
                      <a:pt x="172" y="51"/>
                    </a:lnTo>
                    <a:lnTo>
                      <a:pt x="152" y="73"/>
                    </a:lnTo>
                    <a:lnTo>
                      <a:pt x="127" y="92"/>
                    </a:lnTo>
                    <a:lnTo>
                      <a:pt x="81" y="204"/>
                    </a:lnTo>
                    <a:lnTo>
                      <a:pt x="0" y="257"/>
                    </a:lnTo>
                    <a:lnTo>
                      <a:pt x="26" y="319"/>
                    </a:lnTo>
                    <a:lnTo>
                      <a:pt x="63" y="337"/>
                    </a:lnTo>
                    <a:lnTo>
                      <a:pt x="80" y="404"/>
                    </a:lnTo>
                    <a:lnTo>
                      <a:pt x="148" y="404"/>
                    </a:lnTo>
                    <a:lnTo>
                      <a:pt x="168" y="453"/>
                    </a:lnTo>
                    <a:lnTo>
                      <a:pt x="208" y="504"/>
                    </a:lnTo>
                    <a:lnTo>
                      <a:pt x="303" y="521"/>
                    </a:lnTo>
                    <a:lnTo>
                      <a:pt x="369" y="527"/>
                    </a:lnTo>
                    <a:lnTo>
                      <a:pt x="421" y="506"/>
                    </a:lnTo>
                    <a:lnTo>
                      <a:pt x="470" y="472"/>
                    </a:lnTo>
                    <a:lnTo>
                      <a:pt x="520" y="475"/>
                    </a:lnTo>
                    <a:lnTo>
                      <a:pt x="564" y="470"/>
                    </a:lnTo>
                    <a:lnTo>
                      <a:pt x="617" y="481"/>
                    </a:lnTo>
                    <a:lnTo>
                      <a:pt x="646" y="400"/>
                    </a:lnTo>
                    <a:lnTo>
                      <a:pt x="669" y="385"/>
                    </a:lnTo>
                    <a:lnTo>
                      <a:pt x="685" y="315"/>
                    </a:lnTo>
                    <a:lnTo>
                      <a:pt x="676" y="303"/>
                    </a:lnTo>
                    <a:lnTo>
                      <a:pt x="643" y="293"/>
                    </a:lnTo>
                    <a:lnTo>
                      <a:pt x="617" y="312"/>
                    </a:lnTo>
                    <a:lnTo>
                      <a:pt x="581" y="296"/>
                    </a:lnTo>
                    <a:lnTo>
                      <a:pt x="564" y="221"/>
                    </a:lnTo>
                    <a:lnTo>
                      <a:pt x="568" y="155"/>
                    </a:lnTo>
                    <a:lnTo>
                      <a:pt x="491" y="61"/>
                    </a:lnTo>
                    <a:lnTo>
                      <a:pt x="451" y="0"/>
                    </a:lnTo>
                    <a:lnTo>
                      <a:pt x="418" y="22"/>
                    </a:lnTo>
                    <a:lnTo>
                      <a:pt x="371" y="27"/>
                    </a:lnTo>
                    <a:lnTo>
                      <a:pt x="330" y="32"/>
                    </a:lnTo>
                    <a:lnTo>
                      <a:pt x="291" y="42"/>
                    </a:lnTo>
                    <a:lnTo>
                      <a:pt x="205" y="10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71" name="Freeform 39"/>
              <p:cNvSpPr>
                <a:spLocks/>
              </p:cNvSpPr>
              <p:nvPr/>
            </p:nvSpPr>
            <p:spPr bwMode="auto">
              <a:xfrm>
                <a:off x="4276" y="3360"/>
                <a:ext cx="1478" cy="700"/>
              </a:xfrm>
              <a:custGeom>
                <a:avLst/>
                <a:gdLst>
                  <a:gd name="T0" fmla="*/ 1478 w 1478"/>
                  <a:gd name="T1" fmla="*/ 486 h 700"/>
                  <a:gd name="T2" fmla="*/ 1294 w 1478"/>
                  <a:gd name="T3" fmla="*/ 519 h 700"/>
                  <a:gd name="T4" fmla="*/ 1218 w 1478"/>
                  <a:gd name="T5" fmla="*/ 529 h 700"/>
                  <a:gd name="T6" fmla="*/ 995 w 1478"/>
                  <a:gd name="T7" fmla="*/ 578 h 700"/>
                  <a:gd name="T8" fmla="*/ 920 w 1478"/>
                  <a:gd name="T9" fmla="*/ 609 h 700"/>
                  <a:gd name="T10" fmla="*/ 885 w 1478"/>
                  <a:gd name="T11" fmla="*/ 660 h 700"/>
                  <a:gd name="T12" fmla="*/ 823 w 1478"/>
                  <a:gd name="T13" fmla="*/ 679 h 700"/>
                  <a:gd name="T14" fmla="*/ 832 w 1478"/>
                  <a:gd name="T15" fmla="*/ 604 h 700"/>
                  <a:gd name="T16" fmla="*/ 699 w 1478"/>
                  <a:gd name="T17" fmla="*/ 606 h 700"/>
                  <a:gd name="T18" fmla="*/ 627 w 1478"/>
                  <a:gd name="T19" fmla="*/ 700 h 700"/>
                  <a:gd name="T20" fmla="*/ 458 w 1478"/>
                  <a:gd name="T21" fmla="*/ 635 h 700"/>
                  <a:gd name="T22" fmla="*/ 365 w 1478"/>
                  <a:gd name="T23" fmla="*/ 660 h 700"/>
                  <a:gd name="T24" fmla="*/ 291 w 1478"/>
                  <a:gd name="T25" fmla="*/ 691 h 700"/>
                  <a:gd name="T26" fmla="*/ 193 w 1478"/>
                  <a:gd name="T27" fmla="*/ 647 h 700"/>
                  <a:gd name="T28" fmla="*/ 122 w 1478"/>
                  <a:gd name="T29" fmla="*/ 623 h 700"/>
                  <a:gd name="T30" fmla="*/ 105 w 1478"/>
                  <a:gd name="T31" fmla="*/ 555 h 700"/>
                  <a:gd name="T32" fmla="*/ 98 w 1478"/>
                  <a:gd name="T33" fmla="*/ 514 h 700"/>
                  <a:gd name="T34" fmla="*/ 50 w 1478"/>
                  <a:gd name="T35" fmla="*/ 502 h 700"/>
                  <a:gd name="T36" fmla="*/ 71 w 1478"/>
                  <a:gd name="T37" fmla="*/ 469 h 700"/>
                  <a:gd name="T38" fmla="*/ 75 w 1478"/>
                  <a:gd name="T39" fmla="*/ 425 h 700"/>
                  <a:gd name="T40" fmla="*/ 51 w 1478"/>
                  <a:gd name="T41" fmla="*/ 382 h 700"/>
                  <a:gd name="T42" fmla="*/ 34 w 1478"/>
                  <a:gd name="T43" fmla="*/ 340 h 700"/>
                  <a:gd name="T44" fmla="*/ 12 w 1478"/>
                  <a:gd name="T45" fmla="*/ 289 h 700"/>
                  <a:gd name="T46" fmla="*/ 36 w 1478"/>
                  <a:gd name="T47" fmla="*/ 217 h 700"/>
                  <a:gd name="T48" fmla="*/ 0 w 1478"/>
                  <a:gd name="T49" fmla="*/ 198 h 700"/>
                  <a:gd name="T50" fmla="*/ 20 w 1478"/>
                  <a:gd name="T51" fmla="*/ 77 h 700"/>
                  <a:gd name="T52" fmla="*/ 65 w 1478"/>
                  <a:gd name="T53" fmla="*/ 29 h 700"/>
                  <a:gd name="T54" fmla="*/ 225 w 1478"/>
                  <a:gd name="T55" fmla="*/ 147 h 700"/>
                  <a:gd name="T56" fmla="*/ 360 w 1478"/>
                  <a:gd name="T57" fmla="*/ 130 h 700"/>
                  <a:gd name="T58" fmla="*/ 612 w 1478"/>
                  <a:gd name="T59" fmla="*/ 21 h 700"/>
                  <a:gd name="T60" fmla="*/ 702 w 1478"/>
                  <a:gd name="T61" fmla="*/ 36 h 700"/>
                  <a:gd name="T62" fmla="*/ 862 w 1478"/>
                  <a:gd name="T63" fmla="*/ 84 h 700"/>
                  <a:gd name="T64" fmla="*/ 1122 w 1478"/>
                  <a:gd name="T65" fmla="*/ 86 h 700"/>
                  <a:gd name="T66" fmla="*/ 1230 w 1478"/>
                  <a:gd name="T67" fmla="*/ 14 h 700"/>
                  <a:gd name="T68" fmla="*/ 1301 w 1478"/>
                  <a:gd name="T69" fmla="*/ 31 h 700"/>
                  <a:gd name="T70" fmla="*/ 1372 w 1478"/>
                  <a:gd name="T71" fmla="*/ 161 h 700"/>
                  <a:gd name="T72" fmla="*/ 1478 w 1478"/>
                  <a:gd name="T73" fmla="*/ 413 h 70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478"/>
                  <a:gd name="T112" fmla="*/ 0 h 700"/>
                  <a:gd name="T113" fmla="*/ 1478 w 1478"/>
                  <a:gd name="T114" fmla="*/ 700 h 70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478" h="700">
                    <a:moveTo>
                      <a:pt x="1478" y="413"/>
                    </a:moveTo>
                    <a:lnTo>
                      <a:pt x="1478" y="486"/>
                    </a:lnTo>
                    <a:lnTo>
                      <a:pt x="1441" y="486"/>
                    </a:lnTo>
                    <a:lnTo>
                      <a:pt x="1294" y="519"/>
                    </a:lnTo>
                    <a:lnTo>
                      <a:pt x="1256" y="527"/>
                    </a:lnTo>
                    <a:lnTo>
                      <a:pt x="1218" y="529"/>
                    </a:lnTo>
                    <a:lnTo>
                      <a:pt x="1156" y="580"/>
                    </a:lnTo>
                    <a:lnTo>
                      <a:pt x="995" y="578"/>
                    </a:lnTo>
                    <a:lnTo>
                      <a:pt x="949" y="607"/>
                    </a:lnTo>
                    <a:lnTo>
                      <a:pt x="920" y="609"/>
                    </a:lnTo>
                    <a:lnTo>
                      <a:pt x="883" y="596"/>
                    </a:lnTo>
                    <a:lnTo>
                      <a:pt x="885" y="660"/>
                    </a:lnTo>
                    <a:lnTo>
                      <a:pt x="853" y="677"/>
                    </a:lnTo>
                    <a:lnTo>
                      <a:pt x="823" y="679"/>
                    </a:lnTo>
                    <a:lnTo>
                      <a:pt x="832" y="647"/>
                    </a:lnTo>
                    <a:lnTo>
                      <a:pt x="832" y="604"/>
                    </a:lnTo>
                    <a:lnTo>
                      <a:pt x="785" y="626"/>
                    </a:lnTo>
                    <a:lnTo>
                      <a:pt x="699" y="606"/>
                    </a:lnTo>
                    <a:lnTo>
                      <a:pt x="677" y="672"/>
                    </a:lnTo>
                    <a:lnTo>
                      <a:pt x="627" y="700"/>
                    </a:lnTo>
                    <a:lnTo>
                      <a:pt x="541" y="679"/>
                    </a:lnTo>
                    <a:lnTo>
                      <a:pt x="458" y="635"/>
                    </a:lnTo>
                    <a:lnTo>
                      <a:pt x="395" y="635"/>
                    </a:lnTo>
                    <a:lnTo>
                      <a:pt x="365" y="660"/>
                    </a:lnTo>
                    <a:lnTo>
                      <a:pt x="335" y="694"/>
                    </a:lnTo>
                    <a:lnTo>
                      <a:pt x="291" y="691"/>
                    </a:lnTo>
                    <a:lnTo>
                      <a:pt x="255" y="669"/>
                    </a:lnTo>
                    <a:lnTo>
                      <a:pt x="193" y="647"/>
                    </a:lnTo>
                    <a:lnTo>
                      <a:pt x="131" y="648"/>
                    </a:lnTo>
                    <a:lnTo>
                      <a:pt x="122" y="623"/>
                    </a:lnTo>
                    <a:lnTo>
                      <a:pt x="122" y="573"/>
                    </a:lnTo>
                    <a:lnTo>
                      <a:pt x="105" y="555"/>
                    </a:lnTo>
                    <a:lnTo>
                      <a:pt x="105" y="526"/>
                    </a:lnTo>
                    <a:lnTo>
                      <a:pt x="98" y="514"/>
                    </a:lnTo>
                    <a:lnTo>
                      <a:pt x="84" y="507"/>
                    </a:lnTo>
                    <a:lnTo>
                      <a:pt x="50" y="502"/>
                    </a:lnTo>
                    <a:lnTo>
                      <a:pt x="31" y="451"/>
                    </a:lnTo>
                    <a:lnTo>
                      <a:pt x="71" y="469"/>
                    </a:lnTo>
                    <a:lnTo>
                      <a:pt x="81" y="457"/>
                    </a:lnTo>
                    <a:lnTo>
                      <a:pt x="75" y="425"/>
                    </a:lnTo>
                    <a:lnTo>
                      <a:pt x="72" y="403"/>
                    </a:lnTo>
                    <a:lnTo>
                      <a:pt x="51" y="382"/>
                    </a:lnTo>
                    <a:lnTo>
                      <a:pt x="54" y="352"/>
                    </a:lnTo>
                    <a:lnTo>
                      <a:pt x="34" y="340"/>
                    </a:lnTo>
                    <a:lnTo>
                      <a:pt x="11" y="333"/>
                    </a:lnTo>
                    <a:lnTo>
                      <a:pt x="12" y="289"/>
                    </a:lnTo>
                    <a:lnTo>
                      <a:pt x="28" y="253"/>
                    </a:lnTo>
                    <a:lnTo>
                      <a:pt x="36" y="217"/>
                    </a:lnTo>
                    <a:lnTo>
                      <a:pt x="13" y="214"/>
                    </a:lnTo>
                    <a:lnTo>
                      <a:pt x="0" y="198"/>
                    </a:lnTo>
                    <a:lnTo>
                      <a:pt x="30" y="144"/>
                    </a:lnTo>
                    <a:lnTo>
                      <a:pt x="20" y="77"/>
                    </a:lnTo>
                    <a:lnTo>
                      <a:pt x="46" y="63"/>
                    </a:lnTo>
                    <a:lnTo>
                      <a:pt x="65" y="29"/>
                    </a:lnTo>
                    <a:lnTo>
                      <a:pt x="124" y="45"/>
                    </a:lnTo>
                    <a:lnTo>
                      <a:pt x="225" y="147"/>
                    </a:lnTo>
                    <a:lnTo>
                      <a:pt x="291" y="121"/>
                    </a:lnTo>
                    <a:lnTo>
                      <a:pt x="360" y="130"/>
                    </a:lnTo>
                    <a:lnTo>
                      <a:pt x="534" y="19"/>
                    </a:lnTo>
                    <a:lnTo>
                      <a:pt x="612" y="21"/>
                    </a:lnTo>
                    <a:lnTo>
                      <a:pt x="683" y="11"/>
                    </a:lnTo>
                    <a:lnTo>
                      <a:pt x="702" y="36"/>
                    </a:lnTo>
                    <a:lnTo>
                      <a:pt x="804" y="50"/>
                    </a:lnTo>
                    <a:lnTo>
                      <a:pt x="862" y="84"/>
                    </a:lnTo>
                    <a:lnTo>
                      <a:pt x="928" y="98"/>
                    </a:lnTo>
                    <a:lnTo>
                      <a:pt x="1122" y="86"/>
                    </a:lnTo>
                    <a:lnTo>
                      <a:pt x="1189" y="11"/>
                    </a:lnTo>
                    <a:lnTo>
                      <a:pt x="1230" y="14"/>
                    </a:lnTo>
                    <a:lnTo>
                      <a:pt x="1273" y="0"/>
                    </a:lnTo>
                    <a:lnTo>
                      <a:pt x="1301" y="31"/>
                    </a:lnTo>
                    <a:lnTo>
                      <a:pt x="1333" y="60"/>
                    </a:lnTo>
                    <a:lnTo>
                      <a:pt x="1372" y="161"/>
                    </a:lnTo>
                    <a:lnTo>
                      <a:pt x="1415" y="167"/>
                    </a:lnTo>
                    <a:lnTo>
                      <a:pt x="1478" y="413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72" name="Freeform 40"/>
              <p:cNvSpPr>
                <a:spLocks/>
              </p:cNvSpPr>
              <p:nvPr/>
            </p:nvSpPr>
            <p:spPr bwMode="auto">
              <a:xfrm>
                <a:off x="3234" y="2405"/>
                <a:ext cx="724" cy="372"/>
              </a:xfrm>
              <a:custGeom>
                <a:avLst/>
                <a:gdLst>
                  <a:gd name="T0" fmla="*/ 192 w 724"/>
                  <a:gd name="T1" fmla="*/ 0 h 372"/>
                  <a:gd name="T2" fmla="*/ 143 w 724"/>
                  <a:gd name="T3" fmla="*/ 17 h 372"/>
                  <a:gd name="T4" fmla="*/ 91 w 724"/>
                  <a:gd name="T5" fmla="*/ 35 h 372"/>
                  <a:gd name="T6" fmla="*/ 75 w 724"/>
                  <a:gd name="T7" fmla="*/ 52 h 372"/>
                  <a:gd name="T8" fmla="*/ 50 w 724"/>
                  <a:gd name="T9" fmla="*/ 53 h 372"/>
                  <a:gd name="T10" fmla="*/ 49 w 724"/>
                  <a:gd name="T11" fmla="*/ 86 h 372"/>
                  <a:gd name="T12" fmla="*/ 27 w 724"/>
                  <a:gd name="T13" fmla="*/ 87 h 372"/>
                  <a:gd name="T14" fmla="*/ 0 w 724"/>
                  <a:gd name="T15" fmla="*/ 130 h 372"/>
                  <a:gd name="T16" fmla="*/ 13 w 724"/>
                  <a:gd name="T17" fmla="*/ 161 h 372"/>
                  <a:gd name="T18" fmla="*/ 19 w 724"/>
                  <a:gd name="T19" fmla="*/ 188 h 372"/>
                  <a:gd name="T20" fmla="*/ 50 w 724"/>
                  <a:gd name="T21" fmla="*/ 222 h 372"/>
                  <a:gd name="T22" fmla="*/ 83 w 724"/>
                  <a:gd name="T23" fmla="*/ 263 h 372"/>
                  <a:gd name="T24" fmla="*/ 116 w 724"/>
                  <a:gd name="T25" fmla="*/ 289 h 372"/>
                  <a:gd name="T26" fmla="*/ 148 w 724"/>
                  <a:gd name="T27" fmla="*/ 268 h 372"/>
                  <a:gd name="T28" fmla="*/ 171 w 724"/>
                  <a:gd name="T29" fmla="*/ 241 h 372"/>
                  <a:gd name="T30" fmla="*/ 201 w 724"/>
                  <a:gd name="T31" fmla="*/ 232 h 372"/>
                  <a:gd name="T32" fmla="*/ 216 w 724"/>
                  <a:gd name="T33" fmla="*/ 253 h 372"/>
                  <a:gd name="T34" fmla="*/ 252 w 724"/>
                  <a:gd name="T35" fmla="*/ 263 h 372"/>
                  <a:gd name="T36" fmla="*/ 286 w 724"/>
                  <a:gd name="T37" fmla="*/ 273 h 372"/>
                  <a:gd name="T38" fmla="*/ 297 w 724"/>
                  <a:gd name="T39" fmla="*/ 294 h 372"/>
                  <a:gd name="T40" fmla="*/ 330 w 724"/>
                  <a:gd name="T41" fmla="*/ 333 h 372"/>
                  <a:gd name="T42" fmla="*/ 369 w 724"/>
                  <a:gd name="T43" fmla="*/ 364 h 372"/>
                  <a:gd name="T44" fmla="*/ 380 w 724"/>
                  <a:gd name="T45" fmla="*/ 372 h 372"/>
                  <a:gd name="T46" fmla="*/ 416 w 724"/>
                  <a:gd name="T47" fmla="*/ 369 h 372"/>
                  <a:gd name="T48" fmla="*/ 451 w 724"/>
                  <a:gd name="T49" fmla="*/ 347 h 372"/>
                  <a:gd name="T50" fmla="*/ 484 w 724"/>
                  <a:gd name="T51" fmla="*/ 323 h 372"/>
                  <a:gd name="T52" fmla="*/ 525 w 724"/>
                  <a:gd name="T53" fmla="*/ 323 h 372"/>
                  <a:gd name="T54" fmla="*/ 566 w 724"/>
                  <a:gd name="T55" fmla="*/ 294 h 372"/>
                  <a:gd name="T56" fmla="*/ 611 w 724"/>
                  <a:gd name="T57" fmla="*/ 302 h 372"/>
                  <a:gd name="T58" fmla="*/ 643 w 724"/>
                  <a:gd name="T59" fmla="*/ 309 h 372"/>
                  <a:gd name="T60" fmla="*/ 680 w 724"/>
                  <a:gd name="T61" fmla="*/ 309 h 372"/>
                  <a:gd name="T62" fmla="*/ 701 w 724"/>
                  <a:gd name="T63" fmla="*/ 316 h 372"/>
                  <a:gd name="T64" fmla="*/ 724 w 724"/>
                  <a:gd name="T65" fmla="*/ 318 h 372"/>
                  <a:gd name="T66" fmla="*/ 724 w 724"/>
                  <a:gd name="T67" fmla="*/ 220 h 372"/>
                  <a:gd name="T68" fmla="*/ 690 w 724"/>
                  <a:gd name="T69" fmla="*/ 208 h 372"/>
                  <a:gd name="T70" fmla="*/ 667 w 724"/>
                  <a:gd name="T71" fmla="*/ 173 h 372"/>
                  <a:gd name="T72" fmla="*/ 639 w 724"/>
                  <a:gd name="T73" fmla="*/ 185 h 372"/>
                  <a:gd name="T74" fmla="*/ 582 w 724"/>
                  <a:gd name="T75" fmla="*/ 185 h 372"/>
                  <a:gd name="T76" fmla="*/ 560 w 724"/>
                  <a:gd name="T77" fmla="*/ 197 h 372"/>
                  <a:gd name="T78" fmla="*/ 530 w 724"/>
                  <a:gd name="T79" fmla="*/ 200 h 372"/>
                  <a:gd name="T80" fmla="*/ 502 w 724"/>
                  <a:gd name="T81" fmla="*/ 179 h 372"/>
                  <a:gd name="T82" fmla="*/ 487 w 724"/>
                  <a:gd name="T83" fmla="*/ 191 h 372"/>
                  <a:gd name="T84" fmla="*/ 469 w 724"/>
                  <a:gd name="T85" fmla="*/ 185 h 372"/>
                  <a:gd name="T86" fmla="*/ 435 w 724"/>
                  <a:gd name="T87" fmla="*/ 140 h 372"/>
                  <a:gd name="T88" fmla="*/ 402 w 724"/>
                  <a:gd name="T89" fmla="*/ 140 h 372"/>
                  <a:gd name="T90" fmla="*/ 383 w 724"/>
                  <a:gd name="T91" fmla="*/ 94 h 372"/>
                  <a:gd name="T92" fmla="*/ 360 w 724"/>
                  <a:gd name="T93" fmla="*/ 70 h 372"/>
                  <a:gd name="T94" fmla="*/ 290 w 724"/>
                  <a:gd name="T95" fmla="*/ 60 h 372"/>
                  <a:gd name="T96" fmla="*/ 261 w 724"/>
                  <a:gd name="T97" fmla="*/ 55 h 372"/>
                  <a:gd name="T98" fmla="*/ 248 w 724"/>
                  <a:gd name="T99" fmla="*/ 29 h 372"/>
                  <a:gd name="T100" fmla="*/ 223 w 724"/>
                  <a:gd name="T101" fmla="*/ 14 h 372"/>
                  <a:gd name="T102" fmla="*/ 192 w 724"/>
                  <a:gd name="T103" fmla="*/ 0 h 37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24"/>
                  <a:gd name="T157" fmla="*/ 0 h 372"/>
                  <a:gd name="T158" fmla="*/ 724 w 724"/>
                  <a:gd name="T159" fmla="*/ 372 h 37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24" h="372">
                    <a:moveTo>
                      <a:pt x="192" y="0"/>
                    </a:moveTo>
                    <a:lnTo>
                      <a:pt x="143" y="17"/>
                    </a:lnTo>
                    <a:lnTo>
                      <a:pt x="91" y="35"/>
                    </a:lnTo>
                    <a:lnTo>
                      <a:pt x="75" y="52"/>
                    </a:lnTo>
                    <a:lnTo>
                      <a:pt x="50" y="53"/>
                    </a:lnTo>
                    <a:lnTo>
                      <a:pt x="49" y="86"/>
                    </a:lnTo>
                    <a:lnTo>
                      <a:pt x="27" y="87"/>
                    </a:lnTo>
                    <a:lnTo>
                      <a:pt x="0" y="130"/>
                    </a:lnTo>
                    <a:lnTo>
                      <a:pt x="13" y="161"/>
                    </a:lnTo>
                    <a:lnTo>
                      <a:pt x="19" y="188"/>
                    </a:lnTo>
                    <a:lnTo>
                      <a:pt x="50" y="222"/>
                    </a:lnTo>
                    <a:lnTo>
                      <a:pt x="83" y="263"/>
                    </a:lnTo>
                    <a:lnTo>
                      <a:pt x="116" y="289"/>
                    </a:lnTo>
                    <a:lnTo>
                      <a:pt x="148" y="268"/>
                    </a:lnTo>
                    <a:lnTo>
                      <a:pt x="171" y="241"/>
                    </a:lnTo>
                    <a:lnTo>
                      <a:pt x="201" y="232"/>
                    </a:lnTo>
                    <a:lnTo>
                      <a:pt x="216" y="253"/>
                    </a:lnTo>
                    <a:lnTo>
                      <a:pt x="252" y="263"/>
                    </a:lnTo>
                    <a:lnTo>
                      <a:pt x="286" y="273"/>
                    </a:lnTo>
                    <a:lnTo>
                      <a:pt x="297" y="294"/>
                    </a:lnTo>
                    <a:lnTo>
                      <a:pt x="330" y="333"/>
                    </a:lnTo>
                    <a:lnTo>
                      <a:pt x="369" y="364"/>
                    </a:lnTo>
                    <a:lnTo>
                      <a:pt x="380" y="372"/>
                    </a:lnTo>
                    <a:lnTo>
                      <a:pt x="416" y="369"/>
                    </a:lnTo>
                    <a:lnTo>
                      <a:pt x="451" y="347"/>
                    </a:lnTo>
                    <a:lnTo>
                      <a:pt x="484" y="323"/>
                    </a:lnTo>
                    <a:lnTo>
                      <a:pt x="525" y="323"/>
                    </a:lnTo>
                    <a:lnTo>
                      <a:pt x="566" y="294"/>
                    </a:lnTo>
                    <a:lnTo>
                      <a:pt x="611" y="302"/>
                    </a:lnTo>
                    <a:lnTo>
                      <a:pt x="643" y="309"/>
                    </a:lnTo>
                    <a:lnTo>
                      <a:pt x="680" y="309"/>
                    </a:lnTo>
                    <a:lnTo>
                      <a:pt x="701" y="316"/>
                    </a:lnTo>
                    <a:lnTo>
                      <a:pt x="724" y="318"/>
                    </a:lnTo>
                    <a:lnTo>
                      <a:pt x="724" y="220"/>
                    </a:lnTo>
                    <a:lnTo>
                      <a:pt x="690" y="208"/>
                    </a:lnTo>
                    <a:lnTo>
                      <a:pt x="667" y="173"/>
                    </a:lnTo>
                    <a:lnTo>
                      <a:pt x="639" y="185"/>
                    </a:lnTo>
                    <a:lnTo>
                      <a:pt x="582" y="185"/>
                    </a:lnTo>
                    <a:lnTo>
                      <a:pt x="560" y="197"/>
                    </a:lnTo>
                    <a:lnTo>
                      <a:pt x="530" y="200"/>
                    </a:lnTo>
                    <a:lnTo>
                      <a:pt x="502" y="179"/>
                    </a:lnTo>
                    <a:lnTo>
                      <a:pt x="487" y="191"/>
                    </a:lnTo>
                    <a:lnTo>
                      <a:pt x="469" y="185"/>
                    </a:lnTo>
                    <a:lnTo>
                      <a:pt x="435" y="140"/>
                    </a:lnTo>
                    <a:lnTo>
                      <a:pt x="402" y="140"/>
                    </a:lnTo>
                    <a:lnTo>
                      <a:pt x="383" y="94"/>
                    </a:lnTo>
                    <a:lnTo>
                      <a:pt x="360" y="70"/>
                    </a:lnTo>
                    <a:lnTo>
                      <a:pt x="290" y="60"/>
                    </a:lnTo>
                    <a:lnTo>
                      <a:pt x="261" y="55"/>
                    </a:lnTo>
                    <a:lnTo>
                      <a:pt x="248" y="29"/>
                    </a:lnTo>
                    <a:lnTo>
                      <a:pt x="223" y="14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73" name="Freeform 41"/>
              <p:cNvSpPr>
                <a:spLocks/>
              </p:cNvSpPr>
              <p:nvPr/>
            </p:nvSpPr>
            <p:spPr bwMode="auto">
              <a:xfrm>
                <a:off x="3801" y="3432"/>
                <a:ext cx="506" cy="631"/>
              </a:xfrm>
              <a:custGeom>
                <a:avLst/>
                <a:gdLst>
                  <a:gd name="T0" fmla="*/ 473 w 506"/>
                  <a:gd name="T1" fmla="*/ 15 h 631"/>
                  <a:gd name="T2" fmla="*/ 338 w 506"/>
                  <a:gd name="T3" fmla="*/ 75 h 631"/>
                  <a:gd name="T4" fmla="*/ 297 w 506"/>
                  <a:gd name="T5" fmla="*/ 65 h 631"/>
                  <a:gd name="T6" fmla="*/ 235 w 506"/>
                  <a:gd name="T7" fmla="*/ 43 h 631"/>
                  <a:gd name="T8" fmla="*/ 194 w 506"/>
                  <a:gd name="T9" fmla="*/ 82 h 631"/>
                  <a:gd name="T10" fmla="*/ 139 w 506"/>
                  <a:gd name="T11" fmla="*/ 102 h 631"/>
                  <a:gd name="T12" fmla="*/ 41 w 506"/>
                  <a:gd name="T13" fmla="*/ 113 h 631"/>
                  <a:gd name="T14" fmla="*/ 40 w 506"/>
                  <a:gd name="T15" fmla="*/ 215 h 631"/>
                  <a:gd name="T16" fmla="*/ 16 w 506"/>
                  <a:gd name="T17" fmla="*/ 246 h 631"/>
                  <a:gd name="T18" fmla="*/ 4 w 506"/>
                  <a:gd name="T19" fmla="*/ 302 h 631"/>
                  <a:gd name="T20" fmla="*/ 37 w 506"/>
                  <a:gd name="T21" fmla="*/ 334 h 631"/>
                  <a:gd name="T22" fmla="*/ 49 w 506"/>
                  <a:gd name="T23" fmla="*/ 351 h 631"/>
                  <a:gd name="T24" fmla="*/ 76 w 506"/>
                  <a:gd name="T25" fmla="*/ 389 h 631"/>
                  <a:gd name="T26" fmla="*/ 139 w 506"/>
                  <a:gd name="T27" fmla="*/ 401 h 631"/>
                  <a:gd name="T28" fmla="*/ 236 w 506"/>
                  <a:gd name="T29" fmla="*/ 437 h 631"/>
                  <a:gd name="T30" fmla="*/ 185 w 506"/>
                  <a:gd name="T31" fmla="*/ 454 h 631"/>
                  <a:gd name="T32" fmla="*/ 146 w 506"/>
                  <a:gd name="T33" fmla="*/ 423 h 631"/>
                  <a:gd name="T34" fmla="*/ 100 w 506"/>
                  <a:gd name="T35" fmla="*/ 435 h 631"/>
                  <a:gd name="T36" fmla="*/ 85 w 506"/>
                  <a:gd name="T37" fmla="*/ 483 h 631"/>
                  <a:gd name="T38" fmla="*/ 130 w 506"/>
                  <a:gd name="T39" fmla="*/ 524 h 631"/>
                  <a:gd name="T40" fmla="*/ 153 w 506"/>
                  <a:gd name="T41" fmla="*/ 551 h 631"/>
                  <a:gd name="T42" fmla="*/ 190 w 506"/>
                  <a:gd name="T43" fmla="*/ 631 h 631"/>
                  <a:gd name="T44" fmla="*/ 203 w 506"/>
                  <a:gd name="T45" fmla="*/ 592 h 631"/>
                  <a:gd name="T46" fmla="*/ 259 w 506"/>
                  <a:gd name="T47" fmla="*/ 621 h 631"/>
                  <a:gd name="T48" fmla="*/ 224 w 506"/>
                  <a:gd name="T49" fmla="*/ 539 h 631"/>
                  <a:gd name="T50" fmla="*/ 267 w 506"/>
                  <a:gd name="T51" fmla="*/ 524 h 631"/>
                  <a:gd name="T52" fmla="*/ 244 w 506"/>
                  <a:gd name="T53" fmla="*/ 489 h 631"/>
                  <a:gd name="T54" fmla="*/ 263 w 506"/>
                  <a:gd name="T55" fmla="*/ 448 h 631"/>
                  <a:gd name="T56" fmla="*/ 314 w 506"/>
                  <a:gd name="T57" fmla="*/ 457 h 631"/>
                  <a:gd name="T58" fmla="*/ 329 w 506"/>
                  <a:gd name="T59" fmla="*/ 418 h 631"/>
                  <a:gd name="T60" fmla="*/ 269 w 506"/>
                  <a:gd name="T61" fmla="*/ 372 h 631"/>
                  <a:gd name="T62" fmla="*/ 240 w 506"/>
                  <a:gd name="T63" fmla="*/ 322 h 631"/>
                  <a:gd name="T64" fmla="*/ 190 w 506"/>
                  <a:gd name="T65" fmla="*/ 229 h 631"/>
                  <a:gd name="T66" fmla="*/ 215 w 506"/>
                  <a:gd name="T67" fmla="*/ 184 h 631"/>
                  <a:gd name="T68" fmla="*/ 292 w 506"/>
                  <a:gd name="T69" fmla="*/ 215 h 631"/>
                  <a:gd name="T70" fmla="*/ 316 w 506"/>
                  <a:gd name="T71" fmla="*/ 167 h 631"/>
                  <a:gd name="T72" fmla="*/ 416 w 506"/>
                  <a:gd name="T73" fmla="*/ 131 h 631"/>
                  <a:gd name="T74" fmla="*/ 479 w 506"/>
                  <a:gd name="T75" fmla="*/ 123 h 631"/>
                  <a:gd name="T76" fmla="*/ 496 w 506"/>
                  <a:gd name="T77" fmla="*/ 0 h 63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06"/>
                  <a:gd name="T118" fmla="*/ 0 h 631"/>
                  <a:gd name="T119" fmla="*/ 506 w 506"/>
                  <a:gd name="T120" fmla="*/ 631 h 63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06" h="631">
                    <a:moveTo>
                      <a:pt x="496" y="0"/>
                    </a:moveTo>
                    <a:lnTo>
                      <a:pt x="473" y="15"/>
                    </a:lnTo>
                    <a:lnTo>
                      <a:pt x="441" y="75"/>
                    </a:lnTo>
                    <a:lnTo>
                      <a:pt x="338" y="75"/>
                    </a:lnTo>
                    <a:lnTo>
                      <a:pt x="330" y="31"/>
                    </a:lnTo>
                    <a:lnTo>
                      <a:pt x="297" y="65"/>
                    </a:lnTo>
                    <a:lnTo>
                      <a:pt x="273" y="65"/>
                    </a:lnTo>
                    <a:lnTo>
                      <a:pt x="235" y="43"/>
                    </a:lnTo>
                    <a:lnTo>
                      <a:pt x="206" y="43"/>
                    </a:lnTo>
                    <a:lnTo>
                      <a:pt x="194" y="82"/>
                    </a:lnTo>
                    <a:lnTo>
                      <a:pt x="147" y="82"/>
                    </a:lnTo>
                    <a:lnTo>
                      <a:pt x="139" y="102"/>
                    </a:lnTo>
                    <a:lnTo>
                      <a:pt x="94" y="123"/>
                    </a:lnTo>
                    <a:lnTo>
                      <a:pt x="41" y="113"/>
                    </a:lnTo>
                    <a:lnTo>
                      <a:pt x="65" y="162"/>
                    </a:lnTo>
                    <a:lnTo>
                      <a:pt x="40" y="215"/>
                    </a:lnTo>
                    <a:lnTo>
                      <a:pt x="4" y="210"/>
                    </a:lnTo>
                    <a:lnTo>
                      <a:pt x="16" y="246"/>
                    </a:lnTo>
                    <a:lnTo>
                      <a:pt x="0" y="271"/>
                    </a:lnTo>
                    <a:lnTo>
                      <a:pt x="4" y="302"/>
                    </a:lnTo>
                    <a:lnTo>
                      <a:pt x="27" y="315"/>
                    </a:lnTo>
                    <a:lnTo>
                      <a:pt x="37" y="334"/>
                    </a:lnTo>
                    <a:lnTo>
                      <a:pt x="60" y="334"/>
                    </a:lnTo>
                    <a:lnTo>
                      <a:pt x="49" y="351"/>
                    </a:lnTo>
                    <a:lnTo>
                      <a:pt x="55" y="379"/>
                    </a:lnTo>
                    <a:lnTo>
                      <a:pt x="76" y="389"/>
                    </a:lnTo>
                    <a:lnTo>
                      <a:pt x="108" y="387"/>
                    </a:lnTo>
                    <a:lnTo>
                      <a:pt x="139" y="401"/>
                    </a:lnTo>
                    <a:lnTo>
                      <a:pt x="199" y="401"/>
                    </a:lnTo>
                    <a:lnTo>
                      <a:pt x="236" y="437"/>
                    </a:lnTo>
                    <a:lnTo>
                      <a:pt x="222" y="454"/>
                    </a:lnTo>
                    <a:lnTo>
                      <a:pt x="185" y="454"/>
                    </a:lnTo>
                    <a:lnTo>
                      <a:pt x="158" y="438"/>
                    </a:lnTo>
                    <a:lnTo>
                      <a:pt x="146" y="423"/>
                    </a:lnTo>
                    <a:lnTo>
                      <a:pt x="123" y="431"/>
                    </a:lnTo>
                    <a:lnTo>
                      <a:pt x="100" y="435"/>
                    </a:lnTo>
                    <a:lnTo>
                      <a:pt x="89" y="457"/>
                    </a:lnTo>
                    <a:lnTo>
                      <a:pt x="85" y="483"/>
                    </a:lnTo>
                    <a:lnTo>
                      <a:pt x="109" y="498"/>
                    </a:lnTo>
                    <a:lnTo>
                      <a:pt x="130" y="524"/>
                    </a:lnTo>
                    <a:lnTo>
                      <a:pt x="130" y="559"/>
                    </a:lnTo>
                    <a:lnTo>
                      <a:pt x="153" y="551"/>
                    </a:lnTo>
                    <a:lnTo>
                      <a:pt x="175" y="600"/>
                    </a:lnTo>
                    <a:lnTo>
                      <a:pt x="190" y="631"/>
                    </a:lnTo>
                    <a:lnTo>
                      <a:pt x="206" y="626"/>
                    </a:lnTo>
                    <a:lnTo>
                      <a:pt x="203" y="592"/>
                    </a:lnTo>
                    <a:lnTo>
                      <a:pt x="239" y="607"/>
                    </a:lnTo>
                    <a:lnTo>
                      <a:pt x="259" y="621"/>
                    </a:lnTo>
                    <a:lnTo>
                      <a:pt x="248" y="575"/>
                    </a:lnTo>
                    <a:lnTo>
                      <a:pt x="224" y="539"/>
                    </a:lnTo>
                    <a:lnTo>
                      <a:pt x="224" y="500"/>
                    </a:lnTo>
                    <a:lnTo>
                      <a:pt x="267" y="524"/>
                    </a:lnTo>
                    <a:lnTo>
                      <a:pt x="280" y="505"/>
                    </a:lnTo>
                    <a:lnTo>
                      <a:pt x="244" y="489"/>
                    </a:lnTo>
                    <a:lnTo>
                      <a:pt x="243" y="462"/>
                    </a:lnTo>
                    <a:lnTo>
                      <a:pt x="263" y="448"/>
                    </a:lnTo>
                    <a:lnTo>
                      <a:pt x="288" y="442"/>
                    </a:lnTo>
                    <a:lnTo>
                      <a:pt x="314" y="457"/>
                    </a:lnTo>
                    <a:lnTo>
                      <a:pt x="341" y="454"/>
                    </a:lnTo>
                    <a:lnTo>
                      <a:pt x="329" y="418"/>
                    </a:lnTo>
                    <a:lnTo>
                      <a:pt x="297" y="396"/>
                    </a:lnTo>
                    <a:lnTo>
                      <a:pt x="269" y="372"/>
                    </a:lnTo>
                    <a:lnTo>
                      <a:pt x="240" y="360"/>
                    </a:lnTo>
                    <a:lnTo>
                      <a:pt x="240" y="322"/>
                    </a:lnTo>
                    <a:lnTo>
                      <a:pt x="251" y="295"/>
                    </a:lnTo>
                    <a:lnTo>
                      <a:pt x="190" y="229"/>
                    </a:lnTo>
                    <a:lnTo>
                      <a:pt x="190" y="172"/>
                    </a:lnTo>
                    <a:lnTo>
                      <a:pt x="215" y="184"/>
                    </a:lnTo>
                    <a:lnTo>
                      <a:pt x="255" y="229"/>
                    </a:lnTo>
                    <a:lnTo>
                      <a:pt x="292" y="215"/>
                    </a:lnTo>
                    <a:lnTo>
                      <a:pt x="316" y="205"/>
                    </a:lnTo>
                    <a:lnTo>
                      <a:pt x="316" y="167"/>
                    </a:lnTo>
                    <a:lnTo>
                      <a:pt x="318" y="131"/>
                    </a:lnTo>
                    <a:lnTo>
                      <a:pt x="416" y="131"/>
                    </a:lnTo>
                    <a:lnTo>
                      <a:pt x="445" y="118"/>
                    </a:lnTo>
                    <a:lnTo>
                      <a:pt x="479" y="123"/>
                    </a:lnTo>
                    <a:lnTo>
                      <a:pt x="506" y="72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74" name="Freeform 42"/>
              <p:cNvSpPr>
                <a:spLocks/>
              </p:cNvSpPr>
              <p:nvPr/>
            </p:nvSpPr>
            <p:spPr bwMode="auto">
              <a:xfrm>
                <a:off x="3725" y="3338"/>
                <a:ext cx="144" cy="367"/>
              </a:xfrm>
              <a:custGeom>
                <a:avLst/>
                <a:gdLst>
                  <a:gd name="T0" fmla="*/ 4 w 144"/>
                  <a:gd name="T1" fmla="*/ 0 h 367"/>
                  <a:gd name="T2" fmla="*/ 17 w 144"/>
                  <a:gd name="T3" fmla="*/ 0 h 367"/>
                  <a:gd name="T4" fmla="*/ 46 w 144"/>
                  <a:gd name="T5" fmla="*/ 31 h 367"/>
                  <a:gd name="T6" fmla="*/ 81 w 144"/>
                  <a:gd name="T7" fmla="*/ 41 h 367"/>
                  <a:gd name="T8" fmla="*/ 102 w 144"/>
                  <a:gd name="T9" fmla="*/ 60 h 367"/>
                  <a:gd name="T10" fmla="*/ 102 w 144"/>
                  <a:gd name="T11" fmla="*/ 152 h 367"/>
                  <a:gd name="T12" fmla="*/ 128 w 144"/>
                  <a:gd name="T13" fmla="*/ 213 h 367"/>
                  <a:gd name="T14" fmla="*/ 144 w 144"/>
                  <a:gd name="T15" fmla="*/ 253 h 367"/>
                  <a:gd name="T16" fmla="*/ 117 w 144"/>
                  <a:gd name="T17" fmla="*/ 309 h 367"/>
                  <a:gd name="T18" fmla="*/ 81 w 144"/>
                  <a:gd name="T19" fmla="*/ 305 h 367"/>
                  <a:gd name="T20" fmla="*/ 94 w 144"/>
                  <a:gd name="T21" fmla="*/ 338 h 367"/>
                  <a:gd name="T22" fmla="*/ 77 w 144"/>
                  <a:gd name="T23" fmla="*/ 367 h 367"/>
                  <a:gd name="T24" fmla="*/ 56 w 144"/>
                  <a:gd name="T25" fmla="*/ 353 h 367"/>
                  <a:gd name="T26" fmla="*/ 38 w 144"/>
                  <a:gd name="T27" fmla="*/ 329 h 367"/>
                  <a:gd name="T28" fmla="*/ 30 w 144"/>
                  <a:gd name="T29" fmla="*/ 300 h 367"/>
                  <a:gd name="T30" fmla="*/ 12 w 144"/>
                  <a:gd name="T31" fmla="*/ 288 h 367"/>
                  <a:gd name="T32" fmla="*/ 0 w 144"/>
                  <a:gd name="T33" fmla="*/ 266 h 367"/>
                  <a:gd name="T34" fmla="*/ 0 w 144"/>
                  <a:gd name="T35" fmla="*/ 242 h 367"/>
                  <a:gd name="T36" fmla="*/ 6 w 144"/>
                  <a:gd name="T37" fmla="*/ 212 h 367"/>
                  <a:gd name="T38" fmla="*/ 8 w 144"/>
                  <a:gd name="T39" fmla="*/ 164 h 367"/>
                  <a:gd name="T40" fmla="*/ 15 w 144"/>
                  <a:gd name="T41" fmla="*/ 132 h 367"/>
                  <a:gd name="T42" fmla="*/ 0 w 144"/>
                  <a:gd name="T43" fmla="*/ 89 h 367"/>
                  <a:gd name="T44" fmla="*/ 4 w 144"/>
                  <a:gd name="T45" fmla="*/ 55 h 367"/>
                  <a:gd name="T46" fmla="*/ 4 w 144"/>
                  <a:gd name="T47" fmla="*/ 0 h 36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44"/>
                  <a:gd name="T73" fmla="*/ 0 h 367"/>
                  <a:gd name="T74" fmla="*/ 144 w 144"/>
                  <a:gd name="T75" fmla="*/ 367 h 36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44" h="367">
                    <a:moveTo>
                      <a:pt x="4" y="0"/>
                    </a:moveTo>
                    <a:lnTo>
                      <a:pt x="17" y="0"/>
                    </a:lnTo>
                    <a:lnTo>
                      <a:pt x="46" y="31"/>
                    </a:lnTo>
                    <a:lnTo>
                      <a:pt x="81" y="41"/>
                    </a:lnTo>
                    <a:lnTo>
                      <a:pt x="102" y="60"/>
                    </a:lnTo>
                    <a:lnTo>
                      <a:pt x="102" y="152"/>
                    </a:lnTo>
                    <a:lnTo>
                      <a:pt x="128" y="213"/>
                    </a:lnTo>
                    <a:lnTo>
                      <a:pt x="144" y="253"/>
                    </a:lnTo>
                    <a:lnTo>
                      <a:pt x="117" y="309"/>
                    </a:lnTo>
                    <a:lnTo>
                      <a:pt x="81" y="305"/>
                    </a:lnTo>
                    <a:lnTo>
                      <a:pt x="94" y="338"/>
                    </a:lnTo>
                    <a:lnTo>
                      <a:pt x="77" y="367"/>
                    </a:lnTo>
                    <a:lnTo>
                      <a:pt x="56" y="353"/>
                    </a:lnTo>
                    <a:lnTo>
                      <a:pt x="38" y="329"/>
                    </a:lnTo>
                    <a:lnTo>
                      <a:pt x="30" y="300"/>
                    </a:lnTo>
                    <a:lnTo>
                      <a:pt x="12" y="288"/>
                    </a:lnTo>
                    <a:lnTo>
                      <a:pt x="0" y="266"/>
                    </a:lnTo>
                    <a:lnTo>
                      <a:pt x="0" y="242"/>
                    </a:lnTo>
                    <a:lnTo>
                      <a:pt x="6" y="212"/>
                    </a:lnTo>
                    <a:lnTo>
                      <a:pt x="8" y="164"/>
                    </a:lnTo>
                    <a:lnTo>
                      <a:pt x="15" y="132"/>
                    </a:lnTo>
                    <a:lnTo>
                      <a:pt x="0" y="89"/>
                    </a:lnTo>
                    <a:lnTo>
                      <a:pt x="4" y="5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75" name="Freeform 43"/>
              <p:cNvSpPr>
                <a:spLocks/>
              </p:cNvSpPr>
              <p:nvPr/>
            </p:nvSpPr>
            <p:spPr bwMode="auto">
              <a:xfrm>
                <a:off x="2773" y="2489"/>
                <a:ext cx="46" cy="77"/>
              </a:xfrm>
              <a:custGeom>
                <a:avLst/>
                <a:gdLst>
                  <a:gd name="T0" fmla="*/ 0 w 46"/>
                  <a:gd name="T1" fmla="*/ 19 h 77"/>
                  <a:gd name="T2" fmla="*/ 12 w 46"/>
                  <a:gd name="T3" fmla="*/ 0 h 77"/>
                  <a:gd name="T4" fmla="*/ 34 w 46"/>
                  <a:gd name="T5" fmla="*/ 17 h 77"/>
                  <a:gd name="T6" fmla="*/ 46 w 46"/>
                  <a:gd name="T7" fmla="*/ 77 h 77"/>
                  <a:gd name="T8" fmla="*/ 8 w 46"/>
                  <a:gd name="T9" fmla="*/ 63 h 77"/>
                  <a:gd name="T10" fmla="*/ 0 w 46"/>
                  <a:gd name="T11" fmla="*/ 19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6"/>
                  <a:gd name="T19" fmla="*/ 0 h 77"/>
                  <a:gd name="T20" fmla="*/ 46 w 46"/>
                  <a:gd name="T21" fmla="*/ 77 h 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6" h="77">
                    <a:moveTo>
                      <a:pt x="0" y="19"/>
                    </a:moveTo>
                    <a:lnTo>
                      <a:pt x="12" y="0"/>
                    </a:lnTo>
                    <a:lnTo>
                      <a:pt x="34" y="17"/>
                    </a:lnTo>
                    <a:lnTo>
                      <a:pt x="46" y="77"/>
                    </a:lnTo>
                    <a:lnTo>
                      <a:pt x="8" y="63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76" name="Freeform 44"/>
              <p:cNvSpPr>
                <a:spLocks/>
              </p:cNvSpPr>
              <p:nvPr/>
            </p:nvSpPr>
            <p:spPr bwMode="auto">
              <a:xfrm>
                <a:off x="3013" y="2636"/>
                <a:ext cx="557" cy="300"/>
              </a:xfrm>
              <a:custGeom>
                <a:avLst/>
                <a:gdLst>
                  <a:gd name="T0" fmla="*/ 9 w 557"/>
                  <a:gd name="T1" fmla="*/ 165 h 300"/>
                  <a:gd name="T2" fmla="*/ 38 w 557"/>
                  <a:gd name="T3" fmla="*/ 165 h 300"/>
                  <a:gd name="T4" fmla="*/ 68 w 557"/>
                  <a:gd name="T5" fmla="*/ 157 h 300"/>
                  <a:gd name="T6" fmla="*/ 163 w 557"/>
                  <a:gd name="T7" fmla="*/ 155 h 300"/>
                  <a:gd name="T8" fmla="*/ 196 w 557"/>
                  <a:gd name="T9" fmla="*/ 146 h 300"/>
                  <a:gd name="T10" fmla="*/ 211 w 557"/>
                  <a:gd name="T11" fmla="*/ 146 h 300"/>
                  <a:gd name="T12" fmla="*/ 237 w 557"/>
                  <a:gd name="T13" fmla="*/ 155 h 300"/>
                  <a:gd name="T14" fmla="*/ 244 w 557"/>
                  <a:gd name="T15" fmla="*/ 143 h 300"/>
                  <a:gd name="T16" fmla="*/ 245 w 557"/>
                  <a:gd name="T17" fmla="*/ 92 h 300"/>
                  <a:gd name="T18" fmla="*/ 256 w 557"/>
                  <a:gd name="T19" fmla="*/ 80 h 300"/>
                  <a:gd name="T20" fmla="*/ 283 w 557"/>
                  <a:gd name="T21" fmla="*/ 64 h 300"/>
                  <a:gd name="T22" fmla="*/ 298 w 557"/>
                  <a:gd name="T23" fmla="*/ 25 h 300"/>
                  <a:gd name="T24" fmla="*/ 309 w 557"/>
                  <a:gd name="T25" fmla="*/ 37 h 300"/>
                  <a:gd name="T26" fmla="*/ 338 w 557"/>
                  <a:gd name="T27" fmla="*/ 58 h 300"/>
                  <a:gd name="T28" fmla="*/ 371 w 557"/>
                  <a:gd name="T29" fmla="*/ 34 h 300"/>
                  <a:gd name="T30" fmla="*/ 394 w 557"/>
                  <a:gd name="T31" fmla="*/ 8 h 300"/>
                  <a:gd name="T32" fmla="*/ 422 w 557"/>
                  <a:gd name="T33" fmla="*/ 0 h 300"/>
                  <a:gd name="T34" fmla="*/ 435 w 557"/>
                  <a:gd name="T35" fmla="*/ 18 h 300"/>
                  <a:gd name="T36" fmla="*/ 506 w 557"/>
                  <a:gd name="T37" fmla="*/ 41 h 300"/>
                  <a:gd name="T38" fmla="*/ 517 w 557"/>
                  <a:gd name="T39" fmla="*/ 59 h 300"/>
                  <a:gd name="T40" fmla="*/ 557 w 557"/>
                  <a:gd name="T41" fmla="*/ 105 h 300"/>
                  <a:gd name="T42" fmla="*/ 534 w 557"/>
                  <a:gd name="T43" fmla="*/ 116 h 300"/>
                  <a:gd name="T44" fmla="*/ 526 w 557"/>
                  <a:gd name="T45" fmla="*/ 151 h 300"/>
                  <a:gd name="T46" fmla="*/ 510 w 557"/>
                  <a:gd name="T47" fmla="*/ 151 h 300"/>
                  <a:gd name="T48" fmla="*/ 502 w 557"/>
                  <a:gd name="T49" fmla="*/ 199 h 300"/>
                  <a:gd name="T50" fmla="*/ 481 w 557"/>
                  <a:gd name="T51" fmla="*/ 233 h 300"/>
                  <a:gd name="T52" fmla="*/ 512 w 557"/>
                  <a:gd name="T53" fmla="*/ 300 h 300"/>
                  <a:gd name="T54" fmla="*/ 485 w 557"/>
                  <a:gd name="T55" fmla="*/ 278 h 300"/>
                  <a:gd name="T56" fmla="*/ 472 w 557"/>
                  <a:gd name="T57" fmla="*/ 259 h 300"/>
                  <a:gd name="T58" fmla="*/ 439 w 557"/>
                  <a:gd name="T59" fmla="*/ 257 h 300"/>
                  <a:gd name="T60" fmla="*/ 410 w 557"/>
                  <a:gd name="T61" fmla="*/ 264 h 300"/>
                  <a:gd name="T62" fmla="*/ 387 w 557"/>
                  <a:gd name="T63" fmla="*/ 257 h 300"/>
                  <a:gd name="T64" fmla="*/ 362 w 557"/>
                  <a:gd name="T65" fmla="*/ 278 h 300"/>
                  <a:gd name="T66" fmla="*/ 320 w 557"/>
                  <a:gd name="T67" fmla="*/ 262 h 300"/>
                  <a:gd name="T68" fmla="*/ 274 w 557"/>
                  <a:gd name="T69" fmla="*/ 264 h 300"/>
                  <a:gd name="T70" fmla="*/ 193 w 557"/>
                  <a:gd name="T71" fmla="*/ 243 h 300"/>
                  <a:gd name="T72" fmla="*/ 166 w 557"/>
                  <a:gd name="T73" fmla="*/ 213 h 300"/>
                  <a:gd name="T74" fmla="*/ 116 w 557"/>
                  <a:gd name="T75" fmla="*/ 223 h 300"/>
                  <a:gd name="T76" fmla="*/ 91 w 557"/>
                  <a:gd name="T77" fmla="*/ 232 h 300"/>
                  <a:gd name="T78" fmla="*/ 65 w 557"/>
                  <a:gd name="T79" fmla="*/ 243 h 300"/>
                  <a:gd name="T80" fmla="*/ 39 w 557"/>
                  <a:gd name="T81" fmla="*/ 225 h 300"/>
                  <a:gd name="T82" fmla="*/ 28 w 557"/>
                  <a:gd name="T83" fmla="*/ 223 h 300"/>
                  <a:gd name="T84" fmla="*/ 11 w 557"/>
                  <a:gd name="T85" fmla="*/ 199 h 300"/>
                  <a:gd name="T86" fmla="*/ 0 w 557"/>
                  <a:gd name="T87" fmla="*/ 175 h 300"/>
                  <a:gd name="T88" fmla="*/ 9 w 557"/>
                  <a:gd name="T89" fmla="*/ 165 h 30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57"/>
                  <a:gd name="T136" fmla="*/ 0 h 300"/>
                  <a:gd name="T137" fmla="*/ 557 w 557"/>
                  <a:gd name="T138" fmla="*/ 300 h 30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57" h="300">
                    <a:moveTo>
                      <a:pt x="9" y="165"/>
                    </a:moveTo>
                    <a:lnTo>
                      <a:pt x="38" y="165"/>
                    </a:lnTo>
                    <a:lnTo>
                      <a:pt x="68" y="157"/>
                    </a:lnTo>
                    <a:lnTo>
                      <a:pt x="163" y="155"/>
                    </a:lnTo>
                    <a:lnTo>
                      <a:pt x="196" y="146"/>
                    </a:lnTo>
                    <a:lnTo>
                      <a:pt x="211" y="146"/>
                    </a:lnTo>
                    <a:lnTo>
                      <a:pt x="237" y="155"/>
                    </a:lnTo>
                    <a:lnTo>
                      <a:pt x="244" y="143"/>
                    </a:lnTo>
                    <a:lnTo>
                      <a:pt x="245" y="92"/>
                    </a:lnTo>
                    <a:lnTo>
                      <a:pt x="256" y="80"/>
                    </a:lnTo>
                    <a:lnTo>
                      <a:pt x="283" y="64"/>
                    </a:lnTo>
                    <a:lnTo>
                      <a:pt x="298" y="25"/>
                    </a:lnTo>
                    <a:lnTo>
                      <a:pt x="309" y="37"/>
                    </a:lnTo>
                    <a:lnTo>
                      <a:pt x="338" y="58"/>
                    </a:lnTo>
                    <a:lnTo>
                      <a:pt x="371" y="34"/>
                    </a:lnTo>
                    <a:lnTo>
                      <a:pt x="394" y="8"/>
                    </a:lnTo>
                    <a:lnTo>
                      <a:pt x="422" y="0"/>
                    </a:lnTo>
                    <a:lnTo>
                      <a:pt x="435" y="18"/>
                    </a:lnTo>
                    <a:lnTo>
                      <a:pt x="506" y="41"/>
                    </a:lnTo>
                    <a:lnTo>
                      <a:pt x="517" y="59"/>
                    </a:lnTo>
                    <a:lnTo>
                      <a:pt x="557" y="105"/>
                    </a:lnTo>
                    <a:lnTo>
                      <a:pt x="534" y="116"/>
                    </a:lnTo>
                    <a:lnTo>
                      <a:pt x="526" y="151"/>
                    </a:lnTo>
                    <a:lnTo>
                      <a:pt x="510" y="151"/>
                    </a:lnTo>
                    <a:lnTo>
                      <a:pt x="502" y="199"/>
                    </a:lnTo>
                    <a:lnTo>
                      <a:pt x="481" y="233"/>
                    </a:lnTo>
                    <a:lnTo>
                      <a:pt x="512" y="300"/>
                    </a:lnTo>
                    <a:lnTo>
                      <a:pt x="485" y="278"/>
                    </a:lnTo>
                    <a:lnTo>
                      <a:pt x="472" y="259"/>
                    </a:lnTo>
                    <a:lnTo>
                      <a:pt x="439" y="257"/>
                    </a:lnTo>
                    <a:lnTo>
                      <a:pt x="410" y="264"/>
                    </a:lnTo>
                    <a:lnTo>
                      <a:pt x="387" y="257"/>
                    </a:lnTo>
                    <a:lnTo>
                      <a:pt x="362" y="278"/>
                    </a:lnTo>
                    <a:lnTo>
                      <a:pt x="320" y="262"/>
                    </a:lnTo>
                    <a:lnTo>
                      <a:pt x="274" y="264"/>
                    </a:lnTo>
                    <a:lnTo>
                      <a:pt x="193" y="243"/>
                    </a:lnTo>
                    <a:lnTo>
                      <a:pt x="166" y="213"/>
                    </a:lnTo>
                    <a:lnTo>
                      <a:pt x="116" y="223"/>
                    </a:lnTo>
                    <a:lnTo>
                      <a:pt x="91" y="232"/>
                    </a:lnTo>
                    <a:lnTo>
                      <a:pt x="65" y="243"/>
                    </a:lnTo>
                    <a:lnTo>
                      <a:pt x="39" y="225"/>
                    </a:lnTo>
                    <a:lnTo>
                      <a:pt x="28" y="223"/>
                    </a:lnTo>
                    <a:lnTo>
                      <a:pt x="11" y="199"/>
                    </a:lnTo>
                    <a:lnTo>
                      <a:pt x="0" y="175"/>
                    </a:lnTo>
                    <a:lnTo>
                      <a:pt x="9" y="165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77" name="Freeform 45"/>
              <p:cNvSpPr>
                <a:spLocks/>
              </p:cNvSpPr>
              <p:nvPr/>
            </p:nvSpPr>
            <p:spPr bwMode="auto">
              <a:xfrm>
                <a:off x="1537" y="3127"/>
                <a:ext cx="927" cy="914"/>
              </a:xfrm>
              <a:custGeom>
                <a:avLst/>
                <a:gdLst>
                  <a:gd name="T0" fmla="*/ 11 w 927"/>
                  <a:gd name="T1" fmla="*/ 61 h 914"/>
                  <a:gd name="T2" fmla="*/ 26 w 927"/>
                  <a:gd name="T3" fmla="*/ 114 h 914"/>
                  <a:gd name="T4" fmla="*/ 35 w 927"/>
                  <a:gd name="T5" fmla="*/ 165 h 914"/>
                  <a:gd name="T6" fmla="*/ 93 w 927"/>
                  <a:gd name="T7" fmla="*/ 189 h 914"/>
                  <a:gd name="T8" fmla="*/ 162 w 927"/>
                  <a:gd name="T9" fmla="*/ 206 h 914"/>
                  <a:gd name="T10" fmla="*/ 188 w 927"/>
                  <a:gd name="T11" fmla="*/ 266 h 914"/>
                  <a:gd name="T12" fmla="*/ 130 w 927"/>
                  <a:gd name="T13" fmla="*/ 303 h 914"/>
                  <a:gd name="T14" fmla="*/ 120 w 927"/>
                  <a:gd name="T15" fmla="*/ 372 h 914"/>
                  <a:gd name="T16" fmla="*/ 95 w 927"/>
                  <a:gd name="T17" fmla="*/ 448 h 914"/>
                  <a:gd name="T18" fmla="*/ 52 w 927"/>
                  <a:gd name="T19" fmla="*/ 549 h 914"/>
                  <a:gd name="T20" fmla="*/ 31 w 927"/>
                  <a:gd name="T21" fmla="*/ 638 h 914"/>
                  <a:gd name="T22" fmla="*/ 0 w 927"/>
                  <a:gd name="T23" fmla="*/ 748 h 914"/>
                  <a:gd name="T24" fmla="*/ 52 w 927"/>
                  <a:gd name="T25" fmla="*/ 798 h 914"/>
                  <a:gd name="T26" fmla="*/ 82 w 927"/>
                  <a:gd name="T27" fmla="*/ 859 h 914"/>
                  <a:gd name="T28" fmla="*/ 149 w 927"/>
                  <a:gd name="T29" fmla="*/ 880 h 914"/>
                  <a:gd name="T30" fmla="*/ 255 w 927"/>
                  <a:gd name="T31" fmla="*/ 832 h 914"/>
                  <a:gd name="T32" fmla="*/ 366 w 927"/>
                  <a:gd name="T33" fmla="*/ 834 h 914"/>
                  <a:gd name="T34" fmla="*/ 457 w 927"/>
                  <a:gd name="T35" fmla="*/ 798 h 914"/>
                  <a:gd name="T36" fmla="*/ 544 w 927"/>
                  <a:gd name="T37" fmla="*/ 733 h 914"/>
                  <a:gd name="T38" fmla="*/ 633 w 927"/>
                  <a:gd name="T39" fmla="*/ 641 h 914"/>
                  <a:gd name="T40" fmla="*/ 612 w 927"/>
                  <a:gd name="T41" fmla="*/ 554 h 914"/>
                  <a:gd name="T42" fmla="*/ 686 w 927"/>
                  <a:gd name="T43" fmla="*/ 416 h 914"/>
                  <a:gd name="T44" fmla="*/ 723 w 927"/>
                  <a:gd name="T45" fmla="*/ 375 h 914"/>
                  <a:gd name="T46" fmla="*/ 820 w 927"/>
                  <a:gd name="T47" fmla="*/ 344 h 914"/>
                  <a:gd name="T48" fmla="*/ 895 w 927"/>
                  <a:gd name="T49" fmla="*/ 291 h 914"/>
                  <a:gd name="T50" fmla="*/ 927 w 927"/>
                  <a:gd name="T51" fmla="*/ 225 h 914"/>
                  <a:gd name="T52" fmla="*/ 840 w 927"/>
                  <a:gd name="T53" fmla="*/ 208 h 914"/>
                  <a:gd name="T54" fmla="*/ 765 w 927"/>
                  <a:gd name="T55" fmla="*/ 155 h 914"/>
                  <a:gd name="T56" fmla="*/ 631 w 927"/>
                  <a:gd name="T57" fmla="*/ 133 h 914"/>
                  <a:gd name="T58" fmla="*/ 589 w 927"/>
                  <a:gd name="T59" fmla="*/ 92 h 914"/>
                  <a:gd name="T60" fmla="*/ 517 w 927"/>
                  <a:gd name="T61" fmla="*/ 92 h 914"/>
                  <a:gd name="T62" fmla="*/ 349 w 927"/>
                  <a:gd name="T63" fmla="*/ 48 h 914"/>
                  <a:gd name="T64" fmla="*/ 281 w 927"/>
                  <a:gd name="T65" fmla="*/ 25 h 914"/>
                  <a:gd name="T66" fmla="*/ 172 w 927"/>
                  <a:gd name="T67" fmla="*/ 22 h 914"/>
                  <a:gd name="T68" fmla="*/ 90 w 927"/>
                  <a:gd name="T69" fmla="*/ 15 h 91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27"/>
                  <a:gd name="T106" fmla="*/ 0 h 914"/>
                  <a:gd name="T107" fmla="*/ 927 w 927"/>
                  <a:gd name="T108" fmla="*/ 914 h 91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27" h="914">
                    <a:moveTo>
                      <a:pt x="68" y="37"/>
                    </a:moveTo>
                    <a:lnTo>
                      <a:pt x="11" y="61"/>
                    </a:lnTo>
                    <a:lnTo>
                      <a:pt x="14" y="90"/>
                    </a:lnTo>
                    <a:lnTo>
                      <a:pt x="26" y="114"/>
                    </a:lnTo>
                    <a:lnTo>
                      <a:pt x="16" y="155"/>
                    </a:lnTo>
                    <a:lnTo>
                      <a:pt x="35" y="165"/>
                    </a:lnTo>
                    <a:lnTo>
                      <a:pt x="55" y="189"/>
                    </a:lnTo>
                    <a:lnTo>
                      <a:pt x="93" y="189"/>
                    </a:lnTo>
                    <a:lnTo>
                      <a:pt x="128" y="179"/>
                    </a:lnTo>
                    <a:lnTo>
                      <a:pt x="162" y="206"/>
                    </a:lnTo>
                    <a:lnTo>
                      <a:pt x="180" y="240"/>
                    </a:lnTo>
                    <a:lnTo>
                      <a:pt x="188" y="266"/>
                    </a:lnTo>
                    <a:lnTo>
                      <a:pt x="155" y="276"/>
                    </a:lnTo>
                    <a:lnTo>
                      <a:pt x="130" y="303"/>
                    </a:lnTo>
                    <a:lnTo>
                      <a:pt x="121" y="334"/>
                    </a:lnTo>
                    <a:lnTo>
                      <a:pt x="120" y="372"/>
                    </a:lnTo>
                    <a:lnTo>
                      <a:pt x="94" y="416"/>
                    </a:lnTo>
                    <a:lnTo>
                      <a:pt x="95" y="448"/>
                    </a:lnTo>
                    <a:lnTo>
                      <a:pt x="52" y="482"/>
                    </a:lnTo>
                    <a:lnTo>
                      <a:pt x="52" y="549"/>
                    </a:lnTo>
                    <a:lnTo>
                      <a:pt x="60" y="561"/>
                    </a:lnTo>
                    <a:lnTo>
                      <a:pt x="31" y="638"/>
                    </a:lnTo>
                    <a:lnTo>
                      <a:pt x="0" y="699"/>
                    </a:lnTo>
                    <a:lnTo>
                      <a:pt x="0" y="748"/>
                    </a:lnTo>
                    <a:lnTo>
                      <a:pt x="18" y="772"/>
                    </a:lnTo>
                    <a:lnTo>
                      <a:pt x="52" y="798"/>
                    </a:lnTo>
                    <a:lnTo>
                      <a:pt x="76" y="827"/>
                    </a:lnTo>
                    <a:lnTo>
                      <a:pt x="82" y="859"/>
                    </a:lnTo>
                    <a:lnTo>
                      <a:pt x="115" y="914"/>
                    </a:lnTo>
                    <a:lnTo>
                      <a:pt x="149" y="880"/>
                    </a:lnTo>
                    <a:lnTo>
                      <a:pt x="203" y="858"/>
                    </a:lnTo>
                    <a:lnTo>
                      <a:pt x="255" y="832"/>
                    </a:lnTo>
                    <a:lnTo>
                      <a:pt x="310" y="832"/>
                    </a:lnTo>
                    <a:lnTo>
                      <a:pt x="366" y="834"/>
                    </a:lnTo>
                    <a:lnTo>
                      <a:pt x="423" y="839"/>
                    </a:lnTo>
                    <a:lnTo>
                      <a:pt x="457" y="798"/>
                    </a:lnTo>
                    <a:lnTo>
                      <a:pt x="509" y="762"/>
                    </a:lnTo>
                    <a:lnTo>
                      <a:pt x="544" y="733"/>
                    </a:lnTo>
                    <a:lnTo>
                      <a:pt x="576" y="667"/>
                    </a:lnTo>
                    <a:lnTo>
                      <a:pt x="633" y="641"/>
                    </a:lnTo>
                    <a:lnTo>
                      <a:pt x="640" y="626"/>
                    </a:lnTo>
                    <a:lnTo>
                      <a:pt x="612" y="554"/>
                    </a:lnTo>
                    <a:lnTo>
                      <a:pt x="612" y="515"/>
                    </a:lnTo>
                    <a:lnTo>
                      <a:pt x="686" y="416"/>
                    </a:lnTo>
                    <a:lnTo>
                      <a:pt x="723" y="407"/>
                    </a:lnTo>
                    <a:lnTo>
                      <a:pt x="723" y="375"/>
                    </a:lnTo>
                    <a:lnTo>
                      <a:pt x="756" y="370"/>
                    </a:lnTo>
                    <a:lnTo>
                      <a:pt x="820" y="344"/>
                    </a:lnTo>
                    <a:lnTo>
                      <a:pt x="863" y="322"/>
                    </a:lnTo>
                    <a:lnTo>
                      <a:pt x="895" y="291"/>
                    </a:lnTo>
                    <a:lnTo>
                      <a:pt x="927" y="267"/>
                    </a:lnTo>
                    <a:lnTo>
                      <a:pt x="927" y="225"/>
                    </a:lnTo>
                    <a:lnTo>
                      <a:pt x="880" y="228"/>
                    </a:lnTo>
                    <a:lnTo>
                      <a:pt x="840" y="208"/>
                    </a:lnTo>
                    <a:lnTo>
                      <a:pt x="817" y="167"/>
                    </a:lnTo>
                    <a:lnTo>
                      <a:pt x="765" y="155"/>
                    </a:lnTo>
                    <a:lnTo>
                      <a:pt x="685" y="146"/>
                    </a:lnTo>
                    <a:lnTo>
                      <a:pt x="631" y="133"/>
                    </a:lnTo>
                    <a:lnTo>
                      <a:pt x="623" y="114"/>
                    </a:lnTo>
                    <a:lnTo>
                      <a:pt x="589" y="92"/>
                    </a:lnTo>
                    <a:lnTo>
                      <a:pt x="563" y="68"/>
                    </a:lnTo>
                    <a:lnTo>
                      <a:pt x="517" y="92"/>
                    </a:lnTo>
                    <a:lnTo>
                      <a:pt x="406" y="51"/>
                    </a:lnTo>
                    <a:lnTo>
                      <a:pt x="349" y="48"/>
                    </a:lnTo>
                    <a:lnTo>
                      <a:pt x="293" y="37"/>
                    </a:lnTo>
                    <a:lnTo>
                      <a:pt x="281" y="25"/>
                    </a:lnTo>
                    <a:lnTo>
                      <a:pt x="213" y="15"/>
                    </a:lnTo>
                    <a:lnTo>
                      <a:pt x="172" y="22"/>
                    </a:lnTo>
                    <a:lnTo>
                      <a:pt x="121" y="0"/>
                    </a:lnTo>
                    <a:lnTo>
                      <a:pt x="90" y="15"/>
                    </a:lnTo>
                    <a:lnTo>
                      <a:pt x="68" y="37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78" name="Freeform 46"/>
              <p:cNvSpPr>
                <a:spLocks/>
              </p:cNvSpPr>
              <p:nvPr/>
            </p:nvSpPr>
            <p:spPr bwMode="auto">
              <a:xfrm>
                <a:off x="1413" y="3279"/>
                <a:ext cx="311" cy="630"/>
              </a:xfrm>
              <a:custGeom>
                <a:avLst/>
                <a:gdLst>
                  <a:gd name="T0" fmla="*/ 140 w 311"/>
                  <a:gd name="T1" fmla="*/ 0 h 630"/>
                  <a:gd name="T2" fmla="*/ 124 w 311"/>
                  <a:gd name="T3" fmla="*/ 47 h 630"/>
                  <a:gd name="T4" fmla="*/ 124 w 311"/>
                  <a:gd name="T5" fmla="*/ 133 h 630"/>
                  <a:gd name="T6" fmla="*/ 116 w 311"/>
                  <a:gd name="T7" fmla="*/ 167 h 630"/>
                  <a:gd name="T8" fmla="*/ 53 w 311"/>
                  <a:gd name="T9" fmla="*/ 298 h 630"/>
                  <a:gd name="T10" fmla="*/ 27 w 311"/>
                  <a:gd name="T11" fmla="*/ 318 h 630"/>
                  <a:gd name="T12" fmla="*/ 5 w 311"/>
                  <a:gd name="T13" fmla="*/ 354 h 630"/>
                  <a:gd name="T14" fmla="*/ 0 w 311"/>
                  <a:gd name="T15" fmla="*/ 387 h 630"/>
                  <a:gd name="T16" fmla="*/ 8 w 311"/>
                  <a:gd name="T17" fmla="*/ 404 h 630"/>
                  <a:gd name="T18" fmla="*/ 30 w 311"/>
                  <a:gd name="T19" fmla="*/ 402 h 630"/>
                  <a:gd name="T20" fmla="*/ 18 w 311"/>
                  <a:gd name="T21" fmla="*/ 448 h 630"/>
                  <a:gd name="T22" fmla="*/ 41 w 311"/>
                  <a:gd name="T23" fmla="*/ 457 h 630"/>
                  <a:gd name="T24" fmla="*/ 42 w 311"/>
                  <a:gd name="T25" fmla="*/ 463 h 630"/>
                  <a:gd name="T26" fmla="*/ 33 w 311"/>
                  <a:gd name="T27" fmla="*/ 472 h 630"/>
                  <a:gd name="T28" fmla="*/ 16 w 311"/>
                  <a:gd name="T29" fmla="*/ 549 h 630"/>
                  <a:gd name="T30" fmla="*/ 7 w 311"/>
                  <a:gd name="T31" fmla="*/ 581 h 630"/>
                  <a:gd name="T32" fmla="*/ 0 w 311"/>
                  <a:gd name="T33" fmla="*/ 610 h 630"/>
                  <a:gd name="T34" fmla="*/ 7 w 311"/>
                  <a:gd name="T35" fmla="*/ 622 h 630"/>
                  <a:gd name="T36" fmla="*/ 59 w 311"/>
                  <a:gd name="T37" fmla="*/ 622 h 630"/>
                  <a:gd name="T38" fmla="*/ 87 w 311"/>
                  <a:gd name="T39" fmla="*/ 630 h 630"/>
                  <a:gd name="T40" fmla="*/ 149 w 311"/>
                  <a:gd name="T41" fmla="*/ 624 h 630"/>
                  <a:gd name="T42" fmla="*/ 125 w 311"/>
                  <a:gd name="T43" fmla="*/ 596 h 630"/>
                  <a:gd name="T44" fmla="*/ 125 w 311"/>
                  <a:gd name="T45" fmla="*/ 545 h 630"/>
                  <a:gd name="T46" fmla="*/ 162 w 311"/>
                  <a:gd name="T47" fmla="*/ 472 h 630"/>
                  <a:gd name="T48" fmla="*/ 185 w 311"/>
                  <a:gd name="T49" fmla="*/ 409 h 630"/>
                  <a:gd name="T50" fmla="*/ 177 w 311"/>
                  <a:gd name="T51" fmla="*/ 397 h 630"/>
                  <a:gd name="T52" fmla="*/ 177 w 311"/>
                  <a:gd name="T53" fmla="*/ 330 h 630"/>
                  <a:gd name="T54" fmla="*/ 221 w 311"/>
                  <a:gd name="T55" fmla="*/ 298 h 630"/>
                  <a:gd name="T56" fmla="*/ 219 w 311"/>
                  <a:gd name="T57" fmla="*/ 264 h 630"/>
                  <a:gd name="T58" fmla="*/ 247 w 311"/>
                  <a:gd name="T59" fmla="*/ 221 h 630"/>
                  <a:gd name="T60" fmla="*/ 247 w 311"/>
                  <a:gd name="T61" fmla="*/ 180 h 630"/>
                  <a:gd name="T62" fmla="*/ 256 w 311"/>
                  <a:gd name="T63" fmla="*/ 148 h 630"/>
                  <a:gd name="T64" fmla="*/ 279 w 311"/>
                  <a:gd name="T65" fmla="*/ 126 h 630"/>
                  <a:gd name="T66" fmla="*/ 311 w 311"/>
                  <a:gd name="T67" fmla="*/ 114 h 630"/>
                  <a:gd name="T68" fmla="*/ 304 w 311"/>
                  <a:gd name="T69" fmla="*/ 85 h 630"/>
                  <a:gd name="T70" fmla="*/ 288 w 311"/>
                  <a:gd name="T71" fmla="*/ 54 h 630"/>
                  <a:gd name="T72" fmla="*/ 254 w 311"/>
                  <a:gd name="T73" fmla="*/ 27 h 630"/>
                  <a:gd name="T74" fmla="*/ 218 w 311"/>
                  <a:gd name="T75" fmla="*/ 37 h 630"/>
                  <a:gd name="T76" fmla="*/ 179 w 311"/>
                  <a:gd name="T77" fmla="*/ 35 h 630"/>
                  <a:gd name="T78" fmla="*/ 159 w 311"/>
                  <a:gd name="T79" fmla="*/ 11 h 630"/>
                  <a:gd name="T80" fmla="*/ 140 w 311"/>
                  <a:gd name="T81" fmla="*/ 0 h 63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11"/>
                  <a:gd name="T124" fmla="*/ 0 h 630"/>
                  <a:gd name="T125" fmla="*/ 311 w 311"/>
                  <a:gd name="T126" fmla="*/ 630 h 63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11" h="630">
                    <a:moveTo>
                      <a:pt x="140" y="0"/>
                    </a:moveTo>
                    <a:lnTo>
                      <a:pt x="124" y="47"/>
                    </a:lnTo>
                    <a:lnTo>
                      <a:pt x="124" y="133"/>
                    </a:lnTo>
                    <a:lnTo>
                      <a:pt x="116" y="167"/>
                    </a:lnTo>
                    <a:lnTo>
                      <a:pt x="53" y="298"/>
                    </a:lnTo>
                    <a:lnTo>
                      <a:pt x="27" y="318"/>
                    </a:lnTo>
                    <a:lnTo>
                      <a:pt x="5" y="354"/>
                    </a:lnTo>
                    <a:lnTo>
                      <a:pt x="0" y="387"/>
                    </a:lnTo>
                    <a:lnTo>
                      <a:pt x="8" y="404"/>
                    </a:lnTo>
                    <a:lnTo>
                      <a:pt x="30" y="402"/>
                    </a:lnTo>
                    <a:lnTo>
                      <a:pt x="18" y="448"/>
                    </a:lnTo>
                    <a:lnTo>
                      <a:pt x="41" y="457"/>
                    </a:lnTo>
                    <a:lnTo>
                      <a:pt x="42" y="463"/>
                    </a:lnTo>
                    <a:lnTo>
                      <a:pt x="33" y="472"/>
                    </a:lnTo>
                    <a:lnTo>
                      <a:pt x="16" y="549"/>
                    </a:lnTo>
                    <a:lnTo>
                      <a:pt x="7" y="581"/>
                    </a:lnTo>
                    <a:lnTo>
                      <a:pt x="0" y="610"/>
                    </a:lnTo>
                    <a:lnTo>
                      <a:pt x="7" y="622"/>
                    </a:lnTo>
                    <a:lnTo>
                      <a:pt x="59" y="622"/>
                    </a:lnTo>
                    <a:lnTo>
                      <a:pt x="87" y="630"/>
                    </a:lnTo>
                    <a:lnTo>
                      <a:pt x="149" y="624"/>
                    </a:lnTo>
                    <a:lnTo>
                      <a:pt x="125" y="596"/>
                    </a:lnTo>
                    <a:lnTo>
                      <a:pt x="125" y="545"/>
                    </a:lnTo>
                    <a:lnTo>
                      <a:pt x="162" y="472"/>
                    </a:lnTo>
                    <a:lnTo>
                      <a:pt x="185" y="409"/>
                    </a:lnTo>
                    <a:lnTo>
                      <a:pt x="177" y="397"/>
                    </a:lnTo>
                    <a:lnTo>
                      <a:pt x="177" y="330"/>
                    </a:lnTo>
                    <a:lnTo>
                      <a:pt x="221" y="298"/>
                    </a:lnTo>
                    <a:lnTo>
                      <a:pt x="219" y="264"/>
                    </a:lnTo>
                    <a:lnTo>
                      <a:pt x="247" y="221"/>
                    </a:lnTo>
                    <a:lnTo>
                      <a:pt x="247" y="180"/>
                    </a:lnTo>
                    <a:lnTo>
                      <a:pt x="256" y="148"/>
                    </a:lnTo>
                    <a:lnTo>
                      <a:pt x="279" y="126"/>
                    </a:lnTo>
                    <a:lnTo>
                      <a:pt x="311" y="114"/>
                    </a:lnTo>
                    <a:lnTo>
                      <a:pt x="304" y="85"/>
                    </a:lnTo>
                    <a:lnTo>
                      <a:pt x="288" y="54"/>
                    </a:lnTo>
                    <a:lnTo>
                      <a:pt x="254" y="27"/>
                    </a:lnTo>
                    <a:lnTo>
                      <a:pt x="218" y="37"/>
                    </a:lnTo>
                    <a:lnTo>
                      <a:pt x="179" y="35"/>
                    </a:lnTo>
                    <a:lnTo>
                      <a:pt x="159" y="11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79" name="Freeform 47"/>
              <p:cNvSpPr>
                <a:spLocks/>
              </p:cNvSpPr>
              <p:nvPr/>
            </p:nvSpPr>
            <p:spPr bwMode="auto">
              <a:xfrm>
                <a:off x="2563" y="2305"/>
                <a:ext cx="249" cy="249"/>
              </a:xfrm>
              <a:custGeom>
                <a:avLst/>
                <a:gdLst>
                  <a:gd name="T0" fmla="*/ 148 w 249"/>
                  <a:gd name="T1" fmla="*/ 0 h 249"/>
                  <a:gd name="T2" fmla="*/ 176 w 249"/>
                  <a:gd name="T3" fmla="*/ 0 h 249"/>
                  <a:gd name="T4" fmla="*/ 193 w 249"/>
                  <a:gd name="T5" fmla="*/ 7 h 249"/>
                  <a:gd name="T6" fmla="*/ 212 w 249"/>
                  <a:gd name="T7" fmla="*/ 44 h 249"/>
                  <a:gd name="T8" fmla="*/ 231 w 249"/>
                  <a:gd name="T9" fmla="*/ 70 h 249"/>
                  <a:gd name="T10" fmla="*/ 230 w 249"/>
                  <a:gd name="T11" fmla="*/ 104 h 249"/>
                  <a:gd name="T12" fmla="*/ 248 w 249"/>
                  <a:gd name="T13" fmla="*/ 128 h 249"/>
                  <a:gd name="T14" fmla="*/ 249 w 249"/>
                  <a:gd name="T15" fmla="*/ 157 h 249"/>
                  <a:gd name="T16" fmla="*/ 211 w 249"/>
                  <a:gd name="T17" fmla="*/ 201 h 249"/>
                  <a:gd name="T18" fmla="*/ 219 w 249"/>
                  <a:gd name="T19" fmla="*/ 249 h 249"/>
                  <a:gd name="T20" fmla="*/ 184 w 249"/>
                  <a:gd name="T21" fmla="*/ 235 h 249"/>
                  <a:gd name="T22" fmla="*/ 158 w 249"/>
                  <a:gd name="T23" fmla="*/ 179 h 249"/>
                  <a:gd name="T24" fmla="*/ 106 w 249"/>
                  <a:gd name="T25" fmla="*/ 169 h 249"/>
                  <a:gd name="T26" fmla="*/ 49 w 249"/>
                  <a:gd name="T27" fmla="*/ 102 h 249"/>
                  <a:gd name="T28" fmla="*/ 0 w 249"/>
                  <a:gd name="T29" fmla="*/ 53 h 249"/>
                  <a:gd name="T30" fmla="*/ 49 w 249"/>
                  <a:gd name="T31" fmla="*/ 41 h 249"/>
                  <a:gd name="T32" fmla="*/ 90 w 249"/>
                  <a:gd name="T33" fmla="*/ 22 h 249"/>
                  <a:gd name="T34" fmla="*/ 113 w 249"/>
                  <a:gd name="T35" fmla="*/ 31 h 249"/>
                  <a:gd name="T36" fmla="*/ 140 w 249"/>
                  <a:gd name="T37" fmla="*/ 31 h 249"/>
                  <a:gd name="T38" fmla="*/ 148 w 249"/>
                  <a:gd name="T39" fmla="*/ 0 h 24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49"/>
                  <a:gd name="T61" fmla="*/ 0 h 249"/>
                  <a:gd name="T62" fmla="*/ 249 w 249"/>
                  <a:gd name="T63" fmla="*/ 249 h 24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49" h="249">
                    <a:moveTo>
                      <a:pt x="148" y="0"/>
                    </a:moveTo>
                    <a:lnTo>
                      <a:pt x="176" y="0"/>
                    </a:lnTo>
                    <a:lnTo>
                      <a:pt x="193" y="7"/>
                    </a:lnTo>
                    <a:lnTo>
                      <a:pt x="212" y="44"/>
                    </a:lnTo>
                    <a:lnTo>
                      <a:pt x="231" y="70"/>
                    </a:lnTo>
                    <a:lnTo>
                      <a:pt x="230" y="104"/>
                    </a:lnTo>
                    <a:lnTo>
                      <a:pt x="248" y="128"/>
                    </a:lnTo>
                    <a:lnTo>
                      <a:pt x="249" y="157"/>
                    </a:lnTo>
                    <a:lnTo>
                      <a:pt x="211" y="201"/>
                    </a:lnTo>
                    <a:lnTo>
                      <a:pt x="219" y="249"/>
                    </a:lnTo>
                    <a:lnTo>
                      <a:pt x="184" y="235"/>
                    </a:lnTo>
                    <a:lnTo>
                      <a:pt x="158" y="179"/>
                    </a:lnTo>
                    <a:lnTo>
                      <a:pt x="106" y="169"/>
                    </a:lnTo>
                    <a:lnTo>
                      <a:pt x="49" y="102"/>
                    </a:lnTo>
                    <a:lnTo>
                      <a:pt x="0" y="53"/>
                    </a:lnTo>
                    <a:lnTo>
                      <a:pt x="49" y="41"/>
                    </a:lnTo>
                    <a:lnTo>
                      <a:pt x="90" y="22"/>
                    </a:lnTo>
                    <a:lnTo>
                      <a:pt x="113" y="31"/>
                    </a:lnTo>
                    <a:lnTo>
                      <a:pt x="140" y="31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80" name="Freeform 48"/>
              <p:cNvSpPr>
                <a:spLocks/>
              </p:cNvSpPr>
              <p:nvPr/>
            </p:nvSpPr>
            <p:spPr bwMode="auto">
              <a:xfrm>
                <a:off x="3006" y="1699"/>
                <a:ext cx="299" cy="355"/>
              </a:xfrm>
              <a:custGeom>
                <a:avLst/>
                <a:gdLst>
                  <a:gd name="T0" fmla="*/ 120 w 299"/>
                  <a:gd name="T1" fmla="*/ 0 h 355"/>
                  <a:gd name="T2" fmla="*/ 78 w 299"/>
                  <a:gd name="T3" fmla="*/ 24 h 355"/>
                  <a:gd name="T4" fmla="*/ 64 w 299"/>
                  <a:gd name="T5" fmla="*/ 52 h 355"/>
                  <a:gd name="T6" fmla="*/ 24 w 299"/>
                  <a:gd name="T7" fmla="*/ 89 h 355"/>
                  <a:gd name="T8" fmla="*/ 0 w 299"/>
                  <a:gd name="T9" fmla="*/ 173 h 355"/>
                  <a:gd name="T10" fmla="*/ 27 w 299"/>
                  <a:gd name="T11" fmla="*/ 195 h 355"/>
                  <a:gd name="T12" fmla="*/ 14 w 299"/>
                  <a:gd name="T13" fmla="*/ 234 h 355"/>
                  <a:gd name="T14" fmla="*/ 18 w 299"/>
                  <a:gd name="T15" fmla="*/ 289 h 355"/>
                  <a:gd name="T16" fmla="*/ 61 w 299"/>
                  <a:gd name="T17" fmla="*/ 355 h 355"/>
                  <a:gd name="T18" fmla="*/ 87 w 299"/>
                  <a:gd name="T19" fmla="*/ 316 h 355"/>
                  <a:gd name="T20" fmla="*/ 99 w 299"/>
                  <a:gd name="T21" fmla="*/ 323 h 355"/>
                  <a:gd name="T22" fmla="*/ 125 w 299"/>
                  <a:gd name="T23" fmla="*/ 323 h 355"/>
                  <a:gd name="T24" fmla="*/ 179 w 299"/>
                  <a:gd name="T25" fmla="*/ 336 h 355"/>
                  <a:gd name="T26" fmla="*/ 229 w 299"/>
                  <a:gd name="T27" fmla="*/ 328 h 355"/>
                  <a:gd name="T28" fmla="*/ 260 w 299"/>
                  <a:gd name="T29" fmla="*/ 306 h 355"/>
                  <a:gd name="T30" fmla="*/ 299 w 299"/>
                  <a:gd name="T31" fmla="*/ 306 h 355"/>
                  <a:gd name="T32" fmla="*/ 296 w 299"/>
                  <a:gd name="T33" fmla="*/ 173 h 355"/>
                  <a:gd name="T34" fmla="*/ 279 w 299"/>
                  <a:gd name="T35" fmla="*/ 140 h 355"/>
                  <a:gd name="T36" fmla="*/ 263 w 299"/>
                  <a:gd name="T37" fmla="*/ 140 h 355"/>
                  <a:gd name="T38" fmla="*/ 247 w 299"/>
                  <a:gd name="T39" fmla="*/ 151 h 355"/>
                  <a:gd name="T40" fmla="*/ 234 w 299"/>
                  <a:gd name="T41" fmla="*/ 168 h 355"/>
                  <a:gd name="T42" fmla="*/ 234 w 299"/>
                  <a:gd name="T43" fmla="*/ 190 h 355"/>
                  <a:gd name="T44" fmla="*/ 254 w 299"/>
                  <a:gd name="T45" fmla="*/ 205 h 355"/>
                  <a:gd name="T46" fmla="*/ 254 w 299"/>
                  <a:gd name="T47" fmla="*/ 226 h 355"/>
                  <a:gd name="T48" fmla="*/ 237 w 299"/>
                  <a:gd name="T49" fmla="*/ 237 h 355"/>
                  <a:gd name="T50" fmla="*/ 215 w 299"/>
                  <a:gd name="T51" fmla="*/ 237 h 355"/>
                  <a:gd name="T52" fmla="*/ 196 w 299"/>
                  <a:gd name="T53" fmla="*/ 219 h 355"/>
                  <a:gd name="T54" fmla="*/ 187 w 299"/>
                  <a:gd name="T55" fmla="*/ 207 h 355"/>
                  <a:gd name="T56" fmla="*/ 168 w 299"/>
                  <a:gd name="T57" fmla="*/ 205 h 355"/>
                  <a:gd name="T58" fmla="*/ 153 w 299"/>
                  <a:gd name="T59" fmla="*/ 222 h 355"/>
                  <a:gd name="T60" fmla="*/ 129 w 299"/>
                  <a:gd name="T61" fmla="*/ 239 h 355"/>
                  <a:gd name="T62" fmla="*/ 124 w 299"/>
                  <a:gd name="T63" fmla="*/ 222 h 355"/>
                  <a:gd name="T64" fmla="*/ 123 w 299"/>
                  <a:gd name="T65" fmla="*/ 178 h 355"/>
                  <a:gd name="T66" fmla="*/ 139 w 299"/>
                  <a:gd name="T67" fmla="*/ 118 h 355"/>
                  <a:gd name="T68" fmla="*/ 158 w 299"/>
                  <a:gd name="T69" fmla="*/ 127 h 355"/>
                  <a:gd name="T70" fmla="*/ 179 w 299"/>
                  <a:gd name="T71" fmla="*/ 127 h 355"/>
                  <a:gd name="T72" fmla="*/ 185 w 299"/>
                  <a:gd name="T73" fmla="*/ 77 h 355"/>
                  <a:gd name="T74" fmla="*/ 140 w 299"/>
                  <a:gd name="T75" fmla="*/ 64 h 355"/>
                  <a:gd name="T76" fmla="*/ 150 w 299"/>
                  <a:gd name="T77" fmla="*/ 23 h 355"/>
                  <a:gd name="T78" fmla="*/ 120 w 299"/>
                  <a:gd name="T79" fmla="*/ 0 h 35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99"/>
                  <a:gd name="T121" fmla="*/ 0 h 355"/>
                  <a:gd name="T122" fmla="*/ 299 w 299"/>
                  <a:gd name="T123" fmla="*/ 355 h 35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99" h="355">
                    <a:moveTo>
                      <a:pt x="120" y="0"/>
                    </a:moveTo>
                    <a:lnTo>
                      <a:pt x="78" y="24"/>
                    </a:lnTo>
                    <a:lnTo>
                      <a:pt x="64" y="52"/>
                    </a:lnTo>
                    <a:lnTo>
                      <a:pt x="24" y="89"/>
                    </a:lnTo>
                    <a:lnTo>
                      <a:pt x="0" y="173"/>
                    </a:lnTo>
                    <a:lnTo>
                      <a:pt x="27" y="195"/>
                    </a:lnTo>
                    <a:lnTo>
                      <a:pt x="14" y="234"/>
                    </a:lnTo>
                    <a:lnTo>
                      <a:pt x="18" y="289"/>
                    </a:lnTo>
                    <a:lnTo>
                      <a:pt x="61" y="355"/>
                    </a:lnTo>
                    <a:lnTo>
                      <a:pt x="87" y="316"/>
                    </a:lnTo>
                    <a:lnTo>
                      <a:pt x="99" y="323"/>
                    </a:lnTo>
                    <a:lnTo>
                      <a:pt x="125" y="323"/>
                    </a:lnTo>
                    <a:lnTo>
                      <a:pt x="179" y="336"/>
                    </a:lnTo>
                    <a:lnTo>
                      <a:pt x="229" y="328"/>
                    </a:lnTo>
                    <a:lnTo>
                      <a:pt x="260" y="306"/>
                    </a:lnTo>
                    <a:lnTo>
                      <a:pt x="299" y="306"/>
                    </a:lnTo>
                    <a:lnTo>
                      <a:pt x="296" y="173"/>
                    </a:lnTo>
                    <a:lnTo>
                      <a:pt x="279" y="140"/>
                    </a:lnTo>
                    <a:lnTo>
                      <a:pt x="263" y="140"/>
                    </a:lnTo>
                    <a:lnTo>
                      <a:pt x="247" y="151"/>
                    </a:lnTo>
                    <a:lnTo>
                      <a:pt x="234" y="168"/>
                    </a:lnTo>
                    <a:lnTo>
                      <a:pt x="234" y="190"/>
                    </a:lnTo>
                    <a:lnTo>
                      <a:pt x="254" y="205"/>
                    </a:lnTo>
                    <a:lnTo>
                      <a:pt x="254" y="226"/>
                    </a:lnTo>
                    <a:lnTo>
                      <a:pt x="237" y="237"/>
                    </a:lnTo>
                    <a:lnTo>
                      <a:pt x="215" y="237"/>
                    </a:lnTo>
                    <a:lnTo>
                      <a:pt x="196" y="219"/>
                    </a:lnTo>
                    <a:lnTo>
                      <a:pt x="187" y="207"/>
                    </a:lnTo>
                    <a:lnTo>
                      <a:pt x="168" y="205"/>
                    </a:lnTo>
                    <a:lnTo>
                      <a:pt x="153" y="222"/>
                    </a:lnTo>
                    <a:lnTo>
                      <a:pt x="129" y="239"/>
                    </a:lnTo>
                    <a:lnTo>
                      <a:pt x="124" y="222"/>
                    </a:lnTo>
                    <a:lnTo>
                      <a:pt x="123" y="178"/>
                    </a:lnTo>
                    <a:lnTo>
                      <a:pt x="139" y="118"/>
                    </a:lnTo>
                    <a:lnTo>
                      <a:pt x="158" y="127"/>
                    </a:lnTo>
                    <a:lnTo>
                      <a:pt x="179" y="127"/>
                    </a:lnTo>
                    <a:lnTo>
                      <a:pt x="185" y="77"/>
                    </a:lnTo>
                    <a:lnTo>
                      <a:pt x="140" y="64"/>
                    </a:lnTo>
                    <a:lnTo>
                      <a:pt x="150" y="23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81" name="Freeform 49"/>
              <p:cNvSpPr>
                <a:spLocks/>
              </p:cNvSpPr>
              <p:nvPr/>
            </p:nvSpPr>
            <p:spPr bwMode="auto">
              <a:xfrm>
                <a:off x="2785" y="2003"/>
                <a:ext cx="641" cy="800"/>
              </a:xfrm>
              <a:custGeom>
                <a:avLst/>
                <a:gdLst>
                  <a:gd name="T0" fmla="*/ 348 w 641"/>
                  <a:gd name="T1" fmla="*/ 17 h 800"/>
                  <a:gd name="T2" fmla="*/ 311 w 641"/>
                  <a:gd name="T3" fmla="*/ 10 h 800"/>
                  <a:gd name="T4" fmla="*/ 258 w 641"/>
                  <a:gd name="T5" fmla="*/ 73 h 800"/>
                  <a:gd name="T6" fmla="*/ 210 w 641"/>
                  <a:gd name="T7" fmla="*/ 124 h 800"/>
                  <a:gd name="T8" fmla="*/ 157 w 641"/>
                  <a:gd name="T9" fmla="*/ 107 h 800"/>
                  <a:gd name="T10" fmla="*/ 144 w 641"/>
                  <a:gd name="T11" fmla="*/ 162 h 800"/>
                  <a:gd name="T12" fmla="*/ 90 w 641"/>
                  <a:gd name="T13" fmla="*/ 206 h 800"/>
                  <a:gd name="T14" fmla="*/ 102 w 641"/>
                  <a:gd name="T15" fmla="*/ 263 h 800"/>
                  <a:gd name="T16" fmla="*/ 46 w 641"/>
                  <a:gd name="T17" fmla="*/ 315 h 800"/>
                  <a:gd name="T18" fmla="*/ 42 w 641"/>
                  <a:gd name="T19" fmla="*/ 370 h 800"/>
                  <a:gd name="T20" fmla="*/ 7 w 641"/>
                  <a:gd name="T21" fmla="*/ 406 h 800"/>
                  <a:gd name="T22" fmla="*/ 26 w 641"/>
                  <a:gd name="T23" fmla="*/ 459 h 800"/>
                  <a:gd name="T24" fmla="*/ 20 w 641"/>
                  <a:gd name="T25" fmla="*/ 503 h 800"/>
                  <a:gd name="T26" fmla="*/ 57 w 641"/>
                  <a:gd name="T27" fmla="*/ 580 h 800"/>
                  <a:gd name="T28" fmla="*/ 136 w 641"/>
                  <a:gd name="T29" fmla="*/ 593 h 800"/>
                  <a:gd name="T30" fmla="*/ 120 w 641"/>
                  <a:gd name="T31" fmla="*/ 703 h 800"/>
                  <a:gd name="T32" fmla="*/ 176 w 641"/>
                  <a:gd name="T33" fmla="*/ 767 h 800"/>
                  <a:gd name="T34" fmla="*/ 226 w 641"/>
                  <a:gd name="T35" fmla="*/ 762 h 800"/>
                  <a:gd name="T36" fmla="*/ 267 w 641"/>
                  <a:gd name="T37" fmla="*/ 800 h 800"/>
                  <a:gd name="T38" fmla="*/ 394 w 641"/>
                  <a:gd name="T39" fmla="*/ 790 h 800"/>
                  <a:gd name="T40" fmla="*/ 438 w 641"/>
                  <a:gd name="T41" fmla="*/ 779 h 800"/>
                  <a:gd name="T42" fmla="*/ 473 w 641"/>
                  <a:gd name="T43" fmla="*/ 774 h 800"/>
                  <a:gd name="T44" fmla="*/ 484 w 641"/>
                  <a:gd name="T45" fmla="*/ 714 h 800"/>
                  <a:gd name="T46" fmla="*/ 528 w 641"/>
                  <a:gd name="T47" fmla="*/ 658 h 800"/>
                  <a:gd name="T48" fmla="*/ 462 w 641"/>
                  <a:gd name="T49" fmla="*/ 563 h 800"/>
                  <a:gd name="T50" fmla="*/ 475 w 641"/>
                  <a:gd name="T51" fmla="*/ 491 h 800"/>
                  <a:gd name="T52" fmla="*/ 499 w 641"/>
                  <a:gd name="T53" fmla="*/ 459 h 800"/>
                  <a:gd name="T54" fmla="*/ 539 w 641"/>
                  <a:gd name="T55" fmla="*/ 438 h 800"/>
                  <a:gd name="T56" fmla="*/ 641 w 641"/>
                  <a:gd name="T57" fmla="*/ 406 h 800"/>
                  <a:gd name="T58" fmla="*/ 641 w 641"/>
                  <a:gd name="T59" fmla="*/ 336 h 800"/>
                  <a:gd name="T60" fmla="*/ 601 w 641"/>
                  <a:gd name="T61" fmla="*/ 188 h 800"/>
                  <a:gd name="T62" fmla="*/ 608 w 641"/>
                  <a:gd name="T63" fmla="*/ 84 h 800"/>
                  <a:gd name="T64" fmla="*/ 563 w 641"/>
                  <a:gd name="T65" fmla="*/ 31 h 800"/>
                  <a:gd name="T66" fmla="*/ 479 w 641"/>
                  <a:gd name="T67" fmla="*/ 0 h 800"/>
                  <a:gd name="T68" fmla="*/ 398 w 641"/>
                  <a:gd name="T69" fmla="*/ 31 h 80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41"/>
                  <a:gd name="T106" fmla="*/ 0 h 800"/>
                  <a:gd name="T107" fmla="*/ 641 w 641"/>
                  <a:gd name="T108" fmla="*/ 800 h 80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41" h="800">
                    <a:moveTo>
                      <a:pt x="398" y="31"/>
                    </a:moveTo>
                    <a:lnTo>
                      <a:pt x="348" y="17"/>
                    </a:lnTo>
                    <a:lnTo>
                      <a:pt x="320" y="17"/>
                    </a:lnTo>
                    <a:lnTo>
                      <a:pt x="311" y="10"/>
                    </a:lnTo>
                    <a:lnTo>
                      <a:pt x="280" y="53"/>
                    </a:lnTo>
                    <a:lnTo>
                      <a:pt x="258" y="73"/>
                    </a:lnTo>
                    <a:lnTo>
                      <a:pt x="228" y="123"/>
                    </a:lnTo>
                    <a:lnTo>
                      <a:pt x="210" y="124"/>
                    </a:lnTo>
                    <a:lnTo>
                      <a:pt x="190" y="102"/>
                    </a:lnTo>
                    <a:lnTo>
                      <a:pt x="157" y="107"/>
                    </a:lnTo>
                    <a:lnTo>
                      <a:pt x="155" y="150"/>
                    </a:lnTo>
                    <a:lnTo>
                      <a:pt x="144" y="162"/>
                    </a:lnTo>
                    <a:lnTo>
                      <a:pt x="116" y="182"/>
                    </a:lnTo>
                    <a:lnTo>
                      <a:pt x="90" y="206"/>
                    </a:lnTo>
                    <a:lnTo>
                      <a:pt x="110" y="227"/>
                    </a:lnTo>
                    <a:lnTo>
                      <a:pt x="102" y="263"/>
                    </a:lnTo>
                    <a:lnTo>
                      <a:pt x="82" y="278"/>
                    </a:lnTo>
                    <a:lnTo>
                      <a:pt x="46" y="315"/>
                    </a:lnTo>
                    <a:lnTo>
                      <a:pt x="53" y="350"/>
                    </a:lnTo>
                    <a:lnTo>
                      <a:pt x="42" y="370"/>
                    </a:lnTo>
                    <a:lnTo>
                      <a:pt x="8" y="372"/>
                    </a:lnTo>
                    <a:lnTo>
                      <a:pt x="7" y="406"/>
                    </a:lnTo>
                    <a:lnTo>
                      <a:pt x="24" y="431"/>
                    </a:lnTo>
                    <a:lnTo>
                      <a:pt x="26" y="459"/>
                    </a:lnTo>
                    <a:lnTo>
                      <a:pt x="0" y="488"/>
                    </a:lnTo>
                    <a:lnTo>
                      <a:pt x="20" y="503"/>
                    </a:lnTo>
                    <a:lnTo>
                      <a:pt x="34" y="563"/>
                    </a:lnTo>
                    <a:lnTo>
                      <a:pt x="57" y="580"/>
                    </a:lnTo>
                    <a:lnTo>
                      <a:pt x="102" y="583"/>
                    </a:lnTo>
                    <a:lnTo>
                      <a:pt x="136" y="593"/>
                    </a:lnTo>
                    <a:lnTo>
                      <a:pt x="136" y="636"/>
                    </a:lnTo>
                    <a:lnTo>
                      <a:pt x="120" y="703"/>
                    </a:lnTo>
                    <a:lnTo>
                      <a:pt x="104" y="747"/>
                    </a:lnTo>
                    <a:lnTo>
                      <a:pt x="176" y="767"/>
                    </a:lnTo>
                    <a:lnTo>
                      <a:pt x="214" y="747"/>
                    </a:lnTo>
                    <a:lnTo>
                      <a:pt x="226" y="762"/>
                    </a:lnTo>
                    <a:lnTo>
                      <a:pt x="239" y="800"/>
                    </a:lnTo>
                    <a:lnTo>
                      <a:pt x="267" y="800"/>
                    </a:lnTo>
                    <a:lnTo>
                      <a:pt x="296" y="790"/>
                    </a:lnTo>
                    <a:lnTo>
                      <a:pt x="394" y="790"/>
                    </a:lnTo>
                    <a:lnTo>
                      <a:pt x="416" y="783"/>
                    </a:lnTo>
                    <a:lnTo>
                      <a:pt x="438" y="779"/>
                    </a:lnTo>
                    <a:lnTo>
                      <a:pt x="465" y="790"/>
                    </a:lnTo>
                    <a:lnTo>
                      <a:pt x="473" y="774"/>
                    </a:lnTo>
                    <a:lnTo>
                      <a:pt x="473" y="728"/>
                    </a:lnTo>
                    <a:lnTo>
                      <a:pt x="484" y="714"/>
                    </a:lnTo>
                    <a:lnTo>
                      <a:pt x="513" y="699"/>
                    </a:lnTo>
                    <a:lnTo>
                      <a:pt x="528" y="658"/>
                    </a:lnTo>
                    <a:lnTo>
                      <a:pt x="469" y="588"/>
                    </a:lnTo>
                    <a:lnTo>
                      <a:pt x="462" y="563"/>
                    </a:lnTo>
                    <a:lnTo>
                      <a:pt x="449" y="532"/>
                    </a:lnTo>
                    <a:lnTo>
                      <a:pt x="475" y="491"/>
                    </a:lnTo>
                    <a:lnTo>
                      <a:pt x="499" y="488"/>
                    </a:lnTo>
                    <a:lnTo>
                      <a:pt x="499" y="459"/>
                    </a:lnTo>
                    <a:lnTo>
                      <a:pt x="526" y="454"/>
                    </a:lnTo>
                    <a:lnTo>
                      <a:pt x="539" y="438"/>
                    </a:lnTo>
                    <a:lnTo>
                      <a:pt x="584" y="423"/>
                    </a:lnTo>
                    <a:lnTo>
                      <a:pt x="641" y="406"/>
                    </a:lnTo>
                    <a:lnTo>
                      <a:pt x="622" y="375"/>
                    </a:lnTo>
                    <a:lnTo>
                      <a:pt x="641" y="336"/>
                    </a:lnTo>
                    <a:lnTo>
                      <a:pt x="641" y="254"/>
                    </a:lnTo>
                    <a:lnTo>
                      <a:pt x="601" y="188"/>
                    </a:lnTo>
                    <a:lnTo>
                      <a:pt x="641" y="114"/>
                    </a:lnTo>
                    <a:lnTo>
                      <a:pt x="608" y="84"/>
                    </a:lnTo>
                    <a:lnTo>
                      <a:pt x="581" y="73"/>
                    </a:lnTo>
                    <a:lnTo>
                      <a:pt x="563" y="31"/>
                    </a:lnTo>
                    <a:lnTo>
                      <a:pt x="522" y="0"/>
                    </a:lnTo>
                    <a:lnTo>
                      <a:pt x="479" y="0"/>
                    </a:lnTo>
                    <a:lnTo>
                      <a:pt x="453" y="20"/>
                    </a:lnTo>
                    <a:lnTo>
                      <a:pt x="398" y="31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82" name="Freeform 50"/>
              <p:cNvSpPr>
                <a:spLocks/>
              </p:cNvSpPr>
              <p:nvPr/>
            </p:nvSpPr>
            <p:spPr bwMode="auto">
              <a:xfrm>
                <a:off x="2706" y="2107"/>
                <a:ext cx="225" cy="268"/>
              </a:xfrm>
              <a:custGeom>
                <a:avLst/>
                <a:gdLst>
                  <a:gd name="T0" fmla="*/ 225 w 225"/>
                  <a:gd name="T1" fmla="*/ 58 h 268"/>
                  <a:gd name="T2" fmla="*/ 199 w 225"/>
                  <a:gd name="T3" fmla="*/ 75 h 268"/>
                  <a:gd name="T4" fmla="*/ 170 w 225"/>
                  <a:gd name="T5" fmla="*/ 102 h 268"/>
                  <a:gd name="T6" fmla="*/ 191 w 225"/>
                  <a:gd name="T7" fmla="*/ 123 h 268"/>
                  <a:gd name="T8" fmla="*/ 183 w 225"/>
                  <a:gd name="T9" fmla="*/ 159 h 268"/>
                  <a:gd name="T10" fmla="*/ 162 w 225"/>
                  <a:gd name="T11" fmla="*/ 174 h 268"/>
                  <a:gd name="T12" fmla="*/ 127 w 225"/>
                  <a:gd name="T13" fmla="*/ 210 h 268"/>
                  <a:gd name="T14" fmla="*/ 133 w 225"/>
                  <a:gd name="T15" fmla="*/ 246 h 268"/>
                  <a:gd name="T16" fmla="*/ 121 w 225"/>
                  <a:gd name="T17" fmla="*/ 268 h 268"/>
                  <a:gd name="T18" fmla="*/ 86 w 225"/>
                  <a:gd name="T19" fmla="*/ 268 h 268"/>
                  <a:gd name="T20" fmla="*/ 67 w 225"/>
                  <a:gd name="T21" fmla="*/ 239 h 268"/>
                  <a:gd name="T22" fmla="*/ 50 w 225"/>
                  <a:gd name="T23" fmla="*/ 206 h 268"/>
                  <a:gd name="T24" fmla="*/ 34 w 225"/>
                  <a:gd name="T25" fmla="*/ 198 h 268"/>
                  <a:gd name="T26" fmla="*/ 5 w 225"/>
                  <a:gd name="T27" fmla="*/ 198 h 268"/>
                  <a:gd name="T28" fmla="*/ 0 w 225"/>
                  <a:gd name="T29" fmla="*/ 167 h 268"/>
                  <a:gd name="T30" fmla="*/ 22 w 225"/>
                  <a:gd name="T31" fmla="*/ 131 h 268"/>
                  <a:gd name="T32" fmla="*/ 41 w 225"/>
                  <a:gd name="T33" fmla="*/ 99 h 268"/>
                  <a:gd name="T34" fmla="*/ 52 w 225"/>
                  <a:gd name="T35" fmla="*/ 101 h 268"/>
                  <a:gd name="T36" fmla="*/ 73 w 225"/>
                  <a:gd name="T37" fmla="*/ 121 h 268"/>
                  <a:gd name="T38" fmla="*/ 93 w 225"/>
                  <a:gd name="T39" fmla="*/ 121 h 268"/>
                  <a:gd name="T40" fmla="*/ 102 w 225"/>
                  <a:gd name="T41" fmla="*/ 70 h 268"/>
                  <a:gd name="T42" fmla="*/ 86 w 225"/>
                  <a:gd name="T43" fmla="*/ 48 h 268"/>
                  <a:gd name="T44" fmla="*/ 86 w 225"/>
                  <a:gd name="T45" fmla="*/ 24 h 268"/>
                  <a:gd name="T46" fmla="*/ 116 w 225"/>
                  <a:gd name="T47" fmla="*/ 0 h 268"/>
                  <a:gd name="T48" fmla="*/ 144 w 225"/>
                  <a:gd name="T49" fmla="*/ 0 h 268"/>
                  <a:gd name="T50" fmla="*/ 169 w 225"/>
                  <a:gd name="T51" fmla="*/ 22 h 268"/>
                  <a:gd name="T52" fmla="*/ 225 w 225"/>
                  <a:gd name="T53" fmla="*/ 58 h 26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25"/>
                  <a:gd name="T82" fmla="*/ 0 h 268"/>
                  <a:gd name="T83" fmla="*/ 225 w 225"/>
                  <a:gd name="T84" fmla="*/ 268 h 26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25" h="268">
                    <a:moveTo>
                      <a:pt x="225" y="58"/>
                    </a:moveTo>
                    <a:lnTo>
                      <a:pt x="199" y="75"/>
                    </a:lnTo>
                    <a:lnTo>
                      <a:pt x="170" y="102"/>
                    </a:lnTo>
                    <a:lnTo>
                      <a:pt x="191" y="123"/>
                    </a:lnTo>
                    <a:lnTo>
                      <a:pt x="183" y="159"/>
                    </a:lnTo>
                    <a:lnTo>
                      <a:pt x="162" y="174"/>
                    </a:lnTo>
                    <a:lnTo>
                      <a:pt x="127" y="210"/>
                    </a:lnTo>
                    <a:lnTo>
                      <a:pt x="133" y="246"/>
                    </a:lnTo>
                    <a:lnTo>
                      <a:pt x="121" y="268"/>
                    </a:lnTo>
                    <a:lnTo>
                      <a:pt x="86" y="268"/>
                    </a:lnTo>
                    <a:lnTo>
                      <a:pt x="67" y="239"/>
                    </a:lnTo>
                    <a:lnTo>
                      <a:pt x="50" y="206"/>
                    </a:lnTo>
                    <a:lnTo>
                      <a:pt x="34" y="198"/>
                    </a:lnTo>
                    <a:lnTo>
                      <a:pt x="5" y="198"/>
                    </a:lnTo>
                    <a:lnTo>
                      <a:pt x="0" y="167"/>
                    </a:lnTo>
                    <a:lnTo>
                      <a:pt x="22" y="131"/>
                    </a:lnTo>
                    <a:lnTo>
                      <a:pt x="41" y="99"/>
                    </a:lnTo>
                    <a:lnTo>
                      <a:pt x="52" y="101"/>
                    </a:lnTo>
                    <a:lnTo>
                      <a:pt x="73" y="121"/>
                    </a:lnTo>
                    <a:lnTo>
                      <a:pt x="93" y="121"/>
                    </a:lnTo>
                    <a:lnTo>
                      <a:pt x="102" y="70"/>
                    </a:lnTo>
                    <a:lnTo>
                      <a:pt x="86" y="48"/>
                    </a:lnTo>
                    <a:lnTo>
                      <a:pt x="86" y="24"/>
                    </a:lnTo>
                    <a:lnTo>
                      <a:pt x="116" y="0"/>
                    </a:lnTo>
                    <a:lnTo>
                      <a:pt x="144" y="0"/>
                    </a:lnTo>
                    <a:lnTo>
                      <a:pt x="169" y="22"/>
                    </a:lnTo>
                    <a:lnTo>
                      <a:pt x="225" y="58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83" name="Freeform 51"/>
              <p:cNvSpPr>
                <a:spLocks/>
              </p:cNvSpPr>
              <p:nvPr/>
            </p:nvSpPr>
            <p:spPr bwMode="auto">
              <a:xfrm>
                <a:off x="2003" y="2356"/>
                <a:ext cx="920" cy="1001"/>
              </a:xfrm>
              <a:custGeom>
                <a:avLst/>
                <a:gdLst>
                  <a:gd name="T0" fmla="*/ 614 w 920"/>
                  <a:gd name="T1" fmla="*/ 55 h 1001"/>
                  <a:gd name="T2" fmla="*/ 718 w 920"/>
                  <a:gd name="T3" fmla="*/ 126 h 1001"/>
                  <a:gd name="T4" fmla="*/ 774 w 920"/>
                  <a:gd name="T5" fmla="*/ 194 h 1001"/>
                  <a:gd name="T6" fmla="*/ 839 w 920"/>
                  <a:gd name="T7" fmla="*/ 225 h 1001"/>
                  <a:gd name="T8" fmla="*/ 920 w 920"/>
                  <a:gd name="T9" fmla="*/ 239 h 1001"/>
                  <a:gd name="T10" fmla="*/ 903 w 920"/>
                  <a:gd name="T11" fmla="*/ 351 h 1001"/>
                  <a:gd name="T12" fmla="*/ 860 w 920"/>
                  <a:gd name="T13" fmla="*/ 419 h 1001"/>
                  <a:gd name="T14" fmla="*/ 806 w 920"/>
                  <a:gd name="T15" fmla="*/ 428 h 1001"/>
                  <a:gd name="T16" fmla="*/ 779 w 920"/>
                  <a:gd name="T17" fmla="*/ 479 h 1001"/>
                  <a:gd name="T18" fmla="*/ 753 w 920"/>
                  <a:gd name="T19" fmla="*/ 532 h 1001"/>
                  <a:gd name="T20" fmla="*/ 764 w 920"/>
                  <a:gd name="T21" fmla="*/ 539 h 1001"/>
                  <a:gd name="T22" fmla="*/ 797 w 920"/>
                  <a:gd name="T23" fmla="*/ 534 h 1001"/>
                  <a:gd name="T24" fmla="*/ 804 w 920"/>
                  <a:gd name="T25" fmla="*/ 595 h 1001"/>
                  <a:gd name="T26" fmla="*/ 813 w 920"/>
                  <a:gd name="T27" fmla="*/ 670 h 1001"/>
                  <a:gd name="T28" fmla="*/ 789 w 920"/>
                  <a:gd name="T29" fmla="*/ 685 h 1001"/>
                  <a:gd name="T30" fmla="*/ 794 w 920"/>
                  <a:gd name="T31" fmla="*/ 718 h 1001"/>
                  <a:gd name="T32" fmla="*/ 789 w 920"/>
                  <a:gd name="T33" fmla="*/ 783 h 1001"/>
                  <a:gd name="T34" fmla="*/ 815 w 920"/>
                  <a:gd name="T35" fmla="*/ 822 h 1001"/>
                  <a:gd name="T36" fmla="*/ 783 w 920"/>
                  <a:gd name="T37" fmla="*/ 868 h 1001"/>
                  <a:gd name="T38" fmla="*/ 716 w 920"/>
                  <a:gd name="T39" fmla="*/ 916 h 1001"/>
                  <a:gd name="T40" fmla="*/ 640 w 920"/>
                  <a:gd name="T41" fmla="*/ 900 h 1001"/>
                  <a:gd name="T42" fmla="*/ 523 w 920"/>
                  <a:gd name="T43" fmla="*/ 868 h 1001"/>
                  <a:gd name="T44" fmla="*/ 466 w 920"/>
                  <a:gd name="T45" fmla="*/ 940 h 1001"/>
                  <a:gd name="T46" fmla="*/ 414 w 920"/>
                  <a:gd name="T47" fmla="*/ 1001 h 1001"/>
                  <a:gd name="T48" fmla="*/ 351 w 920"/>
                  <a:gd name="T49" fmla="*/ 940 h 1001"/>
                  <a:gd name="T50" fmla="*/ 216 w 920"/>
                  <a:gd name="T51" fmla="*/ 919 h 1001"/>
                  <a:gd name="T52" fmla="*/ 157 w 920"/>
                  <a:gd name="T53" fmla="*/ 888 h 1001"/>
                  <a:gd name="T54" fmla="*/ 118 w 920"/>
                  <a:gd name="T55" fmla="*/ 832 h 1001"/>
                  <a:gd name="T56" fmla="*/ 140 w 920"/>
                  <a:gd name="T57" fmla="*/ 774 h 1001"/>
                  <a:gd name="T58" fmla="*/ 174 w 920"/>
                  <a:gd name="T59" fmla="*/ 694 h 1001"/>
                  <a:gd name="T60" fmla="*/ 186 w 920"/>
                  <a:gd name="T61" fmla="*/ 597 h 1001"/>
                  <a:gd name="T62" fmla="*/ 210 w 920"/>
                  <a:gd name="T63" fmla="*/ 506 h 1001"/>
                  <a:gd name="T64" fmla="*/ 165 w 920"/>
                  <a:gd name="T65" fmla="*/ 404 h 1001"/>
                  <a:gd name="T66" fmla="*/ 140 w 920"/>
                  <a:gd name="T67" fmla="*/ 373 h 1001"/>
                  <a:gd name="T68" fmla="*/ 93 w 920"/>
                  <a:gd name="T69" fmla="*/ 346 h 1001"/>
                  <a:gd name="T70" fmla="*/ 30 w 920"/>
                  <a:gd name="T71" fmla="*/ 326 h 1001"/>
                  <a:gd name="T72" fmla="*/ 25 w 920"/>
                  <a:gd name="T73" fmla="*/ 285 h 1001"/>
                  <a:gd name="T74" fmla="*/ 35 w 920"/>
                  <a:gd name="T75" fmla="*/ 240 h 1001"/>
                  <a:gd name="T76" fmla="*/ 137 w 920"/>
                  <a:gd name="T77" fmla="*/ 210 h 1001"/>
                  <a:gd name="T78" fmla="*/ 174 w 920"/>
                  <a:gd name="T79" fmla="*/ 244 h 1001"/>
                  <a:gd name="T80" fmla="*/ 220 w 920"/>
                  <a:gd name="T81" fmla="*/ 249 h 1001"/>
                  <a:gd name="T82" fmla="*/ 242 w 920"/>
                  <a:gd name="T83" fmla="*/ 119 h 1001"/>
                  <a:gd name="T84" fmla="*/ 276 w 920"/>
                  <a:gd name="T85" fmla="*/ 164 h 1001"/>
                  <a:gd name="T86" fmla="*/ 340 w 920"/>
                  <a:gd name="T87" fmla="*/ 184 h 1001"/>
                  <a:gd name="T88" fmla="*/ 391 w 920"/>
                  <a:gd name="T89" fmla="*/ 143 h 1001"/>
                  <a:gd name="T90" fmla="*/ 445 w 920"/>
                  <a:gd name="T91" fmla="*/ 119 h 1001"/>
                  <a:gd name="T92" fmla="*/ 528 w 920"/>
                  <a:gd name="T93" fmla="*/ 24 h 100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20"/>
                  <a:gd name="T142" fmla="*/ 0 h 1001"/>
                  <a:gd name="T143" fmla="*/ 920 w 920"/>
                  <a:gd name="T144" fmla="*/ 1001 h 100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20" h="1001">
                    <a:moveTo>
                      <a:pt x="561" y="0"/>
                    </a:moveTo>
                    <a:lnTo>
                      <a:pt x="614" y="55"/>
                    </a:lnTo>
                    <a:lnTo>
                      <a:pt x="666" y="116"/>
                    </a:lnTo>
                    <a:lnTo>
                      <a:pt x="718" y="126"/>
                    </a:lnTo>
                    <a:lnTo>
                      <a:pt x="744" y="184"/>
                    </a:lnTo>
                    <a:lnTo>
                      <a:pt x="774" y="194"/>
                    </a:lnTo>
                    <a:lnTo>
                      <a:pt x="815" y="208"/>
                    </a:lnTo>
                    <a:lnTo>
                      <a:pt x="839" y="225"/>
                    </a:lnTo>
                    <a:lnTo>
                      <a:pt x="886" y="228"/>
                    </a:lnTo>
                    <a:lnTo>
                      <a:pt x="920" y="239"/>
                    </a:lnTo>
                    <a:lnTo>
                      <a:pt x="920" y="283"/>
                    </a:lnTo>
                    <a:lnTo>
                      <a:pt x="903" y="351"/>
                    </a:lnTo>
                    <a:lnTo>
                      <a:pt x="886" y="397"/>
                    </a:lnTo>
                    <a:lnTo>
                      <a:pt x="860" y="419"/>
                    </a:lnTo>
                    <a:lnTo>
                      <a:pt x="826" y="428"/>
                    </a:lnTo>
                    <a:lnTo>
                      <a:pt x="806" y="428"/>
                    </a:lnTo>
                    <a:lnTo>
                      <a:pt x="806" y="459"/>
                    </a:lnTo>
                    <a:lnTo>
                      <a:pt x="779" y="479"/>
                    </a:lnTo>
                    <a:lnTo>
                      <a:pt x="760" y="503"/>
                    </a:lnTo>
                    <a:lnTo>
                      <a:pt x="753" y="532"/>
                    </a:lnTo>
                    <a:lnTo>
                      <a:pt x="745" y="546"/>
                    </a:lnTo>
                    <a:lnTo>
                      <a:pt x="764" y="539"/>
                    </a:lnTo>
                    <a:lnTo>
                      <a:pt x="782" y="534"/>
                    </a:lnTo>
                    <a:lnTo>
                      <a:pt x="797" y="534"/>
                    </a:lnTo>
                    <a:lnTo>
                      <a:pt x="789" y="568"/>
                    </a:lnTo>
                    <a:lnTo>
                      <a:pt x="804" y="595"/>
                    </a:lnTo>
                    <a:lnTo>
                      <a:pt x="813" y="633"/>
                    </a:lnTo>
                    <a:lnTo>
                      <a:pt x="813" y="670"/>
                    </a:lnTo>
                    <a:lnTo>
                      <a:pt x="800" y="682"/>
                    </a:lnTo>
                    <a:lnTo>
                      <a:pt x="789" y="685"/>
                    </a:lnTo>
                    <a:lnTo>
                      <a:pt x="789" y="714"/>
                    </a:lnTo>
                    <a:lnTo>
                      <a:pt x="794" y="718"/>
                    </a:lnTo>
                    <a:lnTo>
                      <a:pt x="789" y="743"/>
                    </a:lnTo>
                    <a:lnTo>
                      <a:pt x="789" y="783"/>
                    </a:lnTo>
                    <a:lnTo>
                      <a:pt x="804" y="795"/>
                    </a:lnTo>
                    <a:lnTo>
                      <a:pt x="815" y="822"/>
                    </a:lnTo>
                    <a:lnTo>
                      <a:pt x="805" y="836"/>
                    </a:lnTo>
                    <a:lnTo>
                      <a:pt x="783" y="868"/>
                    </a:lnTo>
                    <a:lnTo>
                      <a:pt x="760" y="894"/>
                    </a:lnTo>
                    <a:lnTo>
                      <a:pt x="716" y="916"/>
                    </a:lnTo>
                    <a:lnTo>
                      <a:pt x="678" y="912"/>
                    </a:lnTo>
                    <a:lnTo>
                      <a:pt x="640" y="900"/>
                    </a:lnTo>
                    <a:lnTo>
                      <a:pt x="577" y="868"/>
                    </a:lnTo>
                    <a:lnTo>
                      <a:pt x="523" y="868"/>
                    </a:lnTo>
                    <a:lnTo>
                      <a:pt x="485" y="892"/>
                    </a:lnTo>
                    <a:lnTo>
                      <a:pt x="466" y="940"/>
                    </a:lnTo>
                    <a:lnTo>
                      <a:pt x="460" y="999"/>
                    </a:lnTo>
                    <a:lnTo>
                      <a:pt x="414" y="1001"/>
                    </a:lnTo>
                    <a:lnTo>
                      <a:pt x="373" y="981"/>
                    </a:lnTo>
                    <a:lnTo>
                      <a:pt x="351" y="940"/>
                    </a:lnTo>
                    <a:lnTo>
                      <a:pt x="307" y="928"/>
                    </a:lnTo>
                    <a:lnTo>
                      <a:pt x="216" y="919"/>
                    </a:lnTo>
                    <a:lnTo>
                      <a:pt x="164" y="904"/>
                    </a:lnTo>
                    <a:lnTo>
                      <a:pt x="157" y="888"/>
                    </a:lnTo>
                    <a:lnTo>
                      <a:pt x="118" y="859"/>
                    </a:lnTo>
                    <a:lnTo>
                      <a:pt x="118" y="832"/>
                    </a:lnTo>
                    <a:lnTo>
                      <a:pt x="129" y="812"/>
                    </a:lnTo>
                    <a:lnTo>
                      <a:pt x="140" y="774"/>
                    </a:lnTo>
                    <a:lnTo>
                      <a:pt x="153" y="735"/>
                    </a:lnTo>
                    <a:lnTo>
                      <a:pt x="174" y="694"/>
                    </a:lnTo>
                    <a:lnTo>
                      <a:pt x="171" y="638"/>
                    </a:lnTo>
                    <a:lnTo>
                      <a:pt x="186" y="597"/>
                    </a:lnTo>
                    <a:lnTo>
                      <a:pt x="198" y="575"/>
                    </a:lnTo>
                    <a:lnTo>
                      <a:pt x="210" y="506"/>
                    </a:lnTo>
                    <a:lnTo>
                      <a:pt x="137" y="460"/>
                    </a:lnTo>
                    <a:lnTo>
                      <a:pt x="165" y="404"/>
                    </a:lnTo>
                    <a:lnTo>
                      <a:pt x="141" y="394"/>
                    </a:lnTo>
                    <a:lnTo>
                      <a:pt x="140" y="373"/>
                    </a:lnTo>
                    <a:lnTo>
                      <a:pt x="115" y="348"/>
                    </a:lnTo>
                    <a:lnTo>
                      <a:pt x="93" y="346"/>
                    </a:lnTo>
                    <a:lnTo>
                      <a:pt x="60" y="339"/>
                    </a:lnTo>
                    <a:lnTo>
                      <a:pt x="30" y="326"/>
                    </a:lnTo>
                    <a:lnTo>
                      <a:pt x="0" y="309"/>
                    </a:lnTo>
                    <a:lnTo>
                      <a:pt x="25" y="285"/>
                    </a:lnTo>
                    <a:lnTo>
                      <a:pt x="25" y="261"/>
                    </a:lnTo>
                    <a:lnTo>
                      <a:pt x="35" y="240"/>
                    </a:lnTo>
                    <a:lnTo>
                      <a:pt x="92" y="240"/>
                    </a:lnTo>
                    <a:lnTo>
                      <a:pt x="137" y="210"/>
                    </a:lnTo>
                    <a:lnTo>
                      <a:pt x="145" y="228"/>
                    </a:lnTo>
                    <a:lnTo>
                      <a:pt x="174" y="244"/>
                    </a:lnTo>
                    <a:lnTo>
                      <a:pt x="185" y="249"/>
                    </a:lnTo>
                    <a:lnTo>
                      <a:pt x="220" y="249"/>
                    </a:lnTo>
                    <a:lnTo>
                      <a:pt x="242" y="240"/>
                    </a:lnTo>
                    <a:lnTo>
                      <a:pt x="242" y="119"/>
                    </a:lnTo>
                    <a:lnTo>
                      <a:pt x="276" y="131"/>
                    </a:lnTo>
                    <a:lnTo>
                      <a:pt x="276" y="164"/>
                    </a:lnTo>
                    <a:lnTo>
                      <a:pt x="299" y="184"/>
                    </a:lnTo>
                    <a:lnTo>
                      <a:pt x="340" y="184"/>
                    </a:lnTo>
                    <a:lnTo>
                      <a:pt x="382" y="164"/>
                    </a:lnTo>
                    <a:lnTo>
                      <a:pt x="391" y="143"/>
                    </a:lnTo>
                    <a:lnTo>
                      <a:pt x="427" y="133"/>
                    </a:lnTo>
                    <a:lnTo>
                      <a:pt x="445" y="119"/>
                    </a:lnTo>
                    <a:lnTo>
                      <a:pt x="479" y="87"/>
                    </a:lnTo>
                    <a:lnTo>
                      <a:pt x="528" y="24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84" name="Freeform 52"/>
              <p:cNvSpPr>
                <a:spLocks/>
              </p:cNvSpPr>
              <p:nvPr/>
            </p:nvSpPr>
            <p:spPr bwMode="auto">
              <a:xfrm>
                <a:off x="2747" y="2746"/>
                <a:ext cx="331" cy="246"/>
              </a:xfrm>
              <a:custGeom>
                <a:avLst/>
                <a:gdLst>
                  <a:gd name="T0" fmla="*/ 144 w 331"/>
                  <a:gd name="T1" fmla="*/ 2 h 246"/>
                  <a:gd name="T2" fmla="*/ 116 w 331"/>
                  <a:gd name="T3" fmla="*/ 26 h 246"/>
                  <a:gd name="T4" fmla="*/ 86 w 331"/>
                  <a:gd name="T5" fmla="*/ 35 h 246"/>
                  <a:gd name="T6" fmla="*/ 60 w 331"/>
                  <a:gd name="T7" fmla="*/ 36 h 246"/>
                  <a:gd name="T8" fmla="*/ 60 w 331"/>
                  <a:gd name="T9" fmla="*/ 67 h 246"/>
                  <a:gd name="T10" fmla="*/ 34 w 331"/>
                  <a:gd name="T11" fmla="*/ 87 h 246"/>
                  <a:gd name="T12" fmla="*/ 15 w 331"/>
                  <a:gd name="T13" fmla="*/ 111 h 246"/>
                  <a:gd name="T14" fmla="*/ 8 w 331"/>
                  <a:gd name="T15" fmla="*/ 139 h 246"/>
                  <a:gd name="T16" fmla="*/ 0 w 331"/>
                  <a:gd name="T17" fmla="*/ 156 h 246"/>
                  <a:gd name="T18" fmla="*/ 24 w 331"/>
                  <a:gd name="T19" fmla="*/ 149 h 246"/>
                  <a:gd name="T20" fmla="*/ 38 w 331"/>
                  <a:gd name="T21" fmla="*/ 144 h 246"/>
                  <a:gd name="T22" fmla="*/ 52 w 331"/>
                  <a:gd name="T23" fmla="*/ 145 h 246"/>
                  <a:gd name="T24" fmla="*/ 42 w 331"/>
                  <a:gd name="T25" fmla="*/ 178 h 246"/>
                  <a:gd name="T26" fmla="*/ 61 w 331"/>
                  <a:gd name="T27" fmla="*/ 209 h 246"/>
                  <a:gd name="T28" fmla="*/ 68 w 331"/>
                  <a:gd name="T29" fmla="*/ 246 h 246"/>
                  <a:gd name="T30" fmla="*/ 77 w 331"/>
                  <a:gd name="T31" fmla="*/ 244 h 246"/>
                  <a:gd name="T32" fmla="*/ 128 w 331"/>
                  <a:gd name="T33" fmla="*/ 198 h 246"/>
                  <a:gd name="T34" fmla="*/ 162 w 331"/>
                  <a:gd name="T35" fmla="*/ 198 h 246"/>
                  <a:gd name="T36" fmla="*/ 180 w 331"/>
                  <a:gd name="T37" fmla="*/ 215 h 246"/>
                  <a:gd name="T38" fmla="*/ 208 w 331"/>
                  <a:gd name="T39" fmla="*/ 243 h 246"/>
                  <a:gd name="T40" fmla="*/ 234 w 331"/>
                  <a:gd name="T41" fmla="*/ 178 h 246"/>
                  <a:gd name="T42" fmla="*/ 278 w 331"/>
                  <a:gd name="T43" fmla="*/ 186 h 246"/>
                  <a:gd name="T44" fmla="*/ 286 w 331"/>
                  <a:gd name="T45" fmla="*/ 171 h 246"/>
                  <a:gd name="T46" fmla="*/ 311 w 331"/>
                  <a:gd name="T47" fmla="*/ 135 h 246"/>
                  <a:gd name="T48" fmla="*/ 331 w 331"/>
                  <a:gd name="T49" fmla="*/ 132 h 246"/>
                  <a:gd name="T50" fmla="*/ 307 w 331"/>
                  <a:gd name="T51" fmla="*/ 113 h 246"/>
                  <a:gd name="T52" fmla="*/ 297 w 331"/>
                  <a:gd name="T53" fmla="*/ 113 h 246"/>
                  <a:gd name="T54" fmla="*/ 275 w 331"/>
                  <a:gd name="T55" fmla="*/ 86 h 246"/>
                  <a:gd name="T56" fmla="*/ 268 w 331"/>
                  <a:gd name="T57" fmla="*/ 67 h 246"/>
                  <a:gd name="T58" fmla="*/ 277 w 331"/>
                  <a:gd name="T59" fmla="*/ 55 h 246"/>
                  <a:gd name="T60" fmla="*/ 266 w 331"/>
                  <a:gd name="T61" fmla="*/ 18 h 246"/>
                  <a:gd name="T62" fmla="*/ 252 w 331"/>
                  <a:gd name="T63" fmla="*/ 0 h 246"/>
                  <a:gd name="T64" fmla="*/ 212 w 331"/>
                  <a:gd name="T65" fmla="*/ 21 h 246"/>
                  <a:gd name="T66" fmla="*/ 144 w 331"/>
                  <a:gd name="T67" fmla="*/ 2 h 24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31"/>
                  <a:gd name="T103" fmla="*/ 0 h 246"/>
                  <a:gd name="T104" fmla="*/ 331 w 331"/>
                  <a:gd name="T105" fmla="*/ 246 h 24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31" h="246">
                    <a:moveTo>
                      <a:pt x="144" y="2"/>
                    </a:moveTo>
                    <a:lnTo>
                      <a:pt x="116" y="26"/>
                    </a:lnTo>
                    <a:lnTo>
                      <a:pt x="86" y="35"/>
                    </a:lnTo>
                    <a:lnTo>
                      <a:pt x="60" y="36"/>
                    </a:lnTo>
                    <a:lnTo>
                      <a:pt x="60" y="67"/>
                    </a:lnTo>
                    <a:lnTo>
                      <a:pt x="34" y="87"/>
                    </a:lnTo>
                    <a:lnTo>
                      <a:pt x="15" y="111"/>
                    </a:lnTo>
                    <a:lnTo>
                      <a:pt x="8" y="139"/>
                    </a:lnTo>
                    <a:lnTo>
                      <a:pt x="0" y="156"/>
                    </a:lnTo>
                    <a:lnTo>
                      <a:pt x="24" y="149"/>
                    </a:lnTo>
                    <a:lnTo>
                      <a:pt x="38" y="144"/>
                    </a:lnTo>
                    <a:lnTo>
                      <a:pt x="52" y="145"/>
                    </a:lnTo>
                    <a:lnTo>
                      <a:pt x="42" y="178"/>
                    </a:lnTo>
                    <a:lnTo>
                      <a:pt x="61" y="209"/>
                    </a:lnTo>
                    <a:lnTo>
                      <a:pt x="68" y="246"/>
                    </a:lnTo>
                    <a:lnTo>
                      <a:pt x="77" y="244"/>
                    </a:lnTo>
                    <a:lnTo>
                      <a:pt x="128" y="198"/>
                    </a:lnTo>
                    <a:lnTo>
                      <a:pt x="162" y="198"/>
                    </a:lnTo>
                    <a:lnTo>
                      <a:pt x="180" y="215"/>
                    </a:lnTo>
                    <a:lnTo>
                      <a:pt x="208" y="243"/>
                    </a:lnTo>
                    <a:lnTo>
                      <a:pt x="234" y="178"/>
                    </a:lnTo>
                    <a:lnTo>
                      <a:pt x="278" y="186"/>
                    </a:lnTo>
                    <a:lnTo>
                      <a:pt x="286" y="171"/>
                    </a:lnTo>
                    <a:lnTo>
                      <a:pt x="311" y="135"/>
                    </a:lnTo>
                    <a:lnTo>
                      <a:pt x="331" y="132"/>
                    </a:lnTo>
                    <a:lnTo>
                      <a:pt x="307" y="113"/>
                    </a:lnTo>
                    <a:lnTo>
                      <a:pt x="297" y="113"/>
                    </a:lnTo>
                    <a:lnTo>
                      <a:pt x="275" y="86"/>
                    </a:lnTo>
                    <a:lnTo>
                      <a:pt x="268" y="67"/>
                    </a:lnTo>
                    <a:lnTo>
                      <a:pt x="277" y="55"/>
                    </a:lnTo>
                    <a:lnTo>
                      <a:pt x="266" y="18"/>
                    </a:lnTo>
                    <a:lnTo>
                      <a:pt x="252" y="0"/>
                    </a:lnTo>
                    <a:lnTo>
                      <a:pt x="212" y="21"/>
                    </a:lnTo>
                    <a:lnTo>
                      <a:pt x="144" y="2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85" name="Freeform 53"/>
              <p:cNvSpPr>
                <a:spLocks/>
              </p:cNvSpPr>
              <p:nvPr/>
            </p:nvSpPr>
            <p:spPr bwMode="auto">
              <a:xfrm>
                <a:off x="2834" y="3493"/>
                <a:ext cx="132" cy="283"/>
              </a:xfrm>
              <a:custGeom>
                <a:avLst/>
                <a:gdLst>
                  <a:gd name="T0" fmla="*/ 98 w 132"/>
                  <a:gd name="T1" fmla="*/ 0 h 283"/>
                  <a:gd name="T2" fmla="*/ 76 w 132"/>
                  <a:gd name="T3" fmla="*/ 19 h 283"/>
                  <a:gd name="T4" fmla="*/ 63 w 132"/>
                  <a:gd name="T5" fmla="*/ 48 h 283"/>
                  <a:gd name="T6" fmla="*/ 23 w 132"/>
                  <a:gd name="T7" fmla="*/ 48 h 283"/>
                  <a:gd name="T8" fmla="*/ 10 w 132"/>
                  <a:gd name="T9" fmla="*/ 36 h 283"/>
                  <a:gd name="T10" fmla="*/ 0 w 132"/>
                  <a:gd name="T11" fmla="*/ 58 h 283"/>
                  <a:gd name="T12" fmla="*/ 15 w 132"/>
                  <a:gd name="T13" fmla="*/ 99 h 283"/>
                  <a:gd name="T14" fmla="*/ 29 w 132"/>
                  <a:gd name="T15" fmla="*/ 120 h 283"/>
                  <a:gd name="T16" fmla="*/ 29 w 132"/>
                  <a:gd name="T17" fmla="*/ 135 h 283"/>
                  <a:gd name="T18" fmla="*/ 7 w 132"/>
                  <a:gd name="T19" fmla="*/ 147 h 283"/>
                  <a:gd name="T20" fmla="*/ 26 w 132"/>
                  <a:gd name="T21" fmla="*/ 157 h 283"/>
                  <a:gd name="T22" fmla="*/ 26 w 132"/>
                  <a:gd name="T23" fmla="*/ 188 h 283"/>
                  <a:gd name="T24" fmla="*/ 15 w 132"/>
                  <a:gd name="T25" fmla="*/ 205 h 283"/>
                  <a:gd name="T26" fmla="*/ 10 w 132"/>
                  <a:gd name="T27" fmla="*/ 234 h 283"/>
                  <a:gd name="T28" fmla="*/ 27 w 132"/>
                  <a:gd name="T29" fmla="*/ 273 h 283"/>
                  <a:gd name="T30" fmla="*/ 38 w 132"/>
                  <a:gd name="T31" fmla="*/ 283 h 283"/>
                  <a:gd name="T32" fmla="*/ 53 w 132"/>
                  <a:gd name="T33" fmla="*/ 277 h 283"/>
                  <a:gd name="T34" fmla="*/ 53 w 132"/>
                  <a:gd name="T35" fmla="*/ 254 h 283"/>
                  <a:gd name="T36" fmla="*/ 61 w 132"/>
                  <a:gd name="T37" fmla="*/ 229 h 283"/>
                  <a:gd name="T38" fmla="*/ 98 w 132"/>
                  <a:gd name="T39" fmla="*/ 232 h 283"/>
                  <a:gd name="T40" fmla="*/ 113 w 132"/>
                  <a:gd name="T41" fmla="*/ 220 h 283"/>
                  <a:gd name="T42" fmla="*/ 115 w 132"/>
                  <a:gd name="T43" fmla="*/ 191 h 283"/>
                  <a:gd name="T44" fmla="*/ 132 w 132"/>
                  <a:gd name="T45" fmla="*/ 150 h 283"/>
                  <a:gd name="T46" fmla="*/ 123 w 132"/>
                  <a:gd name="T47" fmla="*/ 121 h 283"/>
                  <a:gd name="T48" fmla="*/ 131 w 132"/>
                  <a:gd name="T49" fmla="*/ 101 h 283"/>
                  <a:gd name="T50" fmla="*/ 131 w 132"/>
                  <a:gd name="T51" fmla="*/ 75 h 283"/>
                  <a:gd name="T52" fmla="*/ 121 w 132"/>
                  <a:gd name="T53" fmla="*/ 43 h 283"/>
                  <a:gd name="T54" fmla="*/ 121 w 132"/>
                  <a:gd name="T55" fmla="*/ 23 h 283"/>
                  <a:gd name="T56" fmla="*/ 110 w 132"/>
                  <a:gd name="T57" fmla="*/ 2 h 283"/>
                  <a:gd name="T58" fmla="*/ 98 w 132"/>
                  <a:gd name="T59" fmla="*/ 0 h 28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2"/>
                  <a:gd name="T91" fmla="*/ 0 h 283"/>
                  <a:gd name="T92" fmla="*/ 132 w 132"/>
                  <a:gd name="T93" fmla="*/ 283 h 28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2" h="283">
                    <a:moveTo>
                      <a:pt x="98" y="0"/>
                    </a:moveTo>
                    <a:lnTo>
                      <a:pt x="76" y="19"/>
                    </a:lnTo>
                    <a:lnTo>
                      <a:pt x="63" y="48"/>
                    </a:lnTo>
                    <a:lnTo>
                      <a:pt x="23" y="48"/>
                    </a:lnTo>
                    <a:lnTo>
                      <a:pt x="10" y="36"/>
                    </a:lnTo>
                    <a:lnTo>
                      <a:pt x="0" y="58"/>
                    </a:lnTo>
                    <a:lnTo>
                      <a:pt x="15" y="99"/>
                    </a:lnTo>
                    <a:lnTo>
                      <a:pt x="29" y="120"/>
                    </a:lnTo>
                    <a:lnTo>
                      <a:pt x="29" y="135"/>
                    </a:lnTo>
                    <a:lnTo>
                      <a:pt x="7" y="147"/>
                    </a:lnTo>
                    <a:lnTo>
                      <a:pt x="26" y="157"/>
                    </a:lnTo>
                    <a:lnTo>
                      <a:pt x="26" y="188"/>
                    </a:lnTo>
                    <a:lnTo>
                      <a:pt x="15" y="205"/>
                    </a:lnTo>
                    <a:lnTo>
                      <a:pt x="10" y="234"/>
                    </a:lnTo>
                    <a:lnTo>
                      <a:pt x="27" y="273"/>
                    </a:lnTo>
                    <a:lnTo>
                      <a:pt x="38" y="283"/>
                    </a:lnTo>
                    <a:lnTo>
                      <a:pt x="53" y="277"/>
                    </a:lnTo>
                    <a:lnTo>
                      <a:pt x="53" y="254"/>
                    </a:lnTo>
                    <a:lnTo>
                      <a:pt x="61" y="229"/>
                    </a:lnTo>
                    <a:lnTo>
                      <a:pt x="98" y="232"/>
                    </a:lnTo>
                    <a:lnTo>
                      <a:pt x="113" y="220"/>
                    </a:lnTo>
                    <a:lnTo>
                      <a:pt x="115" y="191"/>
                    </a:lnTo>
                    <a:lnTo>
                      <a:pt x="132" y="150"/>
                    </a:lnTo>
                    <a:lnTo>
                      <a:pt x="123" y="121"/>
                    </a:lnTo>
                    <a:lnTo>
                      <a:pt x="131" y="101"/>
                    </a:lnTo>
                    <a:lnTo>
                      <a:pt x="131" y="75"/>
                    </a:lnTo>
                    <a:lnTo>
                      <a:pt x="121" y="43"/>
                    </a:lnTo>
                    <a:lnTo>
                      <a:pt x="121" y="23"/>
                    </a:lnTo>
                    <a:lnTo>
                      <a:pt x="110" y="2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86" name="Freeform 54"/>
              <p:cNvSpPr>
                <a:spLocks/>
              </p:cNvSpPr>
              <p:nvPr/>
            </p:nvSpPr>
            <p:spPr bwMode="auto">
              <a:xfrm>
                <a:off x="2893" y="3292"/>
                <a:ext cx="73" cy="184"/>
              </a:xfrm>
              <a:custGeom>
                <a:avLst/>
                <a:gdLst>
                  <a:gd name="T0" fmla="*/ 62 w 73"/>
                  <a:gd name="T1" fmla="*/ 0 h 184"/>
                  <a:gd name="T2" fmla="*/ 62 w 73"/>
                  <a:gd name="T3" fmla="*/ 33 h 184"/>
                  <a:gd name="T4" fmla="*/ 47 w 73"/>
                  <a:gd name="T5" fmla="*/ 51 h 184"/>
                  <a:gd name="T6" fmla="*/ 30 w 73"/>
                  <a:gd name="T7" fmla="*/ 41 h 184"/>
                  <a:gd name="T8" fmla="*/ 0 w 73"/>
                  <a:gd name="T9" fmla="*/ 63 h 184"/>
                  <a:gd name="T10" fmla="*/ 1 w 73"/>
                  <a:gd name="T11" fmla="*/ 130 h 184"/>
                  <a:gd name="T12" fmla="*/ 11 w 73"/>
                  <a:gd name="T13" fmla="*/ 150 h 184"/>
                  <a:gd name="T14" fmla="*/ 2 w 73"/>
                  <a:gd name="T15" fmla="*/ 164 h 184"/>
                  <a:gd name="T16" fmla="*/ 20 w 73"/>
                  <a:gd name="T17" fmla="*/ 184 h 184"/>
                  <a:gd name="T18" fmla="*/ 54 w 73"/>
                  <a:gd name="T19" fmla="*/ 183 h 184"/>
                  <a:gd name="T20" fmla="*/ 43 w 73"/>
                  <a:gd name="T21" fmla="*/ 155 h 184"/>
                  <a:gd name="T22" fmla="*/ 54 w 73"/>
                  <a:gd name="T23" fmla="*/ 130 h 184"/>
                  <a:gd name="T24" fmla="*/ 73 w 73"/>
                  <a:gd name="T25" fmla="*/ 111 h 184"/>
                  <a:gd name="T26" fmla="*/ 73 w 73"/>
                  <a:gd name="T27" fmla="*/ 12 h 184"/>
                  <a:gd name="T28" fmla="*/ 62 w 73"/>
                  <a:gd name="T29" fmla="*/ 0 h 18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3"/>
                  <a:gd name="T46" fmla="*/ 0 h 184"/>
                  <a:gd name="T47" fmla="*/ 73 w 73"/>
                  <a:gd name="T48" fmla="*/ 184 h 18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3" h="184">
                    <a:moveTo>
                      <a:pt x="62" y="0"/>
                    </a:moveTo>
                    <a:lnTo>
                      <a:pt x="62" y="33"/>
                    </a:lnTo>
                    <a:lnTo>
                      <a:pt x="47" y="51"/>
                    </a:lnTo>
                    <a:lnTo>
                      <a:pt x="30" y="41"/>
                    </a:lnTo>
                    <a:lnTo>
                      <a:pt x="0" y="63"/>
                    </a:lnTo>
                    <a:lnTo>
                      <a:pt x="1" y="130"/>
                    </a:lnTo>
                    <a:lnTo>
                      <a:pt x="11" y="150"/>
                    </a:lnTo>
                    <a:lnTo>
                      <a:pt x="2" y="164"/>
                    </a:lnTo>
                    <a:lnTo>
                      <a:pt x="20" y="184"/>
                    </a:lnTo>
                    <a:lnTo>
                      <a:pt x="54" y="183"/>
                    </a:lnTo>
                    <a:lnTo>
                      <a:pt x="43" y="155"/>
                    </a:lnTo>
                    <a:lnTo>
                      <a:pt x="54" y="130"/>
                    </a:lnTo>
                    <a:lnTo>
                      <a:pt x="73" y="111"/>
                    </a:lnTo>
                    <a:lnTo>
                      <a:pt x="73" y="12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87" name="Freeform 55"/>
              <p:cNvSpPr>
                <a:spLocks/>
              </p:cNvSpPr>
              <p:nvPr/>
            </p:nvSpPr>
            <p:spPr bwMode="auto">
              <a:xfrm>
                <a:off x="3168" y="3860"/>
                <a:ext cx="247" cy="171"/>
              </a:xfrm>
              <a:custGeom>
                <a:avLst/>
                <a:gdLst>
                  <a:gd name="T0" fmla="*/ 225 w 247"/>
                  <a:gd name="T1" fmla="*/ 5 h 171"/>
                  <a:gd name="T2" fmla="*/ 191 w 247"/>
                  <a:gd name="T3" fmla="*/ 5 h 171"/>
                  <a:gd name="T4" fmla="*/ 165 w 247"/>
                  <a:gd name="T5" fmla="*/ 29 h 171"/>
                  <a:gd name="T6" fmla="*/ 131 w 247"/>
                  <a:gd name="T7" fmla="*/ 15 h 171"/>
                  <a:gd name="T8" fmla="*/ 67 w 247"/>
                  <a:gd name="T9" fmla="*/ 17 h 171"/>
                  <a:gd name="T10" fmla="*/ 55 w 247"/>
                  <a:gd name="T11" fmla="*/ 0 h 171"/>
                  <a:gd name="T12" fmla="*/ 45 w 247"/>
                  <a:gd name="T13" fmla="*/ 14 h 171"/>
                  <a:gd name="T14" fmla="*/ 22 w 247"/>
                  <a:gd name="T15" fmla="*/ 7 h 171"/>
                  <a:gd name="T16" fmla="*/ 11 w 247"/>
                  <a:gd name="T17" fmla="*/ 15 h 171"/>
                  <a:gd name="T18" fmla="*/ 0 w 247"/>
                  <a:gd name="T19" fmla="*/ 49 h 171"/>
                  <a:gd name="T20" fmla="*/ 14 w 247"/>
                  <a:gd name="T21" fmla="*/ 82 h 171"/>
                  <a:gd name="T22" fmla="*/ 18 w 247"/>
                  <a:gd name="T23" fmla="*/ 72 h 171"/>
                  <a:gd name="T24" fmla="*/ 55 w 247"/>
                  <a:gd name="T25" fmla="*/ 96 h 171"/>
                  <a:gd name="T26" fmla="*/ 105 w 247"/>
                  <a:gd name="T27" fmla="*/ 113 h 171"/>
                  <a:gd name="T28" fmla="*/ 116 w 247"/>
                  <a:gd name="T29" fmla="*/ 126 h 171"/>
                  <a:gd name="T30" fmla="*/ 141 w 247"/>
                  <a:gd name="T31" fmla="*/ 126 h 171"/>
                  <a:gd name="T32" fmla="*/ 173 w 247"/>
                  <a:gd name="T33" fmla="*/ 169 h 171"/>
                  <a:gd name="T34" fmla="*/ 198 w 247"/>
                  <a:gd name="T35" fmla="*/ 157 h 171"/>
                  <a:gd name="T36" fmla="*/ 221 w 247"/>
                  <a:gd name="T37" fmla="*/ 171 h 171"/>
                  <a:gd name="T38" fmla="*/ 227 w 247"/>
                  <a:gd name="T39" fmla="*/ 140 h 171"/>
                  <a:gd name="T40" fmla="*/ 221 w 247"/>
                  <a:gd name="T41" fmla="*/ 106 h 171"/>
                  <a:gd name="T42" fmla="*/ 210 w 247"/>
                  <a:gd name="T43" fmla="*/ 80 h 171"/>
                  <a:gd name="T44" fmla="*/ 227 w 247"/>
                  <a:gd name="T45" fmla="*/ 43 h 171"/>
                  <a:gd name="T46" fmla="*/ 242 w 247"/>
                  <a:gd name="T47" fmla="*/ 20 h 171"/>
                  <a:gd name="T48" fmla="*/ 247 w 247"/>
                  <a:gd name="T49" fmla="*/ 5 h 171"/>
                  <a:gd name="T50" fmla="*/ 225 w 247"/>
                  <a:gd name="T51" fmla="*/ 5 h 17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7"/>
                  <a:gd name="T79" fmla="*/ 0 h 171"/>
                  <a:gd name="T80" fmla="*/ 247 w 247"/>
                  <a:gd name="T81" fmla="*/ 171 h 17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7" h="171">
                    <a:moveTo>
                      <a:pt x="225" y="5"/>
                    </a:moveTo>
                    <a:lnTo>
                      <a:pt x="191" y="5"/>
                    </a:lnTo>
                    <a:lnTo>
                      <a:pt x="165" y="29"/>
                    </a:lnTo>
                    <a:lnTo>
                      <a:pt x="131" y="15"/>
                    </a:lnTo>
                    <a:lnTo>
                      <a:pt x="67" y="17"/>
                    </a:lnTo>
                    <a:lnTo>
                      <a:pt x="55" y="0"/>
                    </a:lnTo>
                    <a:lnTo>
                      <a:pt x="45" y="14"/>
                    </a:lnTo>
                    <a:lnTo>
                      <a:pt x="22" y="7"/>
                    </a:lnTo>
                    <a:lnTo>
                      <a:pt x="11" y="15"/>
                    </a:lnTo>
                    <a:lnTo>
                      <a:pt x="0" y="49"/>
                    </a:lnTo>
                    <a:lnTo>
                      <a:pt x="14" y="82"/>
                    </a:lnTo>
                    <a:lnTo>
                      <a:pt x="18" y="72"/>
                    </a:lnTo>
                    <a:lnTo>
                      <a:pt x="55" y="96"/>
                    </a:lnTo>
                    <a:lnTo>
                      <a:pt x="105" y="113"/>
                    </a:lnTo>
                    <a:lnTo>
                      <a:pt x="116" y="126"/>
                    </a:lnTo>
                    <a:lnTo>
                      <a:pt x="141" y="126"/>
                    </a:lnTo>
                    <a:lnTo>
                      <a:pt x="173" y="169"/>
                    </a:lnTo>
                    <a:lnTo>
                      <a:pt x="198" y="157"/>
                    </a:lnTo>
                    <a:lnTo>
                      <a:pt x="221" y="171"/>
                    </a:lnTo>
                    <a:lnTo>
                      <a:pt x="227" y="140"/>
                    </a:lnTo>
                    <a:lnTo>
                      <a:pt x="221" y="106"/>
                    </a:lnTo>
                    <a:lnTo>
                      <a:pt x="210" y="80"/>
                    </a:lnTo>
                    <a:lnTo>
                      <a:pt x="227" y="43"/>
                    </a:lnTo>
                    <a:lnTo>
                      <a:pt x="242" y="20"/>
                    </a:lnTo>
                    <a:lnTo>
                      <a:pt x="247" y="5"/>
                    </a:lnTo>
                    <a:lnTo>
                      <a:pt x="225" y="5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88" name="Freeform 56"/>
              <p:cNvSpPr>
                <a:spLocks/>
              </p:cNvSpPr>
              <p:nvPr/>
            </p:nvSpPr>
            <p:spPr bwMode="auto">
              <a:xfrm>
                <a:off x="2790" y="2847"/>
                <a:ext cx="861" cy="1040"/>
              </a:xfrm>
              <a:custGeom>
                <a:avLst/>
                <a:gdLst>
                  <a:gd name="T0" fmla="*/ 164 w 861"/>
                  <a:gd name="T1" fmla="*/ 137 h 1040"/>
                  <a:gd name="T2" fmla="*/ 84 w 861"/>
                  <a:gd name="T3" fmla="*/ 96 h 1040"/>
                  <a:gd name="T4" fmla="*/ 24 w 861"/>
                  <a:gd name="T5" fmla="*/ 142 h 1040"/>
                  <a:gd name="T6" fmla="*/ 14 w 861"/>
                  <a:gd name="T7" fmla="*/ 188 h 1040"/>
                  <a:gd name="T8" fmla="*/ 0 w 861"/>
                  <a:gd name="T9" fmla="*/ 225 h 1040"/>
                  <a:gd name="T10" fmla="*/ 0 w 861"/>
                  <a:gd name="T11" fmla="*/ 246 h 1040"/>
                  <a:gd name="T12" fmla="*/ 15 w 861"/>
                  <a:gd name="T13" fmla="*/ 304 h 1040"/>
                  <a:gd name="T14" fmla="*/ 51 w 861"/>
                  <a:gd name="T15" fmla="*/ 338 h 1040"/>
                  <a:gd name="T16" fmla="*/ 99 w 861"/>
                  <a:gd name="T17" fmla="*/ 317 h 1040"/>
                  <a:gd name="T18" fmla="*/ 133 w 861"/>
                  <a:gd name="T19" fmla="*/ 290 h 1040"/>
                  <a:gd name="T20" fmla="*/ 235 w 861"/>
                  <a:gd name="T21" fmla="*/ 348 h 1040"/>
                  <a:gd name="T22" fmla="*/ 253 w 861"/>
                  <a:gd name="T23" fmla="*/ 454 h 1040"/>
                  <a:gd name="T24" fmla="*/ 305 w 861"/>
                  <a:gd name="T25" fmla="*/ 527 h 1040"/>
                  <a:gd name="T26" fmla="*/ 351 w 861"/>
                  <a:gd name="T27" fmla="*/ 563 h 1040"/>
                  <a:gd name="T28" fmla="*/ 393 w 861"/>
                  <a:gd name="T29" fmla="*/ 626 h 1040"/>
                  <a:gd name="T30" fmla="*/ 474 w 861"/>
                  <a:gd name="T31" fmla="*/ 682 h 1040"/>
                  <a:gd name="T32" fmla="*/ 572 w 861"/>
                  <a:gd name="T33" fmla="*/ 721 h 1040"/>
                  <a:gd name="T34" fmla="*/ 581 w 861"/>
                  <a:gd name="T35" fmla="*/ 788 h 1040"/>
                  <a:gd name="T36" fmla="*/ 658 w 861"/>
                  <a:gd name="T37" fmla="*/ 814 h 1040"/>
                  <a:gd name="T38" fmla="*/ 678 w 861"/>
                  <a:gd name="T39" fmla="*/ 928 h 1040"/>
                  <a:gd name="T40" fmla="*/ 662 w 861"/>
                  <a:gd name="T41" fmla="*/ 981 h 1040"/>
                  <a:gd name="T42" fmla="*/ 637 w 861"/>
                  <a:gd name="T43" fmla="*/ 1013 h 1040"/>
                  <a:gd name="T44" fmla="*/ 686 w 861"/>
                  <a:gd name="T45" fmla="*/ 1040 h 1040"/>
                  <a:gd name="T46" fmla="*/ 710 w 861"/>
                  <a:gd name="T47" fmla="*/ 998 h 1040"/>
                  <a:gd name="T48" fmla="*/ 711 w 861"/>
                  <a:gd name="T49" fmla="*/ 940 h 1040"/>
                  <a:gd name="T50" fmla="*/ 757 w 861"/>
                  <a:gd name="T51" fmla="*/ 928 h 1040"/>
                  <a:gd name="T52" fmla="*/ 764 w 861"/>
                  <a:gd name="T53" fmla="*/ 904 h 1040"/>
                  <a:gd name="T54" fmla="*/ 715 w 861"/>
                  <a:gd name="T55" fmla="*/ 832 h 1040"/>
                  <a:gd name="T56" fmla="*/ 730 w 861"/>
                  <a:gd name="T57" fmla="*/ 771 h 1040"/>
                  <a:gd name="T58" fmla="*/ 755 w 861"/>
                  <a:gd name="T59" fmla="*/ 759 h 1040"/>
                  <a:gd name="T60" fmla="*/ 834 w 861"/>
                  <a:gd name="T61" fmla="*/ 824 h 1040"/>
                  <a:gd name="T62" fmla="*/ 861 w 861"/>
                  <a:gd name="T63" fmla="*/ 786 h 1040"/>
                  <a:gd name="T64" fmla="*/ 809 w 861"/>
                  <a:gd name="T65" fmla="*/ 715 h 1040"/>
                  <a:gd name="T66" fmla="*/ 742 w 861"/>
                  <a:gd name="T67" fmla="*/ 679 h 1040"/>
                  <a:gd name="T68" fmla="*/ 665 w 861"/>
                  <a:gd name="T69" fmla="*/ 643 h 1040"/>
                  <a:gd name="T70" fmla="*/ 674 w 861"/>
                  <a:gd name="T71" fmla="*/ 617 h 1040"/>
                  <a:gd name="T72" fmla="*/ 677 w 861"/>
                  <a:gd name="T73" fmla="*/ 588 h 1040"/>
                  <a:gd name="T74" fmla="*/ 579 w 861"/>
                  <a:gd name="T75" fmla="*/ 565 h 1040"/>
                  <a:gd name="T76" fmla="*/ 519 w 861"/>
                  <a:gd name="T77" fmla="*/ 500 h 1040"/>
                  <a:gd name="T78" fmla="*/ 509 w 861"/>
                  <a:gd name="T79" fmla="*/ 432 h 1040"/>
                  <a:gd name="T80" fmla="*/ 491 w 861"/>
                  <a:gd name="T81" fmla="*/ 392 h 1040"/>
                  <a:gd name="T82" fmla="*/ 435 w 861"/>
                  <a:gd name="T83" fmla="*/ 350 h 1040"/>
                  <a:gd name="T84" fmla="*/ 389 w 861"/>
                  <a:gd name="T85" fmla="*/ 276 h 1040"/>
                  <a:gd name="T86" fmla="*/ 408 w 861"/>
                  <a:gd name="T87" fmla="*/ 239 h 1040"/>
                  <a:gd name="T88" fmla="*/ 427 w 861"/>
                  <a:gd name="T89" fmla="*/ 162 h 1040"/>
                  <a:gd name="T90" fmla="*/ 510 w 861"/>
                  <a:gd name="T91" fmla="*/ 159 h 1040"/>
                  <a:gd name="T92" fmla="*/ 505 w 861"/>
                  <a:gd name="T93" fmla="*/ 97 h 1040"/>
                  <a:gd name="T94" fmla="*/ 467 w 861"/>
                  <a:gd name="T95" fmla="*/ 43 h 1040"/>
                  <a:gd name="T96" fmla="*/ 390 w 861"/>
                  <a:gd name="T97" fmla="*/ 0 h 1040"/>
                  <a:gd name="T98" fmla="*/ 311 w 861"/>
                  <a:gd name="T99" fmla="*/ 19 h 1040"/>
                  <a:gd name="T100" fmla="*/ 268 w 861"/>
                  <a:gd name="T101" fmla="*/ 32 h 1040"/>
                  <a:gd name="T102" fmla="*/ 189 w 861"/>
                  <a:gd name="T103" fmla="*/ 75 h 10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61"/>
                  <a:gd name="T157" fmla="*/ 0 h 1040"/>
                  <a:gd name="T158" fmla="*/ 861 w 861"/>
                  <a:gd name="T159" fmla="*/ 1040 h 104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61" h="1040">
                    <a:moveTo>
                      <a:pt x="189" y="75"/>
                    </a:moveTo>
                    <a:lnTo>
                      <a:pt x="164" y="137"/>
                    </a:lnTo>
                    <a:lnTo>
                      <a:pt x="119" y="94"/>
                    </a:lnTo>
                    <a:lnTo>
                      <a:pt x="84" y="96"/>
                    </a:lnTo>
                    <a:lnTo>
                      <a:pt x="34" y="142"/>
                    </a:lnTo>
                    <a:lnTo>
                      <a:pt x="24" y="142"/>
                    </a:lnTo>
                    <a:lnTo>
                      <a:pt x="24" y="179"/>
                    </a:lnTo>
                    <a:lnTo>
                      <a:pt x="14" y="188"/>
                    </a:lnTo>
                    <a:lnTo>
                      <a:pt x="0" y="193"/>
                    </a:lnTo>
                    <a:lnTo>
                      <a:pt x="0" y="225"/>
                    </a:lnTo>
                    <a:lnTo>
                      <a:pt x="6" y="230"/>
                    </a:lnTo>
                    <a:lnTo>
                      <a:pt x="0" y="246"/>
                    </a:lnTo>
                    <a:lnTo>
                      <a:pt x="2" y="295"/>
                    </a:lnTo>
                    <a:lnTo>
                      <a:pt x="15" y="304"/>
                    </a:lnTo>
                    <a:lnTo>
                      <a:pt x="26" y="331"/>
                    </a:lnTo>
                    <a:lnTo>
                      <a:pt x="51" y="338"/>
                    </a:lnTo>
                    <a:lnTo>
                      <a:pt x="67" y="341"/>
                    </a:lnTo>
                    <a:lnTo>
                      <a:pt x="99" y="317"/>
                    </a:lnTo>
                    <a:lnTo>
                      <a:pt x="108" y="292"/>
                    </a:lnTo>
                    <a:lnTo>
                      <a:pt x="133" y="290"/>
                    </a:lnTo>
                    <a:lnTo>
                      <a:pt x="225" y="336"/>
                    </a:lnTo>
                    <a:lnTo>
                      <a:pt x="235" y="348"/>
                    </a:lnTo>
                    <a:lnTo>
                      <a:pt x="255" y="430"/>
                    </a:lnTo>
                    <a:lnTo>
                      <a:pt x="253" y="454"/>
                    </a:lnTo>
                    <a:lnTo>
                      <a:pt x="296" y="507"/>
                    </a:lnTo>
                    <a:lnTo>
                      <a:pt x="305" y="527"/>
                    </a:lnTo>
                    <a:lnTo>
                      <a:pt x="320" y="527"/>
                    </a:lnTo>
                    <a:lnTo>
                      <a:pt x="351" y="563"/>
                    </a:lnTo>
                    <a:lnTo>
                      <a:pt x="378" y="587"/>
                    </a:lnTo>
                    <a:lnTo>
                      <a:pt x="393" y="626"/>
                    </a:lnTo>
                    <a:lnTo>
                      <a:pt x="416" y="655"/>
                    </a:lnTo>
                    <a:lnTo>
                      <a:pt x="474" y="682"/>
                    </a:lnTo>
                    <a:lnTo>
                      <a:pt x="532" y="713"/>
                    </a:lnTo>
                    <a:lnTo>
                      <a:pt x="572" y="721"/>
                    </a:lnTo>
                    <a:lnTo>
                      <a:pt x="583" y="761"/>
                    </a:lnTo>
                    <a:lnTo>
                      <a:pt x="581" y="788"/>
                    </a:lnTo>
                    <a:lnTo>
                      <a:pt x="641" y="790"/>
                    </a:lnTo>
                    <a:lnTo>
                      <a:pt x="658" y="814"/>
                    </a:lnTo>
                    <a:lnTo>
                      <a:pt x="667" y="875"/>
                    </a:lnTo>
                    <a:lnTo>
                      <a:pt x="678" y="928"/>
                    </a:lnTo>
                    <a:lnTo>
                      <a:pt x="659" y="967"/>
                    </a:lnTo>
                    <a:lnTo>
                      <a:pt x="662" y="981"/>
                    </a:lnTo>
                    <a:lnTo>
                      <a:pt x="650" y="1011"/>
                    </a:lnTo>
                    <a:lnTo>
                      <a:pt x="637" y="1013"/>
                    </a:lnTo>
                    <a:lnTo>
                      <a:pt x="641" y="1040"/>
                    </a:lnTo>
                    <a:lnTo>
                      <a:pt x="686" y="1040"/>
                    </a:lnTo>
                    <a:lnTo>
                      <a:pt x="681" y="1008"/>
                    </a:lnTo>
                    <a:lnTo>
                      <a:pt x="710" y="998"/>
                    </a:lnTo>
                    <a:lnTo>
                      <a:pt x="715" y="964"/>
                    </a:lnTo>
                    <a:lnTo>
                      <a:pt x="711" y="940"/>
                    </a:lnTo>
                    <a:lnTo>
                      <a:pt x="737" y="924"/>
                    </a:lnTo>
                    <a:lnTo>
                      <a:pt x="757" y="928"/>
                    </a:lnTo>
                    <a:lnTo>
                      <a:pt x="765" y="924"/>
                    </a:lnTo>
                    <a:lnTo>
                      <a:pt x="764" y="904"/>
                    </a:lnTo>
                    <a:lnTo>
                      <a:pt x="755" y="848"/>
                    </a:lnTo>
                    <a:lnTo>
                      <a:pt x="715" y="832"/>
                    </a:lnTo>
                    <a:lnTo>
                      <a:pt x="714" y="808"/>
                    </a:lnTo>
                    <a:lnTo>
                      <a:pt x="730" y="771"/>
                    </a:lnTo>
                    <a:lnTo>
                      <a:pt x="745" y="747"/>
                    </a:lnTo>
                    <a:lnTo>
                      <a:pt x="755" y="759"/>
                    </a:lnTo>
                    <a:lnTo>
                      <a:pt x="802" y="767"/>
                    </a:lnTo>
                    <a:lnTo>
                      <a:pt x="834" y="824"/>
                    </a:lnTo>
                    <a:lnTo>
                      <a:pt x="841" y="822"/>
                    </a:lnTo>
                    <a:lnTo>
                      <a:pt x="861" y="786"/>
                    </a:lnTo>
                    <a:lnTo>
                      <a:pt x="832" y="725"/>
                    </a:lnTo>
                    <a:lnTo>
                      <a:pt x="809" y="715"/>
                    </a:lnTo>
                    <a:lnTo>
                      <a:pt x="772" y="689"/>
                    </a:lnTo>
                    <a:lnTo>
                      <a:pt x="742" y="679"/>
                    </a:lnTo>
                    <a:lnTo>
                      <a:pt x="711" y="658"/>
                    </a:lnTo>
                    <a:lnTo>
                      <a:pt x="665" y="643"/>
                    </a:lnTo>
                    <a:lnTo>
                      <a:pt x="650" y="629"/>
                    </a:lnTo>
                    <a:lnTo>
                      <a:pt x="674" y="617"/>
                    </a:lnTo>
                    <a:lnTo>
                      <a:pt x="684" y="595"/>
                    </a:lnTo>
                    <a:lnTo>
                      <a:pt x="677" y="588"/>
                    </a:lnTo>
                    <a:lnTo>
                      <a:pt x="605" y="588"/>
                    </a:lnTo>
                    <a:lnTo>
                      <a:pt x="579" y="565"/>
                    </a:lnTo>
                    <a:lnTo>
                      <a:pt x="554" y="566"/>
                    </a:lnTo>
                    <a:lnTo>
                      <a:pt x="519" y="500"/>
                    </a:lnTo>
                    <a:lnTo>
                      <a:pt x="520" y="455"/>
                    </a:lnTo>
                    <a:lnTo>
                      <a:pt x="509" y="432"/>
                    </a:lnTo>
                    <a:lnTo>
                      <a:pt x="493" y="428"/>
                    </a:lnTo>
                    <a:lnTo>
                      <a:pt x="491" y="392"/>
                    </a:lnTo>
                    <a:lnTo>
                      <a:pt x="467" y="368"/>
                    </a:lnTo>
                    <a:lnTo>
                      <a:pt x="435" y="350"/>
                    </a:lnTo>
                    <a:lnTo>
                      <a:pt x="414" y="331"/>
                    </a:lnTo>
                    <a:lnTo>
                      <a:pt x="389" y="276"/>
                    </a:lnTo>
                    <a:lnTo>
                      <a:pt x="388" y="254"/>
                    </a:lnTo>
                    <a:lnTo>
                      <a:pt x="408" y="239"/>
                    </a:lnTo>
                    <a:lnTo>
                      <a:pt x="407" y="171"/>
                    </a:lnTo>
                    <a:lnTo>
                      <a:pt x="427" y="162"/>
                    </a:lnTo>
                    <a:lnTo>
                      <a:pt x="502" y="162"/>
                    </a:lnTo>
                    <a:lnTo>
                      <a:pt x="510" y="159"/>
                    </a:lnTo>
                    <a:lnTo>
                      <a:pt x="523" y="148"/>
                    </a:lnTo>
                    <a:lnTo>
                      <a:pt x="505" y="97"/>
                    </a:lnTo>
                    <a:lnTo>
                      <a:pt x="508" y="50"/>
                    </a:lnTo>
                    <a:lnTo>
                      <a:pt x="467" y="43"/>
                    </a:lnTo>
                    <a:lnTo>
                      <a:pt x="418" y="32"/>
                    </a:lnTo>
                    <a:lnTo>
                      <a:pt x="390" y="0"/>
                    </a:lnTo>
                    <a:lnTo>
                      <a:pt x="347" y="9"/>
                    </a:lnTo>
                    <a:lnTo>
                      <a:pt x="311" y="19"/>
                    </a:lnTo>
                    <a:lnTo>
                      <a:pt x="287" y="29"/>
                    </a:lnTo>
                    <a:lnTo>
                      <a:pt x="268" y="32"/>
                    </a:lnTo>
                    <a:lnTo>
                      <a:pt x="234" y="84"/>
                    </a:lnTo>
                    <a:lnTo>
                      <a:pt x="189" y="75"/>
                    </a:lnTo>
                    <a:close/>
                  </a:path>
                </a:pathLst>
              </a:custGeom>
              <a:solidFill>
                <a:srgbClr val="008000"/>
              </a:solidFill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25960" name="Freeform 57"/>
            <p:cNvSpPr>
              <a:spLocks/>
            </p:cNvSpPr>
            <p:nvPr/>
          </p:nvSpPr>
          <p:spPr bwMode="auto">
            <a:xfrm>
              <a:off x="1968" y="384"/>
              <a:ext cx="374" cy="278"/>
            </a:xfrm>
            <a:custGeom>
              <a:avLst/>
              <a:gdLst>
                <a:gd name="T0" fmla="*/ 71 w 374"/>
                <a:gd name="T1" fmla="*/ 10 h 278"/>
                <a:gd name="T2" fmla="*/ 40 w 374"/>
                <a:gd name="T3" fmla="*/ 35 h 278"/>
                <a:gd name="T4" fmla="*/ 87 w 374"/>
                <a:gd name="T5" fmla="*/ 58 h 278"/>
                <a:gd name="T6" fmla="*/ 108 w 374"/>
                <a:gd name="T7" fmla="*/ 81 h 278"/>
                <a:gd name="T8" fmla="*/ 75 w 374"/>
                <a:gd name="T9" fmla="*/ 90 h 278"/>
                <a:gd name="T10" fmla="*/ 26 w 374"/>
                <a:gd name="T11" fmla="*/ 76 h 278"/>
                <a:gd name="T12" fmla="*/ 59 w 374"/>
                <a:gd name="T13" fmla="*/ 109 h 278"/>
                <a:gd name="T14" fmla="*/ 34 w 374"/>
                <a:gd name="T15" fmla="*/ 119 h 278"/>
                <a:gd name="T16" fmla="*/ 49 w 374"/>
                <a:gd name="T17" fmla="*/ 141 h 278"/>
                <a:gd name="T18" fmla="*/ 42 w 374"/>
                <a:gd name="T19" fmla="*/ 158 h 278"/>
                <a:gd name="T20" fmla="*/ 0 w 374"/>
                <a:gd name="T21" fmla="*/ 155 h 278"/>
                <a:gd name="T22" fmla="*/ 33 w 374"/>
                <a:gd name="T23" fmla="*/ 182 h 278"/>
                <a:gd name="T24" fmla="*/ 30 w 374"/>
                <a:gd name="T25" fmla="*/ 220 h 278"/>
                <a:gd name="T26" fmla="*/ 44 w 374"/>
                <a:gd name="T27" fmla="*/ 254 h 278"/>
                <a:gd name="T28" fmla="*/ 75 w 374"/>
                <a:gd name="T29" fmla="*/ 269 h 278"/>
                <a:gd name="T30" fmla="*/ 149 w 374"/>
                <a:gd name="T31" fmla="*/ 278 h 278"/>
                <a:gd name="T32" fmla="*/ 211 w 374"/>
                <a:gd name="T33" fmla="*/ 262 h 278"/>
                <a:gd name="T34" fmla="*/ 235 w 374"/>
                <a:gd name="T35" fmla="*/ 276 h 278"/>
                <a:gd name="T36" fmla="*/ 288 w 374"/>
                <a:gd name="T37" fmla="*/ 266 h 278"/>
                <a:gd name="T38" fmla="*/ 348 w 374"/>
                <a:gd name="T39" fmla="*/ 242 h 278"/>
                <a:gd name="T40" fmla="*/ 374 w 374"/>
                <a:gd name="T41" fmla="*/ 196 h 278"/>
                <a:gd name="T42" fmla="*/ 364 w 374"/>
                <a:gd name="T43" fmla="*/ 146 h 278"/>
                <a:gd name="T44" fmla="*/ 355 w 374"/>
                <a:gd name="T45" fmla="*/ 109 h 278"/>
                <a:gd name="T46" fmla="*/ 371 w 374"/>
                <a:gd name="T47" fmla="*/ 97 h 278"/>
                <a:gd name="T48" fmla="*/ 338 w 374"/>
                <a:gd name="T49" fmla="*/ 100 h 278"/>
                <a:gd name="T50" fmla="*/ 338 w 374"/>
                <a:gd name="T51" fmla="*/ 76 h 278"/>
                <a:gd name="T52" fmla="*/ 321 w 374"/>
                <a:gd name="T53" fmla="*/ 70 h 278"/>
                <a:gd name="T54" fmla="*/ 301 w 374"/>
                <a:gd name="T55" fmla="*/ 88 h 278"/>
                <a:gd name="T56" fmla="*/ 266 w 374"/>
                <a:gd name="T57" fmla="*/ 80 h 278"/>
                <a:gd name="T58" fmla="*/ 243 w 374"/>
                <a:gd name="T59" fmla="*/ 85 h 278"/>
                <a:gd name="T60" fmla="*/ 220 w 374"/>
                <a:gd name="T61" fmla="*/ 80 h 278"/>
                <a:gd name="T62" fmla="*/ 186 w 374"/>
                <a:gd name="T63" fmla="*/ 64 h 278"/>
                <a:gd name="T64" fmla="*/ 175 w 374"/>
                <a:gd name="T65" fmla="*/ 83 h 278"/>
                <a:gd name="T66" fmla="*/ 136 w 374"/>
                <a:gd name="T67" fmla="*/ 70 h 278"/>
                <a:gd name="T68" fmla="*/ 120 w 374"/>
                <a:gd name="T69" fmla="*/ 0 h 278"/>
                <a:gd name="T70" fmla="*/ 109 w 374"/>
                <a:gd name="T71" fmla="*/ 39 h 278"/>
                <a:gd name="T72" fmla="*/ 71 w 374"/>
                <a:gd name="T73" fmla="*/ 10 h 27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4"/>
                <a:gd name="T112" fmla="*/ 0 h 278"/>
                <a:gd name="T113" fmla="*/ 374 w 374"/>
                <a:gd name="T114" fmla="*/ 278 h 27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4" h="278">
                  <a:moveTo>
                    <a:pt x="71" y="10"/>
                  </a:moveTo>
                  <a:lnTo>
                    <a:pt x="40" y="35"/>
                  </a:lnTo>
                  <a:lnTo>
                    <a:pt x="87" y="58"/>
                  </a:lnTo>
                  <a:lnTo>
                    <a:pt x="108" y="81"/>
                  </a:lnTo>
                  <a:lnTo>
                    <a:pt x="75" y="90"/>
                  </a:lnTo>
                  <a:lnTo>
                    <a:pt x="26" y="76"/>
                  </a:lnTo>
                  <a:lnTo>
                    <a:pt x="59" y="109"/>
                  </a:lnTo>
                  <a:lnTo>
                    <a:pt x="34" y="119"/>
                  </a:lnTo>
                  <a:lnTo>
                    <a:pt x="49" y="141"/>
                  </a:lnTo>
                  <a:lnTo>
                    <a:pt x="42" y="158"/>
                  </a:lnTo>
                  <a:lnTo>
                    <a:pt x="0" y="155"/>
                  </a:lnTo>
                  <a:lnTo>
                    <a:pt x="33" y="182"/>
                  </a:lnTo>
                  <a:lnTo>
                    <a:pt x="30" y="220"/>
                  </a:lnTo>
                  <a:lnTo>
                    <a:pt x="44" y="254"/>
                  </a:lnTo>
                  <a:lnTo>
                    <a:pt x="75" y="269"/>
                  </a:lnTo>
                  <a:lnTo>
                    <a:pt x="149" y="278"/>
                  </a:lnTo>
                  <a:lnTo>
                    <a:pt x="211" y="262"/>
                  </a:lnTo>
                  <a:lnTo>
                    <a:pt x="235" y="276"/>
                  </a:lnTo>
                  <a:lnTo>
                    <a:pt x="288" y="266"/>
                  </a:lnTo>
                  <a:lnTo>
                    <a:pt x="348" y="242"/>
                  </a:lnTo>
                  <a:lnTo>
                    <a:pt x="374" y="196"/>
                  </a:lnTo>
                  <a:lnTo>
                    <a:pt x="364" y="146"/>
                  </a:lnTo>
                  <a:lnTo>
                    <a:pt x="355" y="109"/>
                  </a:lnTo>
                  <a:lnTo>
                    <a:pt x="371" y="97"/>
                  </a:lnTo>
                  <a:lnTo>
                    <a:pt x="338" y="100"/>
                  </a:lnTo>
                  <a:lnTo>
                    <a:pt x="338" y="76"/>
                  </a:lnTo>
                  <a:lnTo>
                    <a:pt x="321" y="70"/>
                  </a:lnTo>
                  <a:lnTo>
                    <a:pt x="301" y="88"/>
                  </a:lnTo>
                  <a:lnTo>
                    <a:pt x="266" y="80"/>
                  </a:lnTo>
                  <a:lnTo>
                    <a:pt x="243" y="85"/>
                  </a:lnTo>
                  <a:lnTo>
                    <a:pt x="220" y="80"/>
                  </a:lnTo>
                  <a:lnTo>
                    <a:pt x="186" y="64"/>
                  </a:lnTo>
                  <a:lnTo>
                    <a:pt x="175" y="83"/>
                  </a:lnTo>
                  <a:lnTo>
                    <a:pt x="136" y="70"/>
                  </a:lnTo>
                  <a:lnTo>
                    <a:pt x="120" y="0"/>
                  </a:lnTo>
                  <a:lnTo>
                    <a:pt x="109" y="39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008000"/>
            </a:solidFill>
            <a:ln w="158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7400" name="Text Box 8"/>
          <p:cNvSpPr txBox="1">
            <a:spLocks noChangeArrowheads="1"/>
          </p:cNvSpPr>
          <p:nvPr/>
        </p:nvSpPr>
        <p:spPr bwMode="auto">
          <a:xfrm>
            <a:off x="228600" y="4191000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 dirty="0"/>
              <a:t>Transporting waste to or from Scotland, and every other EU member State, is subject to stricter rules – </a:t>
            </a:r>
            <a:r>
              <a:rPr lang="en-GB" sz="2400" i="1" dirty="0"/>
              <a:t>The </a:t>
            </a:r>
            <a:r>
              <a:rPr lang="en-GB" sz="2400" i="1" dirty="0" err="1"/>
              <a:t>Transfrontier</a:t>
            </a:r>
            <a:r>
              <a:rPr lang="en-GB" sz="2400" i="1" dirty="0"/>
              <a:t> Shipment of Waste Regulations.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International Waste Moves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33400"/>
            <a:ext cx="9144000" cy="2308324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CHEMISTRY and                PHYSICS                      departments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2" descr="Chemistry dept. - University of Nottingh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103022"/>
            <a:ext cx="4953000" cy="330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Chemical Transfers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0668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Wherever possible, Dangerous Goods should be transported in their original packagings, as most packaging will need to be UN approved. 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57200" y="2514600"/>
            <a:ext cx="853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 dirty="0"/>
              <a:t>UN approval only indicates that the package will survive “normal transport conditions”.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57200" y="3581400"/>
            <a:ext cx="8534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 dirty="0"/>
              <a:t>The manufacturer will apply markings to the packagings to show that they have been tested. These markings always start with the UN packaging mark: </a:t>
            </a:r>
          </a:p>
        </p:txBody>
      </p:sp>
      <p:grpSp>
        <p:nvGrpSpPr>
          <p:cNvPr id="17" name="Group 22"/>
          <p:cNvGrpSpPr>
            <a:grpSpLocks/>
          </p:cNvGrpSpPr>
          <p:nvPr/>
        </p:nvGrpSpPr>
        <p:grpSpPr bwMode="auto">
          <a:xfrm>
            <a:off x="3581400" y="5105400"/>
            <a:ext cx="1600200" cy="1565275"/>
            <a:chOff x="2064" y="2898"/>
            <a:chExt cx="1325" cy="1256"/>
          </a:xfrm>
        </p:grpSpPr>
        <p:sp>
          <p:nvSpPr>
            <p:cNvPr id="18" name="Oval 10"/>
            <p:cNvSpPr>
              <a:spLocks noChangeArrowheads="1"/>
            </p:cNvSpPr>
            <p:nvPr/>
          </p:nvSpPr>
          <p:spPr bwMode="auto">
            <a:xfrm>
              <a:off x="2064" y="2898"/>
              <a:ext cx="1325" cy="1256"/>
            </a:xfrm>
            <a:prstGeom prst="ellips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2400"/>
            </a:p>
          </p:txBody>
        </p:sp>
        <p:grpSp>
          <p:nvGrpSpPr>
            <p:cNvPr id="19" name="Group 21"/>
            <p:cNvGrpSpPr>
              <a:grpSpLocks/>
            </p:cNvGrpSpPr>
            <p:nvPr/>
          </p:nvGrpSpPr>
          <p:grpSpPr bwMode="auto">
            <a:xfrm>
              <a:off x="2448" y="3072"/>
              <a:ext cx="576" cy="888"/>
              <a:chOff x="4272" y="2736"/>
              <a:chExt cx="480" cy="888"/>
            </a:xfrm>
          </p:grpSpPr>
          <p:sp>
            <p:nvSpPr>
              <p:cNvPr id="20" name="WordArt 19"/>
              <p:cNvSpPr>
                <a:spLocks noChangeArrowheads="1" noChangeShapeType="1" noTextEdit="1"/>
              </p:cNvSpPr>
              <p:nvPr/>
            </p:nvSpPr>
            <p:spPr bwMode="auto">
              <a:xfrm>
                <a:off x="4272" y="2736"/>
                <a:ext cx="480" cy="40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GB" sz="24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 Black"/>
                  </a:rPr>
                  <a:t>U</a:t>
                </a:r>
              </a:p>
            </p:txBody>
          </p:sp>
          <p:sp>
            <p:nvSpPr>
              <p:cNvPr id="21" name="WordArt 20"/>
              <p:cNvSpPr>
                <a:spLocks noChangeArrowheads="1" noChangeShapeType="1" noTextEdit="1"/>
              </p:cNvSpPr>
              <p:nvPr/>
            </p:nvSpPr>
            <p:spPr bwMode="auto">
              <a:xfrm rot="10800000">
                <a:off x="4272" y="3216"/>
                <a:ext cx="480" cy="40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GB" sz="24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 Black"/>
                  </a:rPr>
                  <a:t>U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152400" y="304800"/>
            <a:ext cx="8839200" cy="6172200"/>
            <a:chOff x="384" y="720"/>
            <a:chExt cx="5040" cy="3468"/>
          </a:xfrm>
        </p:grpSpPr>
        <p:pic>
          <p:nvPicPr>
            <p:cNvPr id="6" name="Picture 5" descr="UN 210L plastic drum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2496"/>
              <a:ext cx="2304" cy="1680"/>
            </a:xfrm>
            <a:prstGeom prst="rect">
              <a:avLst/>
            </a:prstGeom>
            <a:noFill/>
          </p:spPr>
        </p:pic>
        <p:pic>
          <p:nvPicPr>
            <p:cNvPr id="7" name="Picture 6" descr="P10102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4" y="720"/>
              <a:ext cx="2304" cy="1584"/>
            </a:xfrm>
            <a:prstGeom prst="rect">
              <a:avLst/>
            </a:prstGeom>
            <a:noFill/>
          </p:spPr>
        </p:pic>
        <p:pic>
          <p:nvPicPr>
            <p:cNvPr id="8" name="Picture 7" descr="DSC0000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20" y="720"/>
              <a:ext cx="2304" cy="1560"/>
            </a:xfrm>
            <a:prstGeom prst="rect">
              <a:avLst/>
            </a:prstGeom>
            <a:noFill/>
          </p:spPr>
        </p:pic>
        <p:pic>
          <p:nvPicPr>
            <p:cNvPr id="9" name="Picture 11" descr="DSC00005[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0" y="2496"/>
              <a:ext cx="2304" cy="1692"/>
            </a:xfrm>
            <a:prstGeom prst="rect">
              <a:avLst/>
            </a:prstGeom>
            <a:noFill/>
          </p:spPr>
        </p:pic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432" y="768"/>
              <a:ext cx="816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solidFill>
                    <a:srgbClr val="000000"/>
                  </a:solidFill>
                </a:rPr>
                <a:t>Steel drum</a:t>
              </a: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432" y="2544"/>
              <a:ext cx="912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solidFill>
                    <a:srgbClr val="000000"/>
                  </a:solidFill>
                </a:rPr>
                <a:t>Plastic drum</a:t>
              </a: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3168" y="768"/>
              <a:ext cx="1104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solidFill>
                    <a:srgbClr val="000000"/>
                  </a:solidFill>
                </a:rPr>
                <a:t>Cardboard box</a:t>
              </a: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3168" y="2544"/>
              <a:ext cx="384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>
                  <a:solidFill>
                    <a:srgbClr val="000000"/>
                  </a:solidFill>
                </a:rPr>
                <a:t>IBC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2.JPG"/>
          <p:cNvPicPr>
            <a:picLocks noChangeAspect="1"/>
          </p:cNvPicPr>
          <p:nvPr/>
        </p:nvPicPr>
        <p:blipFill>
          <a:blip r:embed="rId3" cstate="print"/>
          <a:srcRect r="1064" b="11702"/>
          <a:stretch>
            <a:fillRect/>
          </a:stretch>
        </p:blipFill>
        <p:spPr>
          <a:xfrm>
            <a:off x="1066800" y="2114550"/>
            <a:ext cx="7086600" cy="4743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Chemical Transfers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1430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All Dangerous Goods have a Packing Instruction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3200400" y="5029200"/>
            <a:ext cx="0" cy="1295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 rot="20425815" flipH="1">
            <a:off x="1066800" y="5410200"/>
            <a:ext cx="2590800" cy="990600"/>
          </a:xfrm>
          <a:prstGeom prst="rtTriangle">
            <a:avLst/>
          </a:prstGeom>
          <a:solidFill>
            <a:srgbClr val="FFCD3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 flipH="1" flipV="1">
            <a:off x="1905000" y="6324600"/>
            <a:ext cx="3505200" cy="1752600"/>
          </a:xfrm>
          <a:prstGeom prst="rect">
            <a:avLst/>
          </a:prstGeom>
          <a:solidFill>
            <a:srgbClr val="FFCD3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3630600" prstMaterial="legacyMatte">
            <a:bevelT w="13500" h="13500" prst="angle"/>
            <a:bevelB w="13500" h="13500" prst="angle"/>
            <a:extrusionClr>
              <a:srgbClr val="FFCD3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2055" name="Line 6"/>
          <p:cNvSpPr>
            <a:spLocks noChangeShapeType="1"/>
          </p:cNvSpPr>
          <p:nvPr/>
        </p:nvSpPr>
        <p:spPr bwMode="auto">
          <a:xfrm>
            <a:off x="3200400" y="5029200"/>
            <a:ext cx="0" cy="1295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5410200" y="6324600"/>
            <a:ext cx="0" cy="1752600"/>
          </a:xfrm>
          <a:prstGeom prst="line">
            <a:avLst/>
          </a:prstGeom>
          <a:noFill/>
          <a:ln w="9525">
            <a:solidFill>
              <a:srgbClr val="CC99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93200" name="Object 16"/>
          <p:cNvGraphicFramePr>
            <a:graphicFrameLocks noChangeAspect="1"/>
          </p:cNvGraphicFramePr>
          <p:nvPr/>
        </p:nvGraphicFramePr>
        <p:xfrm>
          <a:off x="4267200" y="304800"/>
          <a:ext cx="990600" cy="2209800"/>
        </p:xfrm>
        <a:graphic>
          <a:graphicData uri="http://schemas.openxmlformats.org/presentationml/2006/ole">
            <p:oleObj spid="_x0000_s2084" name="CorelDRAW!" r:id="rId4" imgW="728777" imgH="1914754" progId="">
              <p:embed/>
            </p:oleObj>
          </a:graphicData>
        </a:graphic>
      </p:graphicFrame>
      <p:sp>
        <p:nvSpPr>
          <p:cNvPr id="2057" name="AutoShape 20"/>
          <p:cNvSpPr>
            <a:spLocks noChangeArrowheads="1"/>
          </p:cNvSpPr>
          <p:nvPr/>
        </p:nvSpPr>
        <p:spPr bwMode="auto">
          <a:xfrm flipH="1">
            <a:off x="1905000" y="5029200"/>
            <a:ext cx="1295400" cy="1295400"/>
          </a:xfrm>
          <a:prstGeom prst="rtTriangle">
            <a:avLst/>
          </a:prstGeom>
          <a:gradFill rotWithShape="1">
            <a:gsLst>
              <a:gs pos="0">
                <a:srgbClr val="5F5F5F">
                  <a:alpha val="24001"/>
                </a:srgbClr>
              </a:gs>
              <a:gs pos="100000">
                <a:srgbClr val="585858">
                  <a:alpha val="24001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304800" y="5181600"/>
            <a:ext cx="19050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Fibreboard Box (4G)</a:t>
            </a:r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228600" y="2743200"/>
            <a:ext cx="2133600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Inner divider for  cushioning</a:t>
            </a:r>
          </a:p>
        </p:txBody>
      </p:sp>
      <p:sp>
        <p:nvSpPr>
          <p:cNvPr id="93207" name="Text Box 23"/>
          <p:cNvSpPr txBox="1">
            <a:spLocks noChangeArrowheads="1"/>
          </p:cNvSpPr>
          <p:nvPr/>
        </p:nvSpPr>
        <p:spPr bwMode="auto">
          <a:xfrm>
            <a:off x="381000" y="914400"/>
            <a:ext cx="22860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Inner packaging(s)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124200" y="2971800"/>
            <a:ext cx="3048000" cy="1752600"/>
            <a:chOff x="1968" y="1872"/>
            <a:chExt cx="1920" cy="1104"/>
          </a:xfrm>
        </p:grpSpPr>
        <p:sp>
          <p:nvSpPr>
            <p:cNvPr id="2074" name="Rectangle 9"/>
            <p:cNvSpPr>
              <a:spLocks noChangeArrowheads="1"/>
            </p:cNvSpPr>
            <p:nvPr/>
          </p:nvSpPr>
          <p:spPr bwMode="auto">
            <a:xfrm>
              <a:off x="2400" y="1872"/>
              <a:ext cx="48" cy="91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075" name="Rectangle 10"/>
            <p:cNvSpPr>
              <a:spLocks noChangeArrowheads="1"/>
            </p:cNvSpPr>
            <p:nvPr/>
          </p:nvSpPr>
          <p:spPr bwMode="auto">
            <a:xfrm>
              <a:off x="3312" y="1872"/>
              <a:ext cx="48" cy="91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076" name="Rectangle 11"/>
            <p:cNvSpPr>
              <a:spLocks noChangeArrowheads="1"/>
            </p:cNvSpPr>
            <p:nvPr/>
          </p:nvSpPr>
          <p:spPr bwMode="auto">
            <a:xfrm>
              <a:off x="1968" y="1872"/>
              <a:ext cx="1920" cy="864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077" name="Rectangle 12"/>
            <p:cNvSpPr>
              <a:spLocks noChangeArrowheads="1"/>
            </p:cNvSpPr>
            <p:nvPr/>
          </p:nvSpPr>
          <p:spPr bwMode="auto">
            <a:xfrm>
              <a:off x="2208" y="2064"/>
              <a:ext cx="48" cy="91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078" name="Rectangle 13"/>
            <p:cNvSpPr>
              <a:spLocks noChangeArrowheads="1"/>
            </p:cNvSpPr>
            <p:nvPr/>
          </p:nvSpPr>
          <p:spPr bwMode="auto">
            <a:xfrm>
              <a:off x="3120" y="2064"/>
              <a:ext cx="48" cy="91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3198" name="AutoShape 14"/>
            <p:cNvSpPr>
              <a:spLocks noChangeArrowheads="1"/>
            </p:cNvSpPr>
            <p:nvPr/>
          </p:nvSpPr>
          <p:spPr bwMode="auto">
            <a:xfrm>
              <a:off x="2448" y="1872"/>
              <a:ext cx="480" cy="864"/>
            </a:xfrm>
            <a:prstGeom prst="rtTriangle">
              <a:avLst/>
            </a:prstGeom>
            <a:gradFill rotWithShape="1">
              <a:gsLst>
                <a:gs pos="0">
                  <a:schemeClr val="accent1">
                    <a:alpha val="5000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10001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3199" name="AutoShape 15"/>
            <p:cNvSpPr>
              <a:spLocks noChangeArrowheads="1"/>
            </p:cNvSpPr>
            <p:nvPr/>
          </p:nvSpPr>
          <p:spPr bwMode="auto">
            <a:xfrm>
              <a:off x="3360" y="1872"/>
              <a:ext cx="528" cy="864"/>
            </a:xfrm>
            <a:prstGeom prst="rtTriangle">
              <a:avLst/>
            </a:prstGeom>
            <a:gradFill rotWithShape="1">
              <a:gsLst>
                <a:gs pos="0">
                  <a:schemeClr val="accent1">
                    <a:alpha val="5000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10001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819400" y="5638800"/>
            <a:ext cx="3048000" cy="1752600"/>
            <a:chOff x="1968" y="1872"/>
            <a:chExt cx="1920" cy="1104"/>
          </a:xfrm>
        </p:grpSpPr>
        <p:sp>
          <p:nvSpPr>
            <p:cNvPr id="2067" name="Rectangle 28"/>
            <p:cNvSpPr>
              <a:spLocks noChangeArrowheads="1"/>
            </p:cNvSpPr>
            <p:nvPr/>
          </p:nvSpPr>
          <p:spPr bwMode="auto">
            <a:xfrm>
              <a:off x="2400" y="1872"/>
              <a:ext cx="48" cy="91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068" name="Rectangle 29"/>
            <p:cNvSpPr>
              <a:spLocks noChangeArrowheads="1"/>
            </p:cNvSpPr>
            <p:nvPr/>
          </p:nvSpPr>
          <p:spPr bwMode="auto">
            <a:xfrm>
              <a:off x="3312" y="1872"/>
              <a:ext cx="48" cy="91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069" name="Rectangle 30"/>
            <p:cNvSpPr>
              <a:spLocks noChangeArrowheads="1"/>
            </p:cNvSpPr>
            <p:nvPr/>
          </p:nvSpPr>
          <p:spPr bwMode="auto">
            <a:xfrm>
              <a:off x="1968" y="1872"/>
              <a:ext cx="1920" cy="864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070" name="Rectangle 31"/>
            <p:cNvSpPr>
              <a:spLocks noChangeArrowheads="1"/>
            </p:cNvSpPr>
            <p:nvPr/>
          </p:nvSpPr>
          <p:spPr bwMode="auto">
            <a:xfrm>
              <a:off x="2208" y="2064"/>
              <a:ext cx="48" cy="91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071" name="Rectangle 32"/>
            <p:cNvSpPr>
              <a:spLocks noChangeArrowheads="1"/>
            </p:cNvSpPr>
            <p:nvPr/>
          </p:nvSpPr>
          <p:spPr bwMode="auto">
            <a:xfrm>
              <a:off x="3120" y="2064"/>
              <a:ext cx="48" cy="91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3217" name="AutoShape 33"/>
            <p:cNvSpPr>
              <a:spLocks noChangeArrowheads="1"/>
            </p:cNvSpPr>
            <p:nvPr/>
          </p:nvSpPr>
          <p:spPr bwMode="auto">
            <a:xfrm>
              <a:off x="2448" y="1872"/>
              <a:ext cx="480" cy="864"/>
            </a:xfrm>
            <a:prstGeom prst="rtTriangle">
              <a:avLst/>
            </a:prstGeom>
            <a:gradFill rotWithShape="1">
              <a:gsLst>
                <a:gs pos="0">
                  <a:schemeClr val="accent1">
                    <a:alpha val="5000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10001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3218" name="AutoShape 34"/>
            <p:cNvSpPr>
              <a:spLocks noChangeArrowheads="1"/>
            </p:cNvSpPr>
            <p:nvPr/>
          </p:nvSpPr>
          <p:spPr bwMode="auto">
            <a:xfrm>
              <a:off x="3360" y="1872"/>
              <a:ext cx="528" cy="864"/>
            </a:xfrm>
            <a:prstGeom prst="rtTriangle">
              <a:avLst/>
            </a:prstGeom>
            <a:gradFill rotWithShape="1">
              <a:gsLst>
                <a:gs pos="0">
                  <a:schemeClr val="accent1">
                    <a:alpha val="5000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10001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2064" name="Rectangle 26"/>
          <p:cNvSpPr>
            <a:spLocks noChangeArrowheads="1"/>
          </p:cNvSpPr>
          <p:nvPr/>
        </p:nvSpPr>
        <p:spPr bwMode="auto">
          <a:xfrm>
            <a:off x="1905000" y="6324600"/>
            <a:ext cx="3505200" cy="1219200"/>
          </a:xfrm>
          <a:prstGeom prst="rect">
            <a:avLst/>
          </a:prstGeom>
          <a:solidFill>
            <a:srgbClr val="FFBA2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5" name="AutoShape 7"/>
          <p:cNvSpPr>
            <a:spLocks noChangeArrowheads="1"/>
          </p:cNvSpPr>
          <p:nvPr/>
        </p:nvSpPr>
        <p:spPr bwMode="auto">
          <a:xfrm>
            <a:off x="5410200" y="6324600"/>
            <a:ext cx="1981200" cy="1028700"/>
          </a:xfrm>
          <a:prstGeom prst="rtTriangle">
            <a:avLst/>
          </a:prstGeom>
          <a:solidFill>
            <a:srgbClr val="CC99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6" name="AutoShape 17"/>
          <p:cNvSpPr>
            <a:spLocks noChangeArrowheads="1"/>
          </p:cNvSpPr>
          <p:nvPr/>
        </p:nvSpPr>
        <p:spPr bwMode="auto">
          <a:xfrm rot="1830545">
            <a:off x="5734050" y="5110163"/>
            <a:ext cx="1792288" cy="1752600"/>
          </a:xfrm>
          <a:prstGeom prst="parallelogram">
            <a:avLst>
              <a:gd name="adj" fmla="val 25566"/>
            </a:avLst>
          </a:prstGeom>
          <a:solidFill>
            <a:srgbClr val="FFCD3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436703" y="0"/>
            <a:ext cx="370729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GB" sz="4000" b="1" kern="10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A</a:t>
            </a:r>
          </a:p>
          <a:p>
            <a:pPr algn="ctr"/>
            <a:r>
              <a:rPr lang="en-GB" sz="4000" b="1" kern="10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typical</a:t>
            </a:r>
          </a:p>
          <a:p>
            <a:pPr algn="ctr"/>
            <a:r>
              <a:rPr lang="en-GB" sz="4000" b="1" kern="10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Combination</a:t>
            </a:r>
          </a:p>
          <a:p>
            <a:pPr algn="ctr"/>
            <a:r>
              <a:rPr lang="en-GB" sz="4000" b="1" kern="10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Package</a:t>
            </a:r>
            <a:endParaRPr lang="en-GB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6" grpId="0"/>
      <p:bldP spid="9320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Line 2"/>
          <p:cNvSpPr>
            <a:spLocks noChangeShapeType="1"/>
          </p:cNvSpPr>
          <p:nvPr/>
        </p:nvSpPr>
        <p:spPr bwMode="auto">
          <a:xfrm>
            <a:off x="3200400" y="5029200"/>
            <a:ext cx="0" cy="1295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78" name="AutoShape 3"/>
          <p:cNvSpPr>
            <a:spLocks noChangeArrowheads="1"/>
          </p:cNvSpPr>
          <p:nvPr/>
        </p:nvSpPr>
        <p:spPr bwMode="auto">
          <a:xfrm rot="20425815" flipH="1">
            <a:off x="1066800" y="5410200"/>
            <a:ext cx="2590800" cy="990600"/>
          </a:xfrm>
          <a:prstGeom prst="rtTriangle">
            <a:avLst/>
          </a:prstGeom>
          <a:solidFill>
            <a:srgbClr val="FFCD3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9" name="Rectangle 4"/>
          <p:cNvSpPr>
            <a:spLocks noChangeArrowheads="1"/>
          </p:cNvSpPr>
          <p:nvPr/>
        </p:nvSpPr>
        <p:spPr bwMode="auto">
          <a:xfrm flipH="1" flipV="1">
            <a:off x="1905000" y="6324600"/>
            <a:ext cx="3505200" cy="1371600"/>
          </a:xfrm>
          <a:prstGeom prst="rect">
            <a:avLst/>
          </a:prstGeom>
          <a:solidFill>
            <a:srgbClr val="FFCD3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3630600" prstMaterial="legacyMatte">
            <a:bevelT w="13500" h="13500" prst="angle"/>
            <a:bevelB w="13500" h="13500" prst="angle"/>
            <a:extrusionClr>
              <a:srgbClr val="FFCD3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3200400" y="5029200"/>
            <a:ext cx="0" cy="1295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81" name="Line 6"/>
          <p:cNvSpPr>
            <a:spLocks noChangeShapeType="1"/>
          </p:cNvSpPr>
          <p:nvPr/>
        </p:nvSpPr>
        <p:spPr bwMode="auto">
          <a:xfrm>
            <a:off x="5410200" y="6324600"/>
            <a:ext cx="0" cy="1752600"/>
          </a:xfrm>
          <a:prstGeom prst="line">
            <a:avLst/>
          </a:prstGeom>
          <a:noFill/>
          <a:ln w="9525">
            <a:solidFill>
              <a:srgbClr val="CC99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82" name="AutoShape 7"/>
          <p:cNvSpPr>
            <a:spLocks noChangeArrowheads="1"/>
          </p:cNvSpPr>
          <p:nvPr/>
        </p:nvSpPr>
        <p:spPr bwMode="auto">
          <a:xfrm flipH="1">
            <a:off x="1905000" y="5029200"/>
            <a:ext cx="1295400" cy="1295400"/>
          </a:xfrm>
          <a:prstGeom prst="rtTriangle">
            <a:avLst/>
          </a:prstGeom>
          <a:gradFill rotWithShape="1">
            <a:gsLst>
              <a:gs pos="0">
                <a:srgbClr val="5F5F5F">
                  <a:alpha val="24001"/>
                </a:srgbClr>
              </a:gs>
              <a:gs pos="100000">
                <a:srgbClr val="585858">
                  <a:alpha val="24001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0" y="5410200"/>
            <a:ext cx="19050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Fibreboard Box (4G)</a:t>
            </a:r>
          </a:p>
        </p:txBody>
      </p: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3733800"/>
            <a:ext cx="1905000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Styrofoamcushioning material</a:t>
            </a:r>
          </a:p>
        </p:txBody>
      </p:sp>
      <p:sp>
        <p:nvSpPr>
          <p:cNvPr id="97291" name="Freeform 11"/>
          <p:cNvSpPr>
            <a:spLocks/>
          </p:cNvSpPr>
          <p:nvPr/>
        </p:nvSpPr>
        <p:spPr bwMode="auto">
          <a:xfrm>
            <a:off x="2209800" y="5334000"/>
            <a:ext cx="4191000" cy="990600"/>
          </a:xfrm>
          <a:custGeom>
            <a:avLst/>
            <a:gdLst>
              <a:gd name="T0" fmla="*/ 0 w 2640"/>
              <a:gd name="T1" fmla="*/ 2147483647 h 624"/>
              <a:gd name="T2" fmla="*/ 2147483647 w 2640"/>
              <a:gd name="T3" fmla="*/ 0 h 624"/>
              <a:gd name="T4" fmla="*/ 2147483647 w 2640"/>
              <a:gd name="T5" fmla="*/ 0 h 624"/>
              <a:gd name="T6" fmla="*/ 2147483647 w 2640"/>
              <a:gd name="T7" fmla="*/ 2147483647 h 624"/>
              <a:gd name="T8" fmla="*/ 0 w 2640"/>
              <a:gd name="T9" fmla="*/ 2147483647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40"/>
              <a:gd name="T16" fmla="*/ 0 h 624"/>
              <a:gd name="T17" fmla="*/ 2640 w 2640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40" h="624">
                <a:moveTo>
                  <a:pt x="0" y="624"/>
                </a:moveTo>
                <a:lnTo>
                  <a:pt x="624" y="0"/>
                </a:lnTo>
                <a:lnTo>
                  <a:pt x="2640" y="0"/>
                </a:lnTo>
                <a:lnTo>
                  <a:pt x="2016" y="624"/>
                </a:lnTo>
                <a:lnTo>
                  <a:pt x="0" y="624"/>
                </a:lnTo>
                <a:close/>
              </a:path>
            </a:pathLst>
          </a:custGeom>
          <a:solidFill>
            <a:srgbClr val="F8F8F8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133600" y="4114800"/>
            <a:ext cx="3429000" cy="1600200"/>
            <a:chOff x="1344" y="2592"/>
            <a:chExt cx="2160" cy="1008"/>
          </a:xfrm>
        </p:grpSpPr>
        <p:sp>
          <p:nvSpPr>
            <p:cNvPr id="97293" name="Oval 13"/>
            <p:cNvSpPr>
              <a:spLocks noChangeArrowheads="1"/>
            </p:cNvSpPr>
            <p:nvPr/>
          </p:nvSpPr>
          <p:spPr bwMode="auto">
            <a:xfrm>
              <a:off x="1776" y="2592"/>
              <a:ext cx="720" cy="240"/>
            </a:xfrm>
            <a:prstGeom prst="ellipse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7294" name="Oval 14"/>
            <p:cNvSpPr>
              <a:spLocks noChangeArrowheads="1"/>
            </p:cNvSpPr>
            <p:nvPr/>
          </p:nvSpPr>
          <p:spPr bwMode="auto">
            <a:xfrm>
              <a:off x="2688" y="2592"/>
              <a:ext cx="720" cy="240"/>
            </a:xfrm>
            <a:prstGeom prst="ellipse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099" name="Rectangle 15"/>
            <p:cNvSpPr>
              <a:spLocks noChangeArrowheads="1"/>
            </p:cNvSpPr>
            <p:nvPr/>
          </p:nvSpPr>
          <p:spPr bwMode="auto">
            <a:xfrm>
              <a:off x="1344" y="2928"/>
              <a:ext cx="2160" cy="672"/>
            </a:xfrm>
            <a:prstGeom prst="rect">
              <a:avLst/>
            </a:prstGeom>
            <a:solidFill>
              <a:schemeClr val="tx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00" name="Rectangle 16"/>
            <p:cNvSpPr>
              <a:spLocks noChangeArrowheads="1"/>
            </p:cNvSpPr>
            <p:nvPr/>
          </p:nvSpPr>
          <p:spPr bwMode="auto">
            <a:xfrm>
              <a:off x="1344" y="2928"/>
              <a:ext cx="2160" cy="672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304" name="Oval 24"/>
          <p:cNvSpPr>
            <a:spLocks noChangeArrowheads="1"/>
          </p:cNvSpPr>
          <p:nvPr/>
        </p:nvSpPr>
        <p:spPr bwMode="auto">
          <a:xfrm>
            <a:off x="4267200" y="4114800"/>
            <a:ext cx="1143000" cy="381000"/>
          </a:xfrm>
          <a:prstGeom prst="ellipse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97305" name="Oval 25"/>
          <p:cNvSpPr>
            <a:spLocks noChangeArrowheads="1"/>
          </p:cNvSpPr>
          <p:nvPr/>
        </p:nvSpPr>
        <p:spPr bwMode="auto">
          <a:xfrm>
            <a:off x="2819400" y="4114800"/>
            <a:ext cx="1143000" cy="381000"/>
          </a:xfrm>
          <a:prstGeom prst="ellipse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graphicFrame>
        <p:nvGraphicFramePr>
          <p:cNvPr id="97306" name="Object 26"/>
          <p:cNvGraphicFramePr>
            <a:graphicFrameLocks noChangeAspect="1"/>
          </p:cNvGraphicFramePr>
          <p:nvPr/>
        </p:nvGraphicFramePr>
        <p:xfrm>
          <a:off x="2895600" y="2971800"/>
          <a:ext cx="990600" cy="1524000"/>
        </p:xfrm>
        <a:graphic>
          <a:graphicData uri="http://schemas.openxmlformats.org/presentationml/2006/ole">
            <p:oleObj spid="_x0000_s3142" name="CorelDRAW!" r:id="rId4" imgW="728777" imgH="1914754" progId="">
              <p:embed/>
            </p:oleObj>
          </a:graphicData>
        </a:graphic>
      </p:graphicFrame>
      <p:sp>
        <p:nvSpPr>
          <p:cNvPr id="97307" name="Text Box 27"/>
          <p:cNvSpPr txBox="1">
            <a:spLocks noChangeArrowheads="1"/>
          </p:cNvSpPr>
          <p:nvPr/>
        </p:nvSpPr>
        <p:spPr bwMode="auto">
          <a:xfrm>
            <a:off x="0" y="2133600"/>
            <a:ext cx="22860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Inner packaging(s)</a:t>
            </a:r>
          </a:p>
        </p:txBody>
      </p:sp>
      <p:graphicFrame>
        <p:nvGraphicFramePr>
          <p:cNvPr id="97311" name="Object 31"/>
          <p:cNvGraphicFramePr>
            <a:graphicFrameLocks noChangeAspect="1"/>
          </p:cNvGraphicFramePr>
          <p:nvPr/>
        </p:nvGraphicFramePr>
        <p:xfrm>
          <a:off x="4343400" y="2971800"/>
          <a:ext cx="990600" cy="1524000"/>
        </p:xfrm>
        <a:graphic>
          <a:graphicData uri="http://schemas.openxmlformats.org/presentationml/2006/ole">
            <p:oleObj spid="_x0000_s3143" name="CorelDRAW!" r:id="rId5" imgW="728777" imgH="1914754" progId="">
              <p:embed/>
            </p:oleObj>
          </a:graphicData>
        </a:graphic>
      </p:graphicFrame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2133600" y="3429000"/>
            <a:ext cx="3429000" cy="1143000"/>
            <a:chOff x="1344" y="576"/>
            <a:chExt cx="2160" cy="672"/>
          </a:xfrm>
        </p:grpSpPr>
        <p:sp>
          <p:nvSpPr>
            <p:cNvPr id="3095" name="Rectangle 29"/>
            <p:cNvSpPr>
              <a:spLocks noChangeArrowheads="1"/>
            </p:cNvSpPr>
            <p:nvPr/>
          </p:nvSpPr>
          <p:spPr bwMode="auto">
            <a:xfrm>
              <a:off x="1344" y="576"/>
              <a:ext cx="2160" cy="672"/>
            </a:xfrm>
            <a:prstGeom prst="rect">
              <a:avLst/>
            </a:prstGeom>
            <a:solidFill>
              <a:schemeClr val="tx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96" name="Rectangle 30"/>
            <p:cNvSpPr>
              <a:spLocks noChangeArrowheads="1"/>
            </p:cNvSpPr>
            <p:nvPr/>
          </p:nvSpPr>
          <p:spPr bwMode="auto">
            <a:xfrm>
              <a:off x="1344" y="576"/>
              <a:ext cx="2160" cy="672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1905000" y="6324600"/>
            <a:ext cx="3505200" cy="685800"/>
          </a:xfrm>
          <a:prstGeom prst="rect">
            <a:avLst/>
          </a:prstGeom>
          <a:solidFill>
            <a:srgbClr val="FFBA2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5410200" y="6324600"/>
            <a:ext cx="1981200" cy="1028700"/>
          </a:xfrm>
          <a:prstGeom prst="rtTriangle">
            <a:avLst/>
          </a:prstGeom>
          <a:solidFill>
            <a:srgbClr val="CC99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 rot="1830545">
            <a:off x="5734050" y="5110163"/>
            <a:ext cx="1792288" cy="1752600"/>
          </a:xfrm>
          <a:prstGeom prst="parallelogram">
            <a:avLst>
              <a:gd name="adj" fmla="val 25566"/>
            </a:avLst>
          </a:prstGeom>
          <a:solidFill>
            <a:srgbClr val="FFCD3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436703" y="0"/>
            <a:ext cx="370729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GB" sz="4000" b="1" kern="10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A</a:t>
            </a:r>
          </a:p>
          <a:p>
            <a:pPr algn="ctr"/>
            <a:r>
              <a:rPr lang="en-GB" sz="4000" b="1" kern="10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typical</a:t>
            </a:r>
          </a:p>
          <a:p>
            <a:pPr algn="ctr"/>
            <a:r>
              <a:rPr lang="en-GB" sz="4000" b="1" kern="10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Combination</a:t>
            </a:r>
          </a:p>
          <a:p>
            <a:pPr algn="ctr"/>
            <a:r>
              <a:rPr lang="en-GB" sz="4000" b="1" kern="10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Package</a:t>
            </a:r>
            <a:endParaRPr lang="en-GB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0" grpId="0"/>
      <p:bldP spid="97291" grpId="0" animBg="1"/>
      <p:bldP spid="97304" grpId="0" animBg="1"/>
      <p:bldP spid="97305" grpId="0" animBg="1"/>
      <p:bldP spid="9730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533400" y="1143000"/>
            <a:ext cx="8077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800" dirty="0"/>
              <a:t>Whilst carrying packaged Dangerous Goods, there are ways of effectively being able to ignore some of the Regulations. These conditions are subject to:</a:t>
            </a:r>
          </a:p>
        </p:txBody>
      </p:sp>
      <p:sp>
        <p:nvSpPr>
          <p:cNvPr id="237575" name="Text Box 7"/>
          <p:cNvSpPr txBox="1">
            <a:spLocks noChangeArrowheads="1"/>
          </p:cNvSpPr>
          <p:nvPr/>
        </p:nvSpPr>
        <p:spPr bwMode="auto">
          <a:xfrm>
            <a:off x="1295400" y="3581400"/>
            <a:ext cx="70866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GB" sz="2800" dirty="0">
                <a:solidFill>
                  <a:srgbClr val="FFCC00"/>
                </a:solidFill>
              </a:rPr>
              <a:t>  </a:t>
            </a:r>
            <a:r>
              <a:rPr lang="en-GB" sz="2800" b="1" dirty="0">
                <a:solidFill>
                  <a:srgbClr val="FFFF00"/>
                </a:solidFill>
              </a:rPr>
              <a:t>The size of the packages</a:t>
            </a:r>
          </a:p>
          <a:p>
            <a:pPr algn="l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GB" sz="2800" b="1" dirty="0">
                <a:solidFill>
                  <a:srgbClr val="FFCC00"/>
                </a:solidFill>
              </a:rPr>
              <a:t>  </a:t>
            </a:r>
            <a:r>
              <a:rPr lang="en-GB" sz="2800" b="1" dirty="0">
                <a:solidFill>
                  <a:srgbClr val="FFFF00"/>
                </a:solidFill>
              </a:rPr>
              <a:t>How dangerous the goods are</a:t>
            </a:r>
          </a:p>
          <a:p>
            <a:pPr algn="l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GB" sz="2800" b="1" dirty="0">
                <a:solidFill>
                  <a:srgbClr val="FFFF00"/>
                </a:solidFill>
              </a:rPr>
              <a:t>  How much is being carried</a:t>
            </a:r>
          </a:p>
        </p:txBody>
      </p:sp>
      <p:sp>
        <p:nvSpPr>
          <p:cNvPr id="237576" name="Text Box 8"/>
          <p:cNvSpPr txBox="1">
            <a:spLocks noChangeArrowheads="1"/>
          </p:cNvSpPr>
          <p:nvPr/>
        </p:nvSpPr>
        <p:spPr bwMode="auto">
          <a:xfrm>
            <a:off x="2743200" y="6019800"/>
            <a:ext cx="6400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/>
              <a:t>We will look at these ways out….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ADR (Road) Regulations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5" grpId="0"/>
      <p:bldP spid="23757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8686800" cy="381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Arial Black"/>
              </a:rPr>
              <a:t>KEITH</a:t>
            </a:r>
          </a:p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Arial Black"/>
              </a:rPr>
              <a:t>HARRINGTON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0" y="556260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GB"/>
              <a:t> </a:t>
            </a:r>
          </a:p>
        </p:txBody>
      </p:sp>
      <p:pic>
        <p:nvPicPr>
          <p:cNvPr id="8197" name="Picture 4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38800"/>
            <a:ext cx="3657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3352800" y="5715000"/>
            <a:ext cx="57912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400" b="1" dirty="0">
                <a:solidFill>
                  <a:srgbClr val="000000"/>
                </a:solidFill>
              </a:rPr>
              <a:t>Unit 006, Solent Business Centre, Millbrook Road West, Southampton, Hampshire, SO15 0HW</a:t>
            </a:r>
          </a:p>
          <a:p>
            <a:pPr algn="ctr" eaLnBrk="0" hangingPunct="0">
              <a:spcBef>
                <a:spcPct val="50000"/>
              </a:spcBef>
            </a:pPr>
            <a:r>
              <a:rPr lang="en-GB" b="1" dirty="0">
                <a:solidFill>
                  <a:srgbClr val="000000"/>
                </a:solidFill>
              </a:rPr>
              <a:t>www.roadsafeeurope.com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ext Box 2"/>
          <p:cNvSpPr txBox="1">
            <a:spLocks noChangeArrowheads="1"/>
          </p:cNvSpPr>
          <p:nvPr/>
        </p:nvSpPr>
        <p:spPr bwMode="auto">
          <a:xfrm>
            <a:off x="685800" y="1981200"/>
            <a:ext cx="7848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800" dirty="0"/>
              <a:t>These are exemptions present in all modes of transport that allow small items of packaged Dangerous Goods to be almost considered </a:t>
            </a:r>
            <a:r>
              <a:rPr lang="en-GB" sz="2800" u="sng" dirty="0"/>
              <a:t>non-hazardous.</a:t>
            </a:r>
          </a:p>
        </p:txBody>
      </p:sp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685800" y="4114800"/>
            <a:ext cx="78486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800" dirty="0"/>
              <a:t>Each inner container must not exceed the maximum volume/mass indicated for that substance in the Regulations, and the gross mass of the entire package must not exceed 30kg.</a:t>
            </a:r>
            <a:endParaRPr lang="en-GB" sz="2800" u="sng" dirty="0"/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609600" y="1066800"/>
            <a:ext cx="51069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rgbClr val="FFFF00"/>
                </a:solidFill>
              </a:rPr>
              <a:t>The size of the packages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ADR (Road) Regulations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8" grpId="0" autoUpdateAnimBg="0"/>
      <p:bldP spid="229379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228600" y="1600200"/>
            <a:ext cx="8675688" cy="1729704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defTabSz="762000" eaLnBrk="0" hangingPunct="0">
              <a:lnSpc>
                <a:spcPct val="80000"/>
              </a:lnSpc>
              <a:spcBef>
                <a:spcPct val="40000"/>
              </a:spcBef>
              <a:buFont typeface="Monotype Sorts" pitchFamily="2" charset="2"/>
              <a:buNone/>
            </a:pPr>
            <a:r>
              <a:rPr lang="en-GB" sz="2800" dirty="0"/>
              <a:t>The Dangerous Goods list gives </a:t>
            </a:r>
            <a:r>
              <a:rPr lang="en-GB" sz="2800" dirty="0" smtClean="0"/>
              <a:t>a “Limited Quantity” for each </a:t>
            </a:r>
            <a:r>
              <a:rPr lang="en-GB" sz="2800" dirty="0"/>
              <a:t>listed substance or article.</a:t>
            </a:r>
          </a:p>
          <a:p>
            <a:pPr algn="l" defTabSz="762000" eaLnBrk="0" hangingPunct="0">
              <a:lnSpc>
                <a:spcPct val="90000"/>
              </a:lnSpc>
              <a:spcBef>
                <a:spcPct val="40000"/>
              </a:spcBef>
              <a:buFont typeface="Monotype Sorts" pitchFamily="2" charset="2"/>
              <a:buNone/>
            </a:pPr>
            <a:r>
              <a:rPr lang="en-GB" sz="2800" dirty="0"/>
              <a:t>These </a:t>
            </a:r>
            <a:r>
              <a:rPr lang="en-GB" sz="2800" dirty="0" smtClean="0"/>
              <a:t>figures tell </a:t>
            </a:r>
            <a:r>
              <a:rPr lang="en-GB" sz="2800" dirty="0"/>
              <a:t>us </a:t>
            </a:r>
            <a:r>
              <a:rPr lang="en-GB" sz="2800" dirty="0" smtClean="0"/>
              <a:t>the </a:t>
            </a:r>
            <a:r>
              <a:rPr lang="en-GB" sz="2800" dirty="0"/>
              <a:t>suitable inner receptacle size.</a:t>
            </a:r>
            <a:endParaRPr lang="en-GB" sz="2800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Limited Quantities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5" y="3505200"/>
            <a:ext cx="912348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0406" name="Oval 6"/>
          <p:cNvSpPr>
            <a:spLocks noChangeArrowheads="1"/>
          </p:cNvSpPr>
          <p:nvPr/>
        </p:nvSpPr>
        <p:spPr bwMode="auto">
          <a:xfrm>
            <a:off x="4648200" y="48006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304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304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0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 build="allAtOnce"/>
      <p:bldP spid="23040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228600" y="1828800"/>
            <a:ext cx="8675688" cy="1126462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defTabSz="762000" eaLnBrk="0" hangingPunct="0">
              <a:lnSpc>
                <a:spcPct val="80000"/>
              </a:lnSpc>
              <a:spcBef>
                <a:spcPct val="40000"/>
              </a:spcBef>
              <a:buFont typeface="Monotype Sorts" pitchFamily="2" charset="2"/>
              <a:buNone/>
              <a:defRPr/>
            </a:pPr>
            <a:r>
              <a:rPr lang="en-GB" sz="2800" dirty="0"/>
              <a:t>However </a:t>
            </a:r>
            <a:r>
              <a:rPr lang="en-GB" sz="2800" dirty="0" smtClean="0"/>
              <a:t>the figure “0” </a:t>
            </a:r>
            <a:r>
              <a:rPr lang="en-GB" sz="2800" dirty="0"/>
              <a:t>means that there is no Limited Quantity provision, as the material is considered to be too dangerous to exempt.</a:t>
            </a:r>
            <a:endParaRPr lang="en-GB" sz="2800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Limited Quantities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5" y="3505200"/>
            <a:ext cx="912348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30" name="Oval 6"/>
          <p:cNvSpPr>
            <a:spLocks noChangeArrowheads="1"/>
          </p:cNvSpPr>
          <p:nvPr/>
        </p:nvSpPr>
        <p:spPr bwMode="auto">
          <a:xfrm>
            <a:off x="4648200" y="56388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1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1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2314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2314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14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8" grpId="0" build="allAtOnce"/>
      <p:bldP spid="2314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2"/>
          <p:cNvSpPr txBox="1">
            <a:spLocks noChangeArrowheads="1"/>
          </p:cNvSpPr>
          <p:nvPr/>
        </p:nvSpPr>
        <p:spPr bwMode="auto">
          <a:xfrm>
            <a:off x="533400" y="1524000"/>
            <a:ext cx="8001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800" dirty="0"/>
              <a:t>Any item of Dangerous Goods you buy in a supermarket, Pharmacy or DIY shop </a:t>
            </a:r>
            <a:r>
              <a:rPr lang="en-GB" sz="2800" dirty="0" smtClean="0"/>
              <a:t>(e.g</a:t>
            </a:r>
            <a:r>
              <a:rPr lang="en-GB" sz="2800" dirty="0"/>
              <a:t>. paints, garden chemicals, cleaning </a:t>
            </a:r>
            <a:r>
              <a:rPr lang="en-GB" sz="2800"/>
              <a:t>materials </a:t>
            </a:r>
            <a:r>
              <a:rPr lang="en-GB" sz="2800" smtClean="0"/>
              <a:t>etc), </a:t>
            </a:r>
            <a:r>
              <a:rPr lang="en-GB" sz="2800" dirty="0"/>
              <a:t>would have got there under the Limited Quantities provisions of the Carriage of Dangerous Goods by Road </a:t>
            </a:r>
            <a:r>
              <a:rPr lang="en-GB" sz="2800" dirty="0" smtClean="0"/>
              <a:t>Regulations, as did many of your laboratory reagents.</a:t>
            </a:r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Limited Quantities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59"/>
          <p:cNvSpPr>
            <a:spLocks noChangeArrowheads="1"/>
          </p:cNvSpPr>
          <p:nvPr/>
        </p:nvSpPr>
        <p:spPr bwMode="auto">
          <a:xfrm>
            <a:off x="1828800" y="3505200"/>
            <a:ext cx="4191000" cy="2971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36306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4756" name="Freeform 61"/>
          <p:cNvSpPr>
            <a:spLocks/>
          </p:cNvSpPr>
          <p:nvPr/>
        </p:nvSpPr>
        <p:spPr bwMode="auto">
          <a:xfrm>
            <a:off x="1828800" y="2209800"/>
            <a:ext cx="1295400" cy="1295400"/>
          </a:xfrm>
          <a:custGeom>
            <a:avLst/>
            <a:gdLst>
              <a:gd name="T0" fmla="*/ 0 w 816"/>
              <a:gd name="T1" fmla="*/ 816 h 816"/>
              <a:gd name="T2" fmla="*/ 816 w 816"/>
              <a:gd name="T3" fmla="*/ 0 h 816"/>
              <a:gd name="T4" fmla="*/ 816 w 816"/>
              <a:gd name="T5" fmla="*/ 816 h 816"/>
              <a:gd name="T6" fmla="*/ 0 w 816"/>
              <a:gd name="T7" fmla="*/ 816 h 81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816"/>
              <a:gd name="T14" fmla="*/ 816 w 816"/>
              <a:gd name="T15" fmla="*/ 816 h 8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816">
                <a:moveTo>
                  <a:pt x="0" y="816"/>
                </a:moveTo>
                <a:lnTo>
                  <a:pt x="816" y="0"/>
                </a:lnTo>
                <a:lnTo>
                  <a:pt x="816" y="816"/>
                </a:lnTo>
                <a:lnTo>
                  <a:pt x="0" y="816"/>
                </a:lnTo>
                <a:close/>
              </a:path>
            </a:pathLst>
          </a:custGeom>
          <a:solidFill>
            <a:srgbClr val="414333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11" name="AutoShape 63"/>
          <p:cNvSpPr>
            <a:spLocks noChangeArrowheads="1"/>
          </p:cNvSpPr>
          <p:nvPr/>
        </p:nvSpPr>
        <p:spPr bwMode="auto">
          <a:xfrm>
            <a:off x="2819400" y="3953005"/>
            <a:ext cx="1143000" cy="2066795"/>
          </a:xfrm>
          <a:prstGeom prst="can">
            <a:avLst>
              <a:gd name="adj" fmla="val 2546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74778" name="Freeform 70"/>
          <p:cNvSpPr>
            <a:spLocks/>
          </p:cNvSpPr>
          <p:nvPr/>
        </p:nvSpPr>
        <p:spPr bwMode="auto">
          <a:xfrm>
            <a:off x="2987576" y="4194132"/>
            <a:ext cx="117574" cy="1801986"/>
          </a:xfrm>
          <a:custGeom>
            <a:avLst/>
            <a:gdLst>
              <a:gd name="T0" fmla="*/ 14 w 158"/>
              <a:gd name="T1" fmla="*/ 0 h 2511"/>
              <a:gd name="T2" fmla="*/ 14 w 158"/>
              <a:gd name="T3" fmla="*/ 2496 h 2511"/>
              <a:gd name="T4" fmla="*/ 80 w 158"/>
              <a:gd name="T5" fmla="*/ 2504 h 2511"/>
              <a:gd name="T6" fmla="*/ 155 w 158"/>
              <a:gd name="T7" fmla="*/ 2511 h 2511"/>
              <a:gd name="T8" fmla="*/ 158 w 158"/>
              <a:gd name="T9" fmla="*/ 48 h 2511"/>
              <a:gd name="T10" fmla="*/ 14 w 158"/>
              <a:gd name="T11" fmla="*/ 0 h 25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"/>
              <a:gd name="T19" fmla="*/ 0 h 2511"/>
              <a:gd name="T20" fmla="*/ 158 w 158"/>
              <a:gd name="T21" fmla="*/ 2511 h 25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" h="2511">
                <a:moveTo>
                  <a:pt x="14" y="0"/>
                </a:moveTo>
                <a:lnTo>
                  <a:pt x="14" y="2496"/>
                </a:lnTo>
                <a:cubicBezTo>
                  <a:pt x="61" y="2477"/>
                  <a:pt x="0" y="2497"/>
                  <a:pt x="80" y="2504"/>
                </a:cubicBezTo>
                <a:cubicBezTo>
                  <a:pt x="105" y="2506"/>
                  <a:pt x="155" y="2511"/>
                  <a:pt x="155" y="2511"/>
                </a:cubicBezTo>
                <a:lnTo>
                  <a:pt x="158" y="48"/>
                </a:lnTo>
                <a:cubicBezTo>
                  <a:pt x="124" y="4"/>
                  <a:pt x="66" y="10"/>
                  <a:pt x="14" y="0"/>
                </a:cubicBezTo>
                <a:close/>
              </a:path>
            </a:pathLst>
          </a:custGeom>
          <a:solidFill>
            <a:srgbClr val="FFFFFF">
              <a:alpha val="4901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29" name="AutoShape 81"/>
          <p:cNvSpPr>
            <a:spLocks noChangeArrowheads="1"/>
          </p:cNvSpPr>
          <p:nvPr/>
        </p:nvSpPr>
        <p:spPr bwMode="auto">
          <a:xfrm>
            <a:off x="4648200" y="3953005"/>
            <a:ext cx="1143000" cy="2066795"/>
          </a:xfrm>
          <a:prstGeom prst="can">
            <a:avLst>
              <a:gd name="adj" fmla="val 2546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2819400" y="3505200"/>
            <a:ext cx="2971800" cy="723379"/>
            <a:chOff x="2819400" y="3505200"/>
            <a:chExt cx="2971800" cy="723379"/>
          </a:xfrm>
        </p:grpSpPr>
        <p:grpSp>
          <p:nvGrpSpPr>
            <p:cNvPr id="3" name="Group 64"/>
            <p:cNvGrpSpPr>
              <a:grpSpLocks/>
            </p:cNvGrpSpPr>
            <p:nvPr/>
          </p:nvGrpSpPr>
          <p:grpSpPr bwMode="auto">
            <a:xfrm>
              <a:off x="2819400" y="3539647"/>
              <a:ext cx="1143000" cy="688932"/>
              <a:chOff x="2832" y="1296"/>
              <a:chExt cx="1536" cy="960"/>
            </a:xfrm>
          </p:grpSpPr>
          <p:sp>
            <p:nvSpPr>
              <p:cNvPr id="53313" name="AutoShape 65"/>
              <p:cNvSpPr>
                <a:spLocks noChangeArrowheads="1"/>
              </p:cNvSpPr>
              <p:nvPr/>
            </p:nvSpPr>
            <p:spPr bwMode="auto">
              <a:xfrm>
                <a:off x="2832" y="1297"/>
                <a:ext cx="1536" cy="721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3314" name="Oval 66"/>
              <p:cNvSpPr>
                <a:spLocks noChangeArrowheads="1"/>
              </p:cNvSpPr>
              <p:nvPr/>
            </p:nvSpPr>
            <p:spPr bwMode="auto">
              <a:xfrm>
                <a:off x="2832" y="1825"/>
                <a:ext cx="1536" cy="431"/>
              </a:xfrm>
              <a:prstGeom prst="ellipse">
                <a:avLst/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74775" name="AutoShape 67"/>
            <p:cNvSpPr>
              <a:spLocks noChangeArrowheads="1"/>
            </p:cNvSpPr>
            <p:nvPr/>
          </p:nvSpPr>
          <p:spPr bwMode="auto">
            <a:xfrm>
              <a:off x="3176588" y="3505200"/>
              <a:ext cx="392906" cy="241126"/>
            </a:xfrm>
            <a:prstGeom prst="can">
              <a:avLst>
                <a:gd name="adj" fmla="val 47083"/>
              </a:avLst>
            </a:prstGeom>
            <a:gradFill rotWithShape="1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6" name="Oval 68"/>
            <p:cNvSpPr>
              <a:spLocks noChangeArrowheads="1"/>
            </p:cNvSpPr>
            <p:nvPr/>
          </p:nvSpPr>
          <p:spPr bwMode="auto">
            <a:xfrm>
              <a:off x="3176588" y="3505200"/>
              <a:ext cx="392906" cy="103340"/>
            </a:xfrm>
            <a:prstGeom prst="ellipse">
              <a:avLst/>
            </a:prstGeom>
            <a:solidFill>
              <a:srgbClr val="FFFFFF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7" name="Freeform 69"/>
            <p:cNvSpPr>
              <a:spLocks/>
            </p:cNvSpPr>
            <p:nvPr/>
          </p:nvSpPr>
          <p:spPr bwMode="auto">
            <a:xfrm>
              <a:off x="2997994" y="3742738"/>
              <a:ext cx="321469" cy="470052"/>
            </a:xfrm>
            <a:custGeom>
              <a:avLst/>
              <a:gdLst>
                <a:gd name="T0" fmla="*/ 384 w 432"/>
                <a:gd name="T1" fmla="*/ 5 h 655"/>
                <a:gd name="T2" fmla="*/ 0 w 432"/>
                <a:gd name="T3" fmla="*/ 629 h 655"/>
                <a:gd name="T4" fmla="*/ 164 w 432"/>
                <a:gd name="T5" fmla="*/ 654 h 655"/>
                <a:gd name="T6" fmla="*/ 432 w 432"/>
                <a:gd name="T7" fmla="*/ 5 h 655"/>
                <a:gd name="T8" fmla="*/ 384 w 432"/>
                <a:gd name="T9" fmla="*/ 5 h 6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655"/>
                <a:gd name="T17" fmla="*/ 432 w 432"/>
                <a:gd name="T18" fmla="*/ 655 h 6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655">
                  <a:moveTo>
                    <a:pt x="384" y="5"/>
                  </a:moveTo>
                  <a:lnTo>
                    <a:pt x="0" y="629"/>
                  </a:lnTo>
                  <a:cubicBezTo>
                    <a:pt x="51" y="655"/>
                    <a:pt x="107" y="654"/>
                    <a:pt x="164" y="654"/>
                  </a:cubicBezTo>
                  <a:lnTo>
                    <a:pt x="432" y="5"/>
                  </a:lnTo>
                  <a:cubicBezTo>
                    <a:pt x="394" y="2"/>
                    <a:pt x="410" y="0"/>
                    <a:pt x="384" y="5"/>
                  </a:cubicBezTo>
                  <a:close/>
                </a:path>
              </a:pathLst>
            </a:custGeom>
            <a:solidFill>
              <a:srgbClr val="FFFFFF">
                <a:alpha val="4901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82"/>
            <p:cNvGrpSpPr>
              <a:grpSpLocks/>
            </p:cNvGrpSpPr>
            <p:nvPr/>
          </p:nvGrpSpPr>
          <p:grpSpPr bwMode="auto">
            <a:xfrm>
              <a:off x="4648200" y="3539647"/>
              <a:ext cx="1143000" cy="688932"/>
              <a:chOff x="2832" y="1296"/>
              <a:chExt cx="1536" cy="960"/>
            </a:xfrm>
          </p:grpSpPr>
          <p:sp>
            <p:nvSpPr>
              <p:cNvPr id="53331" name="AutoShape 83"/>
              <p:cNvSpPr>
                <a:spLocks noChangeArrowheads="1"/>
              </p:cNvSpPr>
              <p:nvPr/>
            </p:nvSpPr>
            <p:spPr bwMode="auto">
              <a:xfrm>
                <a:off x="2832" y="1297"/>
                <a:ext cx="1536" cy="721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3332" name="Oval 84"/>
              <p:cNvSpPr>
                <a:spLocks noChangeArrowheads="1"/>
              </p:cNvSpPr>
              <p:nvPr/>
            </p:nvSpPr>
            <p:spPr bwMode="auto">
              <a:xfrm>
                <a:off x="2832" y="1825"/>
                <a:ext cx="1536" cy="431"/>
              </a:xfrm>
              <a:prstGeom prst="ellipse">
                <a:avLst/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74767" name="AutoShape 85"/>
            <p:cNvSpPr>
              <a:spLocks noChangeArrowheads="1"/>
            </p:cNvSpPr>
            <p:nvPr/>
          </p:nvSpPr>
          <p:spPr bwMode="auto">
            <a:xfrm>
              <a:off x="5005388" y="3505200"/>
              <a:ext cx="392906" cy="241126"/>
            </a:xfrm>
            <a:prstGeom prst="can">
              <a:avLst>
                <a:gd name="adj" fmla="val 47083"/>
              </a:avLst>
            </a:prstGeom>
            <a:gradFill rotWithShape="1">
              <a:gsLst>
                <a:gs pos="0">
                  <a:srgbClr val="760000"/>
                </a:gs>
                <a:gs pos="50000">
                  <a:srgbClr val="FF0000"/>
                </a:gs>
                <a:gs pos="100000">
                  <a:srgbClr val="7600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Oval 86"/>
            <p:cNvSpPr>
              <a:spLocks noChangeArrowheads="1"/>
            </p:cNvSpPr>
            <p:nvPr/>
          </p:nvSpPr>
          <p:spPr bwMode="auto">
            <a:xfrm>
              <a:off x="5005388" y="3505200"/>
              <a:ext cx="392906" cy="103340"/>
            </a:xfrm>
            <a:prstGeom prst="ellipse">
              <a:avLst/>
            </a:prstGeom>
            <a:solidFill>
              <a:srgbClr val="FFFFFF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Freeform 87"/>
            <p:cNvSpPr>
              <a:spLocks/>
            </p:cNvSpPr>
            <p:nvPr/>
          </p:nvSpPr>
          <p:spPr bwMode="auto">
            <a:xfrm>
              <a:off x="4826794" y="3742738"/>
              <a:ext cx="321469" cy="470052"/>
            </a:xfrm>
            <a:custGeom>
              <a:avLst/>
              <a:gdLst>
                <a:gd name="T0" fmla="*/ 384 w 432"/>
                <a:gd name="T1" fmla="*/ 5 h 655"/>
                <a:gd name="T2" fmla="*/ 0 w 432"/>
                <a:gd name="T3" fmla="*/ 629 h 655"/>
                <a:gd name="T4" fmla="*/ 164 w 432"/>
                <a:gd name="T5" fmla="*/ 654 h 655"/>
                <a:gd name="T6" fmla="*/ 432 w 432"/>
                <a:gd name="T7" fmla="*/ 5 h 655"/>
                <a:gd name="T8" fmla="*/ 384 w 432"/>
                <a:gd name="T9" fmla="*/ 5 h 6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2"/>
                <a:gd name="T16" fmla="*/ 0 h 655"/>
                <a:gd name="T17" fmla="*/ 432 w 432"/>
                <a:gd name="T18" fmla="*/ 655 h 6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2" h="655">
                  <a:moveTo>
                    <a:pt x="384" y="5"/>
                  </a:moveTo>
                  <a:lnTo>
                    <a:pt x="0" y="629"/>
                  </a:lnTo>
                  <a:cubicBezTo>
                    <a:pt x="51" y="655"/>
                    <a:pt x="107" y="654"/>
                    <a:pt x="164" y="654"/>
                  </a:cubicBezTo>
                  <a:lnTo>
                    <a:pt x="432" y="5"/>
                  </a:lnTo>
                  <a:cubicBezTo>
                    <a:pt x="394" y="2"/>
                    <a:pt x="410" y="0"/>
                    <a:pt x="384" y="5"/>
                  </a:cubicBezTo>
                  <a:close/>
                </a:path>
              </a:pathLst>
            </a:custGeom>
            <a:solidFill>
              <a:srgbClr val="FFFFFF">
                <a:alpha val="4901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770" name="Freeform 88"/>
          <p:cNvSpPr>
            <a:spLocks/>
          </p:cNvSpPr>
          <p:nvPr/>
        </p:nvSpPr>
        <p:spPr bwMode="auto">
          <a:xfrm>
            <a:off x="4816376" y="4194132"/>
            <a:ext cx="117574" cy="1801986"/>
          </a:xfrm>
          <a:custGeom>
            <a:avLst/>
            <a:gdLst>
              <a:gd name="T0" fmla="*/ 14 w 158"/>
              <a:gd name="T1" fmla="*/ 0 h 2511"/>
              <a:gd name="T2" fmla="*/ 14 w 158"/>
              <a:gd name="T3" fmla="*/ 2496 h 2511"/>
              <a:gd name="T4" fmla="*/ 80 w 158"/>
              <a:gd name="T5" fmla="*/ 2504 h 2511"/>
              <a:gd name="T6" fmla="*/ 155 w 158"/>
              <a:gd name="T7" fmla="*/ 2511 h 2511"/>
              <a:gd name="T8" fmla="*/ 158 w 158"/>
              <a:gd name="T9" fmla="*/ 48 h 2511"/>
              <a:gd name="T10" fmla="*/ 14 w 158"/>
              <a:gd name="T11" fmla="*/ 0 h 25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"/>
              <a:gd name="T19" fmla="*/ 0 h 2511"/>
              <a:gd name="T20" fmla="*/ 158 w 158"/>
              <a:gd name="T21" fmla="*/ 2511 h 25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" h="2511">
                <a:moveTo>
                  <a:pt x="14" y="0"/>
                </a:moveTo>
                <a:lnTo>
                  <a:pt x="14" y="2496"/>
                </a:lnTo>
                <a:cubicBezTo>
                  <a:pt x="61" y="2477"/>
                  <a:pt x="0" y="2497"/>
                  <a:pt x="80" y="2504"/>
                </a:cubicBezTo>
                <a:cubicBezTo>
                  <a:pt x="105" y="2506"/>
                  <a:pt x="155" y="2511"/>
                  <a:pt x="155" y="2511"/>
                </a:cubicBezTo>
                <a:lnTo>
                  <a:pt x="158" y="48"/>
                </a:lnTo>
                <a:cubicBezTo>
                  <a:pt x="124" y="4"/>
                  <a:pt x="66" y="10"/>
                  <a:pt x="14" y="0"/>
                </a:cubicBezTo>
                <a:close/>
              </a:path>
            </a:pathLst>
          </a:custGeom>
          <a:solidFill>
            <a:srgbClr val="FFFFFF">
              <a:alpha val="4901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2" name="Rectangle 90"/>
          <p:cNvSpPr>
            <a:spLocks noChangeArrowheads="1"/>
          </p:cNvSpPr>
          <p:nvPr/>
        </p:nvSpPr>
        <p:spPr bwMode="auto">
          <a:xfrm>
            <a:off x="1828800" y="3505200"/>
            <a:ext cx="4191000" cy="29718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Limited Quantities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8" name="Group 37"/>
          <p:cNvGrpSpPr>
            <a:grpSpLocks/>
          </p:cNvGrpSpPr>
          <p:nvPr/>
        </p:nvGrpSpPr>
        <p:grpSpPr bwMode="auto">
          <a:xfrm>
            <a:off x="2997994" y="4073928"/>
            <a:ext cx="2007394" cy="1922190"/>
            <a:chOff x="2438400" y="2133600"/>
            <a:chExt cx="4343400" cy="4267200"/>
          </a:xfrm>
        </p:grpSpPr>
        <p:sp>
          <p:nvSpPr>
            <p:cNvPr id="29" name="Flowchart: Decision 28"/>
            <p:cNvSpPr/>
            <p:nvPr/>
          </p:nvSpPr>
          <p:spPr>
            <a:xfrm>
              <a:off x="2438400" y="2133600"/>
              <a:ext cx="4343400" cy="4267200"/>
            </a:xfrm>
            <a:prstGeom prst="flowChartDecision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3350238" y="2133600"/>
              <a:ext cx="2519729" cy="1217246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/>
            </a:p>
          </p:txBody>
        </p:sp>
        <p:sp>
          <p:nvSpPr>
            <p:cNvPr id="32" name="Isosceles Triangle 31"/>
            <p:cNvSpPr/>
            <p:nvPr/>
          </p:nvSpPr>
          <p:spPr>
            <a:xfrm rot="10800000">
              <a:off x="3350238" y="5183554"/>
              <a:ext cx="2519729" cy="1217246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2"/>
          <p:cNvGrpSpPr>
            <a:grpSpLocks/>
          </p:cNvGrpSpPr>
          <p:nvPr/>
        </p:nvGrpSpPr>
        <p:grpSpPr bwMode="auto">
          <a:xfrm>
            <a:off x="685800" y="1371600"/>
            <a:ext cx="3733800" cy="4953000"/>
            <a:chOff x="3312" y="1104"/>
            <a:chExt cx="2352" cy="3120"/>
          </a:xfrm>
        </p:grpSpPr>
        <p:sp>
          <p:nvSpPr>
            <p:cNvPr id="44041" name="AutoShape 154"/>
            <p:cNvSpPr>
              <a:spLocks noChangeArrowheads="1"/>
            </p:cNvSpPr>
            <p:nvPr/>
          </p:nvSpPr>
          <p:spPr bwMode="auto">
            <a:xfrm>
              <a:off x="5424" y="3360"/>
              <a:ext cx="240" cy="96"/>
            </a:xfrm>
            <a:prstGeom prst="parallelogram">
              <a:avLst>
                <a:gd name="adj" fmla="val 90278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2" name="AutoShape 153"/>
            <p:cNvSpPr>
              <a:spLocks noChangeArrowheads="1"/>
            </p:cNvSpPr>
            <p:nvPr/>
          </p:nvSpPr>
          <p:spPr bwMode="auto">
            <a:xfrm>
              <a:off x="3312" y="4080"/>
              <a:ext cx="288" cy="144"/>
            </a:xfrm>
            <a:prstGeom prst="parallelogram">
              <a:avLst>
                <a:gd name="adj" fmla="val 72222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3" name="AutoShape 152"/>
            <p:cNvSpPr>
              <a:spLocks noChangeArrowheads="1"/>
            </p:cNvSpPr>
            <p:nvPr/>
          </p:nvSpPr>
          <p:spPr bwMode="auto">
            <a:xfrm>
              <a:off x="4704" y="4080"/>
              <a:ext cx="288" cy="144"/>
            </a:xfrm>
            <a:prstGeom prst="parallelogram">
              <a:avLst>
                <a:gd name="adj" fmla="val 72222"/>
              </a:avLst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4" name="Rectangle 150"/>
            <p:cNvSpPr>
              <a:spLocks noChangeArrowheads="1"/>
            </p:cNvSpPr>
            <p:nvPr/>
          </p:nvSpPr>
          <p:spPr bwMode="auto">
            <a:xfrm rot="5400000">
              <a:off x="5352" y="2952"/>
              <a:ext cx="96" cy="336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330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34"/>
            <p:cNvGrpSpPr>
              <a:grpSpLocks/>
            </p:cNvGrpSpPr>
            <p:nvPr/>
          </p:nvGrpSpPr>
          <p:grpSpPr bwMode="auto">
            <a:xfrm>
              <a:off x="4368" y="3792"/>
              <a:ext cx="592" cy="272"/>
              <a:chOff x="3728" y="3408"/>
              <a:chExt cx="592" cy="272"/>
            </a:xfrm>
          </p:grpSpPr>
          <p:sp>
            <p:nvSpPr>
              <p:cNvPr id="44185" name="Freeform 133"/>
              <p:cNvSpPr>
                <a:spLocks/>
              </p:cNvSpPr>
              <p:nvPr/>
            </p:nvSpPr>
            <p:spPr bwMode="auto">
              <a:xfrm>
                <a:off x="3738" y="3478"/>
                <a:ext cx="166" cy="179"/>
              </a:xfrm>
              <a:custGeom>
                <a:avLst/>
                <a:gdLst>
                  <a:gd name="T0" fmla="*/ 10 w 166"/>
                  <a:gd name="T1" fmla="*/ 34 h 179"/>
                  <a:gd name="T2" fmla="*/ 18 w 166"/>
                  <a:gd name="T3" fmla="*/ 174 h 179"/>
                  <a:gd name="T4" fmla="*/ 26 w 166"/>
                  <a:gd name="T5" fmla="*/ 162 h 179"/>
                  <a:gd name="T6" fmla="*/ 62 w 166"/>
                  <a:gd name="T7" fmla="*/ 130 h 179"/>
                  <a:gd name="T8" fmla="*/ 134 w 166"/>
                  <a:gd name="T9" fmla="*/ 70 h 179"/>
                  <a:gd name="T10" fmla="*/ 166 w 166"/>
                  <a:gd name="T11" fmla="*/ 34 h 179"/>
                  <a:gd name="T12" fmla="*/ 10 w 166"/>
                  <a:gd name="T13" fmla="*/ 34 h 1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6"/>
                  <a:gd name="T22" fmla="*/ 0 h 179"/>
                  <a:gd name="T23" fmla="*/ 166 w 166"/>
                  <a:gd name="T24" fmla="*/ 179 h 1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6" h="179">
                    <a:moveTo>
                      <a:pt x="10" y="34"/>
                    </a:moveTo>
                    <a:cubicBezTo>
                      <a:pt x="29" y="91"/>
                      <a:pt x="0" y="0"/>
                      <a:pt x="18" y="174"/>
                    </a:cubicBezTo>
                    <a:cubicBezTo>
                      <a:pt x="18" y="179"/>
                      <a:pt x="23" y="165"/>
                      <a:pt x="26" y="162"/>
                    </a:cubicBezTo>
                    <a:cubicBezTo>
                      <a:pt x="37" y="151"/>
                      <a:pt x="51" y="141"/>
                      <a:pt x="62" y="130"/>
                    </a:cubicBezTo>
                    <a:cubicBezTo>
                      <a:pt x="83" y="109"/>
                      <a:pt x="109" y="87"/>
                      <a:pt x="134" y="70"/>
                    </a:cubicBezTo>
                    <a:cubicBezTo>
                      <a:pt x="143" y="57"/>
                      <a:pt x="166" y="34"/>
                      <a:pt x="166" y="34"/>
                    </a:cubicBezTo>
                    <a:cubicBezTo>
                      <a:pt x="116" y="17"/>
                      <a:pt x="63" y="34"/>
                      <a:pt x="10" y="34"/>
                    </a:cubicBezTo>
                    <a:close/>
                  </a:path>
                </a:pathLst>
              </a:custGeom>
              <a:solidFill>
                <a:srgbClr val="6600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186" name="Freeform 132"/>
              <p:cNvSpPr>
                <a:spLocks/>
              </p:cNvSpPr>
              <p:nvPr/>
            </p:nvSpPr>
            <p:spPr bwMode="auto">
              <a:xfrm>
                <a:off x="3728" y="3473"/>
                <a:ext cx="420" cy="207"/>
              </a:xfrm>
              <a:custGeom>
                <a:avLst/>
                <a:gdLst>
                  <a:gd name="T0" fmla="*/ 0 w 420"/>
                  <a:gd name="T1" fmla="*/ 183 h 207"/>
                  <a:gd name="T2" fmla="*/ 48 w 420"/>
                  <a:gd name="T3" fmla="*/ 143 h 207"/>
                  <a:gd name="T4" fmla="*/ 64 w 420"/>
                  <a:gd name="T5" fmla="*/ 135 h 207"/>
                  <a:gd name="T6" fmla="*/ 124 w 420"/>
                  <a:gd name="T7" fmla="*/ 83 h 207"/>
                  <a:gd name="T8" fmla="*/ 156 w 420"/>
                  <a:gd name="T9" fmla="*/ 51 h 207"/>
                  <a:gd name="T10" fmla="*/ 180 w 420"/>
                  <a:gd name="T11" fmla="*/ 35 h 207"/>
                  <a:gd name="T12" fmla="*/ 384 w 420"/>
                  <a:gd name="T13" fmla="*/ 39 h 207"/>
                  <a:gd name="T14" fmla="*/ 376 w 420"/>
                  <a:gd name="T15" fmla="*/ 171 h 207"/>
                  <a:gd name="T16" fmla="*/ 184 w 420"/>
                  <a:gd name="T17" fmla="*/ 175 h 207"/>
                  <a:gd name="T18" fmla="*/ 0 w 420"/>
                  <a:gd name="T19" fmla="*/ 183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20"/>
                  <a:gd name="T31" fmla="*/ 0 h 207"/>
                  <a:gd name="T32" fmla="*/ 420 w 420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20" h="207">
                    <a:moveTo>
                      <a:pt x="0" y="183"/>
                    </a:moveTo>
                    <a:cubicBezTo>
                      <a:pt x="21" y="176"/>
                      <a:pt x="33" y="158"/>
                      <a:pt x="48" y="143"/>
                    </a:cubicBezTo>
                    <a:cubicBezTo>
                      <a:pt x="52" y="139"/>
                      <a:pt x="59" y="138"/>
                      <a:pt x="64" y="135"/>
                    </a:cubicBezTo>
                    <a:cubicBezTo>
                      <a:pt x="83" y="121"/>
                      <a:pt x="109" y="101"/>
                      <a:pt x="124" y="83"/>
                    </a:cubicBezTo>
                    <a:cubicBezTo>
                      <a:pt x="134" y="71"/>
                      <a:pt x="144" y="61"/>
                      <a:pt x="156" y="51"/>
                    </a:cubicBezTo>
                    <a:cubicBezTo>
                      <a:pt x="164" y="45"/>
                      <a:pt x="180" y="35"/>
                      <a:pt x="180" y="35"/>
                    </a:cubicBezTo>
                    <a:cubicBezTo>
                      <a:pt x="248" y="36"/>
                      <a:pt x="328" y="0"/>
                      <a:pt x="384" y="39"/>
                    </a:cubicBezTo>
                    <a:cubicBezTo>
                      <a:pt x="420" y="64"/>
                      <a:pt x="412" y="146"/>
                      <a:pt x="376" y="171"/>
                    </a:cubicBezTo>
                    <a:cubicBezTo>
                      <a:pt x="323" y="207"/>
                      <a:pt x="248" y="174"/>
                      <a:pt x="184" y="175"/>
                    </a:cubicBezTo>
                    <a:cubicBezTo>
                      <a:pt x="118" y="197"/>
                      <a:pt x="176" y="179"/>
                      <a:pt x="0" y="1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4" name="Group 131"/>
              <p:cNvGrpSpPr>
                <a:grpSpLocks/>
              </p:cNvGrpSpPr>
              <p:nvPr/>
            </p:nvGrpSpPr>
            <p:grpSpPr bwMode="auto">
              <a:xfrm>
                <a:off x="3744" y="3408"/>
                <a:ext cx="576" cy="240"/>
                <a:chOff x="3744" y="3408"/>
                <a:chExt cx="576" cy="240"/>
              </a:xfrm>
            </p:grpSpPr>
            <p:sp>
              <p:nvSpPr>
                <p:cNvPr id="44188" name="Freeform 130"/>
                <p:cNvSpPr>
                  <a:spLocks/>
                </p:cNvSpPr>
                <p:nvPr/>
              </p:nvSpPr>
              <p:spPr bwMode="auto">
                <a:xfrm>
                  <a:off x="4128" y="3408"/>
                  <a:ext cx="192" cy="240"/>
                </a:xfrm>
                <a:custGeom>
                  <a:avLst/>
                  <a:gdLst>
                    <a:gd name="T0" fmla="*/ 0 w 192"/>
                    <a:gd name="T1" fmla="*/ 192 h 192"/>
                    <a:gd name="T2" fmla="*/ 192 w 192"/>
                    <a:gd name="T3" fmla="*/ 0 h 192"/>
                    <a:gd name="T4" fmla="*/ 0 w 192"/>
                    <a:gd name="T5" fmla="*/ 48 h 192"/>
                    <a:gd name="T6" fmla="*/ 0 w 192"/>
                    <a:gd name="T7" fmla="*/ 192 h 1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2"/>
                    <a:gd name="T13" fmla="*/ 0 h 192"/>
                    <a:gd name="T14" fmla="*/ 192 w 192"/>
                    <a:gd name="T15" fmla="*/ 192 h 1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2" h="192">
                      <a:moveTo>
                        <a:pt x="0" y="192"/>
                      </a:moveTo>
                      <a:lnTo>
                        <a:pt x="192" y="0"/>
                      </a:lnTo>
                      <a:lnTo>
                        <a:pt x="0" y="48"/>
                      </a:lnTo>
                      <a:lnTo>
                        <a:pt x="0" y="19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189" name="Rectangle 128"/>
                <p:cNvSpPr>
                  <a:spLocks noChangeArrowheads="1"/>
                </p:cNvSpPr>
                <p:nvPr/>
              </p:nvSpPr>
              <p:spPr bwMode="auto">
                <a:xfrm>
                  <a:off x="3744" y="3504"/>
                  <a:ext cx="384" cy="144"/>
                </a:xfrm>
                <a:prstGeom prst="rect">
                  <a:avLst/>
                </a:prstGeom>
                <a:noFill/>
                <a:ln w="571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35"/>
            <p:cNvGrpSpPr>
              <a:grpSpLocks/>
            </p:cNvGrpSpPr>
            <p:nvPr/>
          </p:nvGrpSpPr>
          <p:grpSpPr bwMode="auto">
            <a:xfrm>
              <a:off x="3504" y="3792"/>
              <a:ext cx="592" cy="272"/>
              <a:chOff x="3728" y="3408"/>
              <a:chExt cx="592" cy="272"/>
            </a:xfrm>
          </p:grpSpPr>
          <p:sp>
            <p:nvSpPr>
              <p:cNvPr id="44180" name="Freeform 136"/>
              <p:cNvSpPr>
                <a:spLocks/>
              </p:cNvSpPr>
              <p:nvPr/>
            </p:nvSpPr>
            <p:spPr bwMode="auto">
              <a:xfrm>
                <a:off x="3738" y="3478"/>
                <a:ext cx="166" cy="179"/>
              </a:xfrm>
              <a:custGeom>
                <a:avLst/>
                <a:gdLst>
                  <a:gd name="T0" fmla="*/ 10 w 166"/>
                  <a:gd name="T1" fmla="*/ 34 h 179"/>
                  <a:gd name="T2" fmla="*/ 18 w 166"/>
                  <a:gd name="T3" fmla="*/ 174 h 179"/>
                  <a:gd name="T4" fmla="*/ 26 w 166"/>
                  <a:gd name="T5" fmla="*/ 162 h 179"/>
                  <a:gd name="T6" fmla="*/ 62 w 166"/>
                  <a:gd name="T7" fmla="*/ 130 h 179"/>
                  <a:gd name="T8" fmla="*/ 134 w 166"/>
                  <a:gd name="T9" fmla="*/ 70 h 179"/>
                  <a:gd name="T10" fmla="*/ 166 w 166"/>
                  <a:gd name="T11" fmla="*/ 34 h 179"/>
                  <a:gd name="T12" fmla="*/ 10 w 166"/>
                  <a:gd name="T13" fmla="*/ 34 h 1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6"/>
                  <a:gd name="T22" fmla="*/ 0 h 179"/>
                  <a:gd name="T23" fmla="*/ 166 w 166"/>
                  <a:gd name="T24" fmla="*/ 179 h 1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6" h="179">
                    <a:moveTo>
                      <a:pt x="10" y="34"/>
                    </a:moveTo>
                    <a:cubicBezTo>
                      <a:pt x="29" y="91"/>
                      <a:pt x="0" y="0"/>
                      <a:pt x="18" y="174"/>
                    </a:cubicBezTo>
                    <a:cubicBezTo>
                      <a:pt x="18" y="179"/>
                      <a:pt x="23" y="165"/>
                      <a:pt x="26" y="162"/>
                    </a:cubicBezTo>
                    <a:cubicBezTo>
                      <a:pt x="37" y="151"/>
                      <a:pt x="51" y="141"/>
                      <a:pt x="62" y="130"/>
                    </a:cubicBezTo>
                    <a:cubicBezTo>
                      <a:pt x="83" y="109"/>
                      <a:pt x="109" y="87"/>
                      <a:pt x="134" y="70"/>
                    </a:cubicBezTo>
                    <a:cubicBezTo>
                      <a:pt x="143" y="57"/>
                      <a:pt x="166" y="34"/>
                      <a:pt x="166" y="34"/>
                    </a:cubicBezTo>
                    <a:cubicBezTo>
                      <a:pt x="116" y="17"/>
                      <a:pt x="63" y="34"/>
                      <a:pt x="10" y="34"/>
                    </a:cubicBezTo>
                    <a:close/>
                  </a:path>
                </a:pathLst>
              </a:custGeom>
              <a:solidFill>
                <a:srgbClr val="6600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181" name="Freeform 137"/>
              <p:cNvSpPr>
                <a:spLocks/>
              </p:cNvSpPr>
              <p:nvPr/>
            </p:nvSpPr>
            <p:spPr bwMode="auto">
              <a:xfrm>
                <a:off x="3728" y="3473"/>
                <a:ext cx="420" cy="207"/>
              </a:xfrm>
              <a:custGeom>
                <a:avLst/>
                <a:gdLst>
                  <a:gd name="T0" fmla="*/ 0 w 420"/>
                  <a:gd name="T1" fmla="*/ 183 h 207"/>
                  <a:gd name="T2" fmla="*/ 48 w 420"/>
                  <a:gd name="T3" fmla="*/ 143 h 207"/>
                  <a:gd name="T4" fmla="*/ 64 w 420"/>
                  <a:gd name="T5" fmla="*/ 135 h 207"/>
                  <a:gd name="T6" fmla="*/ 124 w 420"/>
                  <a:gd name="T7" fmla="*/ 83 h 207"/>
                  <a:gd name="T8" fmla="*/ 156 w 420"/>
                  <a:gd name="T9" fmla="*/ 51 h 207"/>
                  <a:gd name="T10" fmla="*/ 180 w 420"/>
                  <a:gd name="T11" fmla="*/ 35 h 207"/>
                  <a:gd name="T12" fmla="*/ 384 w 420"/>
                  <a:gd name="T13" fmla="*/ 39 h 207"/>
                  <a:gd name="T14" fmla="*/ 376 w 420"/>
                  <a:gd name="T15" fmla="*/ 171 h 207"/>
                  <a:gd name="T16" fmla="*/ 184 w 420"/>
                  <a:gd name="T17" fmla="*/ 175 h 207"/>
                  <a:gd name="T18" fmla="*/ 0 w 420"/>
                  <a:gd name="T19" fmla="*/ 183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20"/>
                  <a:gd name="T31" fmla="*/ 0 h 207"/>
                  <a:gd name="T32" fmla="*/ 420 w 420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20" h="207">
                    <a:moveTo>
                      <a:pt x="0" y="183"/>
                    </a:moveTo>
                    <a:cubicBezTo>
                      <a:pt x="21" y="176"/>
                      <a:pt x="33" y="158"/>
                      <a:pt x="48" y="143"/>
                    </a:cubicBezTo>
                    <a:cubicBezTo>
                      <a:pt x="52" y="139"/>
                      <a:pt x="59" y="138"/>
                      <a:pt x="64" y="135"/>
                    </a:cubicBezTo>
                    <a:cubicBezTo>
                      <a:pt x="83" y="121"/>
                      <a:pt x="109" y="101"/>
                      <a:pt x="124" y="83"/>
                    </a:cubicBezTo>
                    <a:cubicBezTo>
                      <a:pt x="134" y="71"/>
                      <a:pt x="144" y="61"/>
                      <a:pt x="156" y="51"/>
                    </a:cubicBezTo>
                    <a:cubicBezTo>
                      <a:pt x="164" y="45"/>
                      <a:pt x="180" y="35"/>
                      <a:pt x="180" y="35"/>
                    </a:cubicBezTo>
                    <a:cubicBezTo>
                      <a:pt x="248" y="36"/>
                      <a:pt x="328" y="0"/>
                      <a:pt x="384" y="39"/>
                    </a:cubicBezTo>
                    <a:cubicBezTo>
                      <a:pt x="420" y="64"/>
                      <a:pt x="412" y="146"/>
                      <a:pt x="376" y="171"/>
                    </a:cubicBezTo>
                    <a:cubicBezTo>
                      <a:pt x="323" y="207"/>
                      <a:pt x="248" y="174"/>
                      <a:pt x="184" y="175"/>
                    </a:cubicBezTo>
                    <a:cubicBezTo>
                      <a:pt x="118" y="197"/>
                      <a:pt x="176" y="179"/>
                      <a:pt x="0" y="1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6" name="Group 138"/>
              <p:cNvGrpSpPr>
                <a:grpSpLocks/>
              </p:cNvGrpSpPr>
              <p:nvPr/>
            </p:nvGrpSpPr>
            <p:grpSpPr bwMode="auto">
              <a:xfrm>
                <a:off x="3744" y="3408"/>
                <a:ext cx="576" cy="240"/>
                <a:chOff x="3744" y="3408"/>
                <a:chExt cx="576" cy="240"/>
              </a:xfrm>
            </p:grpSpPr>
            <p:sp>
              <p:nvSpPr>
                <p:cNvPr id="44183" name="Freeform 139"/>
                <p:cNvSpPr>
                  <a:spLocks/>
                </p:cNvSpPr>
                <p:nvPr/>
              </p:nvSpPr>
              <p:spPr bwMode="auto">
                <a:xfrm>
                  <a:off x="4128" y="3408"/>
                  <a:ext cx="192" cy="240"/>
                </a:xfrm>
                <a:custGeom>
                  <a:avLst/>
                  <a:gdLst>
                    <a:gd name="T0" fmla="*/ 0 w 192"/>
                    <a:gd name="T1" fmla="*/ 192 h 192"/>
                    <a:gd name="T2" fmla="*/ 192 w 192"/>
                    <a:gd name="T3" fmla="*/ 0 h 192"/>
                    <a:gd name="T4" fmla="*/ 0 w 192"/>
                    <a:gd name="T5" fmla="*/ 48 h 192"/>
                    <a:gd name="T6" fmla="*/ 0 w 192"/>
                    <a:gd name="T7" fmla="*/ 192 h 1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2"/>
                    <a:gd name="T13" fmla="*/ 0 h 192"/>
                    <a:gd name="T14" fmla="*/ 192 w 192"/>
                    <a:gd name="T15" fmla="*/ 192 h 1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2" h="192">
                      <a:moveTo>
                        <a:pt x="0" y="192"/>
                      </a:moveTo>
                      <a:lnTo>
                        <a:pt x="192" y="0"/>
                      </a:lnTo>
                      <a:lnTo>
                        <a:pt x="0" y="48"/>
                      </a:lnTo>
                      <a:lnTo>
                        <a:pt x="0" y="19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184" name="Rectangle 140"/>
                <p:cNvSpPr>
                  <a:spLocks noChangeArrowheads="1"/>
                </p:cNvSpPr>
                <p:nvPr/>
              </p:nvSpPr>
              <p:spPr bwMode="auto">
                <a:xfrm>
                  <a:off x="3744" y="3504"/>
                  <a:ext cx="384" cy="144"/>
                </a:xfrm>
                <a:prstGeom prst="rect">
                  <a:avLst/>
                </a:prstGeom>
                <a:noFill/>
                <a:ln w="571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4047" name="Rectangle 125"/>
            <p:cNvSpPr>
              <a:spLocks noChangeArrowheads="1"/>
            </p:cNvSpPr>
            <p:nvPr/>
          </p:nvSpPr>
          <p:spPr bwMode="auto">
            <a:xfrm rot="5400000">
              <a:off x="5352" y="2472"/>
              <a:ext cx="96" cy="336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330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8" name="Rectangle 126"/>
            <p:cNvSpPr>
              <a:spLocks noChangeArrowheads="1"/>
            </p:cNvSpPr>
            <p:nvPr/>
          </p:nvSpPr>
          <p:spPr bwMode="auto">
            <a:xfrm rot="5400000">
              <a:off x="5352" y="1560"/>
              <a:ext cx="96" cy="336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330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9" name="Rectangle 122"/>
            <p:cNvSpPr>
              <a:spLocks noChangeArrowheads="1"/>
            </p:cNvSpPr>
            <p:nvPr/>
          </p:nvSpPr>
          <p:spPr bwMode="auto">
            <a:xfrm rot="2615581">
              <a:off x="3792" y="1488"/>
              <a:ext cx="74" cy="1056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330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0" name="Rectangle 123"/>
            <p:cNvSpPr>
              <a:spLocks noChangeArrowheads="1"/>
            </p:cNvSpPr>
            <p:nvPr/>
          </p:nvSpPr>
          <p:spPr bwMode="auto">
            <a:xfrm rot="2615581">
              <a:off x="3792" y="2448"/>
              <a:ext cx="74" cy="1056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330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1" name="Rectangle 124"/>
            <p:cNvSpPr>
              <a:spLocks noChangeArrowheads="1"/>
            </p:cNvSpPr>
            <p:nvPr/>
          </p:nvSpPr>
          <p:spPr bwMode="auto">
            <a:xfrm rot="2615581">
              <a:off x="3792" y="2832"/>
              <a:ext cx="74" cy="1056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330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2" name="AutoShape 104" descr="Zig zag"/>
            <p:cNvSpPr>
              <a:spLocks noChangeArrowheads="1"/>
            </p:cNvSpPr>
            <p:nvPr/>
          </p:nvSpPr>
          <p:spPr bwMode="auto">
            <a:xfrm>
              <a:off x="3408" y="3120"/>
              <a:ext cx="2160" cy="720"/>
            </a:xfrm>
            <a:prstGeom prst="parallelogram">
              <a:avLst>
                <a:gd name="adj" fmla="val 95264"/>
              </a:avLst>
            </a:prstGeom>
            <a:pattFill prst="zigZag">
              <a:fgClr>
                <a:srgbClr val="DDDDDD"/>
              </a:fgClr>
              <a:bgClr>
                <a:srgbClr val="5F5F5F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3" name="Oval 110"/>
            <p:cNvSpPr>
              <a:spLocks noChangeArrowheads="1"/>
            </p:cNvSpPr>
            <p:nvPr/>
          </p:nvSpPr>
          <p:spPr bwMode="auto">
            <a:xfrm>
              <a:off x="4704" y="3504"/>
              <a:ext cx="384" cy="192"/>
            </a:xfrm>
            <a:prstGeom prst="ellipse">
              <a:avLst/>
            </a:prstGeom>
            <a:solidFill>
              <a:srgbClr val="000000">
                <a:alpha val="29019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4" name="Oval 107"/>
            <p:cNvSpPr>
              <a:spLocks noChangeArrowheads="1"/>
            </p:cNvSpPr>
            <p:nvPr/>
          </p:nvSpPr>
          <p:spPr bwMode="auto">
            <a:xfrm>
              <a:off x="4464" y="3648"/>
              <a:ext cx="384" cy="192"/>
            </a:xfrm>
            <a:prstGeom prst="ellipse">
              <a:avLst/>
            </a:prstGeom>
            <a:solidFill>
              <a:srgbClr val="000000">
                <a:alpha val="29019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5" name="Oval 106"/>
            <p:cNvSpPr>
              <a:spLocks noChangeArrowheads="1"/>
            </p:cNvSpPr>
            <p:nvPr/>
          </p:nvSpPr>
          <p:spPr bwMode="auto">
            <a:xfrm>
              <a:off x="4080" y="3648"/>
              <a:ext cx="384" cy="192"/>
            </a:xfrm>
            <a:prstGeom prst="ellipse">
              <a:avLst/>
            </a:prstGeom>
            <a:solidFill>
              <a:srgbClr val="000000">
                <a:alpha val="29019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6" name="Oval 105"/>
            <p:cNvSpPr>
              <a:spLocks noChangeArrowheads="1"/>
            </p:cNvSpPr>
            <p:nvPr/>
          </p:nvSpPr>
          <p:spPr bwMode="auto">
            <a:xfrm>
              <a:off x="3648" y="3648"/>
              <a:ext cx="384" cy="192"/>
            </a:xfrm>
            <a:prstGeom prst="ellipse">
              <a:avLst/>
            </a:prstGeom>
            <a:solidFill>
              <a:srgbClr val="000000">
                <a:alpha val="29019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7" name="Oval 109"/>
            <p:cNvSpPr>
              <a:spLocks noChangeArrowheads="1"/>
            </p:cNvSpPr>
            <p:nvPr/>
          </p:nvSpPr>
          <p:spPr bwMode="auto">
            <a:xfrm>
              <a:off x="4272" y="3552"/>
              <a:ext cx="384" cy="192"/>
            </a:xfrm>
            <a:prstGeom prst="ellipse">
              <a:avLst/>
            </a:prstGeom>
            <a:solidFill>
              <a:srgbClr val="000000">
                <a:alpha val="29019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8" name="Oval 108"/>
            <p:cNvSpPr>
              <a:spLocks noChangeArrowheads="1"/>
            </p:cNvSpPr>
            <p:nvPr/>
          </p:nvSpPr>
          <p:spPr bwMode="auto">
            <a:xfrm>
              <a:off x="3840" y="3552"/>
              <a:ext cx="384" cy="192"/>
            </a:xfrm>
            <a:prstGeom prst="ellipse">
              <a:avLst/>
            </a:prstGeom>
            <a:solidFill>
              <a:srgbClr val="000000">
                <a:alpha val="29019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103"/>
            <p:cNvGrpSpPr>
              <a:grpSpLocks/>
            </p:cNvGrpSpPr>
            <p:nvPr/>
          </p:nvGrpSpPr>
          <p:grpSpPr bwMode="auto">
            <a:xfrm>
              <a:off x="3600" y="1104"/>
              <a:ext cx="1776" cy="2688"/>
              <a:chOff x="432" y="1536"/>
              <a:chExt cx="1776" cy="2688"/>
            </a:xfrm>
          </p:grpSpPr>
          <p:grpSp>
            <p:nvGrpSpPr>
              <p:cNvPr id="8" name="Group 26"/>
              <p:cNvGrpSpPr>
                <a:grpSpLocks/>
              </p:cNvGrpSpPr>
              <p:nvPr/>
            </p:nvGrpSpPr>
            <p:grpSpPr bwMode="auto">
              <a:xfrm>
                <a:off x="912" y="1536"/>
                <a:ext cx="432" cy="2352"/>
                <a:chOff x="432" y="624"/>
                <a:chExt cx="1104" cy="3600"/>
              </a:xfrm>
            </p:grpSpPr>
            <p:sp>
              <p:nvSpPr>
                <p:cNvPr id="44170" name="AutoShape 7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04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71" name="AutoShape 8"/>
                <p:cNvSpPr>
                  <a:spLocks noChangeArrowheads="1"/>
                </p:cNvSpPr>
                <p:nvPr/>
              </p:nvSpPr>
              <p:spPr bwMode="auto">
                <a:xfrm rot="5400000">
                  <a:off x="331" y="302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765E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72" name="AutoShape 9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76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73" name="Freeform 10"/>
                <p:cNvSpPr>
                  <a:spLocks/>
                </p:cNvSpPr>
                <p:nvPr/>
              </p:nvSpPr>
              <p:spPr bwMode="auto">
                <a:xfrm>
                  <a:off x="466" y="1097"/>
                  <a:ext cx="342" cy="2700"/>
                </a:xfrm>
                <a:custGeom>
                  <a:avLst/>
                  <a:gdLst>
                    <a:gd name="T0" fmla="*/ 311 w 357"/>
                    <a:gd name="T1" fmla="*/ 0 h 2880"/>
                    <a:gd name="T2" fmla="*/ 150 w 357"/>
                    <a:gd name="T3" fmla="*/ 135 h 2880"/>
                    <a:gd name="T4" fmla="*/ 143 w 357"/>
                    <a:gd name="T5" fmla="*/ 158 h 2880"/>
                    <a:gd name="T6" fmla="*/ 120 w 357"/>
                    <a:gd name="T7" fmla="*/ 180 h 2880"/>
                    <a:gd name="T8" fmla="*/ 66 w 357"/>
                    <a:gd name="T9" fmla="*/ 382 h 2880"/>
                    <a:gd name="T10" fmla="*/ 28 w 357"/>
                    <a:gd name="T11" fmla="*/ 862 h 2880"/>
                    <a:gd name="T12" fmla="*/ 35 w 357"/>
                    <a:gd name="T13" fmla="*/ 2438 h 2880"/>
                    <a:gd name="T14" fmla="*/ 51 w 357"/>
                    <a:gd name="T15" fmla="*/ 2700 h 2880"/>
                    <a:gd name="T16" fmla="*/ 74 w 357"/>
                    <a:gd name="T17" fmla="*/ 1515 h 2880"/>
                    <a:gd name="T18" fmla="*/ 112 w 357"/>
                    <a:gd name="T19" fmla="*/ 810 h 2880"/>
                    <a:gd name="T20" fmla="*/ 120 w 357"/>
                    <a:gd name="T21" fmla="*/ 585 h 2880"/>
                    <a:gd name="T22" fmla="*/ 127 w 357"/>
                    <a:gd name="T23" fmla="*/ 405 h 2880"/>
                    <a:gd name="T24" fmla="*/ 143 w 357"/>
                    <a:gd name="T25" fmla="*/ 360 h 2880"/>
                    <a:gd name="T26" fmla="*/ 212 w 357"/>
                    <a:gd name="T27" fmla="*/ 202 h 2880"/>
                    <a:gd name="T28" fmla="*/ 273 w 357"/>
                    <a:gd name="T29" fmla="*/ 143 h 2880"/>
                    <a:gd name="T30" fmla="*/ 304 w 357"/>
                    <a:gd name="T31" fmla="*/ 105 h 2880"/>
                    <a:gd name="T32" fmla="*/ 311 w 357"/>
                    <a:gd name="T33" fmla="*/ 83 h 2880"/>
                    <a:gd name="T34" fmla="*/ 342 w 357"/>
                    <a:gd name="T35" fmla="*/ 8 h 2880"/>
                    <a:gd name="T36" fmla="*/ 311 w 357"/>
                    <a:gd name="T37" fmla="*/ 0 h 288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57"/>
                    <a:gd name="T58" fmla="*/ 0 h 2880"/>
                    <a:gd name="T59" fmla="*/ 357 w 357"/>
                    <a:gd name="T60" fmla="*/ 2880 h 288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57" h="2880">
                      <a:moveTo>
                        <a:pt x="325" y="0"/>
                      </a:moveTo>
                      <a:cubicBezTo>
                        <a:pt x="246" y="16"/>
                        <a:pt x="200" y="80"/>
                        <a:pt x="157" y="144"/>
                      </a:cubicBezTo>
                      <a:cubicBezTo>
                        <a:pt x="152" y="151"/>
                        <a:pt x="154" y="161"/>
                        <a:pt x="149" y="168"/>
                      </a:cubicBezTo>
                      <a:cubicBezTo>
                        <a:pt x="143" y="177"/>
                        <a:pt x="132" y="183"/>
                        <a:pt x="125" y="192"/>
                      </a:cubicBezTo>
                      <a:cubicBezTo>
                        <a:pt x="84" y="250"/>
                        <a:pt x="76" y="341"/>
                        <a:pt x="69" y="408"/>
                      </a:cubicBezTo>
                      <a:cubicBezTo>
                        <a:pt x="64" y="585"/>
                        <a:pt x="58" y="748"/>
                        <a:pt x="29" y="920"/>
                      </a:cubicBezTo>
                      <a:cubicBezTo>
                        <a:pt x="25" y="1492"/>
                        <a:pt x="13" y="2035"/>
                        <a:pt x="37" y="2600"/>
                      </a:cubicBezTo>
                      <a:cubicBezTo>
                        <a:pt x="32" y="2687"/>
                        <a:pt x="0" y="2800"/>
                        <a:pt x="53" y="2880"/>
                      </a:cubicBezTo>
                      <a:cubicBezTo>
                        <a:pt x="298" y="2512"/>
                        <a:pt x="64" y="2873"/>
                        <a:pt x="77" y="1616"/>
                      </a:cubicBezTo>
                      <a:cubicBezTo>
                        <a:pt x="79" y="1382"/>
                        <a:pt x="59" y="1095"/>
                        <a:pt x="117" y="864"/>
                      </a:cubicBezTo>
                      <a:cubicBezTo>
                        <a:pt x="120" y="784"/>
                        <a:pt x="122" y="704"/>
                        <a:pt x="125" y="624"/>
                      </a:cubicBezTo>
                      <a:cubicBezTo>
                        <a:pt x="127" y="560"/>
                        <a:pt x="127" y="496"/>
                        <a:pt x="133" y="432"/>
                      </a:cubicBezTo>
                      <a:cubicBezTo>
                        <a:pt x="135" y="415"/>
                        <a:pt x="149" y="384"/>
                        <a:pt x="149" y="384"/>
                      </a:cubicBezTo>
                      <a:cubicBezTo>
                        <a:pt x="161" y="160"/>
                        <a:pt x="119" y="284"/>
                        <a:pt x="221" y="216"/>
                      </a:cubicBezTo>
                      <a:cubicBezTo>
                        <a:pt x="239" y="189"/>
                        <a:pt x="262" y="175"/>
                        <a:pt x="285" y="152"/>
                      </a:cubicBezTo>
                      <a:cubicBezTo>
                        <a:pt x="305" y="92"/>
                        <a:pt x="276" y="164"/>
                        <a:pt x="317" y="112"/>
                      </a:cubicBezTo>
                      <a:cubicBezTo>
                        <a:pt x="322" y="105"/>
                        <a:pt x="321" y="96"/>
                        <a:pt x="325" y="88"/>
                      </a:cubicBezTo>
                      <a:cubicBezTo>
                        <a:pt x="340" y="59"/>
                        <a:pt x="349" y="41"/>
                        <a:pt x="357" y="8"/>
                      </a:cubicBezTo>
                      <a:cubicBezTo>
                        <a:pt x="346" y="5"/>
                        <a:pt x="325" y="0"/>
                        <a:pt x="32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843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174" name="AutoShape 11"/>
                <p:cNvSpPr>
                  <a:spLocks noChangeArrowheads="1"/>
                </p:cNvSpPr>
                <p:nvPr/>
              </p:nvSpPr>
              <p:spPr bwMode="auto">
                <a:xfrm rot="5400000">
                  <a:off x="759" y="527"/>
                  <a:ext cx="450" cy="644"/>
                </a:xfrm>
                <a:prstGeom prst="flowChartOnlineStorag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grpSp>
              <p:nvGrpSpPr>
                <p:cNvPr id="9" name="Group 12"/>
                <p:cNvGrpSpPr>
                  <a:grpSpLocks/>
                </p:cNvGrpSpPr>
                <p:nvPr/>
              </p:nvGrpSpPr>
              <p:grpSpPr bwMode="auto">
                <a:xfrm>
                  <a:off x="800" y="714"/>
                  <a:ext cx="368" cy="360"/>
                  <a:chOff x="1104" y="2688"/>
                  <a:chExt cx="384" cy="384"/>
                </a:xfrm>
              </p:grpSpPr>
              <p:sp>
                <p:nvSpPr>
                  <p:cNvPr id="44177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688"/>
                    <a:ext cx="288" cy="384"/>
                  </a:xfrm>
                  <a:prstGeom prst="can">
                    <a:avLst>
                      <a:gd name="adj" fmla="val 33333"/>
                    </a:avLst>
                  </a:prstGeom>
                  <a:gradFill rotWithShape="1">
                    <a:gsLst>
                      <a:gs pos="0">
                        <a:srgbClr val="FFFFFF"/>
                      </a:gs>
                      <a:gs pos="7001">
                        <a:srgbClr val="E6E6E6"/>
                      </a:gs>
                      <a:gs pos="32001">
                        <a:srgbClr val="7D8496"/>
                      </a:gs>
                      <a:gs pos="47000">
                        <a:srgbClr val="E6E6E6"/>
                      </a:gs>
                      <a:gs pos="85001">
                        <a:srgbClr val="7D8496"/>
                      </a:gs>
                      <a:gs pos="100000">
                        <a:srgbClr val="E6E6E6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7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688"/>
                    <a:ext cx="192" cy="4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79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832"/>
                    <a:ext cx="192" cy="24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6E6E6"/>
                      </a:gs>
                      <a:gs pos="7500">
                        <a:srgbClr val="7D8496"/>
                      </a:gs>
                      <a:gs pos="26500">
                        <a:srgbClr val="E6E6E6"/>
                      </a:gs>
                      <a:gs pos="34000">
                        <a:srgbClr val="7D8496"/>
                      </a:gs>
                      <a:gs pos="46500">
                        <a:srgbClr val="E6E6E6"/>
                      </a:gs>
                      <a:gs pos="50000">
                        <a:srgbClr val="FFFFFF"/>
                      </a:gs>
                      <a:gs pos="53500">
                        <a:srgbClr val="E6E6E6"/>
                      </a:gs>
                      <a:gs pos="66000">
                        <a:srgbClr val="7D8496"/>
                      </a:gs>
                      <a:gs pos="73500">
                        <a:srgbClr val="E6E6E6"/>
                      </a:gs>
                      <a:gs pos="92500">
                        <a:srgbClr val="7D8496"/>
                      </a:gs>
                      <a:gs pos="100000">
                        <a:srgbClr val="E6E6E6"/>
                      </a:gs>
                    </a:gsLst>
                    <a:lin ang="18900000" scaled="1"/>
                  </a:gradFill>
                  <a:ln w="9525">
                    <a:round/>
                    <a:headEnd/>
                    <a:tailEnd/>
                  </a:ln>
                  <a:scene3d>
                    <a:camera prst="legacyPerspectiveTopRight"/>
                    <a:lightRig rig="legacyFlat3" dir="b"/>
                  </a:scene3d>
                  <a:sp3d extrusionH="227000" prstMaterial="legacyMatte">
                    <a:bevelT w="13500" h="13500" prst="angle"/>
                    <a:bevelB w="13500" h="13500" prst="angle"/>
                    <a:extrusionClr>
                      <a:srgbClr val="5F5F5F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pPr algn="ctr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pic>
              <p:nvPicPr>
                <p:cNvPr id="44176" name="Picture 36" descr="untitled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009B66"/>
                    </a:clrFrom>
                    <a:clrTo>
                      <a:srgbClr val="009B66">
                        <a:alpha val="0"/>
                      </a:srgbClr>
                    </a:clrTo>
                  </a:clrChange>
                </a:blip>
                <a:srcRect l="4314" t="920" r="3342" b="13190"/>
                <a:stretch>
                  <a:fillRect/>
                </a:stretch>
              </p:blipFill>
              <p:spPr bwMode="auto">
                <a:xfrm>
                  <a:off x="624" y="1104"/>
                  <a:ext cx="720" cy="2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" name="Group 15"/>
              <p:cNvGrpSpPr>
                <a:grpSpLocks/>
              </p:cNvGrpSpPr>
              <p:nvPr/>
            </p:nvGrpSpPr>
            <p:grpSpPr bwMode="auto">
              <a:xfrm>
                <a:off x="672" y="1680"/>
                <a:ext cx="432" cy="2352"/>
                <a:chOff x="432" y="624"/>
                <a:chExt cx="1104" cy="3600"/>
              </a:xfrm>
            </p:grpSpPr>
            <p:sp>
              <p:nvSpPr>
                <p:cNvPr id="44160" name="AutoShape 7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04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61" name="AutoShape 8"/>
                <p:cNvSpPr>
                  <a:spLocks noChangeArrowheads="1"/>
                </p:cNvSpPr>
                <p:nvPr/>
              </p:nvSpPr>
              <p:spPr bwMode="auto">
                <a:xfrm rot="5400000">
                  <a:off x="331" y="302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765E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62" name="AutoShape 9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76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63" name="Freeform 10"/>
                <p:cNvSpPr>
                  <a:spLocks/>
                </p:cNvSpPr>
                <p:nvPr/>
              </p:nvSpPr>
              <p:spPr bwMode="auto">
                <a:xfrm>
                  <a:off x="466" y="1097"/>
                  <a:ext cx="342" cy="2700"/>
                </a:xfrm>
                <a:custGeom>
                  <a:avLst/>
                  <a:gdLst>
                    <a:gd name="T0" fmla="*/ 311 w 357"/>
                    <a:gd name="T1" fmla="*/ 0 h 2880"/>
                    <a:gd name="T2" fmla="*/ 150 w 357"/>
                    <a:gd name="T3" fmla="*/ 135 h 2880"/>
                    <a:gd name="T4" fmla="*/ 143 w 357"/>
                    <a:gd name="T5" fmla="*/ 158 h 2880"/>
                    <a:gd name="T6" fmla="*/ 120 w 357"/>
                    <a:gd name="T7" fmla="*/ 180 h 2880"/>
                    <a:gd name="T8" fmla="*/ 66 w 357"/>
                    <a:gd name="T9" fmla="*/ 382 h 2880"/>
                    <a:gd name="T10" fmla="*/ 28 w 357"/>
                    <a:gd name="T11" fmla="*/ 862 h 2880"/>
                    <a:gd name="T12" fmla="*/ 35 w 357"/>
                    <a:gd name="T13" fmla="*/ 2438 h 2880"/>
                    <a:gd name="T14" fmla="*/ 51 w 357"/>
                    <a:gd name="T15" fmla="*/ 2700 h 2880"/>
                    <a:gd name="T16" fmla="*/ 74 w 357"/>
                    <a:gd name="T17" fmla="*/ 1515 h 2880"/>
                    <a:gd name="T18" fmla="*/ 112 w 357"/>
                    <a:gd name="T19" fmla="*/ 810 h 2880"/>
                    <a:gd name="T20" fmla="*/ 120 w 357"/>
                    <a:gd name="T21" fmla="*/ 585 h 2880"/>
                    <a:gd name="T22" fmla="*/ 127 w 357"/>
                    <a:gd name="T23" fmla="*/ 405 h 2880"/>
                    <a:gd name="T24" fmla="*/ 143 w 357"/>
                    <a:gd name="T25" fmla="*/ 360 h 2880"/>
                    <a:gd name="T26" fmla="*/ 212 w 357"/>
                    <a:gd name="T27" fmla="*/ 202 h 2880"/>
                    <a:gd name="T28" fmla="*/ 273 w 357"/>
                    <a:gd name="T29" fmla="*/ 143 h 2880"/>
                    <a:gd name="T30" fmla="*/ 304 w 357"/>
                    <a:gd name="T31" fmla="*/ 105 h 2880"/>
                    <a:gd name="T32" fmla="*/ 311 w 357"/>
                    <a:gd name="T33" fmla="*/ 83 h 2880"/>
                    <a:gd name="T34" fmla="*/ 342 w 357"/>
                    <a:gd name="T35" fmla="*/ 8 h 2880"/>
                    <a:gd name="T36" fmla="*/ 311 w 357"/>
                    <a:gd name="T37" fmla="*/ 0 h 288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57"/>
                    <a:gd name="T58" fmla="*/ 0 h 2880"/>
                    <a:gd name="T59" fmla="*/ 357 w 357"/>
                    <a:gd name="T60" fmla="*/ 2880 h 288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57" h="2880">
                      <a:moveTo>
                        <a:pt x="325" y="0"/>
                      </a:moveTo>
                      <a:cubicBezTo>
                        <a:pt x="246" y="16"/>
                        <a:pt x="200" y="80"/>
                        <a:pt x="157" y="144"/>
                      </a:cubicBezTo>
                      <a:cubicBezTo>
                        <a:pt x="152" y="151"/>
                        <a:pt x="154" y="161"/>
                        <a:pt x="149" y="168"/>
                      </a:cubicBezTo>
                      <a:cubicBezTo>
                        <a:pt x="143" y="177"/>
                        <a:pt x="132" y="183"/>
                        <a:pt x="125" y="192"/>
                      </a:cubicBezTo>
                      <a:cubicBezTo>
                        <a:pt x="84" y="250"/>
                        <a:pt x="76" y="341"/>
                        <a:pt x="69" y="408"/>
                      </a:cubicBezTo>
                      <a:cubicBezTo>
                        <a:pt x="64" y="585"/>
                        <a:pt x="58" y="748"/>
                        <a:pt x="29" y="920"/>
                      </a:cubicBezTo>
                      <a:cubicBezTo>
                        <a:pt x="25" y="1492"/>
                        <a:pt x="13" y="2035"/>
                        <a:pt x="37" y="2600"/>
                      </a:cubicBezTo>
                      <a:cubicBezTo>
                        <a:pt x="32" y="2687"/>
                        <a:pt x="0" y="2800"/>
                        <a:pt x="53" y="2880"/>
                      </a:cubicBezTo>
                      <a:cubicBezTo>
                        <a:pt x="298" y="2512"/>
                        <a:pt x="64" y="2873"/>
                        <a:pt x="77" y="1616"/>
                      </a:cubicBezTo>
                      <a:cubicBezTo>
                        <a:pt x="79" y="1382"/>
                        <a:pt x="59" y="1095"/>
                        <a:pt x="117" y="864"/>
                      </a:cubicBezTo>
                      <a:cubicBezTo>
                        <a:pt x="120" y="784"/>
                        <a:pt x="122" y="704"/>
                        <a:pt x="125" y="624"/>
                      </a:cubicBezTo>
                      <a:cubicBezTo>
                        <a:pt x="127" y="560"/>
                        <a:pt x="127" y="496"/>
                        <a:pt x="133" y="432"/>
                      </a:cubicBezTo>
                      <a:cubicBezTo>
                        <a:pt x="135" y="415"/>
                        <a:pt x="149" y="384"/>
                        <a:pt x="149" y="384"/>
                      </a:cubicBezTo>
                      <a:cubicBezTo>
                        <a:pt x="161" y="160"/>
                        <a:pt x="119" y="284"/>
                        <a:pt x="221" y="216"/>
                      </a:cubicBezTo>
                      <a:cubicBezTo>
                        <a:pt x="239" y="189"/>
                        <a:pt x="262" y="175"/>
                        <a:pt x="285" y="152"/>
                      </a:cubicBezTo>
                      <a:cubicBezTo>
                        <a:pt x="305" y="92"/>
                        <a:pt x="276" y="164"/>
                        <a:pt x="317" y="112"/>
                      </a:cubicBezTo>
                      <a:cubicBezTo>
                        <a:pt x="322" y="105"/>
                        <a:pt x="321" y="96"/>
                        <a:pt x="325" y="88"/>
                      </a:cubicBezTo>
                      <a:cubicBezTo>
                        <a:pt x="340" y="59"/>
                        <a:pt x="349" y="41"/>
                        <a:pt x="357" y="8"/>
                      </a:cubicBezTo>
                      <a:cubicBezTo>
                        <a:pt x="346" y="5"/>
                        <a:pt x="325" y="0"/>
                        <a:pt x="32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843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164" name="AutoShape 11"/>
                <p:cNvSpPr>
                  <a:spLocks noChangeArrowheads="1"/>
                </p:cNvSpPr>
                <p:nvPr/>
              </p:nvSpPr>
              <p:spPr bwMode="auto">
                <a:xfrm rot="5400000">
                  <a:off x="759" y="527"/>
                  <a:ext cx="450" cy="644"/>
                </a:xfrm>
                <a:prstGeom prst="flowChartOnlineStorag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grpSp>
              <p:nvGrpSpPr>
                <p:cNvPr id="11" name="Group 12"/>
                <p:cNvGrpSpPr>
                  <a:grpSpLocks/>
                </p:cNvGrpSpPr>
                <p:nvPr/>
              </p:nvGrpSpPr>
              <p:grpSpPr bwMode="auto">
                <a:xfrm>
                  <a:off x="800" y="714"/>
                  <a:ext cx="368" cy="360"/>
                  <a:chOff x="1104" y="2688"/>
                  <a:chExt cx="384" cy="384"/>
                </a:xfrm>
              </p:grpSpPr>
              <p:sp>
                <p:nvSpPr>
                  <p:cNvPr id="44167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688"/>
                    <a:ext cx="288" cy="384"/>
                  </a:xfrm>
                  <a:prstGeom prst="can">
                    <a:avLst>
                      <a:gd name="adj" fmla="val 33333"/>
                    </a:avLst>
                  </a:prstGeom>
                  <a:gradFill rotWithShape="1">
                    <a:gsLst>
                      <a:gs pos="0">
                        <a:srgbClr val="FFFFFF"/>
                      </a:gs>
                      <a:gs pos="7001">
                        <a:srgbClr val="E6E6E6"/>
                      </a:gs>
                      <a:gs pos="32001">
                        <a:srgbClr val="7D8496"/>
                      </a:gs>
                      <a:gs pos="47000">
                        <a:srgbClr val="E6E6E6"/>
                      </a:gs>
                      <a:gs pos="85001">
                        <a:srgbClr val="7D8496"/>
                      </a:gs>
                      <a:gs pos="100000">
                        <a:srgbClr val="E6E6E6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6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688"/>
                    <a:ext cx="192" cy="4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69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832"/>
                    <a:ext cx="192" cy="24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6E6E6"/>
                      </a:gs>
                      <a:gs pos="7500">
                        <a:srgbClr val="7D8496"/>
                      </a:gs>
                      <a:gs pos="26500">
                        <a:srgbClr val="E6E6E6"/>
                      </a:gs>
                      <a:gs pos="34000">
                        <a:srgbClr val="7D8496"/>
                      </a:gs>
                      <a:gs pos="46500">
                        <a:srgbClr val="E6E6E6"/>
                      </a:gs>
                      <a:gs pos="50000">
                        <a:srgbClr val="FFFFFF"/>
                      </a:gs>
                      <a:gs pos="53500">
                        <a:srgbClr val="E6E6E6"/>
                      </a:gs>
                      <a:gs pos="66000">
                        <a:srgbClr val="7D8496"/>
                      </a:gs>
                      <a:gs pos="73500">
                        <a:srgbClr val="E6E6E6"/>
                      </a:gs>
                      <a:gs pos="92500">
                        <a:srgbClr val="7D8496"/>
                      </a:gs>
                      <a:gs pos="100000">
                        <a:srgbClr val="E6E6E6"/>
                      </a:gs>
                    </a:gsLst>
                    <a:lin ang="18900000" scaled="1"/>
                  </a:gradFill>
                  <a:ln w="9525">
                    <a:round/>
                    <a:headEnd/>
                    <a:tailEnd/>
                  </a:ln>
                  <a:scene3d>
                    <a:camera prst="legacyPerspectiveTopRight"/>
                    <a:lightRig rig="legacyFlat3" dir="b"/>
                  </a:scene3d>
                  <a:sp3d extrusionH="227000" prstMaterial="legacyMatte">
                    <a:bevelT w="13500" h="13500" prst="angle"/>
                    <a:bevelB w="13500" h="13500" prst="angle"/>
                    <a:extrusionClr>
                      <a:srgbClr val="5F5F5F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pPr algn="ctr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pic>
              <p:nvPicPr>
                <p:cNvPr id="44166" name="Picture 25" descr="untitled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009B66"/>
                    </a:clrFrom>
                    <a:clrTo>
                      <a:srgbClr val="009B66">
                        <a:alpha val="0"/>
                      </a:srgbClr>
                    </a:clrTo>
                  </a:clrChange>
                </a:blip>
                <a:srcRect l="4314" t="920" r="3342" b="13190"/>
                <a:stretch>
                  <a:fillRect/>
                </a:stretch>
              </p:blipFill>
              <p:spPr bwMode="auto">
                <a:xfrm>
                  <a:off x="624" y="1104"/>
                  <a:ext cx="720" cy="2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2" name="Group 14"/>
              <p:cNvGrpSpPr>
                <a:grpSpLocks/>
              </p:cNvGrpSpPr>
              <p:nvPr/>
            </p:nvGrpSpPr>
            <p:grpSpPr bwMode="auto">
              <a:xfrm>
                <a:off x="432" y="1872"/>
                <a:ext cx="432" cy="2352"/>
                <a:chOff x="432" y="624"/>
                <a:chExt cx="1104" cy="3600"/>
              </a:xfrm>
            </p:grpSpPr>
            <p:sp>
              <p:nvSpPr>
                <p:cNvPr id="44150" name="AutoShape 7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04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51" name="AutoShape 8"/>
                <p:cNvSpPr>
                  <a:spLocks noChangeArrowheads="1"/>
                </p:cNvSpPr>
                <p:nvPr/>
              </p:nvSpPr>
              <p:spPr bwMode="auto">
                <a:xfrm rot="5400000">
                  <a:off x="331" y="302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765E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52" name="AutoShape 9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76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53" name="Freeform 10"/>
                <p:cNvSpPr>
                  <a:spLocks/>
                </p:cNvSpPr>
                <p:nvPr/>
              </p:nvSpPr>
              <p:spPr bwMode="auto">
                <a:xfrm>
                  <a:off x="466" y="1097"/>
                  <a:ext cx="342" cy="2700"/>
                </a:xfrm>
                <a:custGeom>
                  <a:avLst/>
                  <a:gdLst>
                    <a:gd name="T0" fmla="*/ 311 w 357"/>
                    <a:gd name="T1" fmla="*/ 0 h 2880"/>
                    <a:gd name="T2" fmla="*/ 150 w 357"/>
                    <a:gd name="T3" fmla="*/ 135 h 2880"/>
                    <a:gd name="T4" fmla="*/ 143 w 357"/>
                    <a:gd name="T5" fmla="*/ 158 h 2880"/>
                    <a:gd name="T6" fmla="*/ 120 w 357"/>
                    <a:gd name="T7" fmla="*/ 180 h 2880"/>
                    <a:gd name="T8" fmla="*/ 66 w 357"/>
                    <a:gd name="T9" fmla="*/ 382 h 2880"/>
                    <a:gd name="T10" fmla="*/ 28 w 357"/>
                    <a:gd name="T11" fmla="*/ 862 h 2880"/>
                    <a:gd name="T12" fmla="*/ 35 w 357"/>
                    <a:gd name="T13" fmla="*/ 2438 h 2880"/>
                    <a:gd name="T14" fmla="*/ 51 w 357"/>
                    <a:gd name="T15" fmla="*/ 2700 h 2880"/>
                    <a:gd name="T16" fmla="*/ 74 w 357"/>
                    <a:gd name="T17" fmla="*/ 1515 h 2880"/>
                    <a:gd name="T18" fmla="*/ 112 w 357"/>
                    <a:gd name="T19" fmla="*/ 810 h 2880"/>
                    <a:gd name="T20" fmla="*/ 120 w 357"/>
                    <a:gd name="T21" fmla="*/ 585 h 2880"/>
                    <a:gd name="T22" fmla="*/ 127 w 357"/>
                    <a:gd name="T23" fmla="*/ 405 h 2880"/>
                    <a:gd name="T24" fmla="*/ 143 w 357"/>
                    <a:gd name="T25" fmla="*/ 360 h 2880"/>
                    <a:gd name="T26" fmla="*/ 212 w 357"/>
                    <a:gd name="T27" fmla="*/ 202 h 2880"/>
                    <a:gd name="T28" fmla="*/ 273 w 357"/>
                    <a:gd name="T29" fmla="*/ 143 h 2880"/>
                    <a:gd name="T30" fmla="*/ 304 w 357"/>
                    <a:gd name="T31" fmla="*/ 105 h 2880"/>
                    <a:gd name="T32" fmla="*/ 311 w 357"/>
                    <a:gd name="T33" fmla="*/ 83 h 2880"/>
                    <a:gd name="T34" fmla="*/ 342 w 357"/>
                    <a:gd name="T35" fmla="*/ 8 h 2880"/>
                    <a:gd name="T36" fmla="*/ 311 w 357"/>
                    <a:gd name="T37" fmla="*/ 0 h 288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57"/>
                    <a:gd name="T58" fmla="*/ 0 h 2880"/>
                    <a:gd name="T59" fmla="*/ 357 w 357"/>
                    <a:gd name="T60" fmla="*/ 2880 h 288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57" h="2880">
                      <a:moveTo>
                        <a:pt x="325" y="0"/>
                      </a:moveTo>
                      <a:cubicBezTo>
                        <a:pt x="246" y="16"/>
                        <a:pt x="200" y="80"/>
                        <a:pt x="157" y="144"/>
                      </a:cubicBezTo>
                      <a:cubicBezTo>
                        <a:pt x="152" y="151"/>
                        <a:pt x="154" y="161"/>
                        <a:pt x="149" y="168"/>
                      </a:cubicBezTo>
                      <a:cubicBezTo>
                        <a:pt x="143" y="177"/>
                        <a:pt x="132" y="183"/>
                        <a:pt x="125" y="192"/>
                      </a:cubicBezTo>
                      <a:cubicBezTo>
                        <a:pt x="84" y="250"/>
                        <a:pt x="76" y="341"/>
                        <a:pt x="69" y="408"/>
                      </a:cubicBezTo>
                      <a:cubicBezTo>
                        <a:pt x="64" y="585"/>
                        <a:pt x="58" y="748"/>
                        <a:pt x="29" y="920"/>
                      </a:cubicBezTo>
                      <a:cubicBezTo>
                        <a:pt x="25" y="1492"/>
                        <a:pt x="13" y="2035"/>
                        <a:pt x="37" y="2600"/>
                      </a:cubicBezTo>
                      <a:cubicBezTo>
                        <a:pt x="32" y="2687"/>
                        <a:pt x="0" y="2800"/>
                        <a:pt x="53" y="2880"/>
                      </a:cubicBezTo>
                      <a:cubicBezTo>
                        <a:pt x="298" y="2512"/>
                        <a:pt x="64" y="2873"/>
                        <a:pt x="77" y="1616"/>
                      </a:cubicBezTo>
                      <a:cubicBezTo>
                        <a:pt x="79" y="1382"/>
                        <a:pt x="59" y="1095"/>
                        <a:pt x="117" y="864"/>
                      </a:cubicBezTo>
                      <a:cubicBezTo>
                        <a:pt x="120" y="784"/>
                        <a:pt x="122" y="704"/>
                        <a:pt x="125" y="624"/>
                      </a:cubicBezTo>
                      <a:cubicBezTo>
                        <a:pt x="127" y="560"/>
                        <a:pt x="127" y="496"/>
                        <a:pt x="133" y="432"/>
                      </a:cubicBezTo>
                      <a:cubicBezTo>
                        <a:pt x="135" y="415"/>
                        <a:pt x="149" y="384"/>
                        <a:pt x="149" y="384"/>
                      </a:cubicBezTo>
                      <a:cubicBezTo>
                        <a:pt x="161" y="160"/>
                        <a:pt x="119" y="284"/>
                        <a:pt x="221" y="216"/>
                      </a:cubicBezTo>
                      <a:cubicBezTo>
                        <a:pt x="239" y="189"/>
                        <a:pt x="262" y="175"/>
                        <a:pt x="285" y="152"/>
                      </a:cubicBezTo>
                      <a:cubicBezTo>
                        <a:pt x="305" y="92"/>
                        <a:pt x="276" y="164"/>
                        <a:pt x="317" y="112"/>
                      </a:cubicBezTo>
                      <a:cubicBezTo>
                        <a:pt x="322" y="105"/>
                        <a:pt x="321" y="96"/>
                        <a:pt x="325" y="88"/>
                      </a:cubicBezTo>
                      <a:cubicBezTo>
                        <a:pt x="340" y="59"/>
                        <a:pt x="349" y="41"/>
                        <a:pt x="357" y="8"/>
                      </a:cubicBezTo>
                      <a:cubicBezTo>
                        <a:pt x="346" y="5"/>
                        <a:pt x="325" y="0"/>
                        <a:pt x="32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843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154" name="AutoShape 11"/>
                <p:cNvSpPr>
                  <a:spLocks noChangeArrowheads="1"/>
                </p:cNvSpPr>
                <p:nvPr/>
              </p:nvSpPr>
              <p:spPr bwMode="auto">
                <a:xfrm rot="5400000">
                  <a:off x="759" y="527"/>
                  <a:ext cx="450" cy="644"/>
                </a:xfrm>
                <a:prstGeom prst="flowChartOnlineStorag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grpSp>
              <p:nvGrpSpPr>
                <p:cNvPr id="13" name="Group 12"/>
                <p:cNvGrpSpPr>
                  <a:grpSpLocks/>
                </p:cNvGrpSpPr>
                <p:nvPr/>
              </p:nvGrpSpPr>
              <p:grpSpPr bwMode="auto">
                <a:xfrm>
                  <a:off x="800" y="714"/>
                  <a:ext cx="368" cy="360"/>
                  <a:chOff x="1104" y="2688"/>
                  <a:chExt cx="384" cy="384"/>
                </a:xfrm>
              </p:grpSpPr>
              <p:sp>
                <p:nvSpPr>
                  <p:cNvPr id="44157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688"/>
                    <a:ext cx="288" cy="384"/>
                  </a:xfrm>
                  <a:prstGeom prst="can">
                    <a:avLst>
                      <a:gd name="adj" fmla="val 33333"/>
                    </a:avLst>
                  </a:prstGeom>
                  <a:gradFill rotWithShape="1">
                    <a:gsLst>
                      <a:gs pos="0">
                        <a:srgbClr val="FFFFFF"/>
                      </a:gs>
                      <a:gs pos="7001">
                        <a:srgbClr val="E6E6E6"/>
                      </a:gs>
                      <a:gs pos="32001">
                        <a:srgbClr val="7D8496"/>
                      </a:gs>
                      <a:gs pos="47000">
                        <a:srgbClr val="E6E6E6"/>
                      </a:gs>
                      <a:gs pos="85001">
                        <a:srgbClr val="7D8496"/>
                      </a:gs>
                      <a:gs pos="100000">
                        <a:srgbClr val="E6E6E6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5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688"/>
                    <a:ext cx="192" cy="4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59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832"/>
                    <a:ext cx="192" cy="24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6E6E6"/>
                      </a:gs>
                      <a:gs pos="7500">
                        <a:srgbClr val="7D8496"/>
                      </a:gs>
                      <a:gs pos="26500">
                        <a:srgbClr val="E6E6E6"/>
                      </a:gs>
                      <a:gs pos="34000">
                        <a:srgbClr val="7D8496"/>
                      </a:gs>
                      <a:gs pos="46500">
                        <a:srgbClr val="E6E6E6"/>
                      </a:gs>
                      <a:gs pos="50000">
                        <a:srgbClr val="FFFFFF"/>
                      </a:gs>
                      <a:gs pos="53500">
                        <a:srgbClr val="E6E6E6"/>
                      </a:gs>
                      <a:gs pos="66000">
                        <a:srgbClr val="7D8496"/>
                      </a:gs>
                      <a:gs pos="73500">
                        <a:srgbClr val="E6E6E6"/>
                      </a:gs>
                      <a:gs pos="92500">
                        <a:srgbClr val="7D8496"/>
                      </a:gs>
                      <a:gs pos="100000">
                        <a:srgbClr val="E6E6E6"/>
                      </a:gs>
                    </a:gsLst>
                    <a:lin ang="18900000" scaled="1"/>
                  </a:gradFill>
                  <a:ln w="9525">
                    <a:round/>
                    <a:headEnd/>
                    <a:tailEnd/>
                  </a:ln>
                  <a:scene3d>
                    <a:camera prst="legacyPerspectiveTopRight"/>
                    <a:lightRig rig="legacyFlat3" dir="b"/>
                  </a:scene3d>
                  <a:sp3d extrusionH="227000" prstMaterial="legacyMatte">
                    <a:bevelT w="13500" h="13500" prst="angle"/>
                    <a:bevelB w="13500" h="13500" prst="angle"/>
                    <a:extrusionClr>
                      <a:srgbClr val="5F5F5F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pPr algn="ctr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pic>
              <p:nvPicPr>
                <p:cNvPr id="44156" name="Picture 13" descr="untitled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009B66"/>
                    </a:clrFrom>
                    <a:clrTo>
                      <a:srgbClr val="009B66">
                        <a:alpha val="0"/>
                      </a:srgbClr>
                    </a:clrTo>
                  </a:clrChange>
                </a:blip>
                <a:srcRect l="4314" t="920" r="3342" b="13190"/>
                <a:stretch>
                  <a:fillRect/>
                </a:stretch>
              </p:blipFill>
              <p:spPr bwMode="auto">
                <a:xfrm>
                  <a:off x="624" y="1104"/>
                  <a:ext cx="720" cy="2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4" name="Group 37"/>
              <p:cNvGrpSpPr>
                <a:grpSpLocks/>
              </p:cNvGrpSpPr>
              <p:nvPr/>
            </p:nvGrpSpPr>
            <p:grpSpPr bwMode="auto">
              <a:xfrm>
                <a:off x="1344" y="1536"/>
                <a:ext cx="432" cy="2352"/>
                <a:chOff x="432" y="624"/>
                <a:chExt cx="1104" cy="3600"/>
              </a:xfrm>
            </p:grpSpPr>
            <p:sp>
              <p:nvSpPr>
                <p:cNvPr id="44140" name="AutoShape 7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04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41" name="AutoShape 8"/>
                <p:cNvSpPr>
                  <a:spLocks noChangeArrowheads="1"/>
                </p:cNvSpPr>
                <p:nvPr/>
              </p:nvSpPr>
              <p:spPr bwMode="auto">
                <a:xfrm rot="5400000">
                  <a:off x="331" y="302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765E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42" name="AutoShape 9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76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43" name="Freeform 10"/>
                <p:cNvSpPr>
                  <a:spLocks/>
                </p:cNvSpPr>
                <p:nvPr/>
              </p:nvSpPr>
              <p:spPr bwMode="auto">
                <a:xfrm>
                  <a:off x="466" y="1097"/>
                  <a:ext cx="342" cy="2700"/>
                </a:xfrm>
                <a:custGeom>
                  <a:avLst/>
                  <a:gdLst>
                    <a:gd name="T0" fmla="*/ 311 w 357"/>
                    <a:gd name="T1" fmla="*/ 0 h 2880"/>
                    <a:gd name="T2" fmla="*/ 150 w 357"/>
                    <a:gd name="T3" fmla="*/ 135 h 2880"/>
                    <a:gd name="T4" fmla="*/ 143 w 357"/>
                    <a:gd name="T5" fmla="*/ 158 h 2880"/>
                    <a:gd name="T6" fmla="*/ 120 w 357"/>
                    <a:gd name="T7" fmla="*/ 180 h 2880"/>
                    <a:gd name="T8" fmla="*/ 66 w 357"/>
                    <a:gd name="T9" fmla="*/ 382 h 2880"/>
                    <a:gd name="T10" fmla="*/ 28 w 357"/>
                    <a:gd name="T11" fmla="*/ 862 h 2880"/>
                    <a:gd name="T12" fmla="*/ 35 w 357"/>
                    <a:gd name="T13" fmla="*/ 2438 h 2880"/>
                    <a:gd name="T14" fmla="*/ 51 w 357"/>
                    <a:gd name="T15" fmla="*/ 2700 h 2880"/>
                    <a:gd name="T16" fmla="*/ 74 w 357"/>
                    <a:gd name="T17" fmla="*/ 1515 h 2880"/>
                    <a:gd name="T18" fmla="*/ 112 w 357"/>
                    <a:gd name="T19" fmla="*/ 810 h 2880"/>
                    <a:gd name="T20" fmla="*/ 120 w 357"/>
                    <a:gd name="T21" fmla="*/ 585 h 2880"/>
                    <a:gd name="T22" fmla="*/ 127 w 357"/>
                    <a:gd name="T23" fmla="*/ 405 h 2880"/>
                    <a:gd name="T24" fmla="*/ 143 w 357"/>
                    <a:gd name="T25" fmla="*/ 360 h 2880"/>
                    <a:gd name="T26" fmla="*/ 212 w 357"/>
                    <a:gd name="T27" fmla="*/ 202 h 2880"/>
                    <a:gd name="T28" fmla="*/ 273 w 357"/>
                    <a:gd name="T29" fmla="*/ 143 h 2880"/>
                    <a:gd name="T30" fmla="*/ 304 w 357"/>
                    <a:gd name="T31" fmla="*/ 105 h 2880"/>
                    <a:gd name="T32" fmla="*/ 311 w 357"/>
                    <a:gd name="T33" fmla="*/ 83 h 2880"/>
                    <a:gd name="T34" fmla="*/ 342 w 357"/>
                    <a:gd name="T35" fmla="*/ 8 h 2880"/>
                    <a:gd name="T36" fmla="*/ 311 w 357"/>
                    <a:gd name="T37" fmla="*/ 0 h 288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57"/>
                    <a:gd name="T58" fmla="*/ 0 h 2880"/>
                    <a:gd name="T59" fmla="*/ 357 w 357"/>
                    <a:gd name="T60" fmla="*/ 2880 h 288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57" h="2880">
                      <a:moveTo>
                        <a:pt x="325" y="0"/>
                      </a:moveTo>
                      <a:cubicBezTo>
                        <a:pt x="246" y="16"/>
                        <a:pt x="200" y="80"/>
                        <a:pt x="157" y="144"/>
                      </a:cubicBezTo>
                      <a:cubicBezTo>
                        <a:pt x="152" y="151"/>
                        <a:pt x="154" y="161"/>
                        <a:pt x="149" y="168"/>
                      </a:cubicBezTo>
                      <a:cubicBezTo>
                        <a:pt x="143" y="177"/>
                        <a:pt x="132" y="183"/>
                        <a:pt x="125" y="192"/>
                      </a:cubicBezTo>
                      <a:cubicBezTo>
                        <a:pt x="84" y="250"/>
                        <a:pt x="76" y="341"/>
                        <a:pt x="69" y="408"/>
                      </a:cubicBezTo>
                      <a:cubicBezTo>
                        <a:pt x="64" y="585"/>
                        <a:pt x="58" y="748"/>
                        <a:pt x="29" y="920"/>
                      </a:cubicBezTo>
                      <a:cubicBezTo>
                        <a:pt x="25" y="1492"/>
                        <a:pt x="13" y="2035"/>
                        <a:pt x="37" y="2600"/>
                      </a:cubicBezTo>
                      <a:cubicBezTo>
                        <a:pt x="32" y="2687"/>
                        <a:pt x="0" y="2800"/>
                        <a:pt x="53" y="2880"/>
                      </a:cubicBezTo>
                      <a:cubicBezTo>
                        <a:pt x="298" y="2512"/>
                        <a:pt x="64" y="2873"/>
                        <a:pt x="77" y="1616"/>
                      </a:cubicBezTo>
                      <a:cubicBezTo>
                        <a:pt x="79" y="1382"/>
                        <a:pt x="59" y="1095"/>
                        <a:pt x="117" y="864"/>
                      </a:cubicBezTo>
                      <a:cubicBezTo>
                        <a:pt x="120" y="784"/>
                        <a:pt x="122" y="704"/>
                        <a:pt x="125" y="624"/>
                      </a:cubicBezTo>
                      <a:cubicBezTo>
                        <a:pt x="127" y="560"/>
                        <a:pt x="127" y="496"/>
                        <a:pt x="133" y="432"/>
                      </a:cubicBezTo>
                      <a:cubicBezTo>
                        <a:pt x="135" y="415"/>
                        <a:pt x="149" y="384"/>
                        <a:pt x="149" y="384"/>
                      </a:cubicBezTo>
                      <a:cubicBezTo>
                        <a:pt x="161" y="160"/>
                        <a:pt x="119" y="284"/>
                        <a:pt x="221" y="216"/>
                      </a:cubicBezTo>
                      <a:cubicBezTo>
                        <a:pt x="239" y="189"/>
                        <a:pt x="262" y="175"/>
                        <a:pt x="285" y="152"/>
                      </a:cubicBezTo>
                      <a:cubicBezTo>
                        <a:pt x="305" y="92"/>
                        <a:pt x="276" y="164"/>
                        <a:pt x="317" y="112"/>
                      </a:cubicBezTo>
                      <a:cubicBezTo>
                        <a:pt x="322" y="105"/>
                        <a:pt x="321" y="96"/>
                        <a:pt x="325" y="88"/>
                      </a:cubicBezTo>
                      <a:cubicBezTo>
                        <a:pt x="340" y="59"/>
                        <a:pt x="349" y="41"/>
                        <a:pt x="357" y="8"/>
                      </a:cubicBezTo>
                      <a:cubicBezTo>
                        <a:pt x="346" y="5"/>
                        <a:pt x="325" y="0"/>
                        <a:pt x="32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843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144" name="AutoShape 11"/>
                <p:cNvSpPr>
                  <a:spLocks noChangeArrowheads="1"/>
                </p:cNvSpPr>
                <p:nvPr/>
              </p:nvSpPr>
              <p:spPr bwMode="auto">
                <a:xfrm rot="5400000">
                  <a:off x="759" y="527"/>
                  <a:ext cx="450" cy="644"/>
                </a:xfrm>
                <a:prstGeom prst="flowChartOnlineStorag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grpSp>
              <p:nvGrpSpPr>
                <p:cNvPr id="15" name="Group 12"/>
                <p:cNvGrpSpPr>
                  <a:grpSpLocks/>
                </p:cNvGrpSpPr>
                <p:nvPr/>
              </p:nvGrpSpPr>
              <p:grpSpPr bwMode="auto">
                <a:xfrm>
                  <a:off x="800" y="714"/>
                  <a:ext cx="368" cy="360"/>
                  <a:chOff x="1104" y="2688"/>
                  <a:chExt cx="384" cy="384"/>
                </a:xfrm>
              </p:grpSpPr>
              <p:sp>
                <p:nvSpPr>
                  <p:cNvPr id="44147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688"/>
                    <a:ext cx="288" cy="384"/>
                  </a:xfrm>
                  <a:prstGeom prst="can">
                    <a:avLst>
                      <a:gd name="adj" fmla="val 33333"/>
                    </a:avLst>
                  </a:prstGeom>
                  <a:gradFill rotWithShape="1">
                    <a:gsLst>
                      <a:gs pos="0">
                        <a:srgbClr val="FFFFFF"/>
                      </a:gs>
                      <a:gs pos="7001">
                        <a:srgbClr val="E6E6E6"/>
                      </a:gs>
                      <a:gs pos="32001">
                        <a:srgbClr val="7D8496"/>
                      </a:gs>
                      <a:gs pos="47000">
                        <a:srgbClr val="E6E6E6"/>
                      </a:gs>
                      <a:gs pos="85001">
                        <a:srgbClr val="7D8496"/>
                      </a:gs>
                      <a:gs pos="100000">
                        <a:srgbClr val="E6E6E6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4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688"/>
                    <a:ext cx="192" cy="4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49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832"/>
                    <a:ext cx="192" cy="24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6E6E6"/>
                      </a:gs>
                      <a:gs pos="7500">
                        <a:srgbClr val="7D8496"/>
                      </a:gs>
                      <a:gs pos="26500">
                        <a:srgbClr val="E6E6E6"/>
                      </a:gs>
                      <a:gs pos="34000">
                        <a:srgbClr val="7D8496"/>
                      </a:gs>
                      <a:gs pos="46500">
                        <a:srgbClr val="E6E6E6"/>
                      </a:gs>
                      <a:gs pos="50000">
                        <a:srgbClr val="FFFFFF"/>
                      </a:gs>
                      <a:gs pos="53500">
                        <a:srgbClr val="E6E6E6"/>
                      </a:gs>
                      <a:gs pos="66000">
                        <a:srgbClr val="7D8496"/>
                      </a:gs>
                      <a:gs pos="73500">
                        <a:srgbClr val="E6E6E6"/>
                      </a:gs>
                      <a:gs pos="92500">
                        <a:srgbClr val="7D8496"/>
                      </a:gs>
                      <a:gs pos="100000">
                        <a:srgbClr val="E6E6E6"/>
                      </a:gs>
                    </a:gsLst>
                    <a:lin ang="18900000" scaled="1"/>
                  </a:gradFill>
                  <a:ln w="9525">
                    <a:round/>
                    <a:headEnd/>
                    <a:tailEnd/>
                  </a:ln>
                  <a:scene3d>
                    <a:camera prst="legacyPerspectiveTopRight"/>
                    <a:lightRig rig="legacyFlat3" dir="b"/>
                  </a:scene3d>
                  <a:sp3d extrusionH="227000" prstMaterial="legacyMatte">
                    <a:bevelT w="13500" h="13500" prst="angle"/>
                    <a:bevelB w="13500" h="13500" prst="angle"/>
                    <a:extrusionClr>
                      <a:srgbClr val="5F5F5F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pPr algn="ctr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pic>
              <p:nvPicPr>
                <p:cNvPr id="44146" name="Picture 47" descr="untitled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009B66"/>
                    </a:clrFrom>
                    <a:clrTo>
                      <a:srgbClr val="009B66">
                        <a:alpha val="0"/>
                      </a:srgbClr>
                    </a:clrTo>
                  </a:clrChange>
                </a:blip>
                <a:srcRect l="4314" t="920" r="3342" b="13190"/>
                <a:stretch>
                  <a:fillRect/>
                </a:stretch>
              </p:blipFill>
              <p:spPr bwMode="auto">
                <a:xfrm>
                  <a:off x="624" y="1104"/>
                  <a:ext cx="720" cy="2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6" name="Group 48"/>
              <p:cNvGrpSpPr>
                <a:grpSpLocks/>
              </p:cNvGrpSpPr>
              <p:nvPr/>
            </p:nvGrpSpPr>
            <p:grpSpPr bwMode="auto">
              <a:xfrm>
                <a:off x="1104" y="1728"/>
                <a:ext cx="432" cy="2352"/>
                <a:chOff x="432" y="624"/>
                <a:chExt cx="1104" cy="3600"/>
              </a:xfrm>
            </p:grpSpPr>
            <p:sp>
              <p:nvSpPr>
                <p:cNvPr id="44130" name="AutoShape 7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04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31" name="AutoShape 8"/>
                <p:cNvSpPr>
                  <a:spLocks noChangeArrowheads="1"/>
                </p:cNvSpPr>
                <p:nvPr/>
              </p:nvSpPr>
              <p:spPr bwMode="auto">
                <a:xfrm rot="5400000">
                  <a:off x="331" y="302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765E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32" name="AutoShape 9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76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33" name="Freeform 10"/>
                <p:cNvSpPr>
                  <a:spLocks/>
                </p:cNvSpPr>
                <p:nvPr/>
              </p:nvSpPr>
              <p:spPr bwMode="auto">
                <a:xfrm>
                  <a:off x="466" y="1097"/>
                  <a:ext cx="342" cy="2700"/>
                </a:xfrm>
                <a:custGeom>
                  <a:avLst/>
                  <a:gdLst>
                    <a:gd name="T0" fmla="*/ 311 w 357"/>
                    <a:gd name="T1" fmla="*/ 0 h 2880"/>
                    <a:gd name="T2" fmla="*/ 150 w 357"/>
                    <a:gd name="T3" fmla="*/ 135 h 2880"/>
                    <a:gd name="T4" fmla="*/ 143 w 357"/>
                    <a:gd name="T5" fmla="*/ 158 h 2880"/>
                    <a:gd name="T6" fmla="*/ 120 w 357"/>
                    <a:gd name="T7" fmla="*/ 180 h 2880"/>
                    <a:gd name="T8" fmla="*/ 66 w 357"/>
                    <a:gd name="T9" fmla="*/ 382 h 2880"/>
                    <a:gd name="T10" fmla="*/ 28 w 357"/>
                    <a:gd name="T11" fmla="*/ 862 h 2880"/>
                    <a:gd name="T12" fmla="*/ 35 w 357"/>
                    <a:gd name="T13" fmla="*/ 2438 h 2880"/>
                    <a:gd name="T14" fmla="*/ 51 w 357"/>
                    <a:gd name="T15" fmla="*/ 2700 h 2880"/>
                    <a:gd name="T16" fmla="*/ 74 w 357"/>
                    <a:gd name="T17" fmla="*/ 1515 h 2880"/>
                    <a:gd name="T18" fmla="*/ 112 w 357"/>
                    <a:gd name="T19" fmla="*/ 810 h 2880"/>
                    <a:gd name="T20" fmla="*/ 120 w 357"/>
                    <a:gd name="T21" fmla="*/ 585 h 2880"/>
                    <a:gd name="T22" fmla="*/ 127 w 357"/>
                    <a:gd name="T23" fmla="*/ 405 h 2880"/>
                    <a:gd name="T24" fmla="*/ 143 w 357"/>
                    <a:gd name="T25" fmla="*/ 360 h 2880"/>
                    <a:gd name="T26" fmla="*/ 212 w 357"/>
                    <a:gd name="T27" fmla="*/ 202 h 2880"/>
                    <a:gd name="T28" fmla="*/ 273 w 357"/>
                    <a:gd name="T29" fmla="*/ 143 h 2880"/>
                    <a:gd name="T30" fmla="*/ 304 w 357"/>
                    <a:gd name="T31" fmla="*/ 105 h 2880"/>
                    <a:gd name="T32" fmla="*/ 311 w 357"/>
                    <a:gd name="T33" fmla="*/ 83 h 2880"/>
                    <a:gd name="T34" fmla="*/ 342 w 357"/>
                    <a:gd name="T35" fmla="*/ 8 h 2880"/>
                    <a:gd name="T36" fmla="*/ 311 w 357"/>
                    <a:gd name="T37" fmla="*/ 0 h 288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57"/>
                    <a:gd name="T58" fmla="*/ 0 h 2880"/>
                    <a:gd name="T59" fmla="*/ 357 w 357"/>
                    <a:gd name="T60" fmla="*/ 2880 h 288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57" h="2880">
                      <a:moveTo>
                        <a:pt x="325" y="0"/>
                      </a:moveTo>
                      <a:cubicBezTo>
                        <a:pt x="246" y="16"/>
                        <a:pt x="200" y="80"/>
                        <a:pt x="157" y="144"/>
                      </a:cubicBezTo>
                      <a:cubicBezTo>
                        <a:pt x="152" y="151"/>
                        <a:pt x="154" y="161"/>
                        <a:pt x="149" y="168"/>
                      </a:cubicBezTo>
                      <a:cubicBezTo>
                        <a:pt x="143" y="177"/>
                        <a:pt x="132" y="183"/>
                        <a:pt x="125" y="192"/>
                      </a:cubicBezTo>
                      <a:cubicBezTo>
                        <a:pt x="84" y="250"/>
                        <a:pt x="76" y="341"/>
                        <a:pt x="69" y="408"/>
                      </a:cubicBezTo>
                      <a:cubicBezTo>
                        <a:pt x="64" y="585"/>
                        <a:pt x="58" y="748"/>
                        <a:pt x="29" y="920"/>
                      </a:cubicBezTo>
                      <a:cubicBezTo>
                        <a:pt x="25" y="1492"/>
                        <a:pt x="13" y="2035"/>
                        <a:pt x="37" y="2600"/>
                      </a:cubicBezTo>
                      <a:cubicBezTo>
                        <a:pt x="32" y="2687"/>
                        <a:pt x="0" y="2800"/>
                        <a:pt x="53" y="2880"/>
                      </a:cubicBezTo>
                      <a:cubicBezTo>
                        <a:pt x="298" y="2512"/>
                        <a:pt x="64" y="2873"/>
                        <a:pt x="77" y="1616"/>
                      </a:cubicBezTo>
                      <a:cubicBezTo>
                        <a:pt x="79" y="1382"/>
                        <a:pt x="59" y="1095"/>
                        <a:pt x="117" y="864"/>
                      </a:cubicBezTo>
                      <a:cubicBezTo>
                        <a:pt x="120" y="784"/>
                        <a:pt x="122" y="704"/>
                        <a:pt x="125" y="624"/>
                      </a:cubicBezTo>
                      <a:cubicBezTo>
                        <a:pt x="127" y="560"/>
                        <a:pt x="127" y="496"/>
                        <a:pt x="133" y="432"/>
                      </a:cubicBezTo>
                      <a:cubicBezTo>
                        <a:pt x="135" y="415"/>
                        <a:pt x="149" y="384"/>
                        <a:pt x="149" y="384"/>
                      </a:cubicBezTo>
                      <a:cubicBezTo>
                        <a:pt x="161" y="160"/>
                        <a:pt x="119" y="284"/>
                        <a:pt x="221" y="216"/>
                      </a:cubicBezTo>
                      <a:cubicBezTo>
                        <a:pt x="239" y="189"/>
                        <a:pt x="262" y="175"/>
                        <a:pt x="285" y="152"/>
                      </a:cubicBezTo>
                      <a:cubicBezTo>
                        <a:pt x="305" y="92"/>
                        <a:pt x="276" y="164"/>
                        <a:pt x="317" y="112"/>
                      </a:cubicBezTo>
                      <a:cubicBezTo>
                        <a:pt x="322" y="105"/>
                        <a:pt x="321" y="96"/>
                        <a:pt x="325" y="88"/>
                      </a:cubicBezTo>
                      <a:cubicBezTo>
                        <a:pt x="340" y="59"/>
                        <a:pt x="349" y="41"/>
                        <a:pt x="357" y="8"/>
                      </a:cubicBezTo>
                      <a:cubicBezTo>
                        <a:pt x="346" y="5"/>
                        <a:pt x="325" y="0"/>
                        <a:pt x="32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843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134" name="AutoShape 11"/>
                <p:cNvSpPr>
                  <a:spLocks noChangeArrowheads="1"/>
                </p:cNvSpPr>
                <p:nvPr/>
              </p:nvSpPr>
              <p:spPr bwMode="auto">
                <a:xfrm rot="5400000">
                  <a:off x="759" y="527"/>
                  <a:ext cx="450" cy="644"/>
                </a:xfrm>
                <a:prstGeom prst="flowChartOnlineStorag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grpSp>
              <p:nvGrpSpPr>
                <p:cNvPr id="17" name="Group 12"/>
                <p:cNvGrpSpPr>
                  <a:grpSpLocks/>
                </p:cNvGrpSpPr>
                <p:nvPr/>
              </p:nvGrpSpPr>
              <p:grpSpPr bwMode="auto">
                <a:xfrm>
                  <a:off x="800" y="714"/>
                  <a:ext cx="368" cy="360"/>
                  <a:chOff x="1104" y="2688"/>
                  <a:chExt cx="384" cy="384"/>
                </a:xfrm>
              </p:grpSpPr>
              <p:sp>
                <p:nvSpPr>
                  <p:cNvPr id="44137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688"/>
                    <a:ext cx="288" cy="384"/>
                  </a:xfrm>
                  <a:prstGeom prst="can">
                    <a:avLst>
                      <a:gd name="adj" fmla="val 33333"/>
                    </a:avLst>
                  </a:prstGeom>
                  <a:gradFill rotWithShape="1">
                    <a:gsLst>
                      <a:gs pos="0">
                        <a:srgbClr val="FFFFFF"/>
                      </a:gs>
                      <a:gs pos="7001">
                        <a:srgbClr val="E6E6E6"/>
                      </a:gs>
                      <a:gs pos="32001">
                        <a:srgbClr val="7D8496"/>
                      </a:gs>
                      <a:gs pos="47000">
                        <a:srgbClr val="E6E6E6"/>
                      </a:gs>
                      <a:gs pos="85001">
                        <a:srgbClr val="7D8496"/>
                      </a:gs>
                      <a:gs pos="100000">
                        <a:srgbClr val="E6E6E6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3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688"/>
                    <a:ext cx="192" cy="4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39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832"/>
                    <a:ext cx="192" cy="24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6E6E6"/>
                      </a:gs>
                      <a:gs pos="7500">
                        <a:srgbClr val="7D8496"/>
                      </a:gs>
                      <a:gs pos="26500">
                        <a:srgbClr val="E6E6E6"/>
                      </a:gs>
                      <a:gs pos="34000">
                        <a:srgbClr val="7D8496"/>
                      </a:gs>
                      <a:gs pos="46500">
                        <a:srgbClr val="E6E6E6"/>
                      </a:gs>
                      <a:gs pos="50000">
                        <a:srgbClr val="FFFFFF"/>
                      </a:gs>
                      <a:gs pos="53500">
                        <a:srgbClr val="E6E6E6"/>
                      </a:gs>
                      <a:gs pos="66000">
                        <a:srgbClr val="7D8496"/>
                      </a:gs>
                      <a:gs pos="73500">
                        <a:srgbClr val="E6E6E6"/>
                      </a:gs>
                      <a:gs pos="92500">
                        <a:srgbClr val="7D8496"/>
                      </a:gs>
                      <a:gs pos="100000">
                        <a:srgbClr val="E6E6E6"/>
                      </a:gs>
                    </a:gsLst>
                    <a:lin ang="18900000" scaled="1"/>
                  </a:gradFill>
                  <a:ln w="9525">
                    <a:round/>
                    <a:headEnd/>
                    <a:tailEnd/>
                  </a:ln>
                  <a:scene3d>
                    <a:camera prst="legacyPerspectiveTopRight"/>
                    <a:lightRig rig="legacyFlat3" dir="b"/>
                  </a:scene3d>
                  <a:sp3d extrusionH="227000" prstMaterial="legacyMatte">
                    <a:bevelT w="13500" h="13500" prst="angle"/>
                    <a:bevelB w="13500" h="13500" prst="angle"/>
                    <a:extrusionClr>
                      <a:srgbClr val="5F5F5F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pPr algn="ctr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pic>
              <p:nvPicPr>
                <p:cNvPr id="44136" name="Picture 58" descr="untitled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009B66"/>
                    </a:clrFrom>
                    <a:clrTo>
                      <a:srgbClr val="009B66">
                        <a:alpha val="0"/>
                      </a:srgbClr>
                    </a:clrTo>
                  </a:clrChange>
                </a:blip>
                <a:srcRect l="4314" t="920" r="3342" b="13190"/>
                <a:stretch>
                  <a:fillRect/>
                </a:stretch>
              </p:blipFill>
              <p:spPr bwMode="auto">
                <a:xfrm>
                  <a:off x="624" y="1104"/>
                  <a:ext cx="720" cy="2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8" name="Group 59"/>
              <p:cNvGrpSpPr>
                <a:grpSpLocks/>
              </p:cNvGrpSpPr>
              <p:nvPr/>
            </p:nvGrpSpPr>
            <p:grpSpPr bwMode="auto">
              <a:xfrm>
                <a:off x="864" y="1872"/>
                <a:ext cx="432" cy="2352"/>
                <a:chOff x="432" y="624"/>
                <a:chExt cx="1104" cy="3600"/>
              </a:xfrm>
            </p:grpSpPr>
            <p:sp>
              <p:nvSpPr>
                <p:cNvPr id="44120" name="AutoShape 7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04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21" name="AutoShape 8"/>
                <p:cNvSpPr>
                  <a:spLocks noChangeArrowheads="1"/>
                </p:cNvSpPr>
                <p:nvPr/>
              </p:nvSpPr>
              <p:spPr bwMode="auto">
                <a:xfrm rot="5400000">
                  <a:off x="331" y="302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765E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22" name="AutoShape 9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76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23" name="Freeform 10"/>
                <p:cNvSpPr>
                  <a:spLocks/>
                </p:cNvSpPr>
                <p:nvPr/>
              </p:nvSpPr>
              <p:spPr bwMode="auto">
                <a:xfrm>
                  <a:off x="466" y="1097"/>
                  <a:ext cx="342" cy="2700"/>
                </a:xfrm>
                <a:custGeom>
                  <a:avLst/>
                  <a:gdLst>
                    <a:gd name="T0" fmla="*/ 311 w 357"/>
                    <a:gd name="T1" fmla="*/ 0 h 2880"/>
                    <a:gd name="T2" fmla="*/ 150 w 357"/>
                    <a:gd name="T3" fmla="*/ 135 h 2880"/>
                    <a:gd name="T4" fmla="*/ 143 w 357"/>
                    <a:gd name="T5" fmla="*/ 158 h 2880"/>
                    <a:gd name="T6" fmla="*/ 120 w 357"/>
                    <a:gd name="T7" fmla="*/ 180 h 2880"/>
                    <a:gd name="T8" fmla="*/ 66 w 357"/>
                    <a:gd name="T9" fmla="*/ 382 h 2880"/>
                    <a:gd name="T10" fmla="*/ 28 w 357"/>
                    <a:gd name="T11" fmla="*/ 862 h 2880"/>
                    <a:gd name="T12" fmla="*/ 35 w 357"/>
                    <a:gd name="T13" fmla="*/ 2438 h 2880"/>
                    <a:gd name="T14" fmla="*/ 51 w 357"/>
                    <a:gd name="T15" fmla="*/ 2700 h 2880"/>
                    <a:gd name="T16" fmla="*/ 74 w 357"/>
                    <a:gd name="T17" fmla="*/ 1515 h 2880"/>
                    <a:gd name="T18" fmla="*/ 112 w 357"/>
                    <a:gd name="T19" fmla="*/ 810 h 2880"/>
                    <a:gd name="T20" fmla="*/ 120 w 357"/>
                    <a:gd name="T21" fmla="*/ 585 h 2880"/>
                    <a:gd name="T22" fmla="*/ 127 w 357"/>
                    <a:gd name="T23" fmla="*/ 405 h 2880"/>
                    <a:gd name="T24" fmla="*/ 143 w 357"/>
                    <a:gd name="T25" fmla="*/ 360 h 2880"/>
                    <a:gd name="T26" fmla="*/ 212 w 357"/>
                    <a:gd name="T27" fmla="*/ 202 h 2880"/>
                    <a:gd name="T28" fmla="*/ 273 w 357"/>
                    <a:gd name="T29" fmla="*/ 143 h 2880"/>
                    <a:gd name="T30" fmla="*/ 304 w 357"/>
                    <a:gd name="T31" fmla="*/ 105 h 2880"/>
                    <a:gd name="T32" fmla="*/ 311 w 357"/>
                    <a:gd name="T33" fmla="*/ 83 h 2880"/>
                    <a:gd name="T34" fmla="*/ 342 w 357"/>
                    <a:gd name="T35" fmla="*/ 8 h 2880"/>
                    <a:gd name="T36" fmla="*/ 311 w 357"/>
                    <a:gd name="T37" fmla="*/ 0 h 288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57"/>
                    <a:gd name="T58" fmla="*/ 0 h 2880"/>
                    <a:gd name="T59" fmla="*/ 357 w 357"/>
                    <a:gd name="T60" fmla="*/ 2880 h 288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57" h="2880">
                      <a:moveTo>
                        <a:pt x="325" y="0"/>
                      </a:moveTo>
                      <a:cubicBezTo>
                        <a:pt x="246" y="16"/>
                        <a:pt x="200" y="80"/>
                        <a:pt x="157" y="144"/>
                      </a:cubicBezTo>
                      <a:cubicBezTo>
                        <a:pt x="152" y="151"/>
                        <a:pt x="154" y="161"/>
                        <a:pt x="149" y="168"/>
                      </a:cubicBezTo>
                      <a:cubicBezTo>
                        <a:pt x="143" y="177"/>
                        <a:pt x="132" y="183"/>
                        <a:pt x="125" y="192"/>
                      </a:cubicBezTo>
                      <a:cubicBezTo>
                        <a:pt x="84" y="250"/>
                        <a:pt x="76" y="341"/>
                        <a:pt x="69" y="408"/>
                      </a:cubicBezTo>
                      <a:cubicBezTo>
                        <a:pt x="64" y="585"/>
                        <a:pt x="58" y="748"/>
                        <a:pt x="29" y="920"/>
                      </a:cubicBezTo>
                      <a:cubicBezTo>
                        <a:pt x="25" y="1492"/>
                        <a:pt x="13" y="2035"/>
                        <a:pt x="37" y="2600"/>
                      </a:cubicBezTo>
                      <a:cubicBezTo>
                        <a:pt x="32" y="2687"/>
                        <a:pt x="0" y="2800"/>
                        <a:pt x="53" y="2880"/>
                      </a:cubicBezTo>
                      <a:cubicBezTo>
                        <a:pt x="298" y="2512"/>
                        <a:pt x="64" y="2873"/>
                        <a:pt x="77" y="1616"/>
                      </a:cubicBezTo>
                      <a:cubicBezTo>
                        <a:pt x="79" y="1382"/>
                        <a:pt x="59" y="1095"/>
                        <a:pt x="117" y="864"/>
                      </a:cubicBezTo>
                      <a:cubicBezTo>
                        <a:pt x="120" y="784"/>
                        <a:pt x="122" y="704"/>
                        <a:pt x="125" y="624"/>
                      </a:cubicBezTo>
                      <a:cubicBezTo>
                        <a:pt x="127" y="560"/>
                        <a:pt x="127" y="496"/>
                        <a:pt x="133" y="432"/>
                      </a:cubicBezTo>
                      <a:cubicBezTo>
                        <a:pt x="135" y="415"/>
                        <a:pt x="149" y="384"/>
                        <a:pt x="149" y="384"/>
                      </a:cubicBezTo>
                      <a:cubicBezTo>
                        <a:pt x="161" y="160"/>
                        <a:pt x="119" y="284"/>
                        <a:pt x="221" y="216"/>
                      </a:cubicBezTo>
                      <a:cubicBezTo>
                        <a:pt x="239" y="189"/>
                        <a:pt x="262" y="175"/>
                        <a:pt x="285" y="152"/>
                      </a:cubicBezTo>
                      <a:cubicBezTo>
                        <a:pt x="305" y="92"/>
                        <a:pt x="276" y="164"/>
                        <a:pt x="317" y="112"/>
                      </a:cubicBezTo>
                      <a:cubicBezTo>
                        <a:pt x="322" y="105"/>
                        <a:pt x="321" y="96"/>
                        <a:pt x="325" y="88"/>
                      </a:cubicBezTo>
                      <a:cubicBezTo>
                        <a:pt x="340" y="59"/>
                        <a:pt x="349" y="41"/>
                        <a:pt x="357" y="8"/>
                      </a:cubicBezTo>
                      <a:cubicBezTo>
                        <a:pt x="346" y="5"/>
                        <a:pt x="325" y="0"/>
                        <a:pt x="32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843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124" name="AutoShape 11"/>
                <p:cNvSpPr>
                  <a:spLocks noChangeArrowheads="1"/>
                </p:cNvSpPr>
                <p:nvPr/>
              </p:nvSpPr>
              <p:spPr bwMode="auto">
                <a:xfrm rot="5400000">
                  <a:off x="759" y="527"/>
                  <a:ext cx="450" cy="644"/>
                </a:xfrm>
                <a:prstGeom prst="flowChartOnlineStorag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grpSp>
              <p:nvGrpSpPr>
                <p:cNvPr id="19" name="Group 12"/>
                <p:cNvGrpSpPr>
                  <a:grpSpLocks/>
                </p:cNvGrpSpPr>
                <p:nvPr/>
              </p:nvGrpSpPr>
              <p:grpSpPr bwMode="auto">
                <a:xfrm>
                  <a:off x="800" y="714"/>
                  <a:ext cx="368" cy="360"/>
                  <a:chOff x="1104" y="2688"/>
                  <a:chExt cx="384" cy="384"/>
                </a:xfrm>
              </p:grpSpPr>
              <p:sp>
                <p:nvSpPr>
                  <p:cNvPr id="44127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688"/>
                    <a:ext cx="288" cy="384"/>
                  </a:xfrm>
                  <a:prstGeom prst="can">
                    <a:avLst>
                      <a:gd name="adj" fmla="val 33333"/>
                    </a:avLst>
                  </a:prstGeom>
                  <a:gradFill rotWithShape="1">
                    <a:gsLst>
                      <a:gs pos="0">
                        <a:srgbClr val="FFFFFF"/>
                      </a:gs>
                      <a:gs pos="7001">
                        <a:srgbClr val="E6E6E6"/>
                      </a:gs>
                      <a:gs pos="32001">
                        <a:srgbClr val="7D8496"/>
                      </a:gs>
                      <a:gs pos="47000">
                        <a:srgbClr val="E6E6E6"/>
                      </a:gs>
                      <a:gs pos="85001">
                        <a:srgbClr val="7D8496"/>
                      </a:gs>
                      <a:gs pos="100000">
                        <a:srgbClr val="E6E6E6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2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688"/>
                    <a:ext cx="192" cy="4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29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832"/>
                    <a:ext cx="192" cy="24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6E6E6"/>
                      </a:gs>
                      <a:gs pos="7500">
                        <a:srgbClr val="7D8496"/>
                      </a:gs>
                      <a:gs pos="26500">
                        <a:srgbClr val="E6E6E6"/>
                      </a:gs>
                      <a:gs pos="34000">
                        <a:srgbClr val="7D8496"/>
                      </a:gs>
                      <a:gs pos="46500">
                        <a:srgbClr val="E6E6E6"/>
                      </a:gs>
                      <a:gs pos="50000">
                        <a:srgbClr val="FFFFFF"/>
                      </a:gs>
                      <a:gs pos="53500">
                        <a:srgbClr val="E6E6E6"/>
                      </a:gs>
                      <a:gs pos="66000">
                        <a:srgbClr val="7D8496"/>
                      </a:gs>
                      <a:gs pos="73500">
                        <a:srgbClr val="E6E6E6"/>
                      </a:gs>
                      <a:gs pos="92500">
                        <a:srgbClr val="7D8496"/>
                      </a:gs>
                      <a:gs pos="100000">
                        <a:srgbClr val="E6E6E6"/>
                      </a:gs>
                    </a:gsLst>
                    <a:lin ang="18900000" scaled="1"/>
                  </a:gradFill>
                  <a:ln w="9525">
                    <a:round/>
                    <a:headEnd/>
                    <a:tailEnd/>
                  </a:ln>
                  <a:scene3d>
                    <a:camera prst="legacyPerspectiveTopRight"/>
                    <a:lightRig rig="legacyFlat3" dir="b"/>
                  </a:scene3d>
                  <a:sp3d extrusionH="227000" prstMaterial="legacyMatte">
                    <a:bevelT w="13500" h="13500" prst="angle"/>
                    <a:bevelB w="13500" h="13500" prst="angle"/>
                    <a:extrusionClr>
                      <a:srgbClr val="5F5F5F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pPr algn="ctr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pic>
              <p:nvPicPr>
                <p:cNvPr id="44126" name="Picture 69" descr="untitled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009B66"/>
                    </a:clrFrom>
                    <a:clrTo>
                      <a:srgbClr val="009B66">
                        <a:alpha val="0"/>
                      </a:srgbClr>
                    </a:clrTo>
                  </a:clrChange>
                </a:blip>
                <a:srcRect l="4314" t="920" r="3342" b="13190"/>
                <a:stretch>
                  <a:fillRect/>
                </a:stretch>
              </p:blipFill>
              <p:spPr bwMode="auto">
                <a:xfrm>
                  <a:off x="624" y="1104"/>
                  <a:ext cx="720" cy="2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0" name="Group 70"/>
              <p:cNvGrpSpPr>
                <a:grpSpLocks/>
              </p:cNvGrpSpPr>
              <p:nvPr/>
            </p:nvGrpSpPr>
            <p:grpSpPr bwMode="auto">
              <a:xfrm>
                <a:off x="1776" y="1536"/>
                <a:ext cx="432" cy="2352"/>
                <a:chOff x="432" y="624"/>
                <a:chExt cx="1104" cy="3600"/>
              </a:xfrm>
            </p:grpSpPr>
            <p:sp>
              <p:nvSpPr>
                <p:cNvPr id="44110" name="AutoShape 7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04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11" name="AutoShape 8"/>
                <p:cNvSpPr>
                  <a:spLocks noChangeArrowheads="1"/>
                </p:cNvSpPr>
                <p:nvPr/>
              </p:nvSpPr>
              <p:spPr bwMode="auto">
                <a:xfrm rot="5400000">
                  <a:off x="331" y="302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765E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12" name="AutoShape 9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76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13" name="Freeform 10"/>
                <p:cNvSpPr>
                  <a:spLocks/>
                </p:cNvSpPr>
                <p:nvPr/>
              </p:nvSpPr>
              <p:spPr bwMode="auto">
                <a:xfrm>
                  <a:off x="466" y="1097"/>
                  <a:ext cx="342" cy="2700"/>
                </a:xfrm>
                <a:custGeom>
                  <a:avLst/>
                  <a:gdLst>
                    <a:gd name="T0" fmla="*/ 311 w 357"/>
                    <a:gd name="T1" fmla="*/ 0 h 2880"/>
                    <a:gd name="T2" fmla="*/ 150 w 357"/>
                    <a:gd name="T3" fmla="*/ 135 h 2880"/>
                    <a:gd name="T4" fmla="*/ 143 w 357"/>
                    <a:gd name="T5" fmla="*/ 158 h 2880"/>
                    <a:gd name="T6" fmla="*/ 120 w 357"/>
                    <a:gd name="T7" fmla="*/ 180 h 2880"/>
                    <a:gd name="T8" fmla="*/ 66 w 357"/>
                    <a:gd name="T9" fmla="*/ 382 h 2880"/>
                    <a:gd name="T10" fmla="*/ 28 w 357"/>
                    <a:gd name="T11" fmla="*/ 862 h 2880"/>
                    <a:gd name="T12" fmla="*/ 35 w 357"/>
                    <a:gd name="T13" fmla="*/ 2438 h 2880"/>
                    <a:gd name="T14" fmla="*/ 51 w 357"/>
                    <a:gd name="T15" fmla="*/ 2700 h 2880"/>
                    <a:gd name="T16" fmla="*/ 74 w 357"/>
                    <a:gd name="T17" fmla="*/ 1515 h 2880"/>
                    <a:gd name="T18" fmla="*/ 112 w 357"/>
                    <a:gd name="T19" fmla="*/ 810 h 2880"/>
                    <a:gd name="T20" fmla="*/ 120 w 357"/>
                    <a:gd name="T21" fmla="*/ 585 h 2880"/>
                    <a:gd name="T22" fmla="*/ 127 w 357"/>
                    <a:gd name="T23" fmla="*/ 405 h 2880"/>
                    <a:gd name="T24" fmla="*/ 143 w 357"/>
                    <a:gd name="T25" fmla="*/ 360 h 2880"/>
                    <a:gd name="T26" fmla="*/ 212 w 357"/>
                    <a:gd name="T27" fmla="*/ 202 h 2880"/>
                    <a:gd name="T28" fmla="*/ 273 w 357"/>
                    <a:gd name="T29" fmla="*/ 143 h 2880"/>
                    <a:gd name="T30" fmla="*/ 304 w 357"/>
                    <a:gd name="T31" fmla="*/ 105 h 2880"/>
                    <a:gd name="T32" fmla="*/ 311 w 357"/>
                    <a:gd name="T33" fmla="*/ 83 h 2880"/>
                    <a:gd name="T34" fmla="*/ 342 w 357"/>
                    <a:gd name="T35" fmla="*/ 8 h 2880"/>
                    <a:gd name="T36" fmla="*/ 311 w 357"/>
                    <a:gd name="T37" fmla="*/ 0 h 288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57"/>
                    <a:gd name="T58" fmla="*/ 0 h 2880"/>
                    <a:gd name="T59" fmla="*/ 357 w 357"/>
                    <a:gd name="T60" fmla="*/ 2880 h 288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57" h="2880">
                      <a:moveTo>
                        <a:pt x="325" y="0"/>
                      </a:moveTo>
                      <a:cubicBezTo>
                        <a:pt x="246" y="16"/>
                        <a:pt x="200" y="80"/>
                        <a:pt x="157" y="144"/>
                      </a:cubicBezTo>
                      <a:cubicBezTo>
                        <a:pt x="152" y="151"/>
                        <a:pt x="154" y="161"/>
                        <a:pt x="149" y="168"/>
                      </a:cubicBezTo>
                      <a:cubicBezTo>
                        <a:pt x="143" y="177"/>
                        <a:pt x="132" y="183"/>
                        <a:pt x="125" y="192"/>
                      </a:cubicBezTo>
                      <a:cubicBezTo>
                        <a:pt x="84" y="250"/>
                        <a:pt x="76" y="341"/>
                        <a:pt x="69" y="408"/>
                      </a:cubicBezTo>
                      <a:cubicBezTo>
                        <a:pt x="64" y="585"/>
                        <a:pt x="58" y="748"/>
                        <a:pt x="29" y="920"/>
                      </a:cubicBezTo>
                      <a:cubicBezTo>
                        <a:pt x="25" y="1492"/>
                        <a:pt x="13" y="2035"/>
                        <a:pt x="37" y="2600"/>
                      </a:cubicBezTo>
                      <a:cubicBezTo>
                        <a:pt x="32" y="2687"/>
                        <a:pt x="0" y="2800"/>
                        <a:pt x="53" y="2880"/>
                      </a:cubicBezTo>
                      <a:cubicBezTo>
                        <a:pt x="298" y="2512"/>
                        <a:pt x="64" y="2873"/>
                        <a:pt x="77" y="1616"/>
                      </a:cubicBezTo>
                      <a:cubicBezTo>
                        <a:pt x="79" y="1382"/>
                        <a:pt x="59" y="1095"/>
                        <a:pt x="117" y="864"/>
                      </a:cubicBezTo>
                      <a:cubicBezTo>
                        <a:pt x="120" y="784"/>
                        <a:pt x="122" y="704"/>
                        <a:pt x="125" y="624"/>
                      </a:cubicBezTo>
                      <a:cubicBezTo>
                        <a:pt x="127" y="560"/>
                        <a:pt x="127" y="496"/>
                        <a:pt x="133" y="432"/>
                      </a:cubicBezTo>
                      <a:cubicBezTo>
                        <a:pt x="135" y="415"/>
                        <a:pt x="149" y="384"/>
                        <a:pt x="149" y="384"/>
                      </a:cubicBezTo>
                      <a:cubicBezTo>
                        <a:pt x="161" y="160"/>
                        <a:pt x="119" y="284"/>
                        <a:pt x="221" y="216"/>
                      </a:cubicBezTo>
                      <a:cubicBezTo>
                        <a:pt x="239" y="189"/>
                        <a:pt x="262" y="175"/>
                        <a:pt x="285" y="152"/>
                      </a:cubicBezTo>
                      <a:cubicBezTo>
                        <a:pt x="305" y="92"/>
                        <a:pt x="276" y="164"/>
                        <a:pt x="317" y="112"/>
                      </a:cubicBezTo>
                      <a:cubicBezTo>
                        <a:pt x="322" y="105"/>
                        <a:pt x="321" y="96"/>
                        <a:pt x="325" y="88"/>
                      </a:cubicBezTo>
                      <a:cubicBezTo>
                        <a:pt x="340" y="59"/>
                        <a:pt x="349" y="41"/>
                        <a:pt x="357" y="8"/>
                      </a:cubicBezTo>
                      <a:cubicBezTo>
                        <a:pt x="346" y="5"/>
                        <a:pt x="325" y="0"/>
                        <a:pt x="32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843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114" name="AutoShape 11"/>
                <p:cNvSpPr>
                  <a:spLocks noChangeArrowheads="1"/>
                </p:cNvSpPr>
                <p:nvPr/>
              </p:nvSpPr>
              <p:spPr bwMode="auto">
                <a:xfrm rot="5400000">
                  <a:off x="759" y="527"/>
                  <a:ext cx="450" cy="644"/>
                </a:xfrm>
                <a:prstGeom prst="flowChartOnlineStorag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grpSp>
              <p:nvGrpSpPr>
                <p:cNvPr id="21" name="Group 12"/>
                <p:cNvGrpSpPr>
                  <a:grpSpLocks/>
                </p:cNvGrpSpPr>
                <p:nvPr/>
              </p:nvGrpSpPr>
              <p:grpSpPr bwMode="auto">
                <a:xfrm>
                  <a:off x="800" y="714"/>
                  <a:ext cx="368" cy="360"/>
                  <a:chOff x="1104" y="2688"/>
                  <a:chExt cx="384" cy="384"/>
                </a:xfrm>
              </p:grpSpPr>
              <p:sp>
                <p:nvSpPr>
                  <p:cNvPr id="44117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688"/>
                    <a:ext cx="288" cy="384"/>
                  </a:xfrm>
                  <a:prstGeom prst="can">
                    <a:avLst>
                      <a:gd name="adj" fmla="val 33333"/>
                    </a:avLst>
                  </a:prstGeom>
                  <a:gradFill rotWithShape="1">
                    <a:gsLst>
                      <a:gs pos="0">
                        <a:srgbClr val="FFFFFF"/>
                      </a:gs>
                      <a:gs pos="7001">
                        <a:srgbClr val="E6E6E6"/>
                      </a:gs>
                      <a:gs pos="32001">
                        <a:srgbClr val="7D8496"/>
                      </a:gs>
                      <a:gs pos="47000">
                        <a:srgbClr val="E6E6E6"/>
                      </a:gs>
                      <a:gs pos="85001">
                        <a:srgbClr val="7D8496"/>
                      </a:gs>
                      <a:gs pos="100000">
                        <a:srgbClr val="E6E6E6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1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688"/>
                    <a:ext cx="192" cy="4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19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832"/>
                    <a:ext cx="192" cy="24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6E6E6"/>
                      </a:gs>
                      <a:gs pos="7500">
                        <a:srgbClr val="7D8496"/>
                      </a:gs>
                      <a:gs pos="26500">
                        <a:srgbClr val="E6E6E6"/>
                      </a:gs>
                      <a:gs pos="34000">
                        <a:srgbClr val="7D8496"/>
                      </a:gs>
                      <a:gs pos="46500">
                        <a:srgbClr val="E6E6E6"/>
                      </a:gs>
                      <a:gs pos="50000">
                        <a:srgbClr val="FFFFFF"/>
                      </a:gs>
                      <a:gs pos="53500">
                        <a:srgbClr val="E6E6E6"/>
                      </a:gs>
                      <a:gs pos="66000">
                        <a:srgbClr val="7D8496"/>
                      </a:gs>
                      <a:gs pos="73500">
                        <a:srgbClr val="E6E6E6"/>
                      </a:gs>
                      <a:gs pos="92500">
                        <a:srgbClr val="7D8496"/>
                      </a:gs>
                      <a:gs pos="100000">
                        <a:srgbClr val="E6E6E6"/>
                      </a:gs>
                    </a:gsLst>
                    <a:lin ang="18900000" scaled="1"/>
                  </a:gradFill>
                  <a:ln w="9525">
                    <a:round/>
                    <a:headEnd/>
                    <a:tailEnd/>
                  </a:ln>
                  <a:scene3d>
                    <a:camera prst="legacyPerspectiveTopRight"/>
                    <a:lightRig rig="legacyFlat3" dir="b"/>
                  </a:scene3d>
                  <a:sp3d extrusionH="227000" prstMaterial="legacyMatte">
                    <a:bevelT w="13500" h="13500" prst="angle"/>
                    <a:bevelB w="13500" h="13500" prst="angle"/>
                    <a:extrusionClr>
                      <a:srgbClr val="5F5F5F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pPr algn="ctr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pic>
              <p:nvPicPr>
                <p:cNvPr id="44116" name="Picture 80" descr="untitled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009B66"/>
                    </a:clrFrom>
                    <a:clrTo>
                      <a:srgbClr val="009B66">
                        <a:alpha val="0"/>
                      </a:srgbClr>
                    </a:clrTo>
                  </a:clrChange>
                </a:blip>
                <a:srcRect l="4314" t="920" r="3342" b="13190"/>
                <a:stretch>
                  <a:fillRect/>
                </a:stretch>
              </p:blipFill>
              <p:spPr bwMode="auto">
                <a:xfrm>
                  <a:off x="624" y="1104"/>
                  <a:ext cx="720" cy="2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2" name="Group 81"/>
              <p:cNvGrpSpPr>
                <a:grpSpLocks/>
              </p:cNvGrpSpPr>
              <p:nvPr/>
            </p:nvGrpSpPr>
            <p:grpSpPr bwMode="auto">
              <a:xfrm>
                <a:off x="1536" y="1728"/>
                <a:ext cx="432" cy="2352"/>
                <a:chOff x="432" y="624"/>
                <a:chExt cx="1104" cy="3600"/>
              </a:xfrm>
            </p:grpSpPr>
            <p:sp>
              <p:nvSpPr>
                <p:cNvPr id="44100" name="AutoShape 7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04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01" name="AutoShape 8"/>
                <p:cNvSpPr>
                  <a:spLocks noChangeArrowheads="1"/>
                </p:cNvSpPr>
                <p:nvPr/>
              </p:nvSpPr>
              <p:spPr bwMode="auto">
                <a:xfrm rot="5400000">
                  <a:off x="331" y="302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765E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02" name="AutoShape 9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76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103" name="Freeform 10"/>
                <p:cNvSpPr>
                  <a:spLocks/>
                </p:cNvSpPr>
                <p:nvPr/>
              </p:nvSpPr>
              <p:spPr bwMode="auto">
                <a:xfrm>
                  <a:off x="466" y="1097"/>
                  <a:ext cx="342" cy="2700"/>
                </a:xfrm>
                <a:custGeom>
                  <a:avLst/>
                  <a:gdLst>
                    <a:gd name="T0" fmla="*/ 311 w 357"/>
                    <a:gd name="T1" fmla="*/ 0 h 2880"/>
                    <a:gd name="T2" fmla="*/ 150 w 357"/>
                    <a:gd name="T3" fmla="*/ 135 h 2880"/>
                    <a:gd name="T4" fmla="*/ 143 w 357"/>
                    <a:gd name="T5" fmla="*/ 158 h 2880"/>
                    <a:gd name="T6" fmla="*/ 120 w 357"/>
                    <a:gd name="T7" fmla="*/ 180 h 2880"/>
                    <a:gd name="T8" fmla="*/ 66 w 357"/>
                    <a:gd name="T9" fmla="*/ 382 h 2880"/>
                    <a:gd name="T10" fmla="*/ 28 w 357"/>
                    <a:gd name="T11" fmla="*/ 862 h 2880"/>
                    <a:gd name="T12" fmla="*/ 35 w 357"/>
                    <a:gd name="T13" fmla="*/ 2438 h 2880"/>
                    <a:gd name="T14" fmla="*/ 51 w 357"/>
                    <a:gd name="T15" fmla="*/ 2700 h 2880"/>
                    <a:gd name="T16" fmla="*/ 74 w 357"/>
                    <a:gd name="T17" fmla="*/ 1515 h 2880"/>
                    <a:gd name="T18" fmla="*/ 112 w 357"/>
                    <a:gd name="T19" fmla="*/ 810 h 2880"/>
                    <a:gd name="T20" fmla="*/ 120 w 357"/>
                    <a:gd name="T21" fmla="*/ 585 h 2880"/>
                    <a:gd name="T22" fmla="*/ 127 w 357"/>
                    <a:gd name="T23" fmla="*/ 405 h 2880"/>
                    <a:gd name="T24" fmla="*/ 143 w 357"/>
                    <a:gd name="T25" fmla="*/ 360 h 2880"/>
                    <a:gd name="T26" fmla="*/ 212 w 357"/>
                    <a:gd name="T27" fmla="*/ 202 h 2880"/>
                    <a:gd name="T28" fmla="*/ 273 w 357"/>
                    <a:gd name="T29" fmla="*/ 143 h 2880"/>
                    <a:gd name="T30" fmla="*/ 304 w 357"/>
                    <a:gd name="T31" fmla="*/ 105 h 2880"/>
                    <a:gd name="T32" fmla="*/ 311 w 357"/>
                    <a:gd name="T33" fmla="*/ 83 h 2880"/>
                    <a:gd name="T34" fmla="*/ 342 w 357"/>
                    <a:gd name="T35" fmla="*/ 8 h 2880"/>
                    <a:gd name="T36" fmla="*/ 311 w 357"/>
                    <a:gd name="T37" fmla="*/ 0 h 288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57"/>
                    <a:gd name="T58" fmla="*/ 0 h 2880"/>
                    <a:gd name="T59" fmla="*/ 357 w 357"/>
                    <a:gd name="T60" fmla="*/ 2880 h 288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57" h="2880">
                      <a:moveTo>
                        <a:pt x="325" y="0"/>
                      </a:moveTo>
                      <a:cubicBezTo>
                        <a:pt x="246" y="16"/>
                        <a:pt x="200" y="80"/>
                        <a:pt x="157" y="144"/>
                      </a:cubicBezTo>
                      <a:cubicBezTo>
                        <a:pt x="152" y="151"/>
                        <a:pt x="154" y="161"/>
                        <a:pt x="149" y="168"/>
                      </a:cubicBezTo>
                      <a:cubicBezTo>
                        <a:pt x="143" y="177"/>
                        <a:pt x="132" y="183"/>
                        <a:pt x="125" y="192"/>
                      </a:cubicBezTo>
                      <a:cubicBezTo>
                        <a:pt x="84" y="250"/>
                        <a:pt x="76" y="341"/>
                        <a:pt x="69" y="408"/>
                      </a:cubicBezTo>
                      <a:cubicBezTo>
                        <a:pt x="64" y="585"/>
                        <a:pt x="58" y="748"/>
                        <a:pt x="29" y="920"/>
                      </a:cubicBezTo>
                      <a:cubicBezTo>
                        <a:pt x="25" y="1492"/>
                        <a:pt x="13" y="2035"/>
                        <a:pt x="37" y="2600"/>
                      </a:cubicBezTo>
                      <a:cubicBezTo>
                        <a:pt x="32" y="2687"/>
                        <a:pt x="0" y="2800"/>
                        <a:pt x="53" y="2880"/>
                      </a:cubicBezTo>
                      <a:cubicBezTo>
                        <a:pt x="298" y="2512"/>
                        <a:pt x="64" y="2873"/>
                        <a:pt x="77" y="1616"/>
                      </a:cubicBezTo>
                      <a:cubicBezTo>
                        <a:pt x="79" y="1382"/>
                        <a:pt x="59" y="1095"/>
                        <a:pt x="117" y="864"/>
                      </a:cubicBezTo>
                      <a:cubicBezTo>
                        <a:pt x="120" y="784"/>
                        <a:pt x="122" y="704"/>
                        <a:pt x="125" y="624"/>
                      </a:cubicBezTo>
                      <a:cubicBezTo>
                        <a:pt x="127" y="560"/>
                        <a:pt x="127" y="496"/>
                        <a:pt x="133" y="432"/>
                      </a:cubicBezTo>
                      <a:cubicBezTo>
                        <a:pt x="135" y="415"/>
                        <a:pt x="149" y="384"/>
                        <a:pt x="149" y="384"/>
                      </a:cubicBezTo>
                      <a:cubicBezTo>
                        <a:pt x="161" y="160"/>
                        <a:pt x="119" y="284"/>
                        <a:pt x="221" y="216"/>
                      </a:cubicBezTo>
                      <a:cubicBezTo>
                        <a:pt x="239" y="189"/>
                        <a:pt x="262" y="175"/>
                        <a:pt x="285" y="152"/>
                      </a:cubicBezTo>
                      <a:cubicBezTo>
                        <a:pt x="305" y="92"/>
                        <a:pt x="276" y="164"/>
                        <a:pt x="317" y="112"/>
                      </a:cubicBezTo>
                      <a:cubicBezTo>
                        <a:pt x="322" y="105"/>
                        <a:pt x="321" y="96"/>
                        <a:pt x="325" y="88"/>
                      </a:cubicBezTo>
                      <a:cubicBezTo>
                        <a:pt x="340" y="59"/>
                        <a:pt x="349" y="41"/>
                        <a:pt x="357" y="8"/>
                      </a:cubicBezTo>
                      <a:cubicBezTo>
                        <a:pt x="346" y="5"/>
                        <a:pt x="325" y="0"/>
                        <a:pt x="32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843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104" name="AutoShape 11"/>
                <p:cNvSpPr>
                  <a:spLocks noChangeArrowheads="1"/>
                </p:cNvSpPr>
                <p:nvPr/>
              </p:nvSpPr>
              <p:spPr bwMode="auto">
                <a:xfrm rot="5400000">
                  <a:off x="759" y="527"/>
                  <a:ext cx="450" cy="644"/>
                </a:xfrm>
                <a:prstGeom prst="flowChartOnlineStorag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grpSp>
              <p:nvGrpSpPr>
                <p:cNvPr id="23" name="Group 12"/>
                <p:cNvGrpSpPr>
                  <a:grpSpLocks/>
                </p:cNvGrpSpPr>
                <p:nvPr/>
              </p:nvGrpSpPr>
              <p:grpSpPr bwMode="auto">
                <a:xfrm>
                  <a:off x="800" y="714"/>
                  <a:ext cx="368" cy="360"/>
                  <a:chOff x="1104" y="2688"/>
                  <a:chExt cx="384" cy="384"/>
                </a:xfrm>
              </p:grpSpPr>
              <p:sp>
                <p:nvSpPr>
                  <p:cNvPr id="44107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688"/>
                    <a:ext cx="288" cy="384"/>
                  </a:xfrm>
                  <a:prstGeom prst="can">
                    <a:avLst>
                      <a:gd name="adj" fmla="val 33333"/>
                    </a:avLst>
                  </a:prstGeom>
                  <a:gradFill rotWithShape="1">
                    <a:gsLst>
                      <a:gs pos="0">
                        <a:srgbClr val="FFFFFF"/>
                      </a:gs>
                      <a:gs pos="7001">
                        <a:srgbClr val="E6E6E6"/>
                      </a:gs>
                      <a:gs pos="32001">
                        <a:srgbClr val="7D8496"/>
                      </a:gs>
                      <a:gs pos="47000">
                        <a:srgbClr val="E6E6E6"/>
                      </a:gs>
                      <a:gs pos="85001">
                        <a:srgbClr val="7D8496"/>
                      </a:gs>
                      <a:gs pos="100000">
                        <a:srgbClr val="E6E6E6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0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688"/>
                    <a:ext cx="192" cy="4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09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832"/>
                    <a:ext cx="192" cy="24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6E6E6"/>
                      </a:gs>
                      <a:gs pos="7500">
                        <a:srgbClr val="7D8496"/>
                      </a:gs>
                      <a:gs pos="26500">
                        <a:srgbClr val="E6E6E6"/>
                      </a:gs>
                      <a:gs pos="34000">
                        <a:srgbClr val="7D8496"/>
                      </a:gs>
                      <a:gs pos="46500">
                        <a:srgbClr val="E6E6E6"/>
                      </a:gs>
                      <a:gs pos="50000">
                        <a:srgbClr val="FFFFFF"/>
                      </a:gs>
                      <a:gs pos="53500">
                        <a:srgbClr val="E6E6E6"/>
                      </a:gs>
                      <a:gs pos="66000">
                        <a:srgbClr val="7D8496"/>
                      </a:gs>
                      <a:gs pos="73500">
                        <a:srgbClr val="E6E6E6"/>
                      </a:gs>
                      <a:gs pos="92500">
                        <a:srgbClr val="7D8496"/>
                      </a:gs>
                      <a:gs pos="100000">
                        <a:srgbClr val="E6E6E6"/>
                      </a:gs>
                    </a:gsLst>
                    <a:lin ang="18900000" scaled="1"/>
                  </a:gradFill>
                  <a:ln w="9525">
                    <a:round/>
                    <a:headEnd/>
                    <a:tailEnd/>
                  </a:ln>
                  <a:scene3d>
                    <a:camera prst="legacyPerspectiveTopRight"/>
                    <a:lightRig rig="legacyFlat3" dir="b"/>
                  </a:scene3d>
                  <a:sp3d extrusionH="227000" prstMaterial="legacyMatte">
                    <a:bevelT w="13500" h="13500" prst="angle"/>
                    <a:bevelB w="13500" h="13500" prst="angle"/>
                    <a:extrusionClr>
                      <a:srgbClr val="5F5F5F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pPr algn="ctr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pic>
              <p:nvPicPr>
                <p:cNvPr id="44106" name="Picture 91" descr="untitled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009B66"/>
                    </a:clrFrom>
                    <a:clrTo>
                      <a:srgbClr val="009B66">
                        <a:alpha val="0"/>
                      </a:srgbClr>
                    </a:clrTo>
                  </a:clrChange>
                </a:blip>
                <a:srcRect l="4314" t="920" r="3342" b="13190"/>
                <a:stretch>
                  <a:fillRect/>
                </a:stretch>
              </p:blipFill>
              <p:spPr bwMode="auto">
                <a:xfrm>
                  <a:off x="624" y="1104"/>
                  <a:ext cx="720" cy="2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4" name="Group 92"/>
              <p:cNvGrpSpPr>
                <a:grpSpLocks/>
              </p:cNvGrpSpPr>
              <p:nvPr/>
            </p:nvGrpSpPr>
            <p:grpSpPr bwMode="auto">
              <a:xfrm>
                <a:off x="1296" y="1872"/>
                <a:ext cx="432" cy="2352"/>
                <a:chOff x="432" y="624"/>
                <a:chExt cx="1104" cy="3600"/>
              </a:xfrm>
            </p:grpSpPr>
            <p:sp>
              <p:nvSpPr>
                <p:cNvPr id="44090" name="AutoShape 7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04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091" name="AutoShape 8"/>
                <p:cNvSpPr>
                  <a:spLocks noChangeArrowheads="1"/>
                </p:cNvSpPr>
                <p:nvPr/>
              </p:nvSpPr>
              <p:spPr bwMode="auto">
                <a:xfrm rot="5400000">
                  <a:off x="331" y="302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765E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092" name="AutoShape 9"/>
                <p:cNvSpPr>
                  <a:spLocks noChangeArrowheads="1"/>
                </p:cNvSpPr>
                <p:nvPr/>
              </p:nvSpPr>
              <p:spPr bwMode="auto">
                <a:xfrm rot="-5400000">
                  <a:off x="331" y="1760"/>
                  <a:ext cx="1305" cy="1104"/>
                </a:xfrm>
                <a:prstGeom prst="flowChartDelay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44093" name="Freeform 10"/>
                <p:cNvSpPr>
                  <a:spLocks/>
                </p:cNvSpPr>
                <p:nvPr/>
              </p:nvSpPr>
              <p:spPr bwMode="auto">
                <a:xfrm>
                  <a:off x="466" y="1097"/>
                  <a:ext cx="342" cy="2700"/>
                </a:xfrm>
                <a:custGeom>
                  <a:avLst/>
                  <a:gdLst>
                    <a:gd name="T0" fmla="*/ 311 w 357"/>
                    <a:gd name="T1" fmla="*/ 0 h 2880"/>
                    <a:gd name="T2" fmla="*/ 150 w 357"/>
                    <a:gd name="T3" fmla="*/ 135 h 2880"/>
                    <a:gd name="T4" fmla="*/ 143 w 357"/>
                    <a:gd name="T5" fmla="*/ 158 h 2880"/>
                    <a:gd name="T6" fmla="*/ 120 w 357"/>
                    <a:gd name="T7" fmla="*/ 180 h 2880"/>
                    <a:gd name="T8" fmla="*/ 66 w 357"/>
                    <a:gd name="T9" fmla="*/ 382 h 2880"/>
                    <a:gd name="T10" fmla="*/ 28 w 357"/>
                    <a:gd name="T11" fmla="*/ 862 h 2880"/>
                    <a:gd name="T12" fmla="*/ 35 w 357"/>
                    <a:gd name="T13" fmla="*/ 2438 h 2880"/>
                    <a:gd name="T14" fmla="*/ 51 w 357"/>
                    <a:gd name="T15" fmla="*/ 2700 h 2880"/>
                    <a:gd name="T16" fmla="*/ 74 w 357"/>
                    <a:gd name="T17" fmla="*/ 1515 h 2880"/>
                    <a:gd name="T18" fmla="*/ 112 w 357"/>
                    <a:gd name="T19" fmla="*/ 810 h 2880"/>
                    <a:gd name="T20" fmla="*/ 120 w 357"/>
                    <a:gd name="T21" fmla="*/ 585 h 2880"/>
                    <a:gd name="T22" fmla="*/ 127 w 357"/>
                    <a:gd name="T23" fmla="*/ 405 h 2880"/>
                    <a:gd name="T24" fmla="*/ 143 w 357"/>
                    <a:gd name="T25" fmla="*/ 360 h 2880"/>
                    <a:gd name="T26" fmla="*/ 212 w 357"/>
                    <a:gd name="T27" fmla="*/ 202 h 2880"/>
                    <a:gd name="T28" fmla="*/ 273 w 357"/>
                    <a:gd name="T29" fmla="*/ 143 h 2880"/>
                    <a:gd name="T30" fmla="*/ 304 w 357"/>
                    <a:gd name="T31" fmla="*/ 105 h 2880"/>
                    <a:gd name="T32" fmla="*/ 311 w 357"/>
                    <a:gd name="T33" fmla="*/ 83 h 2880"/>
                    <a:gd name="T34" fmla="*/ 342 w 357"/>
                    <a:gd name="T35" fmla="*/ 8 h 2880"/>
                    <a:gd name="T36" fmla="*/ 311 w 357"/>
                    <a:gd name="T37" fmla="*/ 0 h 288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57"/>
                    <a:gd name="T58" fmla="*/ 0 h 2880"/>
                    <a:gd name="T59" fmla="*/ 357 w 357"/>
                    <a:gd name="T60" fmla="*/ 2880 h 288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57" h="2880">
                      <a:moveTo>
                        <a:pt x="325" y="0"/>
                      </a:moveTo>
                      <a:cubicBezTo>
                        <a:pt x="246" y="16"/>
                        <a:pt x="200" y="80"/>
                        <a:pt x="157" y="144"/>
                      </a:cubicBezTo>
                      <a:cubicBezTo>
                        <a:pt x="152" y="151"/>
                        <a:pt x="154" y="161"/>
                        <a:pt x="149" y="168"/>
                      </a:cubicBezTo>
                      <a:cubicBezTo>
                        <a:pt x="143" y="177"/>
                        <a:pt x="132" y="183"/>
                        <a:pt x="125" y="192"/>
                      </a:cubicBezTo>
                      <a:cubicBezTo>
                        <a:pt x="84" y="250"/>
                        <a:pt x="76" y="341"/>
                        <a:pt x="69" y="408"/>
                      </a:cubicBezTo>
                      <a:cubicBezTo>
                        <a:pt x="64" y="585"/>
                        <a:pt x="58" y="748"/>
                        <a:pt x="29" y="920"/>
                      </a:cubicBezTo>
                      <a:cubicBezTo>
                        <a:pt x="25" y="1492"/>
                        <a:pt x="13" y="2035"/>
                        <a:pt x="37" y="2600"/>
                      </a:cubicBezTo>
                      <a:cubicBezTo>
                        <a:pt x="32" y="2687"/>
                        <a:pt x="0" y="2800"/>
                        <a:pt x="53" y="2880"/>
                      </a:cubicBezTo>
                      <a:cubicBezTo>
                        <a:pt x="298" y="2512"/>
                        <a:pt x="64" y="2873"/>
                        <a:pt x="77" y="1616"/>
                      </a:cubicBezTo>
                      <a:cubicBezTo>
                        <a:pt x="79" y="1382"/>
                        <a:pt x="59" y="1095"/>
                        <a:pt x="117" y="864"/>
                      </a:cubicBezTo>
                      <a:cubicBezTo>
                        <a:pt x="120" y="784"/>
                        <a:pt x="122" y="704"/>
                        <a:pt x="125" y="624"/>
                      </a:cubicBezTo>
                      <a:cubicBezTo>
                        <a:pt x="127" y="560"/>
                        <a:pt x="127" y="496"/>
                        <a:pt x="133" y="432"/>
                      </a:cubicBezTo>
                      <a:cubicBezTo>
                        <a:pt x="135" y="415"/>
                        <a:pt x="149" y="384"/>
                        <a:pt x="149" y="384"/>
                      </a:cubicBezTo>
                      <a:cubicBezTo>
                        <a:pt x="161" y="160"/>
                        <a:pt x="119" y="284"/>
                        <a:pt x="221" y="216"/>
                      </a:cubicBezTo>
                      <a:cubicBezTo>
                        <a:pt x="239" y="189"/>
                        <a:pt x="262" y="175"/>
                        <a:pt x="285" y="152"/>
                      </a:cubicBezTo>
                      <a:cubicBezTo>
                        <a:pt x="305" y="92"/>
                        <a:pt x="276" y="164"/>
                        <a:pt x="317" y="112"/>
                      </a:cubicBezTo>
                      <a:cubicBezTo>
                        <a:pt x="322" y="105"/>
                        <a:pt x="321" y="96"/>
                        <a:pt x="325" y="88"/>
                      </a:cubicBezTo>
                      <a:cubicBezTo>
                        <a:pt x="340" y="59"/>
                        <a:pt x="349" y="41"/>
                        <a:pt x="357" y="8"/>
                      </a:cubicBezTo>
                      <a:cubicBezTo>
                        <a:pt x="346" y="5"/>
                        <a:pt x="325" y="0"/>
                        <a:pt x="32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843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4094" name="AutoShape 11"/>
                <p:cNvSpPr>
                  <a:spLocks noChangeArrowheads="1"/>
                </p:cNvSpPr>
                <p:nvPr/>
              </p:nvSpPr>
              <p:spPr bwMode="auto">
                <a:xfrm rot="5400000">
                  <a:off x="759" y="527"/>
                  <a:ext cx="450" cy="644"/>
                </a:xfrm>
                <a:prstGeom prst="flowChartOnlineStorag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grpSp>
              <p:nvGrpSpPr>
                <p:cNvPr id="25" name="Group 12"/>
                <p:cNvGrpSpPr>
                  <a:grpSpLocks/>
                </p:cNvGrpSpPr>
                <p:nvPr/>
              </p:nvGrpSpPr>
              <p:grpSpPr bwMode="auto">
                <a:xfrm>
                  <a:off x="800" y="714"/>
                  <a:ext cx="368" cy="360"/>
                  <a:chOff x="1104" y="2688"/>
                  <a:chExt cx="384" cy="384"/>
                </a:xfrm>
              </p:grpSpPr>
              <p:sp>
                <p:nvSpPr>
                  <p:cNvPr id="44097" name="AutoShape 13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688"/>
                    <a:ext cx="288" cy="384"/>
                  </a:xfrm>
                  <a:prstGeom prst="can">
                    <a:avLst>
                      <a:gd name="adj" fmla="val 33333"/>
                    </a:avLst>
                  </a:prstGeom>
                  <a:gradFill rotWithShape="1">
                    <a:gsLst>
                      <a:gs pos="0">
                        <a:srgbClr val="FFFFFF"/>
                      </a:gs>
                      <a:gs pos="7001">
                        <a:srgbClr val="E6E6E6"/>
                      </a:gs>
                      <a:gs pos="32001">
                        <a:srgbClr val="7D8496"/>
                      </a:gs>
                      <a:gs pos="47000">
                        <a:srgbClr val="E6E6E6"/>
                      </a:gs>
                      <a:gs pos="85001">
                        <a:srgbClr val="7D8496"/>
                      </a:gs>
                      <a:gs pos="100000">
                        <a:srgbClr val="E6E6E6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09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688"/>
                    <a:ext cx="192" cy="48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099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832"/>
                    <a:ext cx="192" cy="24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6E6E6"/>
                      </a:gs>
                      <a:gs pos="7500">
                        <a:srgbClr val="7D8496"/>
                      </a:gs>
                      <a:gs pos="26500">
                        <a:srgbClr val="E6E6E6"/>
                      </a:gs>
                      <a:gs pos="34000">
                        <a:srgbClr val="7D8496"/>
                      </a:gs>
                      <a:gs pos="46500">
                        <a:srgbClr val="E6E6E6"/>
                      </a:gs>
                      <a:gs pos="50000">
                        <a:srgbClr val="FFFFFF"/>
                      </a:gs>
                      <a:gs pos="53500">
                        <a:srgbClr val="E6E6E6"/>
                      </a:gs>
                      <a:gs pos="66000">
                        <a:srgbClr val="7D8496"/>
                      </a:gs>
                      <a:gs pos="73500">
                        <a:srgbClr val="E6E6E6"/>
                      </a:gs>
                      <a:gs pos="92500">
                        <a:srgbClr val="7D8496"/>
                      </a:gs>
                      <a:gs pos="100000">
                        <a:srgbClr val="E6E6E6"/>
                      </a:gs>
                    </a:gsLst>
                    <a:lin ang="18900000" scaled="1"/>
                  </a:gradFill>
                  <a:ln w="9525">
                    <a:round/>
                    <a:headEnd/>
                    <a:tailEnd/>
                  </a:ln>
                  <a:scene3d>
                    <a:camera prst="legacyPerspectiveTopRight"/>
                    <a:lightRig rig="legacyFlat3" dir="b"/>
                  </a:scene3d>
                  <a:sp3d extrusionH="227000" prstMaterial="legacyMatte">
                    <a:bevelT w="13500" h="13500" prst="angle"/>
                    <a:bevelB w="13500" h="13500" prst="angle"/>
                    <a:extrusionClr>
                      <a:srgbClr val="5F5F5F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pPr algn="ctr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pic>
              <p:nvPicPr>
                <p:cNvPr id="44096" name="Picture 102" descr="untitled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009B66"/>
                    </a:clrFrom>
                    <a:clrTo>
                      <a:srgbClr val="009B66">
                        <a:alpha val="0"/>
                      </a:srgbClr>
                    </a:clrTo>
                  </a:clrChange>
                </a:blip>
                <a:srcRect l="4314" t="920" r="3342" b="13190"/>
                <a:stretch>
                  <a:fillRect/>
                </a:stretch>
              </p:blipFill>
              <p:spPr bwMode="auto">
                <a:xfrm>
                  <a:off x="624" y="1104"/>
                  <a:ext cx="720" cy="2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44060" name="Rectangle 115"/>
            <p:cNvSpPr>
              <a:spLocks noChangeArrowheads="1"/>
            </p:cNvSpPr>
            <p:nvPr/>
          </p:nvSpPr>
          <p:spPr bwMode="auto">
            <a:xfrm>
              <a:off x="5520" y="1584"/>
              <a:ext cx="96" cy="1824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330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1" name="Rectangle 116"/>
            <p:cNvSpPr>
              <a:spLocks noChangeArrowheads="1"/>
            </p:cNvSpPr>
            <p:nvPr/>
          </p:nvSpPr>
          <p:spPr bwMode="auto">
            <a:xfrm rot="2615581">
              <a:off x="5172" y="3072"/>
              <a:ext cx="82" cy="968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330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2" name="Rectangle 113"/>
            <p:cNvSpPr>
              <a:spLocks noChangeArrowheads="1"/>
            </p:cNvSpPr>
            <p:nvPr/>
          </p:nvSpPr>
          <p:spPr bwMode="auto">
            <a:xfrm>
              <a:off x="3408" y="2352"/>
              <a:ext cx="96" cy="1824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330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3" name="Rectangle 118"/>
            <p:cNvSpPr>
              <a:spLocks noChangeArrowheads="1"/>
            </p:cNvSpPr>
            <p:nvPr/>
          </p:nvSpPr>
          <p:spPr bwMode="auto">
            <a:xfrm rot="2615581">
              <a:off x="5138" y="2521"/>
              <a:ext cx="92" cy="1056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330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4" name="Rectangle 119"/>
            <p:cNvSpPr>
              <a:spLocks noChangeArrowheads="1"/>
            </p:cNvSpPr>
            <p:nvPr/>
          </p:nvSpPr>
          <p:spPr bwMode="auto">
            <a:xfrm rot="2615581">
              <a:off x="5168" y="1571"/>
              <a:ext cx="87" cy="1020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330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5" name="Rectangle 120"/>
            <p:cNvSpPr>
              <a:spLocks noChangeArrowheads="1"/>
            </p:cNvSpPr>
            <p:nvPr/>
          </p:nvSpPr>
          <p:spPr bwMode="auto">
            <a:xfrm rot="5400000">
              <a:off x="4080" y="2736"/>
              <a:ext cx="96" cy="1344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330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6" name="Rectangle 121"/>
            <p:cNvSpPr>
              <a:spLocks noChangeArrowheads="1"/>
            </p:cNvSpPr>
            <p:nvPr/>
          </p:nvSpPr>
          <p:spPr bwMode="auto">
            <a:xfrm rot="5400000">
              <a:off x="4080" y="1776"/>
              <a:ext cx="96" cy="1344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330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7" name="Freeform 142"/>
            <p:cNvSpPr>
              <a:spLocks/>
            </p:cNvSpPr>
            <p:nvPr/>
          </p:nvSpPr>
          <p:spPr bwMode="auto">
            <a:xfrm>
              <a:off x="3600" y="2264"/>
              <a:ext cx="422" cy="140"/>
            </a:xfrm>
            <a:custGeom>
              <a:avLst/>
              <a:gdLst>
                <a:gd name="T0" fmla="*/ 4 w 422"/>
                <a:gd name="T1" fmla="*/ 64 h 140"/>
                <a:gd name="T2" fmla="*/ 72 w 422"/>
                <a:gd name="T3" fmla="*/ 124 h 140"/>
                <a:gd name="T4" fmla="*/ 136 w 422"/>
                <a:gd name="T5" fmla="*/ 140 h 140"/>
                <a:gd name="T6" fmla="*/ 320 w 422"/>
                <a:gd name="T7" fmla="*/ 136 h 140"/>
                <a:gd name="T8" fmla="*/ 368 w 422"/>
                <a:gd name="T9" fmla="*/ 108 h 140"/>
                <a:gd name="T10" fmla="*/ 392 w 422"/>
                <a:gd name="T11" fmla="*/ 92 h 140"/>
                <a:gd name="T12" fmla="*/ 420 w 422"/>
                <a:gd name="T13" fmla="*/ 60 h 140"/>
                <a:gd name="T14" fmla="*/ 416 w 422"/>
                <a:gd name="T15" fmla="*/ 20 h 140"/>
                <a:gd name="T16" fmla="*/ 396 w 422"/>
                <a:gd name="T17" fmla="*/ 40 h 140"/>
                <a:gd name="T18" fmla="*/ 372 w 422"/>
                <a:gd name="T19" fmla="*/ 56 h 140"/>
                <a:gd name="T20" fmla="*/ 292 w 422"/>
                <a:gd name="T21" fmla="*/ 76 h 140"/>
                <a:gd name="T22" fmla="*/ 120 w 422"/>
                <a:gd name="T23" fmla="*/ 80 h 140"/>
                <a:gd name="T24" fmla="*/ 96 w 422"/>
                <a:gd name="T25" fmla="*/ 72 h 140"/>
                <a:gd name="T26" fmla="*/ 84 w 422"/>
                <a:gd name="T27" fmla="*/ 68 h 140"/>
                <a:gd name="T28" fmla="*/ 32 w 422"/>
                <a:gd name="T29" fmla="*/ 28 h 140"/>
                <a:gd name="T30" fmla="*/ 0 w 422"/>
                <a:gd name="T31" fmla="*/ 0 h 140"/>
                <a:gd name="T32" fmla="*/ 4 w 422"/>
                <a:gd name="T33" fmla="*/ 64 h 1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2"/>
                <a:gd name="T52" fmla="*/ 0 h 140"/>
                <a:gd name="T53" fmla="*/ 422 w 422"/>
                <a:gd name="T54" fmla="*/ 140 h 1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2" h="140">
                  <a:moveTo>
                    <a:pt x="4" y="64"/>
                  </a:moveTo>
                  <a:cubicBezTo>
                    <a:pt x="34" y="110"/>
                    <a:pt x="13" y="116"/>
                    <a:pt x="72" y="124"/>
                  </a:cubicBezTo>
                  <a:cubicBezTo>
                    <a:pt x="93" y="131"/>
                    <a:pt x="115" y="133"/>
                    <a:pt x="136" y="140"/>
                  </a:cubicBezTo>
                  <a:cubicBezTo>
                    <a:pt x="197" y="139"/>
                    <a:pt x="259" y="140"/>
                    <a:pt x="320" y="136"/>
                  </a:cubicBezTo>
                  <a:cubicBezTo>
                    <a:pt x="330" y="135"/>
                    <a:pt x="363" y="111"/>
                    <a:pt x="368" y="108"/>
                  </a:cubicBezTo>
                  <a:cubicBezTo>
                    <a:pt x="376" y="103"/>
                    <a:pt x="392" y="92"/>
                    <a:pt x="392" y="92"/>
                  </a:cubicBezTo>
                  <a:cubicBezTo>
                    <a:pt x="401" y="79"/>
                    <a:pt x="411" y="73"/>
                    <a:pt x="420" y="60"/>
                  </a:cubicBezTo>
                  <a:cubicBezTo>
                    <a:pt x="419" y="47"/>
                    <a:pt x="422" y="32"/>
                    <a:pt x="416" y="20"/>
                  </a:cubicBezTo>
                  <a:cubicBezTo>
                    <a:pt x="410" y="8"/>
                    <a:pt x="404" y="33"/>
                    <a:pt x="396" y="40"/>
                  </a:cubicBezTo>
                  <a:cubicBezTo>
                    <a:pt x="389" y="46"/>
                    <a:pt x="380" y="51"/>
                    <a:pt x="372" y="56"/>
                  </a:cubicBezTo>
                  <a:cubicBezTo>
                    <a:pt x="348" y="72"/>
                    <a:pt x="321" y="72"/>
                    <a:pt x="292" y="76"/>
                  </a:cubicBezTo>
                  <a:cubicBezTo>
                    <a:pt x="221" y="100"/>
                    <a:pt x="276" y="84"/>
                    <a:pt x="120" y="80"/>
                  </a:cubicBezTo>
                  <a:cubicBezTo>
                    <a:pt x="112" y="77"/>
                    <a:pt x="104" y="75"/>
                    <a:pt x="96" y="72"/>
                  </a:cubicBezTo>
                  <a:cubicBezTo>
                    <a:pt x="92" y="71"/>
                    <a:pt x="84" y="68"/>
                    <a:pt x="84" y="68"/>
                  </a:cubicBezTo>
                  <a:cubicBezTo>
                    <a:pt x="66" y="55"/>
                    <a:pt x="49" y="42"/>
                    <a:pt x="32" y="28"/>
                  </a:cubicBezTo>
                  <a:cubicBezTo>
                    <a:pt x="18" y="17"/>
                    <a:pt x="17" y="6"/>
                    <a:pt x="0" y="0"/>
                  </a:cubicBezTo>
                  <a:cubicBezTo>
                    <a:pt x="4" y="69"/>
                    <a:pt x="4" y="91"/>
                    <a:pt x="4" y="64"/>
                  </a:cubicBezTo>
                  <a:close/>
                </a:path>
              </a:pathLst>
            </a:custGeom>
            <a:solidFill>
              <a:srgbClr val="000000">
                <a:alpha val="14902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68" name="Freeform 143"/>
            <p:cNvSpPr>
              <a:spLocks/>
            </p:cNvSpPr>
            <p:nvPr/>
          </p:nvSpPr>
          <p:spPr bwMode="auto">
            <a:xfrm>
              <a:off x="4032" y="2256"/>
              <a:ext cx="422" cy="140"/>
            </a:xfrm>
            <a:custGeom>
              <a:avLst/>
              <a:gdLst>
                <a:gd name="T0" fmla="*/ 4 w 422"/>
                <a:gd name="T1" fmla="*/ 64 h 140"/>
                <a:gd name="T2" fmla="*/ 72 w 422"/>
                <a:gd name="T3" fmla="*/ 124 h 140"/>
                <a:gd name="T4" fmla="*/ 136 w 422"/>
                <a:gd name="T5" fmla="*/ 140 h 140"/>
                <a:gd name="T6" fmla="*/ 320 w 422"/>
                <a:gd name="T7" fmla="*/ 136 h 140"/>
                <a:gd name="T8" fmla="*/ 368 w 422"/>
                <a:gd name="T9" fmla="*/ 108 h 140"/>
                <a:gd name="T10" fmla="*/ 392 w 422"/>
                <a:gd name="T11" fmla="*/ 92 h 140"/>
                <a:gd name="T12" fmla="*/ 420 w 422"/>
                <a:gd name="T13" fmla="*/ 60 h 140"/>
                <a:gd name="T14" fmla="*/ 416 w 422"/>
                <a:gd name="T15" fmla="*/ 20 h 140"/>
                <a:gd name="T16" fmla="*/ 396 w 422"/>
                <a:gd name="T17" fmla="*/ 40 h 140"/>
                <a:gd name="T18" fmla="*/ 372 w 422"/>
                <a:gd name="T19" fmla="*/ 56 h 140"/>
                <a:gd name="T20" fmla="*/ 292 w 422"/>
                <a:gd name="T21" fmla="*/ 76 h 140"/>
                <a:gd name="T22" fmla="*/ 120 w 422"/>
                <a:gd name="T23" fmla="*/ 80 h 140"/>
                <a:gd name="T24" fmla="*/ 96 w 422"/>
                <a:gd name="T25" fmla="*/ 72 h 140"/>
                <a:gd name="T26" fmla="*/ 84 w 422"/>
                <a:gd name="T27" fmla="*/ 68 h 140"/>
                <a:gd name="T28" fmla="*/ 32 w 422"/>
                <a:gd name="T29" fmla="*/ 28 h 140"/>
                <a:gd name="T30" fmla="*/ 0 w 422"/>
                <a:gd name="T31" fmla="*/ 0 h 140"/>
                <a:gd name="T32" fmla="*/ 4 w 422"/>
                <a:gd name="T33" fmla="*/ 64 h 1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2"/>
                <a:gd name="T52" fmla="*/ 0 h 140"/>
                <a:gd name="T53" fmla="*/ 422 w 422"/>
                <a:gd name="T54" fmla="*/ 140 h 1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2" h="140">
                  <a:moveTo>
                    <a:pt x="4" y="64"/>
                  </a:moveTo>
                  <a:cubicBezTo>
                    <a:pt x="34" y="110"/>
                    <a:pt x="13" y="116"/>
                    <a:pt x="72" y="124"/>
                  </a:cubicBezTo>
                  <a:cubicBezTo>
                    <a:pt x="93" y="131"/>
                    <a:pt x="115" y="133"/>
                    <a:pt x="136" y="140"/>
                  </a:cubicBezTo>
                  <a:cubicBezTo>
                    <a:pt x="197" y="139"/>
                    <a:pt x="259" y="140"/>
                    <a:pt x="320" y="136"/>
                  </a:cubicBezTo>
                  <a:cubicBezTo>
                    <a:pt x="330" y="135"/>
                    <a:pt x="363" y="111"/>
                    <a:pt x="368" y="108"/>
                  </a:cubicBezTo>
                  <a:cubicBezTo>
                    <a:pt x="376" y="103"/>
                    <a:pt x="392" y="92"/>
                    <a:pt x="392" y="92"/>
                  </a:cubicBezTo>
                  <a:cubicBezTo>
                    <a:pt x="401" y="79"/>
                    <a:pt x="411" y="73"/>
                    <a:pt x="420" y="60"/>
                  </a:cubicBezTo>
                  <a:cubicBezTo>
                    <a:pt x="419" y="47"/>
                    <a:pt x="422" y="32"/>
                    <a:pt x="416" y="20"/>
                  </a:cubicBezTo>
                  <a:cubicBezTo>
                    <a:pt x="410" y="8"/>
                    <a:pt x="404" y="33"/>
                    <a:pt x="396" y="40"/>
                  </a:cubicBezTo>
                  <a:cubicBezTo>
                    <a:pt x="389" y="46"/>
                    <a:pt x="380" y="51"/>
                    <a:pt x="372" y="56"/>
                  </a:cubicBezTo>
                  <a:cubicBezTo>
                    <a:pt x="348" y="72"/>
                    <a:pt x="321" y="72"/>
                    <a:pt x="292" y="76"/>
                  </a:cubicBezTo>
                  <a:cubicBezTo>
                    <a:pt x="221" y="100"/>
                    <a:pt x="276" y="84"/>
                    <a:pt x="120" y="80"/>
                  </a:cubicBezTo>
                  <a:cubicBezTo>
                    <a:pt x="112" y="77"/>
                    <a:pt x="104" y="75"/>
                    <a:pt x="96" y="72"/>
                  </a:cubicBezTo>
                  <a:cubicBezTo>
                    <a:pt x="92" y="71"/>
                    <a:pt x="84" y="68"/>
                    <a:pt x="84" y="68"/>
                  </a:cubicBezTo>
                  <a:cubicBezTo>
                    <a:pt x="66" y="55"/>
                    <a:pt x="49" y="42"/>
                    <a:pt x="32" y="28"/>
                  </a:cubicBezTo>
                  <a:cubicBezTo>
                    <a:pt x="18" y="17"/>
                    <a:pt x="17" y="6"/>
                    <a:pt x="0" y="0"/>
                  </a:cubicBezTo>
                  <a:cubicBezTo>
                    <a:pt x="4" y="69"/>
                    <a:pt x="4" y="91"/>
                    <a:pt x="4" y="64"/>
                  </a:cubicBezTo>
                  <a:close/>
                </a:path>
              </a:pathLst>
            </a:custGeom>
            <a:solidFill>
              <a:srgbClr val="000000">
                <a:alpha val="14902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69" name="Freeform 145"/>
            <p:cNvSpPr>
              <a:spLocks/>
            </p:cNvSpPr>
            <p:nvPr/>
          </p:nvSpPr>
          <p:spPr bwMode="auto">
            <a:xfrm>
              <a:off x="4464" y="2256"/>
              <a:ext cx="422" cy="140"/>
            </a:xfrm>
            <a:custGeom>
              <a:avLst/>
              <a:gdLst>
                <a:gd name="T0" fmla="*/ 4 w 422"/>
                <a:gd name="T1" fmla="*/ 64 h 140"/>
                <a:gd name="T2" fmla="*/ 72 w 422"/>
                <a:gd name="T3" fmla="*/ 124 h 140"/>
                <a:gd name="T4" fmla="*/ 136 w 422"/>
                <a:gd name="T5" fmla="*/ 140 h 140"/>
                <a:gd name="T6" fmla="*/ 320 w 422"/>
                <a:gd name="T7" fmla="*/ 136 h 140"/>
                <a:gd name="T8" fmla="*/ 368 w 422"/>
                <a:gd name="T9" fmla="*/ 108 h 140"/>
                <a:gd name="T10" fmla="*/ 392 w 422"/>
                <a:gd name="T11" fmla="*/ 92 h 140"/>
                <a:gd name="T12" fmla="*/ 420 w 422"/>
                <a:gd name="T13" fmla="*/ 60 h 140"/>
                <a:gd name="T14" fmla="*/ 416 w 422"/>
                <a:gd name="T15" fmla="*/ 20 h 140"/>
                <a:gd name="T16" fmla="*/ 396 w 422"/>
                <a:gd name="T17" fmla="*/ 40 h 140"/>
                <a:gd name="T18" fmla="*/ 372 w 422"/>
                <a:gd name="T19" fmla="*/ 56 h 140"/>
                <a:gd name="T20" fmla="*/ 292 w 422"/>
                <a:gd name="T21" fmla="*/ 76 h 140"/>
                <a:gd name="T22" fmla="*/ 120 w 422"/>
                <a:gd name="T23" fmla="*/ 80 h 140"/>
                <a:gd name="T24" fmla="*/ 96 w 422"/>
                <a:gd name="T25" fmla="*/ 72 h 140"/>
                <a:gd name="T26" fmla="*/ 84 w 422"/>
                <a:gd name="T27" fmla="*/ 68 h 140"/>
                <a:gd name="T28" fmla="*/ 32 w 422"/>
                <a:gd name="T29" fmla="*/ 28 h 140"/>
                <a:gd name="T30" fmla="*/ 0 w 422"/>
                <a:gd name="T31" fmla="*/ 0 h 140"/>
                <a:gd name="T32" fmla="*/ 4 w 422"/>
                <a:gd name="T33" fmla="*/ 64 h 1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2"/>
                <a:gd name="T52" fmla="*/ 0 h 140"/>
                <a:gd name="T53" fmla="*/ 422 w 422"/>
                <a:gd name="T54" fmla="*/ 140 h 1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2" h="140">
                  <a:moveTo>
                    <a:pt x="4" y="64"/>
                  </a:moveTo>
                  <a:cubicBezTo>
                    <a:pt x="34" y="110"/>
                    <a:pt x="13" y="116"/>
                    <a:pt x="72" y="124"/>
                  </a:cubicBezTo>
                  <a:cubicBezTo>
                    <a:pt x="93" y="131"/>
                    <a:pt x="115" y="133"/>
                    <a:pt x="136" y="140"/>
                  </a:cubicBezTo>
                  <a:cubicBezTo>
                    <a:pt x="197" y="139"/>
                    <a:pt x="259" y="140"/>
                    <a:pt x="320" y="136"/>
                  </a:cubicBezTo>
                  <a:cubicBezTo>
                    <a:pt x="330" y="135"/>
                    <a:pt x="363" y="111"/>
                    <a:pt x="368" y="108"/>
                  </a:cubicBezTo>
                  <a:cubicBezTo>
                    <a:pt x="376" y="103"/>
                    <a:pt x="392" y="92"/>
                    <a:pt x="392" y="92"/>
                  </a:cubicBezTo>
                  <a:cubicBezTo>
                    <a:pt x="401" y="79"/>
                    <a:pt x="411" y="73"/>
                    <a:pt x="420" y="60"/>
                  </a:cubicBezTo>
                  <a:cubicBezTo>
                    <a:pt x="419" y="47"/>
                    <a:pt x="422" y="32"/>
                    <a:pt x="416" y="20"/>
                  </a:cubicBezTo>
                  <a:cubicBezTo>
                    <a:pt x="410" y="8"/>
                    <a:pt x="404" y="33"/>
                    <a:pt x="396" y="40"/>
                  </a:cubicBezTo>
                  <a:cubicBezTo>
                    <a:pt x="389" y="46"/>
                    <a:pt x="380" y="51"/>
                    <a:pt x="372" y="56"/>
                  </a:cubicBezTo>
                  <a:cubicBezTo>
                    <a:pt x="348" y="72"/>
                    <a:pt x="321" y="72"/>
                    <a:pt x="292" y="76"/>
                  </a:cubicBezTo>
                  <a:cubicBezTo>
                    <a:pt x="221" y="100"/>
                    <a:pt x="276" y="84"/>
                    <a:pt x="120" y="80"/>
                  </a:cubicBezTo>
                  <a:cubicBezTo>
                    <a:pt x="112" y="77"/>
                    <a:pt x="104" y="75"/>
                    <a:pt x="96" y="72"/>
                  </a:cubicBezTo>
                  <a:cubicBezTo>
                    <a:pt x="92" y="71"/>
                    <a:pt x="84" y="68"/>
                    <a:pt x="84" y="68"/>
                  </a:cubicBezTo>
                  <a:cubicBezTo>
                    <a:pt x="66" y="55"/>
                    <a:pt x="49" y="42"/>
                    <a:pt x="32" y="28"/>
                  </a:cubicBezTo>
                  <a:cubicBezTo>
                    <a:pt x="18" y="17"/>
                    <a:pt x="17" y="6"/>
                    <a:pt x="0" y="0"/>
                  </a:cubicBezTo>
                  <a:cubicBezTo>
                    <a:pt x="4" y="69"/>
                    <a:pt x="4" y="91"/>
                    <a:pt x="4" y="64"/>
                  </a:cubicBezTo>
                  <a:close/>
                </a:path>
              </a:pathLst>
            </a:custGeom>
            <a:solidFill>
              <a:srgbClr val="000000">
                <a:alpha val="14902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70" name="Freeform 146"/>
            <p:cNvSpPr>
              <a:spLocks/>
            </p:cNvSpPr>
            <p:nvPr/>
          </p:nvSpPr>
          <p:spPr bwMode="auto">
            <a:xfrm>
              <a:off x="3600" y="3216"/>
              <a:ext cx="422" cy="140"/>
            </a:xfrm>
            <a:custGeom>
              <a:avLst/>
              <a:gdLst>
                <a:gd name="T0" fmla="*/ 4 w 422"/>
                <a:gd name="T1" fmla="*/ 64 h 140"/>
                <a:gd name="T2" fmla="*/ 72 w 422"/>
                <a:gd name="T3" fmla="*/ 124 h 140"/>
                <a:gd name="T4" fmla="*/ 136 w 422"/>
                <a:gd name="T5" fmla="*/ 140 h 140"/>
                <a:gd name="T6" fmla="*/ 320 w 422"/>
                <a:gd name="T7" fmla="*/ 136 h 140"/>
                <a:gd name="T8" fmla="*/ 368 w 422"/>
                <a:gd name="T9" fmla="*/ 108 h 140"/>
                <a:gd name="T10" fmla="*/ 392 w 422"/>
                <a:gd name="T11" fmla="*/ 92 h 140"/>
                <a:gd name="T12" fmla="*/ 420 w 422"/>
                <a:gd name="T13" fmla="*/ 60 h 140"/>
                <a:gd name="T14" fmla="*/ 416 w 422"/>
                <a:gd name="T15" fmla="*/ 20 h 140"/>
                <a:gd name="T16" fmla="*/ 396 w 422"/>
                <a:gd name="T17" fmla="*/ 40 h 140"/>
                <a:gd name="T18" fmla="*/ 372 w 422"/>
                <a:gd name="T19" fmla="*/ 56 h 140"/>
                <a:gd name="T20" fmla="*/ 292 w 422"/>
                <a:gd name="T21" fmla="*/ 76 h 140"/>
                <a:gd name="T22" fmla="*/ 120 w 422"/>
                <a:gd name="T23" fmla="*/ 80 h 140"/>
                <a:gd name="T24" fmla="*/ 96 w 422"/>
                <a:gd name="T25" fmla="*/ 72 h 140"/>
                <a:gd name="T26" fmla="*/ 84 w 422"/>
                <a:gd name="T27" fmla="*/ 68 h 140"/>
                <a:gd name="T28" fmla="*/ 32 w 422"/>
                <a:gd name="T29" fmla="*/ 28 h 140"/>
                <a:gd name="T30" fmla="*/ 0 w 422"/>
                <a:gd name="T31" fmla="*/ 0 h 140"/>
                <a:gd name="T32" fmla="*/ 4 w 422"/>
                <a:gd name="T33" fmla="*/ 64 h 1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2"/>
                <a:gd name="T52" fmla="*/ 0 h 140"/>
                <a:gd name="T53" fmla="*/ 422 w 422"/>
                <a:gd name="T54" fmla="*/ 140 h 1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2" h="140">
                  <a:moveTo>
                    <a:pt x="4" y="64"/>
                  </a:moveTo>
                  <a:cubicBezTo>
                    <a:pt x="34" y="110"/>
                    <a:pt x="13" y="116"/>
                    <a:pt x="72" y="124"/>
                  </a:cubicBezTo>
                  <a:cubicBezTo>
                    <a:pt x="93" y="131"/>
                    <a:pt x="115" y="133"/>
                    <a:pt x="136" y="140"/>
                  </a:cubicBezTo>
                  <a:cubicBezTo>
                    <a:pt x="197" y="139"/>
                    <a:pt x="259" y="140"/>
                    <a:pt x="320" y="136"/>
                  </a:cubicBezTo>
                  <a:cubicBezTo>
                    <a:pt x="330" y="135"/>
                    <a:pt x="363" y="111"/>
                    <a:pt x="368" y="108"/>
                  </a:cubicBezTo>
                  <a:cubicBezTo>
                    <a:pt x="376" y="103"/>
                    <a:pt x="392" y="92"/>
                    <a:pt x="392" y="92"/>
                  </a:cubicBezTo>
                  <a:cubicBezTo>
                    <a:pt x="401" y="79"/>
                    <a:pt x="411" y="73"/>
                    <a:pt x="420" y="60"/>
                  </a:cubicBezTo>
                  <a:cubicBezTo>
                    <a:pt x="419" y="47"/>
                    <a:pt x="422" y="32"/>
                    <a:pt x="416" y="20"/>
                  </a:cubicBezTo>
                  <a:cubicBezTo>
                    <a:pt x="410" y="8"/>
                    <a:pt x="404" y="33"/>
                    <a:pt x="396" y="40"/>
                  </a:cubicBezTo>
                  <a:cubicBezTo>
                    <a:pt x="389" y="46"/>
                    <a:pt x="380" y="51"/>
                    <a:pt x="372" y="56"/>
                  </a:cubicBezTo>
                  <a:cubicBezTo>
                    <a:pt x="348" y="72"/>
                    <a:pt x="321" y="72"/>
                    <a:pt x="292" y="76"/>
                  </a:cubicBezTo>
                  <a:cubicBezTo>
                    <a:pt x="221" y="100"/>
                    <a:pt x="276" y="84"/>
                    <a:pt x="120" y="80"/>
                  </a:cubicBezTo>
                  <a:cubicBezTo>
                    <a:pt x="112" y="77"/>
                    <a:pt x="104" y="75"/>
                    <a:pt x="96" y="72"/>
                  </a:cubicBezTo>
                  <a:cubicBezTo>
                    <a:pt x="92" y="71"/>
                    <a:pt x="84" y="68"/>
                    <a:pt x="84" y="68"/>
                  </a:cubicBezTo>
                  <a:cubicBezTo>
                    <a:pt x="66" y="55"/>
                    <a:pt x="49" y="42"/>
                    <a:pt x="32" y="28"/>
                  </a:cubicBezTo>
                  <a:cubicBezTo>
                    <a:pt x="18" y="17"/>
                    <a:pt x="17" y="6"/>
                    <a:pt x="0" y="0"/>
                  </a:cubicBezTo>
                  <a:cubicBezTo>
                    <a:pt x="4" y="69"/>
                    <a:pt x="4" y="91"/>
                    <a:pt x="4" y="64"/>
                  </a:cubicBezTo>
                  <a:close/>
                </a:path>
              </a:pathLst>
            </a:custGeom>
            <a:solidFill>
              <a:srgbClr val="000000">
                <a:alpha val="14902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71" name="Freeform 147"/>
            <p:cNvSpPr>
              <a:spLocks/>
            </p:cNvSpPr>
            <p:nvPr/>
          </p:nvSpPr>
          <p:spPr bwMode="auto">
            <a:xfrm>
              <a:off x="4032" y="3216"/>
              <a:ext cx="422" cy="140"/>
            </a:xfrm>
            <a:custGeom>
              <a:avLst/>
              <a:gdLst>
                <a:gd name="T0" fmla="*/ 4 w 422"/>
                <a:gd name="T1" fmla="*/ 64 h 140"/>
                <a:gd name="T2" fmla="*/ 72 w 422"/>
                <a:gd name="T3" fmla="*/ 124 h 140"/>
                <a:gd name="T4" fmla="*/ 136 w 422"/>
                <a:gd name="T5" fmla="*/ 140 h 140"/>
                <a:gd name="T6" fmla="*/ 320 w 422"/>
                <a:gd name="T7" fmla="*/ 136 h 140"/>
                <a:gd name="T8" fmla="*/ 368 w 422"/>
                <a:gd name="T9" fmla="*/ 108 h 140"/>
                <a:gd name="T10" fmla="*/ 392 w 422"/>
                <a:gd name="T11" fmla="*/ 92 h 140"/>
                <a:gd name="T12" fmla="*/ 420 w 422"/>
                <a:gd name="T13" fmla="*/ 60 h 140"/>
                <a:gd name="T14" fmla="*/ 416 w 422"/>
                <a:gd name="T15" fmla="*/ 20 h 140"/>
                <a:gd name="T16" fmla="*/ 396 w 422"/>
                <a:gd name="T17" fmla="*/ 40 h 140"/>
                <a:gd name="T18" fmla="*/ 372 w 422"/>
                <a:gd name="T19" fmla="*/ 56 h 140"/>
                <a:gd name="T20" fmla="*/ 292 w 422"/>
                <a:gd name="T21" fmla="*/ 76 h 140"/>
                <a:gd name="T22" fmla="*/ 120 w 422"/>
                <a:gd name="T23" fmla="*/ 80 h 140"/>
                <a:gd name="T24" fmla="*/ 96 w 422"/>
                <a:gd name="T25" fmla="*/ 72 h 140"/>
                <a:gd name="T26" fmla="*/ 84 w 422"/>
                <a:gd name="T27" fmla="*/ 68 h 140"/>
                <a:gd name="T28" fmla="*/ 32 w 422"/>
                <a:gd name="T29" fmla="*/ 28 h 140"/>
                <a:gd name="T30" fmla="*/ 0 w 422"/>
                <a:gd name="T31" fmla="*/ 0 h 140"/>
                <a:gd name="T32" fmla="*/ 4 w 422"/>
                <a:gd name="T33" fmla="*/ 64 h 1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2"/>
                <a:gd name="T52" fmla="*/ 0 h 140"/>
                <a:gd name="T53" fmla="*/ 422 w 422"/>
                <a:gd name="T54" fmla="*/ 140 h 1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2" h="140">
                  <a:moveTo>
                    <a:pt x="4" y="64"/>
                  </a:moveTo>
                  <a:cubicBezTo>
                    <a:pt x="34" y="110"/>
                    <a:pt x="13" y="116"/>
                    <a:pt x="72" y="124"/>
                  </a:cubicBezTo>
                  <a:cubicBezTo>
                    <a:pt x="93" y="131"/>
                    <a:pt x="115" y="133"/>
                    <a:pt x="136" y="140"/>
                  </a:cubicBezTo>
                  <a:cubicBezTo>
                    <a:pt x="197" y="139"/>
                    <a:pt x="259" y="140"/>
                    <a:pt x="320" y="136"/>
                  </a:cubicBezTo>
                  <a:cubicBezTo>
                    <a:pt x="330" y="135"/>
                    <a:pt x="363" y="111"/>
                    <a:pt x="368" y="108"/>
                  </a:cubicBezTo>
                  <a:cubicBezTo>
                    <a:pt x="376" y="103"/>
                    <a:pt x="392" y="92"/>
                    <a:pt x="392" y="92"/>
                  </a:cubicBezTo>
                  <a:cubicBezTo>
                    <a:pt x="401" y="79"/>
                    <a:pt x="411" y="73"/>
                    <a:pt x="420" y="60"/>
                  </a:cubicBezTo>
                  <a:cubicBezTo>
                    <a:pt x="419" y="47"/>
                    <a:pt x="422" y="32"/>
                    <a:pt x="416" y="20"/>
                  </a:cubicBezTo>
                  <a:cubicBezTo>
                    <a:pt x="410" y="8"/>
                    <a:pt x="404" y="33"/>
                    <a:pt x="396" y="40"/>
                  </a:cubicBezTo>
                  <a:cubicBezTo>
                    <a:pt x="389" y="46"/>
                    <a:pt x="380" y="51"/>
                    <a:pt x="372" y="56"/>
                  </a:cubicBezTo>
                  <a:cubicBezTo>
                    <a:pt x="348" y="72"/>
                    <a:pt x="321" y="72"/>
                    <a:pt x="292" y="76"/>
                  </a:cubicBezTo>
                  <a:cubicBezTo>
                    <a:pt x="221" y="100"/>
                    <a:pt x="276" y="84"/>
                    <a:pt x="120" y="80"/>
                  </a:cubicBezTo>
                  <a:cubicBezTo>
                    <a:pt x="112" y="77"/>
                    <a:pt x="104" y="75"/>
                    <a:pt x="96" y="72"/>
                  </a:cubicBezTo>
                  <a:cubicBezTo>
                    <a:pt x="92" y="71"/>
                    <a:pt x="84" y="68"/>
                    <a:pt x="84" y="68"/>
                  </a:cubicBezTo>
                  <a:cubicBezTo>
                    <a:pt x="66" y="55"/>
                    <a:pt x="49" y="42"/>
                    <a:pt x="32" y="28"/>
                  </a:cubicBezTo>
                  <a:cubicBezTo>
                    <a:pt x="18" y="17"/>
                    <a:pt x="17" y="6"/>
                    <a:pt x="0" y="0"/>
                  </a:cubicBezTo>
                  <a:cubicBezTo>
                    <a:pt x="4" y="69"/>
                    <a:pt x="4" y="91"/>
                    <a:pt x="4" y="64"/>
                  </a:cubicBezTo>
                  <a:close/>
                </a:path>
              </a:pathLst>
            </a:custGeom>
            <a:solidFill>
              <a:srgbClr val="000000">
                <a:alpha val="14902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72" name="Freeform 148"/>
            <p:cNvSpPr>
              <a:spLocks/>
            </p:cNvSpPr>
            <p:nvPr/>
          </p:nvSpPr>
          <p:spPr bwMode="auto">
            <a:xfrm>
              <a:off x="4464" y="3216"/>
              <a:ext cx="422" cy="140"/>
            </a:xfrm>
            <a:custGeom>
              <a:avLst/>
              <a:gdLst>
                <a:gd name="T0" fmla="*/ 4 w 422"/>
                <a:gd name="T1" fmla="*/ 64 h 140"/>
                <a:gd name="T2" fmla="*/ 72 w 422"/>
                <a:gd name="T3" fmla="*/ 124 h 140"/>
                <a:gd name="T4" fmla="*/ 136 w 422"/>
                <a:gd name="T5" fmla="*/ 140 h 140"/>
                <a:gd name="T6" fmla="*/ 320 w 422"/>
                <a:gd name="T7" fmla="*/ 136 h 140"/>
                <a:gd name="T8" fmla="*/ 368 w 422"/>
                <a:gd name="T9" fmla="*/ 108 h 140"/>
                <a:gd name="T10" fmla="*/ 392 w 422"/>
                <a:gd name="T11" fmla="*/ 92 h 140"/>
                <a:gd name="T12" fmla="*/ 420 w 422"/>
                <a:gd name="T13" fmla="*/ 60 h 140"/>
                <a:gd name="T14" fmla="*/ 416 w 422"/>
                <a:gd name="T15" fmla="*/ 20 h 140"/>
                <a:gd name="T16" fmla="*/ 396 w 422"/>
                <a:gd name="T17" fmla="*/ 40 h 140"/>
                <a:gd name="T18" fmla="*/ 372 w 422"/>
                <a:gd name="T19" fmla="*/ 56 h 140"/>
                <a:gd name="T20" fmla="*/ 292 w 422"/>
                <a:gd name="T21" fmla="*/ 76 h 140"/>
                <a:gd name="T22" fmla="*/ 120 w 422"/>
                <a:gd name="T23" fmla="*/ 80 h 140"/>
                <a:gd name="T24" fmla="*/ 96 w 422"/>
                <a:gd name="T25" fmla="*/ 72 h 140"/>
                <a:gd name="T26" fmla="*/ 84 w 422"/>
                <a:gd name="T27" fmla="*/ 68 h 140"/>
                <a:gd name="T28" fmla="*/ 32 w 422"/>
                <a:gd name="T29" fmla="*/ 28 h 140"/>
                <a:gd name="T30" fmla="*/ 0 w 422"/>
                <a:gd name="T31" fmla="*/ 0 h 140"/>
                <a:gd name="T32" fmla="*/ 4 w 422"/>
                <a:gd name="T33" fmla="*/ 64 h 1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2"/>
                <a:gd name="T52" fmla="*/ 0 h 140"/>
                <a:gd name="T53" fmla="*/ 422 w 422"/>
                <a:gd name="T54" fmla="*/ 140 h 1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2" h="140">
                  <a:moveTo>
                    <a:pt x="4" y="64"/>
                  </a:moveTo>
                  <a:cubicBezTo>
                    <a:pt x="34" y="110"/>
                    <a:pt x="13" y="116"/>
                    <a:pt x="72" y="124"/>
                  </a:cubicBezTo>
                  <a:cubicBezTo>
                    <a:pt x="93" y="131"/>
                    <a:pt x="115" y="133"/>
                    <a:pt x="136" y="140"/>
                  </a:cubicBezTo>
                  <a:cubicBezTo>
                    <a:pt x="197" y="139"/>
                    <a:pt x="259" y="140"/>
                    <a:pt x="320" y="136"/>
                  </a:cubicBezTo>
                  <a:cubicBezTo>
                    <a:pt x="330" y="135"/>
                    <a:pt x="363" y="111"/>
                    <a:pt x="368" y="108"/>
                  </a:cubicBezTo>
                  <a:cubicBezTo>
                    <a:pt x="376" y="103"/>
                    <a:pt x="392" y="92"/>
                    <a:pt x="392" y="92"/>
                  </a:cubicBezTo>
                  <a:cubicBezTo>
                    <a:pt x="401" y="79"/>
                    <a:pt x="411" y="73"/>
                    <a:pt x="420" y="60"/>
                  </a:cubicBezTo>
                  <a:cubicBezTo>
                    <a:pt x="419" y="47"/>
                    <a:pt x="422" y="32"/>
                    <a:pt x="416" y="20"/>
                  </a:cubicBezTo>
                  <a:cubicBezTo>
                    <a:pt x="410" y="8"/>
                    <a:pt x="404" y="33"/>
                    <a:pt x="396" y="40"/>
                  </a:cubicBezTo>
                  <a:cubicBezTo>
                    <a:pt x="389" y="46"/>
                    <a:pt x="380" y="51"/>
                    <a:pt x="372" y="56"/>
                  </a:cubicBezTo>
                  <a:cubicBezTo>
                    <a:pt x="348" y="72"/>
                    <a:pt x="321" y="72"/>
                    <a:pt x="292" y="76"/>
                  </a:cubicBezTo>
                  <a:cubicBezTo>
                    <a:pt x="221" y="100"/>
                    <a:pt x="276" y="84"/>
                    <a:pt x="120" y="80"/>
                  </a:cubicBezTo>
                  <a:cubicBezTo>
                    <a:pt x="112" y="77"/>
                    <a:pt x="104" y="75"/>
                    <a:pt x="96" y="72"/>
                  </a:cubicBezTo>
                  <a:cubicBezTo>
                    <a:pt x="92" y="71"/>
                    <a:pt x="84" y="68"/>
                    <a:pt x="84" y="68"/>
                  </a:cubicBezTo>
                  <a:cubicBezTo>
                    <a:pt x="66" y="55"/>
                    <a:pt x="49" y="42"/>
                    <a:pt x="32" y="28"/>
                  </a:cubicBezTo>
                  <a:cubicBezTo>
                    <a:pt x="18" y="17"/>
                    <a:pt x="17" y="6"/>
                    <a:pt x="0" y="0"/>
                  </a:cubicBezTo>
                  <a:cubicBezTo>
                    <a:pt x="4" y="69"/>
                    <a:pt x="4" y="91"/>
                    <a:pt x="4" y="64"/>
                  </a:cubicBezTo>
                  <a:close/>
                </a:path>
              </a:pathLst>
            </a:custGeom>
            <a:solidFill>
              <a:srgbClr val="000000">
                <a:alpha val="14902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73" name="Rectangle 114"/>
            <p:cNvSpPr>
              <a:spLocks noChangeArrowheads="1"/>
            </p:cNvSpPr>
            <p:nvPr/>
          </p:nvSpPr>
          <p:spPr bwMode="auto">
            <a:xfrm>
              <a:off x="4800" y="2352"/>
              <a:ext cx="96" cy="1824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330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4" name="Rectangle 117"/>
            <p:cNvSpPr>
              <a:spLocks noChangeArrowheads="1"/>
            </p:cNvSpPr>
            <p:nvPr/>
          </p:nvSpPr>
          <p:spPr bwMode="auto">
            <a:xfrm rot="5400000">
              <a:off x="4080" y="3216"/>
              <a:ext cx="96" cy="1344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FF330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5" name="Freeform 156"/>
            <p:cNvSpPr>
              <a:spLocks/>
            </p:cNvSpPr>
            <p:nvPr/>
          </p:nvSpPr>
          <p:spPr bwMode="auto">
            <a:xfrm>
              <a:off x="3408" y="4170"/>
              <a:ext cx="93" cy="23"/>
            </a:xfrm>
            <a:custGeom>
              <a:avLst/>
              <a:gdLst>
                <a:gd name="T0" fmla="*/ 0 w 93"/>
                <a:gd name="T1" fmla="*/ 3 h 23"/>
                <a:gd name="T2" fmla="*/ 27 w 93"/>
                <a:gd name="T3" fmla="*/ 15 h 23"/>
                <a:gd name="T4" fmla="*/ 36 w 93"/>
                <a:gd name="T5" fmla="*/ 18 h 23"/>
                <a:gd name="T6" fmla="*/ 93 w 93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23"/>
                <a:gd name="T14" fmla="*/ 93 w 93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23">
                  <a:moveTo>
                    <a:pt x="0" y="3"/>
                  </a:moveTo>
                  <a:cubicBezTo>
                    <a:pt x="14" y="13"/>
                    <a:pt x="6" y="8"/>
                    <a:pt x="27" y="15"/>
                  </a:cubicBezTo>
                  <a:cubicBezTo>
                    <a:pt x="30" y="16"/>
                    <a:pt x="36" y="18"/>
                    <a:pt x="36" y="18"/>
                  </a:cubicBezTo>
                  <a:cubicBezTo>
                    <a:pt x="93" y="14"/>
                    <a:pt x="70" y="23"/>
                    <a:pt x="93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76" name="Freeform 157"/>
            <p:cNvSpPr>
              <a:spLocks/>
            </p:cNvSpPr>
            <p:nvPr/>
          </p:nvSpPr>
          <p:spPr bwMode="auto">
            <a:xfrm>
              <a:off x="4797" y="4170"/>
              <a:ext cx="90" cy="27"/>
            </a:xfrm>
            <a:custGeom>
              <a:avLst/>
              <a:gdLst>
                <a:gd name="T0" fmla="*/ 0 w 90"/>
                <a:gd name="T1" fmla="*/ 3 h 27"/>
                <a:gd name="T2" fmla="*/ 81 w 90"/>
                <a:gd name="T3" fmla="*/ 12 h 27"/>
                <a:gd name="T4" fmla="*/ 90 w 90"/>
                <a:gd name="T5" fmla="*/ 0 h 27"/>
                <a:gd name="T6" fmla="*/ 0 60000 65536"/>
                <a:gd name="T7" fmla="*/ 0 60000 65536"/>
                <a:gd name="T8" fmla="*/ 0 60000 65536"/>
                <a:gd name="T9" fmla="*/ 0 w 90"/>
                <a:gd name="T10" fmla="*/ 0 h 27"/>
                <a:gd name="T11" fmla="*/ 90 w 90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27">
                  <a:moveTo>
                    <a:pt x="0" y="3"/>
                  </a:moveTo>
                  <a:cubicBezTo>
                    <a:pt x="35" y="27"/>
                    <a:pt x="11" y="15"/>
                    <a:pt x="81" y="12"/>
                  </a:cubicBezTo>
                  <a:cubicBezTo>
                    <a:pt x="88" y="2"/>
                    <a:pt x="84" y="6"/>
                    <a:pt x="90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77" name="Freeform 158"/>
            <p:cNvSpPr>
              <a:spLocks/>
            </p:cNvSpPr>
            <p:nvPr/>
          </p:nvSpPr>
          <p:spPr bwMode="auto">
            <a:xfrm>
              <a:off x="5520" y="3402"/>
              <a:ext cx="96" cy="24"/>
            </a:xfrm>
            <a:custGeom>
              <a:avLst/>
              <a:gdLst>
                <a:gd name="T0" fmla="*/ 0 w 96"/>
                <a:gd name="T1" fmla="*/ 6 h 24"/>
                <a:gd name="T2" fmla="*/ 36 w 96"/>
                <a:gd name="T3" fmla="*/ 24 h 24"/>
                <a:gd name="T4" fmla="*/ 96 w 96"/>
                <a:gd name="T5" fmla="*/ 0 h 24"/>
                <a:gd name="T6" fmla="*/ 0 60000 65536"/>
                <a:gd name="T7" fmla="*/ 0 60000 65536"/>
                <a:gd name="T8" fmla="*/ 0 60000 65536"/>
                <a:gd name="T9" fmla="*/ 0 w 96"/>
                <a:gd name="T10" fmla="*/ 0 h 24"/>
                <a:gd name="T11" fmla="*/ 96 w 9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24">
                  <a:moveTo>
                    <a:pt x="0" y="6"/>
                  </a:moveTo>
                  <a:cubicBezTo>
                    <a:pt x="9" y="19"/>
                    <a:pt x="22" y="20"/>
                    <a:pt x="36" y="24"/>
                  </a:cubicBezTo>
                  <a:cubicBezTo>
                    <a:pt x="80" y="21"/>
                    <a:pt x="72" y="24"/>
                    <a:pt x="96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78" name="Freeform 159"/>
            <p:cNvSpPr>
              <a:spLocks/>
            </p:cNvSpPr>
            <p:nvPr/>
          </p:nvSpPr>
          <p:spPr bwMode="auto">
            <a:xfrm>
              <a:off x="3452" y="3832"/>
              <a:ext cx="13" cy="104"/>
            </a:xfrm>
            <a:custGeom>
              <a:avLst/>
              <a:gdLst>
                <a:gd name="T0" fmla="*/ 4 w 13"/>
                <a:gd name="T1" fmla="*/ 104 h 104"/>
                <a:gd name="T2" fmla="*/ 4 w 13"/>
                <a:gd name="T3" fmla="*/ 74 h 104"/>
                <a:gd name="T4" fmla="*/ 1 w 13"/>
                <a:gd name="T5" fmla="*/ 53 h 104"/>
                <a:gd name="T6" fmla="*/ 7 w 13"/>
                <a:gd name="T7" fmla="*/ 35 h 104"/>
                <a:gd name="T8" fmla="*/ 1 w 13"/>
                <a:gd name="T9" fmla="*/ 26 h 104"/>
                <a:gd name="T10" fmla="*/ 4 w 13"/>
                <a:gd name="T11" fmla="*/ 5 h 1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4"/>
                <a:gd name="T20" fmla="*/ 13 w 13"/>
                <a:gd name="T21" fmla="*/ 104 h 1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4">
                  <a:moveTo>
                    <a:pt x="4" y="104"/>
                  </a:moveTo>
                  <a:cubicBezTo>
                    <a:pt x="0" y="91"/>
                    <a:pt x="8" y="87"/>
                    <a:pt x="4" y="74"/>
                  </a:cubicBezTo>
                  <a:cubicBezTo>
                    <a:pt x="3" y="67"/>
                    <a:pt x="0" y="60"/>
                    <a:pt x="1" y="53"/>
                  </a:cubicBezTo>
                  <a:cubicBezTo>
                    <a:pt x="1" y="47"/>
                    <a:pt x="7" y="35"/>
                    <a:pt x="7" y="35"/>
                  </a:cubicBezTo>
                  <a:cubicBezTo>
                    <a:pt x="5" y="32"/>
                    <a:pt x="1" y="30"/>
                    <a:pt x="1" y="26"/>
                  </a:cubicBezTo>
                  <a:cubicBezTo>
                    <a:pt x="1" y="0"/>
                    <a:pt x="13" y="14"/>
                    <a:pt x="4" y="5"/>
                  </a:cubicBezTo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79" name="Freeform 160"/>
            <p:cNvSpPr>
              <a:spLocks/>
            </p:cNvSpPr>
            <p:nvPr/>
          </p:nvSpPr>
          <p:spPr bwMode="auto">
            <a:xfrm>
              <a:off x="3445" y="3360"/>
              <a:ext cx="23" cy="93"/>
            </a:xfrm>
            <a:custGeom>
              <a:avLst/>
              <a:gdLst>
                <a:gd name="T0" fmla="*/ 11 w 23"/>
                <a:gd name="T1" fmla="*/ 93 h 93"/>
                <a:gd name="T2" fmla="*/ 5 w 23"/>
                <a:gd name="T3" fmla="*/ 84 h 93"/>
                <a:gd name="T4" fmla="*/ 17 w 23"/>
                <a:gd name="T5" fmla="*/ 66 h 93"/>
                <a:gd name="T6" fmla="*/ 23 w 23"/>
                <a:gd name="T7" fmla="*/ 48 h 93"/>
                <a:gd name="T8" fmla="*/ 11 w 23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93"/>
                <a:gd name="T17" fmla="*/ 23 w 23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93">
                  <a:moveTo>
                    <a:pt x="11" y="93"/>
                  </a:moveTo>
                  <a:cubicBezTo>
                    <a:pt x="9" y="90"/>
                    <a:pt x="4" y="88"/>
                    <a:pt x="5" y="84"/>
                  </a:cubicBezTo>
                  <a:cubicBezTo>
                    <a:pt x="7" y="77"/>
                    <a:pt x="17" y="66"/>
                    <a:pt x="17" y="66"/>
                  </a:cubicBezTo>
                  <a:cubicBezTo>
                    <a:pt x="0" y="60"/>
                    <a:pt x="14" y="54"/>
                    <a:pt x="23" y="48"/>
                  </a:cubicBezTo>
                  <a:cubicBezTo>
                    <a:pt x="13" y="38"/>
                    <a:pt x="11" y="16"/>
                    <a:pt x="11" y="0"/>
                  </a:cubicBezTo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080" name="Freeform 161"/>
            <p:cNvSpPr>
              <a:spLocks/>
            </p:cNvSpPr>
            <p:nvPr/>
          </p:nvSpPr>
          <p:spPr bwMode="auto">
            <a:xfrm>
              <a:off x="3447" y="2403"/>
              <a:ext cx="18" cy="87"/>
            </a:xfrm>
            <a:custGeom>
              <a:avLst/>
              <a:gdLst>
                <a:gd name="T0" fmla="*/ 6 w 18"/>
                <a:gd name="T1" fmla="*/ 87 h 87"/>
                <a:gd name="T2" fmla="*/ 9 w 18"/>
                <a:gd name="T3" fmla="*/ 54 h 87"/>
                <a:gd name="T4" fmla="*/ 18 w 18"/>
                <a:gd name="T5" fmla="*/ 30 h 87"/>
                <a:gd name="T6" fmla="*/ 12 w 18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87"/>
                <a:gd name="T14" fmla="*/ 18 w 18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87">
                  <a:moveTo>
                    <a:pt x="6" y="87"/>
                  </a:moveTo>
                  <a:cubicBezTo>
                    <a:pt x="2" y="73"/>
                    <a:pt x="6" y="68"/>
                    <a:pt x="9" y="54"/>
                  </a:cubicBezTo>
                  <a:cubicBezTo>
                    <a:pt x="0" y="40"/>
                    <a:pt x="10" y="43"/>
                    <a:pt x="18" y="30"/>
                  </a:cubicBezTo>
                  <a:cubicBezTo>
                    <a:pt x="9" y="21"/>
                    <a:pt x="0" y="12"/>
                    <a:pt x="12" y="0"/>
                  </a:cubicBezTo>
                </a:path>
              </a:pathLst>
            </a:custGeom>
            <a:noFill/>
            <a:ln w="9525">
              <a:solidFill>
                <a:srgbClr val="6600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58531" name="Picture 163" descr="771127171_07574500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352800"/>
            <a:ext cx="3733800" cy="2538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4037" name="Text Box 165"/>
          <p:cNvSpPr txBox="1">
            <a:spLocks noChangeArrowheads="1"/>
          </p:cNvSpPr>
          <p:nvPr/>
        </p:nvSpPr>
        <p:spPr bwMode="auto">
          <a:xfrm>
            <a:off x="4800600" y="1371600"/>
            <a:ext cx="4343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800" dirty="0"/>
              <a:t>Gas cylinders are best transported upright in racks or </a:t>
            </a:r>
            <a:r>
              <a:rPr lang="en-GB" sz="2800" dirty="0" smtClean="0"/>
              <a:t>cradles, </a:t>
            </a:r>
            <a:r>
              <a:rPr lang="en-GB" sz="2800" dirty="0"/>
              <a:t>on            open-backed vehicles.</a:t>
            </a:r>
          </a:p>
        </p:txBody>
      </p:sp>
      <p:pic>
        <p:nvPicPr>
          <p:cNvPr id="44038" name="Picture 169" descr="2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70" descr="2_2notex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171" descr="2_1notext"/>
          <p:cNvPicPr>
            <a:picLocks noGrp="1"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" name="Rectangle 15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Gas Cylinders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154"/>
          <p:cNvSpPr txBox="1">
            <a:spLocks noChangeArrowheads="1"/>
          </p:cNvSpPr>
          <p:nvPr/>
        </p:nvSpPr>
        <p:spPr bwMode="auto">
          <a:xfrm>
            <a:off x="457200" y="1295400"/>
            <a:ext cx="8305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800" dirty="0"/>
              <a:t>Gas cylinders can be transported in closed, ventilated vehicles and containers.</a:t>
            </a:r>
          </a:p>
        </p:txBody>
      </p:sp>
      <p:sp>
        <p:nvSpPr>
          <p:cNvPr id="60571" name="Text Box 155"/>
          <p:cNvSpPr txBox="1">
            <a:spLocks noChangeArrowheads="1"/>
          </p:cNvSpPr>
          <p:nvPr/>
        </p:nvSpPr>
        <p:spPr bwMode="auto">
          <a:xfrm>
            <a:off x="457200" y="2590800"/>
            <a:ext cx="8305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800" dirty="0"/>
              <a:t>Toxic gases must </a:t>
            </a:r>
            <a:r>
              <a:rPr lang="en-GB" sz="2800" dirty="0">
                <a:solidFill>
                  <a:srgbClr val="FFFF00"/>
                </a:solidFill>
              </a:rPr>
              <a:t>NEVER</a:t>
            </a:r>
            <a:r>
              <a:rPr lang="en-GB" sz="2800" dirty="0"/>
              <a:t> be transported in the same compartment as the vehicle </a:t>
            </a:r>
            <a:r>
              <a:rPr lang="en-GB" sz="2800" dirty="0" smtClean="0"/>
              <a:t>crew or any passengers.</a:t>
            </a:r>
            <a:endParaRPr lang="en-GB" sz="2800" dirty="0"/>
          </a:p>
        </p:txBody>
      </p:sp>
      <p:grpSp>
        <p:nvGrpSpPr>
          <p:cNvPr id="2" name="Group 163"/>
          <p:cNvGrpSpPr>
            <a:grpSpLocks/>
          </p:cNvGrpSpPr>
          <p:nvPr/>
        </p:nvGrpSpPr>
        <p:grpSpPr bwMode="auto">
          <a:xfrm>
            <a:off x="381000" y="4038600"/>
            <a:ext cx="3276600" cy="2286000"/>
            <a:chOff x="240" y="2544"/>
            <a:chExt cx="2064" cy="1440"/>
          </a:xfrm>
        </p:grpSpPr>
        <p:sp>
          <p:nvSpPr>
            <p:cNvPr id="45066" name="Oval 157"/>
            <p:cNvSpPr>
              <a:spLocks noChangeArrowheads="1"/>
            </p:cNvSpPr>
            <p:nvPr/>
          </p:nvSpPr>
          <p:spPr bwMode="auto">
            <a:xfrm rot="326420">
              <a:off x="240" y="3486"/>
              <a:ext cx="2011" cy="498"/>
            </a:xfrm>
            <a:prstGeom prst="ellipse">
              <a:avLst/>
            </a:prstGeom>
            <a:solidFill>
              <a:srgbClr val="000000">
                <a:alpha val="34901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5067" name="Picture 156" descr="Cylinder-blu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5400000">
              <a:off x="584" y="2200"/>
              <a:ext cx="1375" cy="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0575" name="Text Box 159"/>
          <p:cNvSpPr txBox="1">
            <a:spLocks noChangeArrowheads="1"/>
          </p:cNvSpPr>
          <p:nvPr/>
        </p:nvSpPr>
        <p:spPr bwMode="auto">
          <a:xfrm>
            <a:off x="3962400" y="4419600"/>
            <a:ext cx="5181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800" dirty="0"/>
              <a:t>LPG and other liquefied gases </a:t>
            </a:r>
            <a:r>
              <a:rPr lang="en-GB" sz="2800" dirty="0">
                <a:solidFill>
                  <a:srgbClr val="FFFF00"/>
                </a:solidFill>
              </a:rPr>
              <a:t>MUST</a:t>
            </a:r>
            <a:r>
              <a:rPr lang="en-GB" sz="2800" dirty="0"/>
              <a:t> be stowed </a:t>
            </a:r>
            <a:r>
              <a:rPr lang="en-GB" sz="2800" dirty="0">
                <a:solidFill>
                  <a:srgbClr val="FFFF00"/>
                </a:solidFill>
              </a:rPr>
              <a:t>UPRIGHT</a:t>
            </a:r>
            <a:r>
              <a:rPr lang="en-GB" sz="2800" dirty="0"/>
              <a:t>.</a:t>
            </a:r>
          </a:p>
        </p:txBody>
      </p:sp>
      <p:pic>
        <p:nvPicPr>
          <p:cNvPr id="45063" name="Picture 160" descr="2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61" descr="2_2notex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62" descr="2_1notext"/>
          <p:cNvPicPr>
            <a:picLocks noGrp="1"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Gas Cylinders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71" grpId="0"/>
      <p:bldP spid="6057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wessingtoncryogenics.co.uk/ALD-25%20and%20Base%20Troll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124200"/>
            <a:ext cx="2105025" cy="3133726"/>
          </a:xfrm>
          <a:prstGeom prst="rect">
            <a:avLst/>
          </a:prstGeom>
          <a:noFill/>
        </p:spPr>
      </p:pic>
      <p:pic>
        <p:nvPicPr>
          <p:cNvPr id="4" name="Picture 161" descr="2_2no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Cryostats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 Box 154"/>
          <p:cNvSpPr txBox="1">
            <a:spLocks noChangeArrowheads="1"/>
          </p:cNvSpPr>
          <p:nvPr/>
        </p:nvSpPr>
        <p:spPr bwMode="auto">
          <a:xfrm>
            <a:off x="304800" y="1066800"/>
            <a:ext cx="8534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 dirty="0" smtClean="0"/>
              <a:t>By design, cryostats and Dewar flasks cannot be hermetically sealed, and will constantly be venting large volumes of potentially asphyxiating or oxidizing gas.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2743200" y="3429000"/>
            <a:ext cx="601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 dirty="0" smtClean="0"/>
              <a:t>As before, these must </a:t>
            </a:r>
            <a:r>
              <a:rPr lang="en-GB" sz="2400" dirty="0" err="1" smtClean="0"/>
              <a:t>must</a:t>
            </a:r>
            <a:r>
              <a:rPr lang="en-GB" sz="2400" dirty="0" smtClean="0"/>
              <a:t> be secured in the vehicle and kept </a:t>
            </a:r>
            <a:r>
              <a:rPr lang="en-GB" sz="2400" dirty="0" smtClean="0">
                <a:solidFill>
                  <a:srgbClr val="FFFF00"/>
                </a:solidFill>
              </a:rPr>
              <a:t>UPRIGHT</a:t>
            </a:r>
            <a:r>
              <a:rPr lang="en-GB" sz="2400" dirty="0" smtClean="0"/>
              <a:t>.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0200" y="4038600"/>
            <a:ext cx="6324600" cy="2590800"/>
            <a:chOff x="1524000" y="1295400"/>
            <a:chExt cx="6324600" cy="2590800"/>
          </a:xfrm>
        </p:grpSpPr>
        <p:sp>
          <p:nvSpPr>
            <p:cNvPr id="3" name="Folded Corner 2"/>
            <p:cNvSpPr/>
            <p:nvPr/>
          </p:nvSpPr>
          <p:spPr bwMode="auto">
            <a:xfrm>
              <a:off x="1524000" y="1295400"/>
              <a:ext cx="6324600" cy="2590800"/>
            </a:xfrm>
            <a:prstGeom prst="foldedCorner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752600" y="1676400"/>
              <a:ext cx="5791200" cy="17543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 smtClean="0">
                  <a:solidFill>
                    <a:schemeClr val="tx2">
                      <a:lumMod val="10000"/>
                    </a:schemeClr>
                  </a:solidFill>
                </a:rPr>
                <a:t>WARNING:</a:t>
              </a:r>
            </a:p>
            <a:p>
              <a:pPr algn="ctr"/>
              <a:r>
                <a:rPr lang="en-GB" sz="3600" b="1" dirty="0" smtClean="0">
                  <a:solidFill>
                    <a:schemeClr val="tx2">
                      <a:lumMod val="10000"/>
                    </a:schemeClr>
                  </a:solidFill>
                </a:rPr>
                <a:t>NO VENTILATION</a:t>
              </a:r>
            </a:p>
            <a:p>
              <a:pPr algn="ctr"/>
              <a:r>
                <a:rPr lang="en-GB" sz="3600" b="1" dirty="0" smtClean="0">
                  <a:solidFill>
                    <a:schemeClr val="tx2">
                      <a:lumMod val="10000"/>
                    </a:schemeClr>
                  </a:solidFill>
                </a:rPr>
                <a:t>OPEN WITH CAUTION</a:t>
              </a:r>
              <a:endParaRPr lang="en-GB" sz="36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</p:grpSp>
      <p:pic>
        <p:nvPicPr>
          <p:cNvPr id="30722" name="Picture 2" descr="C:\Users\RoadSafe\Pictures\My Pictures\WELDER EXPLOSION 26MAY07\_42974405_alancarp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1" y="1219200"/>
            <a:ext cx="3545898" cy="26003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495800" y="1219200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err="1" smtClean="0"/>
              <a:t>Wolsingham</a:t>
            </a:r>
            <a:r>
              <a:rPr lang="en-GB" sz="2400" dirty="0" smtClean="0"/>
              <a:t>, County Durham, May 2007 – one dead due to blast injuries.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Gas Cylinders/Cryostats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Env. Hav.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D1B24"/>
              </a:clrFrom>
              <a:clrTo>
                <a:srgbClr val="ED1B2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1295400"/>
            <a:ext cx="493871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181600" y="1676400"/>
            <a:ext cx="3962400" cy="397033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400" dirty="0"/>
              <a:t>The Environmentally Hazardous </a:t>
            </a:r>
            <a:r>
              <a:rPr lang="en-GB" sz="2400" dirty="0" smtClean="0"/>
              <a:t>marking </a:t>
            </a:r>
            <a:r>
              <a:rPr lang="en-GB" sz="2400" dirty="0"/>
              <a:t>is required on packages of polluting materials containing more than 5kg/L.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2400" dirty="0"/>
              <a:t>As the UN re-classifies other goods, this marking will become far more common.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Environmentally Hazardous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57200" y="1219200"/>
            <a:ext cx="8305800" cy="5232400"/>
            <a:chOff x="381000" y="1143000"/>
            <a:chExt cx="8305800" cy="5232400"/>
          </a:xfrm>
        </p:grpSpPr>
        <p:pic>
          <p:nvPicPr>
            <p:cNvPr id="17" name="Picture 3" descr="13_13_37_we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1143000"/>
              <a:ext cx="3962400" cy="269240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18" name="Picture 4" descr="con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1000" y="3733800"/>
              <a:ext cx="3962400" cy="264160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1" name="Picture 9" descr="K-S-64-Car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43400" y="3657600"/>
              <a:ext cx="4343400" cy="270510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3" name="Picture 14" descr="road (415)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3400" y="1143000"/>
              <a:ext cx="4343400" cy="259080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</p:grpSp>
      <p:sp>
        <p:nvSpPr>
          <p:cNvPr id="13" name="Rectangle 1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Transport Chain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33400"/>
            <a:ext cx="9144000" cy="2308324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MEDICAL and BIOLOGICAL  departments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 descr="http://3.bp.blogspot.com/_STxfJ1IEutI/TSC0edGXqEI/AAAAAAAAEn4/RSJT9WFM_Dw/s1600/qmc%255B1%255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381000" y="1371600"/>
            <a:ext cx="8305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2800"/>
              <a:t>The heading of Class 6.2 covers infectious substances, which, for the purposes of ADR, are substances which are known or are reasonably expected to contain pathogens.</a:t>
            </a:r>
          </a:p>
        </p:txBody>
      </p:sp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381000" y="3581400"/>
            <a:ext cx="8305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2800"/>
              <a:t>Pathogens are defined as micro-organisms (including bacteria, viruses, parasites, moulds, spores and fungi) and other agents such as prions, which can cause disease in humans or animals.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Infectious Substances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 autoUpdateAnimBg="0"/>
      <p:bldP spid="17920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2" name="Text Box 1028"/>
          <p:cNvSpPr txBox="1">
            <a:spLocks noChangeArrowheads="1"/>
          </p:cNvSpPr>
          <p:nvPr/>
        </p:nvSpPr>
        <p:spPr bwMode="auto">
          <a:xfrm>
            <a:off x="304800" y="99060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/>
              <a:t>Class 6.2 is sub-divided as follows:</a:t>
            </a:r>
          </a:p>
        </p:txBody>
      </p:sp>
      <p:sp>
        <p:nvSpPr>
          <p:cNvPr id="181253" name="WordArt 1029"/>
          <p:cNvSpPr>
            <a:spLocks noChangeArrowheads="1" noChangeShapeType="1" noTextEdit="1"/>
          </p:cNvSpPr>
          <p:nvPr/>
        </p:nvSpPr>
        <p:spPr bwMode="auto">
          <a:xfrm>
            <a:off x="381000" y="1752600"/>
            <a:ext cx="8458200" cy="3733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- Infectious substances affecting </a:t>
            </a:r>
            <a:r>
              <a:rPr lang="en-GB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humans</a:t>
            </a:r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1"/>
              </a:solidFill>
              <a:latin typeface="Arial Black"/>
            </a:endParaRPr>
          </a:p>
          <a:p>
            <a:pPr algn="l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- Infectious substances affecting animals </a:t>
            </a:r>
            <a:r>
              <a:rPr lang="en-GB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only</a:t>
            </a:r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1"/>
              </a:solidFill>
              <a:latin typeface="Arial Black"/>
            </a:endParaRPr>
          </a:p>
          <a:p>
            <a:pPr algn="l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- Clinical </a:t>
            </a:r>
            <a:r>
              <a:rPr lang="en-GB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Wastes</a:t>
            </a:r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1"/>
              </a:solidFill>
              <a:latin typeface="Arial Black"/>
            </a:endParaRPr>
          </a:p>
          <a:p>
            <a:pPr algn="l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- </a:t>
            </a:r>
            <a:r>
              <a:rPr lang="en-GB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Biological Substances</a:t>
            </a:r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1"/>
              </a:solidFill>
              <a:latin typeface="Arial Black"/>
            </a:endParaRPr>
          </a:p>
        </p:txBody>
      </p:sp>
      <p:pic>
        <p:nvPicPr>
          <p:cNvPr id="181254" name="Picture 1030" descr="ClinicalWas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4267200"/>
            <a:ext cx="1643063" cy="22733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Infectious Substances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2" name="Text Box 1028"/>
          <p:cNvSpPr txBox="1">
            <a:spLocks noChangeArrowheads="1"/>
          </p:cNvSpPr>
          <p:nvPr/>
        </p:nvSpPr>
        <p:spPr bwMode="auto">
          <a:xfrm>
            <a:off x="304800" y="990600"/>
            <a:ext cx="8534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2800"/>
              <a:t>And in turn, Infectious substances are divided into the following categories:</a:t>
            </a:r>
          </a:p>
        </p:txBody>
      </p:sp>
      <p:sp>
        <p:nvSpPr>
          <p:cNvPr id="186373" name="WordArt 1029"/>
          <p:cNvSpPr>
            <a:spLocks noChangeArrowheads="1" noChangeShapeType="1" noTextEdit="1"/>
          </p:cNvSpPr>
          <p:nvPr/>
        </p:nvSpPr>
        <p:spPr bwMode="auto">
          <a:xfrm>
            <a:off x="762000" y="2362200"/>
            <a:ext cx="7696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CATEGORY A</a:t>
            </a:r>
          </a:p>
        </p:txBody>
      </p:sp>
      <p:sp>
        <p:nvSpPr>
          <p:cNvPr id="186374" name="Text Box 1030"/>
          <p:cNvSpPr txBox="1">
            <a:spLocks noChangeArrowheads="1"/>
          </p:cNvSpPr>
          <p:nvPr/>
        </p:nvSpPr>
        <p:spPr bwMode="auto">
          <a:xfrm>
            <a:off x="381000" y="3657600"/>
            <a:ext cx="8534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2800"/>
              <a:t>Are Infectious substances that are carried in a form that, when exposure to it occurs, is capable of causing permanent disability, life-threatening or fatal disease to either humans or animals.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Infectious Substances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3" grpId="0" animBg="1"/>
      <p:bldP spid="18637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Text Box 1028"/>
          <p:cNvSpPr txBox="1">
            <a:spLocks noChangeArrowheads="1"/>
          </p:cNvSpPr>
          <p:nvPr/>
        </p:nvSpPr>
        <p:spPr bwMode="auto">
          <a:xfrm>
            <a:off x="304800" y="990600"/>
            <a:ext cx="8534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2800" dirty="0"/>
              <a:t>These are assigned either one of </a:t>
            </a:r>
            <a:r>
              <a:rPr lang="en-GB" sz="2800" dirty="0" smtClean="0"/>
              <a:t>these                </a:t>
            </a:r>
            <a:r>
              <a:rPr lang="en-GB" sz="2800" dirty="0"/>
              <a:t>UN Numbers:</a:t>
            </a:r>
          </a:p>
        </p:txBody>
      </p:sp>
      <p:sp>
        <p:nvSpPr>
          <p:cNvPr id="182277" name="WordArt 1029"/>
          <p:cNvSpPr>
            <a:spLocks noChangeArrowheads="1" noChangeShapeType="1" noTextEdit="1"/>
          </p:cNvSpPr>
          <p:nvPr/>
        </p:nvSpPr>
        <p:spPr bwMode="auto">
          <a:xfrm>
            <a:off x="762000" y="2362200"/>
            <a:ext cx="7696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UN 2814</a:t>
            </a:r>
          </a:p>
        </p:txBody>
      </p:sp>
      <p:sp>
        <p:nvSpPr>
          <p:cNvPr id="182278" name="WordArt 1030"/>
          <p:cNvSpPr>
            <a:spLocks noChangeArrowheads="1" noChangeShapeType="1" noTextEdit="1"/>
          </p:cNvSpPr>
          <p:nvPr/>
        </p:nvSpPr>
        <p:spPr bwMode="auto">
          <a:xfrm>
            <a:off x="838200" y="3886200"/>
            <a:ext cx="7696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UN 2900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Infectious Substances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7" grpId="0"/>
      <p:bldP spid="18227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7" name="WordArt 1029"/>
          <p:cNvSpPr>
            <a:spLocks noChangeArrowheads="1" noChangeShapeType="1" noTextEdit="1"/>
          </p:cNvSpPr>
          <p:nvPr/>
        </p:nvSpPr>
        <p:spPr bwMode="auto">
          <a:xfrm>
            <a:off x="762000" y="2209800"/>
            <a:ext cx="7696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CATEGORY B</a:t>
            </a:r>
          </a:p>
        </p:txBody>
      </p:sp>
      <p:sp>
        <p:nvSpPr>
          <p:cNvPr id="187398" name="Text Box 1030"/>
          <p:cNvSpPr txBox="1">
            <a:spLocks noChangeArrowheads="1"/>
          </p:cNvSpPr>
          <p:nvPr/>
        </p:nvSpPr>
        <p:spPr bwMode="auto">
          <a:xfrm>
            <a:off x="381000" y="3886200"/>
            <a:ext cx="8534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2800"/>
              <a:t>Are Infectious substances that do not meet the criteria for inclusion in Category A.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Infectious Substances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7" grpId="0" animBg="1"/>
      <p:bldP spid="187398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304800" y="121920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2800"/>
              <a:t>These are assigned to UN Number:</a:t>
            </a:r>
          </a:p>
        </p:txBody>
      </p:sp>
      <p:sp>
        <p:nvSpPr>
          <p:cNvPr id="183301" name="WordArt 5"/>
          <p:cNvSpPr>
            <a:spLocks noChangeArrowheads="1" noChangeShapeType="1" noTextEdit="1"/>
          </p:cNvSpPr>
          <p:nvPr/>
        </p:nvSpPr>
        <p:spPr bwMode="auto">
          <a:xfrm>
            <a:off x="762000" y="2971800"/>
            <a:ext cx="7696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UN 3373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Infectious Substances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304800" y="1066800"/>
            <a:ext cx="83820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/>
              <a:t>Category A substances must be labelled with a Class 6.2 hazard diamond:</a:t>
            </a:r>
            <a:endParaRPr lang="en-US" sz="2400"/>
          </a:p>
        </p:txBody>
      </p:sp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304800" y="3810000"/>
            <a:ext cx="83820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/>
              <a:t>Category B substances must show the UN number in a diamond shaped area:</a:t>
            </a:r>
            <a:endParaRPr lang="en-US" sz="240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486400" y="1447800"/>
            <a:ext cx="2281238" cy="2286000"/>
            <a:chOff x="3456" y="912"/>
            <a:chExt cx="1437" cy="1440"/>
          </a:xfrm>
        </p:grpSpPr>
        <p:sp>
          <p:nvSpPr>
            <p:cNvPr id="147463" name="AutoShape 7"/>
            <p:cNvSpPr>
              <a:spLocks noChangeArrowheads="1"/>
            </p:cNvSpPr>
            <p:nvPr/>
          </p:nvSpPr>
          <p:spPr bwMode="auto">
            <a:xfrm>
              <a:off x="3504" y="960"/>
              <a:ext cx="1344" cy="1344"/>
            </a:xfrm>
            <a:prstGeom prst="diamond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47462" name="Picture 6" descr="1144086941_LAB-T62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56" y="912"/>
              <a:ext cx="1437" cy="1440"/>
            </a:xfrm>
            <a:prstGeom prst="rect">
              <a:avLst/>
            </a:prstGeom>
            <a:noFill/>
          </p:spPr>
        </p:pic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562600" y="4495800"/>
            <a:ext cx="2133600" cy="2133600"/>
            <a:chOff x="3504" y="2832"/>
            <a:chExt cx="1344" cy="1344"/>
          </a:xfrm>
        </p:grpSpPr>
        <p:sp>
          <p:nvSpPr>
            <p:cNvPr id="147464" name="AutoShape 8"/>
            <p:cNvSpPr>
              <a:spLocks noChangeArrowheads="1"/>
            </p:cNvSpPr>
            <p:nvPr/>
          </p:nvSpPr>
          <p:spPr bwMode="auto">
            <a:xfrm>
              <a:off x="3504" y="2832"/>
              <a:ext cx="1344" cy="1344"/>
            </a:xfrm>
            <a:prstGeom prst="diamond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66" name="AutoShape 10"/>
            <p:cNvSpPr>
              <a:spLocks noChangeArrowheads="1"/>
            </p:cNvSpPr>
            <p:nvPr/>
          </p:nvSpPr>
          <p:spPr bwMode="auto">
            <a:xfrm>
              <a:off x="3552" y="2880"/>
              <a:ext cx="1248" cy="1248"/>
            </a:xfrm>
            <a:prstGeom prst="diamond">
              <a:avLst/>
            </a:prstGeom>
            <a:solidFill>
              <a:schemeClr val="tx1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67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3744" y="3360"/>
              <a:ext cx="864" cy="2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GB" sz="3600" kern="10">
                  <a:ln w="9525">
                    <a:noFill/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/>
                </a:rPr>
                <a:t>UN 3373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Infectious substances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Infectious substances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0668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Like all Dangerous Goods, infectious substances have explicit Packing Instructions (</a:t>
            </a:r>
            <a:r>
              <a:rPr lang="en-GB" sz="2400" b="1" dirty="0" smtClean="0"/>
              <a:t>P620</a:t>
            </a:r>
            <a:r>
              <a:rPr lang="en-GB" sz="2400" dirty="0" smtClean="0"/>
              <a:t> for Category A, and </a:t>
            </a:r>
            <a:r>
              <a:rPr lang="en-GB" sz="2400" b="1" dirty="0" smtClean="0"/>
              <a:t>P650</a:t>
            </a:r>
            <a:r>
              <a:rPr lang="en-GB" sz="2400" dirty="0" smtClean="0"/>
              <a:t> for Category B).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24384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Category A (UN </a:t>
            </a:r>
            <a:r>
              <a:rPr lang="en-GB" sz="2400" dirty="0" err="1" smtClean="0"/>
              <a:t>No.s</a:t>
            </a:r>
            <a:r>
              <a:rPr lang="en-GB" sz="2400" dirty="0" smtClean="0"/>
              <a:t> 2814 and 2900) must also be in UN approved Packages:</a:t>
            </a:r>
          </a:p>
        </p:txBody>
      </p:sp>
      <p:grpSp>
        <p:nvGrpSpPr>
          <p:cNvPr id="14" name="Group 22"/>
          <p:cNvGrpSpPr>
            <a:grpSpLocks/>
          </p:cNvGrpSpPr>
          <p:nvPr/>
        </p:nvGrpSpPr>
        <p:grpSpPr bwMode="auto">
          <a:xfrm>
            <a:off x="381000" y="4038600"/>
            <a:ext cx="1600200" cy="1565275"/>
            <a:chOff x="2064" y="2898"/>
            <a:chExt cx="1325" cy="1256"/>
          </a:xfrm>
        </p:grpSpPr>
        <p:sp>
          <p:nvSpPr>
            <p:cNvPr id="15" name="Oval 10"/>
            <p:cNvSpPr>
              <a:spLocks noChangeArrowheads="1"/>
            </p:cNvSpPr>
            <p:nvPr/>
          </p:nvSpPr>
          <p:spPr bwMode="auto">
            <a:xfrm>
              <a:off x="2064" y="2898"/>
              <a:ext cx="1325" cy="1256"/>
            </a:xfrm>
            <a:prstGeom prst="ellips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2400"/>
            </a:p>
          </p:txBody>
        </p:sp>
        <p:grpSp>
          <p:nvGrpSpPr>
            <p:cNvPr id="16" name="Group 21"/>
            <p:cNvGrpSpPr>
              <a:grpSpLocks/>
            </p:cNvGrpSpPr>
            <p:nvPr/>
          </p:nvGrpSpPr>
          <p:grpSpPr bwMode="auto">
            <a:xfrm>
              <a:off x="2448" y="3072"/>
              <a:ext cx="576" cy="888"/>
              <a:chOff x="4272" y="2736"/>
              <a:chExt cx="480" cy="888"/>
            </a:xfrm>
          </p:grpSpPr>
          <p:sp>
            <p:nvSpPr>
              <p:cNvPr id="17" name="WordArt 19"/>
              <p:cNvSpPr>
                <a:spLocks noChangeArrowheads="1" noChangeShapeType="1" noTextEdit="1"/>
              </p:cNvSpPr>
              <p:nvPr/>
            </p:nvSpPr>
            <p:spPr bwMode="auto">
              <a:xfrm>
                <a:off x="4272" y="2736"/>
                <a:ext cx="480" cy="40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GB" sz="24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 Black"/>
                  </a:rPr>
                  <a:t>U</a:t>
                </a:r>
              </a:p>
            </p:txBody>
          </p:sp>
          <p:sp>
            <p:nvSpPr>
              <p:cNvPr id="18" name="WordArt 20"/>
              <p:cNvSpPr>
                <a:spLocks noChangeArrowheads="1" noChangeShapeType="1" noTextEdit="1"/>
              </p:cNvSpPr>
              <p:nvPr/>
            </p:nvSpPr>
            <p:spPr bwMode="auto">
              <a:xfrm rot="10800000">
                <a:off x="4272" y="3216"/>
                <a:ext cx="480" cy="40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GB" sz="24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 Black"/>
                  </a:rPr>
                  <a:t>U</a:t>
                </a:r>
              </a:p>
            </p:txBody>
          </p:sp>
        </p:grpSp>
      </p:grpSp>
      <p:sp>
        <p:nvSpPr>
          <p:cNvPr id="19" name="WordArt 1029"/>
          <p:cNvSpPr>
            <a:spLocks noChangeArrowheads="1" noChangeShapeType="1" noTextEdit="1"/>
          </p:cNvSpPr>
          <p:nvPr/>
        </p:nvSpPr>
        <p:spPr bwMode="auto">
          <a:xfrm>
            <a:off x="2133600" y="4343400"/>
            <a:ext cx="6705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4G/CLASS 6.2/10/GB/1234</a:t>
            </a:r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35"/>
          <p:cNvSpPr>
            <a:spLocks noChangeShapeType="1"/>
          </p:cNvSpPr>
          <p:nvPr/>
        </p:nvSpPr>
        <p:spPr bwMode="auto">
          <a:xfrm flipH="1">
            <a:off x="3124200" y="914400"/>
            <a:ext cx="2590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7653" name="Line 37"/>
          <p:cNvSpPr>
            <a:spLocks noChangeShapeType="1"/>
          </p:cNvSpPr>
          <p:nvPr/>
        </p:nvSpPr>
        <p:spPr bwMode="auto">
          <a:xfrm flipH="1">
            <a:off x="3505200" y="2514600"/>
            <a:ext cx="2209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7655" name="Line 39"/>
          <p:cNvSpPr>
            <a:spLocks noChangeShapeType="1"/>
          </p:cNvSpPr>
          <p:nvPr/>
        </p:nvSpPr>
        <p:spPr bwMode="auto">
          <a:xfrm flipH="1">
            <a:off x="4038600" y="5410200"/>
            <a:ext cx="1676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3528" name="Text Box 40"/>
          <p:cNvSpPr txBox="1">
            <a:spLocks noChangeArrowheads="1"/>
          </p:cNvSpPr>
          <p:nvPr/>
        </p:nvSpPr>
        <p:spPr bwMode="auto">
          <a:xfrm>
            <a:off x="5791200" y="533400"/>
            <a:ext cx="274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GB" sz="2000" dirty="0" err="1">
                <a:latin typeface="Tahoma" pitchFamily="34" charset="0"/>
              </a:rPr>
              <a:t>Leakproof</a:t>
            </a:r>
            <a:r>
              <a:rPr lang="en-GB" sz="2000" dirty="0">
                <a:latin typeface="Tahoma" pitchFamily="34" charset="0"/>
              </a:rPr>
              <a:t> inner primary receptacles</a:t>
            </a:r>
          </a:p>
        </p:txBody>
      </p:sp>
      <p:sp>
        <p:nvSpPr>
          <p:cNvPr id="63529" name="Text Box 41"/>
          <p:cNvSpPr txBox="1">
            <a:spLocks noChangeArrowheads="1"/>
          </p:cNvSpPr>
          <p:nvPr/>
        </p:nvSpPr>
        <p:spPr bwMode="auto">
          <a:xfrm>
            <a:off x="5791200" y="1600200"/>
            <a:ext cx="274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GB" sz="2000" dirty="0">
                <a:latin typeface="Tahoma" pitchFamily="34" charset="0"/>
              </a:rPr>
              <a:t>Absorbent material</a:t>
            </a:r>
          </a:p>
        </p:txBody>
      </p:sp>
      <p:sp>
        <p:nvSpPr>
          <p:cNvPr id="63530" name="Text Box 42"/>
          <p:cNvSpPr txBox="1">
            <a:spLocks noChangeArrowheads="1"/>
          </p:cNvSpPr>
          <p:nvPr/>
        </p:nvSpPr>
        <p:spPr bwMode="auto">
          <a:xfrm>
            <a:off x="5791200" y="2209800"/>
            <a:ext cx="274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GB" sz="2000" dirty="0" err="1">
                <a:latin typeface="Tahoma" pitchFamily="34" charset="0"/>
              </a:rPr>
              <a:t>Leakproof</a:t>
            </a:r>
            <a:r>
              <a:rPr lang="en-GB" sz="2000" dirty="0">
                <a:latin typeface="Tahoma" pitchFamily="34" charset="0"/>
              </a:rPr>
              <a:t> secondary packaging</a:t>
            </a:r>
          </a:p>
        </p:txBody>
      </p:sp>
      <p:sp>
        <p:nvSpPr>
          <p:cNvPr id="63531" name="Text Box 43"/>
          <p:cNvSpPr txBox="1">
            <a:spLocks noChangeArrowheads="1"/>
          </p:cNvSpPr>
          <p:nvPr/>
        </p:nvSpPr>
        <p:spPr bwMode="auto">
          <a:xfrm>
            <a:off x="5791200" y="3352800"/>
            <a:ext cx="274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GB" sz="2000" dirty="0">
                <a:latin typeface="Tahoma" pitchFamily="34" charset="0"/>
              </a:rPr>
              <a:t>Itemised list of contents</a:t>
            </a:r>
          </a:p>
        </p:txBody>
      </p:sp>
      <p:sp>
        <p:nvSpPr>
          <p:cNvPr id="63532" name="Text Box 44"/>
          <p:cNvSpPr txBox="1">
            <a:spLocks noChangeArrowheads="1"/>
          </p:cNvSpPr>
          <p:nvPr/>
        </p:nvSpPr>
        <p:spPr bwMode="auto">
          <a:xfrm>
            <a:off x="5791200" y="5029200"/>
            <a:ext cx="3124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GB" sz="2000" dirty="0">
                <a:latin typeface="Tahoma" pitchFamily="34" charset="0"/>
              </a:rPr>
              <a:t>Rigid </a:t>
            </a:r>
            <a:r>
              <a:rPr lang="en-GB" sz="2000" dirty="0" smtClean="0">
                <a:latin typeface="Tahoma" pitchFamily="34" charset="0"/>
              </a:rPr>
              <a:t>UN approved outer packaging.</a:t>
            </a:r>
            <a:endParaRPr lang="en-GB" sz="2000" dirty="0">
              <a:latin typeface="Tahoma" pitchFamily="34" charset="0"/>
            </a:endParaRPr>
          </a:p>
        </p:txBody>
      </p:sp>
      <p:sp>
        <p:nvSpPr>
          <p:cNvPr id="27652" name="Line 36"/>
          <p:cNvSpPr>
            <a:spLocks noChangeShapeType="1"/>
          </p:cNvSpPr>
          <p:nvPr/>
        </p:nvSpPr>
        <p:spPr bwMode="auto">
          <a:xfrm flipH="1">
            <a:off x="3124200" y="1828800"/>
            <a:ext cx="2590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51" name="Group 50"/>
          <p:cNvGrpSpPr/>
          <p:nvPr/>
        </p:nvGrpSpPr>
        <p:grpSpPr>
          <a:xfrm>
            <a:off x="152400" y="152400"/>
            <a:ext cx="4464051" cy="6705601"/>
            <a:chOff x="152400" y="152400"/>
            <a:chExt cx="4464051" cy="6705601"/>
          </a:xfrm>
        </p:grpSpPr>
        <p:sp>
          <p:nvSpPr>
            <p:cNvPr id="27665" name="AutoShape 4"/>
            <p:cNvSpPr>
              <a:spLocks noChangeArrowheads="1"/>
            </p:cNvSpPr>
            <p:nvPr/>
          </p:nvSpPr>
          <p:spPr bwMode="auto">
            <a:xfrm rot="8203993" flipH="1">
              <a:off x="461963" y="3505200"/>
              <a:ext cx="1241425" cy="673100"/>
            </a:xfrm>
            <a:prstGeom prst="parallelogram">
              <a:avLst>
                <a:gd name="adj" fmla="val 46108"/>
              </a:avLst>
            </a:prstGeom>
            <a:solidFill>
              <a:schemeClr val="fol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AutoShape 5"/>
            <p:cNvSpPr>
              <a:spLocks noChangeArrowheads="1"/>
            </p:cNvSpPr>
            <p:nvPr/>
          </p:nvSpPr>
          <p:spPr bwMode="auto">
            <a:xfrm>
              <a:off x="2555875" y="3349625"/>
              <a:ext cx="1860550" cy="466725"/>
            </a:xfrm>
            <a:prstGeom prst="parallelogram">
              <a:avLst>
                <a:gd name="adj" fmla="val 99660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Rectangle 6"/>
            <p:cNvSpPr>
              <a:spLocks noChangeArrowheads="1"/>
            </p:cNvSpPr>
            <p:nvPr/>
          </p:nvSpPr>
          <p:spPr bwMode="auto">
            <a:xfrm>
              <a:off x="927100" y="4440238"/>
              <a:ext cx="2403475" cy="2417763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668" name="AutoShape 7"/>
            <p:cNvSpPr>
              <a:spLocks noChangeArrowheads="1"/>
            </p:cNvSpPr>
            <p:nvPr/>
          </p:nvSpPr>
          <p:spPr bwMode="auto">
            <a:xfrm>
              <a:off x="1625600" y="2179638"/>
              <a:ext cx="1704975" cy="2182813"/>
            </a:xfrm>
            <a:prstGeom prst="can">
              <a:avLst>
                <a:gd name="adj" fmla="val 32007"/>
              </a:avLst>
            </a:prstGeom>
            <a:gradFill rotWithShape="1">
              <a:gsLst>
                <a:gs pos="0">
                  <a:srgbClr val="76762F"/>
                </a:gs>
                <a:gs pos="50000">
                  <a:srgbClr val="FFFF66"/>
                </a:gs>
                <a:gs pos="100000">
                  <a:srgbClr val="76762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9" name="AutoShape 8"/>
            <p:cNvSpPr>
              <a:spLocks noChangeArrowheads="1"/>
            </p:cNvSpPr>
            <p:nvPr/>
          </p:nvSpPr>
          <p:spPr bwMode="auto">
            <a:xfrm>
              <a:off x="1547813" y="2024063"/>
              <a:ext cx="1860550" cy="779463"/>
            </a:xfrm>
            <a:prstGeom prst="can">
              <a:avLst>
                <a:gd name="adj" fmla="val 46667"/>
              </a:avLst>
            </a:prstGeom>
            <a:gradFill rotWithShape="1">
              <a:gsLst>
                <a:gs pos="0">
                  <a:srgbClr val="76762F"/>
                </a:gs>
                <a:gs pos="50000">
                  <a:srgbClr val="FFFF66"/>
                </a:gs>
                <a:gs pos="100000">
                  <a:srgbClr val="76762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0" name="Text Box 9"/>
            <p:cNvSpPr txBox="1">
              <a:spLocks noChangeArrowheads="1"/>
            </p:cNvSpPr>
            <p:nvPr/>
          </p:nvSpPr>
          <p:spPr bwMode="auto">
            <a:xfrm>
              <a:off x="1066800" y="4648200"/>
              <a:ext cx="10858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GB" sz="1400" b="1" dirty="0">
                  <a:solidFill>
                    <a:srgbClr val="000000"/>
                  </a:solidFill>
                  <a:latin typeface="Tahoma" pitchFamily="34" charset="0"/>
                </a:rPr>
                <a:t> </a:t>
              </a:r>
              <a:r>
                <a:rPr lang="en-GB" sz="1400" b="1" dirty="0" smtClean="0">
                  <a:solidFill>
                    <a:srgbClr val="000000"/>
                  </a:solidFill>
                  <a:latin typeface="Tahoma" pitchFamily="34" charset="0"/>
                </a:rPr>
                <a:t>UN 2814</a:t>
              </a:r>
              <a:endParaRPr lang="en-GB" sz="1400" b="1" dirty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27672" name="AutoShape 11"/>
            <p:cNvSpPr>
              <a:spLocks noChangeArrowheads="1"/>
            </p:cNvSpPr>
            <p:nvPr/>
          </p:nvSpPr>
          <p:spPr bwMode="auto">
            <a:xfrm rot="21420336" flipH="1">
              <a:off x="927100" y="3816350"/>
              <a:ext cx="698500" cy="623888"/>
            </a:xfrm>
            <a:prstGeom prst="rtTriangle">
              <a:avLst/>
            </a:prstGeom>
            <a:gradFill rotWithShape="1">
              <a:gsLst>
                <a:gs pos="0">
                  <a:srgbClr val="000000">
                    <a:alpha val="37999"/>
                  </a:srgbClr>
                </a:gs>
                <a:gs pos="100000">
                  <a:srgbClr val="000000">
                    <a:alpha val="37999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3" name="Line 12"/>
            <p:cNvSpPr>
              <a:spLocks noChangeShapeType="1"/>
            </p:cNvSpPr>
            <p:nvPr/>
          </p:nvSpPr>
          <p:spPr bwMode="auto">
            <a:xfrm>
              <a:off x="3486150" y="4519613"/>
              <a:ext cx="0" cy="701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>
              <a:flatTx/>
            </a:bodyPr>
            <a:lstStyle/>
            <a:p>
              <a:endParaRPr lang="en-GB"/>
            </a:p>
          </p:txBody>
        </p:sp>
        <p:sp>
          <p:nvSpPr>
            <p:cNvPr id="27674" name="Line 13"/>
            <p:cNvSpPr>
              <a:spLocks noChangeShapeType="1"/>
            </p:cNvSpPr>
            <p:nvPr/>
          </p:nvSpPr>
          <p:spPr bwMode="auto">
            <a:xfrm>
              <a:off x="3486150" y="5532438"/>
              <a:ext cx="0" cy="701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>
              <a:flatTx/>
            </a:bodyPr>
            <a:lstStyle/>
            <a:p>
              <a:endParaRPr lang="en-GB"/>
            </a:p>
          </p:txBody>
        </p:sp>
        <p:sp>
          <p:nvSpPr>
            <p:cNvPr id="27675" name="Oval 14"/>
            <p:cNvSpPr>
              <a:spLocks noChangeArrowheads="1"/>
            </p:cNvSpPr>
            <p:nvPr/>
          </p:nvSpPr>
          <p:spPr bwMode="auto">
            <a:xfrm>
              <a:off x="1625600" y="2024063"/>
              <a:ext cx="1704975" cy="311150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3" name="AutoShape 15"/>
            <p:cNvSpPr>
              <a:spLocks noChangeArrowheads="1"/>
            </p:cNvSpPr>
            <p:nvPr/>
          </p:nvSpPr>
          <p:spPr bwMode="auto">
            <a:xfrm>
              <a:off x="1703388" y="1244600"/>
              <a:ext cx="1549400" cy="1090613"/>
            </a:xfrm>
            <a:prstGeom prst="can">
              <a:avLst>
                <a:gd name="adj" fmla="val 33972"/>
              </a:avLst>
            </a:prstGeom>
            <a:gradFill rotWithShape="1">
              <a:gsLst>
                <a:gs pos="0">
                  <a:schemeClr val="tx1">
                    <a:gamma/>
                    <a:shade val="79216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79216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7677" name="Oval 16"/>
            <p:cNvSpPr>
              <a:spLocks noChangeArrowheads="1"/>
            </p:cNvSpPr>
            <p:nvPr/>
          </p:nvSpPr>
          <p:spPr bwMode="auto">
            <a:xfrm>
              <a:off x="1781175" y="1400175"/>
              <a:ext cx="387350" cy="7778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8" name="Oval 17"/>
            <p:cNvSpPr>
              <a:spLocks noChangeArrowheads="1"/>
            </p:cNvSpPr>
            <p:nvPr/>
          </p:nvSpPr>
          <p:spPr bwMode="auto">
            <a:xfrm>
              <a:off x="2322513" y="1322388"/>
              <a:ext cx="388938" cy="77788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9" name="Oval 18"/>
            <p:cNvSpPr>
              <a:spLocks noChangeArrowheads="1"/>
            </p:cNvSpPr>
            <p:nvPr/>
          </p:nvSpPr>
          <p:spPr bwMode="auto">
            <a:xfrm>
              <a:off x="2787650" y="1400175"/>
              <a:ext cx="388938" cy="77788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0" name="Oval 19"/>
            <p:cNvSpPr>
              <a:spLocks noChangeArrowheads="1"/>
            </p:cNvSpPr>
            <p:nvPr/>
          </p:nvSpPr>
          <p:spPr bwMode="auto">
            <a:xfrm>
              <a:off x="2322513" y="1477963"/>
              <a:ext cx="388938" cy="7778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 rot="19391451">
              <a:off x="307975" y="776288"/>
              <a:ext cx="1860550" cy="611188"/>
              <a:chOff x="4080" y="1248"/>
              <a:chExt cx="1152" cy="376"/>
            </a:xfrm>
          </p:grpSpPr>
          <p:sp>
            <p:nvSpPr>
              <p:cNvPr id="27694" name="AutoShape 21"/>
              <p:cNvSpPr>
                <a:spLocks noChangeArrowheads="1"/>
              </p:cNvSpPr>
              <p:nvPr/>
            </p:nvSpPr>
            <p:spPr bwMode="auto">
              <a:xfrm>
                <a:off x="4080" y="1344"/>
                <a:ext cx="1152" cy="280"/>
              </a:xfrm>
              <a:prstGeom prst="can">
                <a:avLst>
                  <a:gd name="adj" fmla="val 46667"/>
                </a:avLst>
              </a:prstGeom>
              <a:gradFill rotWithShape="1">
                <a:gsLst>
                  <a:gs pos="0">
                    <a:srgbClr val="76762F"/>
                  </a:gs>
                  <a:gs pos="50000">
                    <a:srgbClr val="FFFF66"/>
                  </a:gs>
                  <a:gs pos="100000">
                    <a:srgbClr val="76762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5" name="AutoShape 22"/>
              <p:cNvSpPr>
                <a:spLocks noChangeArrowheads="1"/>
              </p:cNvSpPr>
              <p:nvPr/>
            </p:nvSpPr>
            <p:spPr bwMode="auto">
              <a:xfrm>
                <a:off x="4272" y="1248"/>
                <a:ext cx="720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1177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582" y="13427"/>
                    </a:moveTo>
                    <a:cubicBezTo>
                      <a:pt x="3275" y="12585"/>
                      <a:pt x="3119" y="11696"/>
                      <a:pt x="3119" y="10800"/>
                    </a:cubicBezTo>
                    <a:cubicBezTo>
                      <a:pt x="3119" y="6557"/>
                      <a:pt x="6557" y="3119"/>
                      <a:pt x="10800" y="3119"/>
                    </a:cubicBezTo>
                    <a:cubicBezTo>
                      <a:pt x="15042" y="3119"/>
                      <a:pt x="18481" y="6557"/>
                      <a:pt x="18481" y="10800"/>
                    </a:cubicBezTo>
                    <a:cubicBezTo>
                      <a:pt x="18481" y="11696"/>
                      <a:pt x="18324" y="12585"/>
                      <a:pt x="18017" y="13427"/>
                    </a:cubicBezTo>
                    <a:lnTo>
                      <a:pt x="20948" y="14494"/>
                    </a:lnTo>
                    <a:cubicBezTo>
                      <a:pt x="21379" y="13310"/>
                      <a:pt x="21600" y="12060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2060"/>
                      <a:pt x="220" y="13310"/>
                      <a:pt x="651" y="14494"/>
                    </a:cubicBezTo>
                    <a:close/>
                  </a:path>
                </a:pathLst>
              </a:custGeom>
              <a:solidFill>
                <a:srgbClr val="FFFF66"/>
              </a:solidFill>
              <a:ln w="9525"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00000" prstMaterial="legacyMatte">
                <a:bevelT w="13500" h="13500" prst="angle"/>
                <a:bevelB w="13500" h="13500" prst="angle"/>
                <a:extrusionClr>
                  <a:srgbClr val="FFFF66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</p:grpSp>
        <p:sp>
          <p:nvSpPr>
            <p:cNvPr id="63512" name="AutoShape 24"/>
            <p:cNvSpPr>
              <a:spLocks noChangeArrowheads="1"/>
            </p:cNvSpPr>
            <p:nvPr/>
          </p:nvSpPr>
          <p:spPr bwMode="auto">
            <a:xfrm rot="16200000">
              <a:off x="2163763" y="2808288"/>
              <a:ext cx="1014413" cy="1317625"/>
            </a:xfrm>
            <a:prstGeom prst="flowChartOnlineStorag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shade val="82353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2322513" y="152400"/>
              <a:ext cx="388938" cy="1014413"/>
              <a:chOff x="2832" y="96"/>
              <a:chExt cx="240" cy="624"/>
            </a:xfrm>
          </p:grpSpPr>
          <p:sp>
            <p:nvSpPr>
              <p:cNvPr id="27692" name="AutoShape 26"/>
              <p:cNvSpPr>
                <a:spLocks noChangeArrowheads="1"/>
              </p:cNvSpPr>
              <p:nvPr/>
            </p:nvSpPr>
            <p:spPr bwMode="auto">
              <a:xfrm>
                <a:off x="2880" y="144"/>
                <a:ext cx="144" cy="576"/>
              </a:xfrm>
              <a:prstGeom prst="ca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1">
                      <a:alpha val="46001"/>
                    </a:schemeClr>
                  </a:gs>
                  <a:gs pos="100000">
                    <a:srgbClr val="FF3300">
                      <a:alpha val="75998"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5" name="AutoShape 27"/>
              <p:cNvSpPr>
                <a:spLocks noChangeArrowheads="1"/>
              </p:cNvSpPr>
              <p:nvPr/>
            </p:nvSpPr>
            <p:spPr bwMode="auto">
              <a:xfrm>
                <a:off x="2832" y="96"/>
                <a:ext cx="240" cy="144"/>
              </a:xfrm>
              <a:prstGeom prst="can">
                <a:avLst>
                  <a:gd name="adj" fmla="val 47222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27685" name="AutoShape 28"/>
            <p:cNvSpPr>
              <a:spLocks noChangeArrowheads="1"/>
            </p:cNvSpPr>
            <p:nvPr/>
          </p:nvSpPr>
          <p:spPr bwMode="auto">
            <a:xfrm rot="10753367" flipV="1">
              <a:off x="152400" y="3967163"/>
              <a:ext cx="3176588" cy="466725"/>
            </a:xfrm>
            <a:prstGeom prst="parallelogram">
              <a:avLst>
                <a:gd name="adj" fmla="val 170153"/>
              </a:avLst>
            </a:prstGeom>
            <a:solidFill>
              <a:schemeClr val="fol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6" name="AutoShape 29"/>
            <p:cNvSpPr>
              <a:spLocks noChangeArrowheads="1"/>
            </p:cNvSpPr>
            <p:nvPr/>
          </p:nvSpPr>
          <p:spPr bwMode="auto">
            <a:xfrm rot="10753367" flipV="1">
              <a:off x="152400" y="3973513"/>
              <a:ext cx="3176588" cy="466725"/>
            </a:xfrm>
            <a:prstGeom prst="parallelogram">
              <a:avLst>
                <a:gd name="adj" fmla="val 170153"/>
              </a:avLst>
            </a:prstGeom>
            <a:gradFill rotWithShape="1">
              <a:gsLst>
                <a:gs pos="0">
                  <a:srgbClr val="000000">
                    <a:alpha val="18999"/>
                  </a:srgbClr>
                </a:gs>
                <a:gs pos="100000">
                  <a:srgbClr val="000000">
                    <a:alpha val="18999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2787650" y="307975"/>
              <a:ext cx="388938" cy="1014413"/>
              <a:chOff x="2832" y="96"/>
              <a:chExt cx="240" cy="624"/>
            </a:xfrm>
          </p:grpSpPr>
          <p:sp>
            <p:nvSpPr>
              <p:cNvPr id="27690" name="AutoShape 31"/>
              <p:cNvSpPr>
                <a:spLocks noChangeArrowheads="1"/>
              </p:cNvSpPr>
              <p:nvPr/>
            </p:nvSpPr>
            <p:spPr bwMode="auto">
              <a:xfrm>
                <a:off x="2880" y="144"/>
                <a:ext cx="144" cy="576"/>
              </a:xfrm>
              <a:prstGeom prst="ca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1">
                      <a:alpha val="46001"/>
                    </a:schemeClr>
                  </a:gs>
                  <a:gs pos="100000">
                    <a:srgbClr val="FF3300">
                      <a:alpha val="75998"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0" name="AutoShape 32"/>
              <p:cNvSpPr>
                <a:spLocks noChangeArrowheads="1"/>
              </p:cNvSpPr>
              <p:nvPr/>
            </p:nvSpPr>
            <p:spPr bwMode="auto">
              <a:xfrm>
                <a:off x="2832" y="96"/>
                <a:ext cx="240" cy="144"/>
              </a:xfrm>
              <a:prstGeom prst="can">
                <a:avLst>
                  <a:gd name="adj" fmla="val 47222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27688" name="Line 33"/>
            <p:cNvSpPr>
              <a:spLocks noChangeShapeType="1"/>
            </p:cNvSpPr>
            <p:nvPr/>
          </p:nvSpPr>
          <p:spPr bwMode="auto">
            <a:xfrm flipV="1">
              <a:off x="3951288" y="3349625"/>
              <a:ext cx="465138" cy="466725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689" name="AutoShape 34"/>
            <p:cNvSpPr>
              <a:spLocks noChangeArrowheads="1"/>
            </p:cNvSpPr>
            <p:nvPr/>
          </p:nvSpPr>
          <p:spPr bwMode="auto">
            <a:xfrm rot="19047286" flipV="1">
              <a:off x="3376613" y="3897313"/>
              <a:ext cx="1239838" cy="671513"/>
            </a:xfrm>
            <a:prstGeom prst="parallelogram">
              <a:avLst>
                <a:gd name="adj" fmla="val 46158"/>
              </a:avLst>
            </a:prstGeom>
            <a:solidFill>
              <a:schemeClr val="fol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AutoShape 45"/>
            <p:cNvSpPr>
              <a:spLocks noChangeArrowheads="1"/>
            </p:cNvSpPr>
            <p:nvPr/>
          </p:nvSpPr>
          <p:spPr bwMode="auto">
            <a:xfrm rot="16200000">
              <a:off x="2438400" y="609600"/>
              <a:ext cx="190500" cy="190500"/>
            </a:xfrm>
            <a:prstGeom prst="flowChartOnlineStorage">
              <a:avLst/>
            </a:prstGeom>
            <a:solidFill>
              <a:srgbClr val="EAEAEA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AutoShape 46"/>
            <p:cNvSpPr>
              <a:spLocks noChangeArrowheads="1"/>
            </p:cNvSpPr>
            <p:nvPr/>
          </p:nvSpPr>
          <p:spPr bwMode="auto">
            <a:xfrm rot="16200000">
              <a:off x="2895600" y="762000"/>
              <a:ext cx="190500" cy="190500"/>
            </a:xfrm>
            <a:prstGeom prst="flowChartOnlineStorage">
              <a:avLst/>
            </a:prstGeom>
            <a:solidFill>
              <a:srgbClr val="EAEAEA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8" name="Picture 41" descr="sign6-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87680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Oval 14"/>
            <p:cNvSpPr>
              <a:spLocks noChangeArrowheads="1"/>
            </p:cNvSpPr>
            <p:nvPr/>
          </p:nvSpPr>
          <p:spPr bwMode="auto">
            <a:xfrm>
              <a:off x="1066800" y="6324600"/>
              <a:ext cx="228600" cy="2286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500">
                  <a:solidFill>
                    <a:srgbClr val="000000"/>
                  </a:solidFill>
                  <a:latin typeface="Tahoma" pitchFamily="34" charset="0"/>
                </a:rPr>
                <a:t>U</a:t>
              </a:r>
            </a:p>
            <a:p>
              <a:pPr algn="ctr" eaLnBrk="0" hangingPunct="0"/>
              <a:r>
                <a:rPr lang="en-US" sz="500">
                  <a:solidFill>
                    <a:srgbClr val="000000"/>
                  </a:solidFill>
                  <a:latin typeface="Tahoma" pitchFamily="34" charset="0"/>
                </a:rPr>
                <a:t>n</a:t>
              </a:r>
            </a:p>
          </p:txBody>
        </p:sp>
        <p:sp>
          <p:nvSpPr>
            <p:cNvPr id="50" name="Text Box 15"/>
            <p:cNvSpPr txBox="1">
              <a:spLocks noChangeArrowheads="1"/>
            </p:cNvSpPr>
            <p:nvPr/>
          </p:nvSpPr>
          <p:spPr bwMode="auto">
            <a:xfrm>
              <a:off x="838200" y="6324600"/>
              <a:ext cx="2819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900" b="1" dirty="0" smtClean="0">
                  <a:solidFill>
                    <a:srgbClr val="000000"/>
                  </a:solidFill>
                  <a:latin typeface="Tahoma" pitchFamily="34" charset="0"/>
                </a:rPr>
                <a:t>4G/CLASS 6.2/S/09/GB/3798</a:t>
              </a:r>
              <a:endParaRPr lang="en-US" sz="900" b="1" dirty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27654" name="Line 38"/>
          <p:cNvSpPr>
            <a:spLocks noChangeShapeType="1"/>
          </p:cNvSpPr>
          <p:nvPr/>
        </p:nvSpPr>
        <p:spPr bwMode="auto">
          <a:xfrm flipH="1">
            <a:off x="3124200" y="3657600"/>
            <a:ext cx="2590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argolu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828800"/>
            <a:ext cx="7620000" cy="5029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0" y="1447800"/>
            <a:ext cx="6781800" cy="13731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dirty="0">
                <a:latin typeface="Tahoma" pitchFamily="34" charset="0"/>
              </a:rPr>
              <a:t>Dangerous Goods by air are governed by the IATA (</a:t>
            </a:r>
            <a:r>
              <a:rPr lang="en-GB" sz="2800" dirty="0">
                <a:solidFill>
                  <a:srgbClr val="FFFF00"/>
                </a:solidFill>
                <a:latin typeface="Tahoma" pitchFamily="34" charset="0"/>
              </a:rPr>
              <a:t>International Air Transport Association</a:t>
            </a:r>
            <a:r>
              <a:rPr lang="en-GB" sz="2800" dirty="0">
                <a:latin typeface="Tahoma" pitchFamily="34" charset="0"/>
              </a:rPr>
              <a:t>) Regulations.</a:t>
            </a:r>
          </a:p>
        </p:txBody>
      </p:sp>
      <p:pic>
        <p:nvPicPr>
          <p:cNvPr id="34821" name="Picture 5" descr="IATA 48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7100" y="4352925"/>
            <a:ext cx="1866900" cy="2505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Dangerous Goods by Air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0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Infectious substances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0668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Category B, Biological Substances (e.g. samples, vaccines, cultures etc) are exempt from the rest of ADR provided they are correctly packaged to the specifications in </a:t>
            </a:r>
            <a:r>
              <a:rPr lang="en-GB" sz="2400" b="1" dirty="0" smtClean="0"/>
              <a:t>P650</a:t>
            </a:r>
            <a:r>
              <a:rPr lang="en-GB" sz="2400" dirty="0" smtClean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" y="30480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Remember these can even go in the post.</a:t>
            </a:r>
          </a:p>
        </p:txBody>
      </p:sp>
      <p:pic>
        <p:nvPicPr>
          <p:cNvPr id="211971" name="Picture 3" descr="TSS green plastic sack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733800"/>
            <a:ext cx="4191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35"/>
          <p:cNvSpPr>
            <a:spLocks noChangeShapeType="1"/>
          </p:cNvSpPr>
          <p:nvPr/>
        </p:nvSpPr>
        <p:spPr bwMode="auto">
          <a:xfrm flipH="1">
            <a:off x="3124200" y="914400"/>
            <a:ext cx="2590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7653" name="Line 37"/>
          <p:cNvSpPr>
            <a:spLocks noChangeShapeType="1"/>
          </p:cNvSpPr>
          <p:nvPr/>
        </p:nvSpPr>
        <p:spPr bwMode="auto">
          <a:xfrm flipH="1">
            <a:off x="3505200" y="2514600"/>
            <a:ext cx="2209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7655" name="Line 39"/>
          <p:cNvSpPr>
            <a:spLocks noChangeShapeType="1"/>
          </p:cNvSpPr>
          <p:nvPr/>
        </p:nvSpPr>
        <p:spPr bwMode="auto">
          <a:xfrm flipH="1">
            <a:off x="4114800" y="5029200"/>
            <a:ext cx="1676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3528" name="Text Box 40"/>
          <p:cNvSpPr txBox="1">
            <a:spLocks noChangeArrowheads="1"/>
          </p:cNvSpPr>
          <p:nvPr/>
        </p:nvSpPr>
        <p:spPr bwMode="auto">
          <a:xfrm>
            <a:off x="5791200" y="533400"/>
            <a:ext cx="274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GB" sz="2000" dirty="0" err="1">
                <a:latin typeface="Tahoma" pitchFamily="34" charset="0"/>
              </a:rPr>
              <a:t>Leakproof</a:t>
            </a:r>
            <a:r>
              <a:rPr lang="en-GB" sz="2000" dirty="0">
                <a:latin typeface="Tahoma" pitchFamily="34" charset="0"/>
              </a:rPr>
              <a:t> inner primary receptacles</a:t>
            </a:r>
          </a:p>
        </p:txBody>
      </p:sp>
      <p:sp>
        <p:nvSpPr>
          <p:cNvPr id="63529" name="Text Box 41"/>
          <p:cNvSpPr txBox="1">
            <a:spLocks noChangeArrowheads="1"/>
          </p:cNvSpPr>
          <p:nvPr/>
        </p:nvSpPr>
        <p:spPr bwMode="auto">
          <a:xfrm>
            <a:off x="5791200" y="1600200"/>
            <a:ext cx="274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GB" sz="2000" dirty="0">
                <a:latin typeface="Tahoma" pitchFamily="34" charset="0"/>
              </a:rPr>
              <a:t>Absorbent material</a:t>
            </a:r>
          </a:p>
        </p:txBody>
      </p:sp>
      <p:sp>
        <p:nvSpPr>
          <p:cNvPr id="63530" name="Text Box 42"/>
          <p:cNvSpPr txBox="1">
            <a:spLocks noChangeArrowheads="1"/>
          </p:cNvSpPr>
          <p:nvPr/>
        </p:nvSpPr>
        <p:spPr bwMode="auto">
          <a:xfrm>
            <a:off x="5791200" y="2209800"/>
            <a:ext cx="274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GB" sz="2000" dirty="0" err="1">
                <a:latin typeface="Tahoma" pitchFamily="34" charset="0"/>
              </a:rPr>
              <a:t>Leakproof</a:t>
            </a:r>
            <a:r>
              <a:rPr lang="en-GB" sz="2000" dirty="0">
                <a:latin typeface="Tahoma" pitchFamily="34" charset="0"/>
              </a:rPr>
              <a:t> secondary packaging</a:t>
            </a:r>
          </a:p>
        </p:txBody>
      </p:sp>
      <p:sp>
        <p:nvSpPr>
          <p:cNvPr id="63532" name="Text Box 44"/>
          <p:cNvSpPr txBox="1">
            <a:spLocks noChangeArrowheads="1"/>
          </p:cNvSpPr>
          <p:nvPr/>
        </p:nvSpPr>
        <p:spPr bwMode="auto">
          <a:xfrm>
            <a:off x="5791200" y="4495800"/>
            <a:ext cx="3124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GB" sz="2000" dirty="0">
                <a:latin typeface="Tahoma" pitchFamily="34" charset="0"/>
              </a:rPr>
              <a:t>Rigid outer packaging with cushioning material (e.g. </a:t>
            </a:r>
            <a:r>
              <a:rPr lang="en-GB" sz="2000" dirty="0" err="1">
                <a:latin typeface="Tahoma" pitchFamily="34" charset="0"/>
              </a:rPr>
              <a:t>styrofoam</a:t>
            </a:r>
            <a:r>
              <a:rPr lang="en-GB" sz="2000" dirty="0">
                <a:latin typeface="Tahoma" pitchFamily="34" charset="0"/>
              </a:rPr>
              <a:t> inserts)</a:t>
            </a:r>
          </a:p>
        </p:txBody>
      </p:sp>
      <p:sp>
        <p:nvSpPr>
          <p:cNvPr id="27665" name="AutoShape 4"/>
          <p:cNvSpPr>
            <a:spLocks noChangeArrowheads="1"/>
          </p:cNvSpPr>
          <p:nvPr/>
        </p:nvSpPr>
        <p:spPr bwMode="auto">
          <a:xfrm rot="8203993" flipH="1">
            <a:off x="461963" y="3505200"/>
            <a:ext cx="1241425" cy="673100"/>
          </a:xfrm>
          <a:prstGeom prst="parallelogram">
            <a:avLst>
              <a:gd name="adj" fmla="val 46108"/>
            </a:avLst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6" name="AutoShape 5"/>
          <p:cNvSpPr>
            <a:spLocks noChangeArrowheads="1"/>
          </p:cNvSpPr>
          <p:nvPr/>
        </p:nvSpPr>
        <p:spPr bwMode="auto">
          <a:xfrm>
            <a:off x="2555875" y="3349625"/>
            <a:ext cx="1860550" cy="466725"/>
          </a:xfrm>
          <a:prstGeom prst="parallelogram">
            <a:avLst>
              <a:gd name="adj" fmla="val 99660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7" name="Rectangle 6"/>
          <p:cNvSpPr>
            <a:spLocks noChangeArrowheads="1"/>
          </p:cNvSpPr>
          <p:nvPr/>
        </p:nvSpPr>
        <p:spPr bwMode="auto">
          <a:xfrm>
            <a:off x="927100" y="4440238"/>
            <a:ext cx="2403475" cy="2417763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27668" name="AutoShape 7"/>
          <p:cNvSpPr>
            <a:spLocks noChangeArrowheads="1"/>
          </p:cNvSpPr>
          <p:nvPr/>
        </p:nvSpPr>
        <p:spPr bwMode="auto">
          <a:xfrm>
            <a:off x="1625600" y="2179638"/>
            <a:ext cx="1704975" cy="2182813"/>
          </a:xfrm>
          <a:prstGeom prst="can">
            <a:avLst>
              <a:gd name="adj" fmla="val 32007"/>
            </a:avLst>
          </a:prstGeom>
          <a:gradFill rotWithShape="1">
            <a:gsLst>
              <a:gs pos="0">
                <a:srgbClr val="76762F"/>
              </a:gs>
              <a:gs pos="50000">
                <a:srgbClr val="FFFF66"/>
              </a:gs>
              <a:gs pos="100000">
                <a:srgbClr val="76762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AutoShape 8"/>
          <p:cNvSpPr>
            <a:spLocks noChangeArrowheads="1"/>
          </p:cNvSpPr>
          <p:nvPr/>
        </p:nvSpPr>
        <p:spPr bwMode="auto">
          <a:xfrm>
            <a:off x="1547813" y="2024063"/>
            <a:ext cx="1860550" cy="779463"/>
          </a:xfrm>
          <a:prstGeom prst="can">
            <a:avLst>
              <a:gd name="adj" fmla="val 46667"/>
            </a:avLst>
          </a:prstGeom>
          <a:gradFill rotWithShape="1">
            <a:gsLst>
              <a:gs pos="0">
                <a:srgbClr val="76762F"/>
              </a:gs>
              <a:gs pos="50000">
                <a:srgbClr val="FFFF66"/>
              </a:gs>
              <a:gs pos="100000">
                <a:srgbClr val="76762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0" name="Text Box 9"/>
          <p:cNvSpPr txBox="1">
            <a:spLocks noChangeArrowheads="1"/>
          </p:cNvSpPr>
          <p:nvPr/>
        </p:nvSpPr>
        <p:spPr bwMode="auto">
          <a:xfrm>
            <a:off x="1600200" y="5791200"/>
            <a:ext cx="10858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sz="1400" b="1" dirty="0">
                <a:solidFill>
                  <a:srgbClr val="000000"/>
                </a:solidFill>
                <a:latin typeface="Tahoma" pitchFamily="34" charset="0"/>
              </a:rPr>
              <a:t> UN3373</a:t>
            </a:r>
          </a:p>
        </p:txBody>
      </p:sp>
      <p:sp>
        <p:nvSpPr>
          <p:cNvPr id="27671" name="AutoShape 10"/>
          <p:cNvSpPr>
            <a:spLocks noChangeArrowheads="1"/>
          </p:cNvSpPr>
          <p:nvPr/>
        </p:nvSpPr>
        <p:spPr bwMode="auto">
          <a:xfrm>
            <a:off x="1524000" y="5410200"/>
            <a:ext cx="1085850" cy="1090613"/>
          </a:xfrm>
          <a:prstGeom prst="diamond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7672" name="AutoShape 11"/>
          <p:cNvSpPr>
            <a:spLocks noChangeArrowheads="1"/>
          </p:cNvSpPr>
          <p:nvPr/>
        </p:nvSpPr>
        <p:spPr bwMode="auto">
          <a:xfrm rot="21420336" flipH="1">
            <a:off x="927100" y="3816350"/>
            <a:ext cx="698500" cy="623888"/>
          </a:xfrm>
          <a:prstGeom prst="rtTriangle">
            <a:avLst/>
          </a:prstGeom>
          <a:gradFill rotWithShape="1">
            <a:gsLst>
              <a:gs pos="0">
                <a:srgbClr val="000000">
                  <a:alpha val="37999"/>
                </a:srgbClr>
              </a:gs>
              <a:gs pos="100000">
                <a:srgbClr val="000000">
                  <a:alpha val="37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5" name="Oval 14"/>
          <p:cNvSpPr>
            <a:spLocks noChangeArrowheads="1"/>
          </p:cNvSpPr>
          <p:nvPr/>
        </p:nvSpPr>
        <p:spPr bwMode="auto">
          <a:xfrm>
            <a:off x="1625600" y="2024063"/>
            <a:ext cx="1704975" cy="311150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03" name="AutoShape 15"/>
          <p:cNvSpPr>
            <a:spLocks noChangeArrowheads="1"/>
          </p:cNvSpPr>
          <p:nvPr/>
        </p:nvSpPr>
        <p:spPr bwMode="auto">
          <a:xfrm>
            <a:off x="1703388" y="1244600"/>
            <a:ext cx="1549400" cy="1090613"/>
          </a:xfrm>
          <a:prstGeom prst="can">
            <a:avLst>
              <a:gd name="adj" fmla="val 33972"/>
            </a:avLst>
          </a:prstGeom>
          <a:gradFill rotWithShape="1">
            <a:gsLst>
              <a:gs pos="0">
                <a:schemeClr val="tx1">
                  <a:gamma/>
                  <a:shade val="79216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79216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27677" name="Oval 16"/>
          <p:cNvSpPr>
            <a:spLocks noChangeArrowheads="1"/>
          </p:cNvSpPr>
          <p:nvPr/>
        </p:nvSpPr>
        <p:spPr bwMode="auto">
          <a:xfrm>
            <a:off x="1781175" y="1400175"/>
            <a:ext cx="387350" cy="777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8" name="Oval 17"/>
          <p:cNvSpPr>
            <a:spLocks noChangeArrowheads="1"/>
          </p:cNvSpPr>
          <p:nvPr/>
        </p:nvSpPr>
        <p:spPr bwMode="auto">
          <a:xfrm>
            <a:off x="2322513" y="1322388"/>
            <a:ext cx="388938" cy="77788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9" name="Oval 18"/>
          <p:cNvSpPr>
            <a:spLocks noChangeArrowheads="1"/>
          </p:cNvSpPr>
          <p:nvPr/>
        </p:nvSpPr>
        <p:spPr bwMode="auto">
          <a:xfrm>
            <a:off x="2787650" y="1400175"/>
            <a:ext cx="388938" cy="77788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0" name="Oval 19"/>
          <p:cNvSpPr>
            <a:spLocks noChangeArrowheads="1"/>
          </p:cNvSpPr>
          <p:nvPr/>
        </p:nvSpPr>
        <p:spPr bwMode="auto">
          <a:xfrm>
            <a:off x="2322513" y="1477963"/>
            <a:ext cx="388938" cy="777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81" name="Group 20"/>
          <p:cNvGrpSpPr>
            <a:grpSpLocks/>
          </p:cNvGrpSpPr>
          <p:nvPr/>
        </p:nvGrpSpPr>
        <p:grpSpPr bwMode="auto">
          <a:xfrm rot="19391451">
            <a:off x="307975" y="776288"/>
            <a:ext cx="1860550" cy="611188"/>
            <a:chOff x="4080" y="1248"/>
            <a:chExt cx="1152" cy="376"/>
          </a:xfrm>
        </p:grpSpPr>
        <p:sp>
          <p:nvSpPr>
            <p:cNvPr id="27694" name="AutoShape 21"/>
            <p:cNvSpPr>
              <a:spLocks noChangeArrowheads="1"/>
            </p:cNvSpPr>
            <p:nvPr/>
          </p:nvSpPr>
          <p:spPr bwMode="auto">
            <a:xfrm>
              <a:off x="4080" y="1344"/>
              <a:ext cx="1152" cy="280"/>
            </a:xfrm>
            <a:prstGeom prst="can">
              <a:avLst>
                <a:gd name="adj" fmla="val 46667"/>
              </a:avLst>
            </a:prstGeom>
            <a:gradFill rotWithShape="1">
              <a:gsLst>
                <a:gs pos="0">
                  <a:srgbClr val="76762F"/>
                </a:gs>
                <a:gs pos="50000">
                  <a:srgbClr val="FFFF66"/>
                </a:gs>
                <a:gs pos="100000">
                  <a:srgbClr val="76762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5" name="AutoShape 22"/>
            <p:cNvSpPr>
              <a:spLocks noChangeArrowheads="1"/>
            </p:cNvSpPr>
            <p:nvPr/>
          </p:nvSpPr>
          <p:spPr bwMode="auto">
            <a:xfrm>
              <a:off x="4272" y="1248"/>
              <a:ext cx="720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17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582" y="13427"/>
                  </a:moveTo>
                  <a:cubicBezTo>
                    <a:pt x="3275" y="12585"/>
                    <a:pt x="3119" y="11696"/>
                    <a:pt x="3119" y="10800"/>
                  </a:cubicBezTo>
                  <a:cubicBezTo>
                    <a:pt x="3119" y="6557"/>
                    <a:pt x="6557" y="3119"/>
                    <a:pt x="10800" y="3119"/>
                  </a:cubicBezTo>
                  <a:cubicBezTo>
                    <a:pt x="15042" y="3119"/>
                    <a:pt x="18481" y="6557"/>
                    <a:pt x="18481" y="10800"/>
                  </a:cubicBezTo>
                  <a:cubicBezTo>
                    <a:pt x="18481" y="11696"/>
                    <a:pt x="18324" y="12585"/>
                    <a:pt x="18017" y="13427"/>
                  </a:cubicBezTo>
                  <a:lnTo>
                    <a:pt x="20948" y="14494"/>
                  </a:lnTo>
                  <a:cubicBezTo>
                    <a:pt x="21379" y="13310"/>
                    <a:pt x="21600" y="1206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060"/>
                    <a:pt x="220" y="13310"/>
                    <a:pt x="651" y="14494"/>
                  </a:cubicBezTo>
                  <a:close/>
                </a:path>
              </a:pathLst>
            </a:custGeom>
            <a:solidFill>
              <a:srgbClr val="FFFF66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</p:spPr>
          <p:txBody>
            <a:bodyPr wrap="none" anchor="ctr">
              <a:flatTx/>
            </a:bodyPr>
            <a:lstStyle/>
            <a:p>
              <a:endParaRPr lang="en-GB"/>
            </a:p>
          </p:txBody>
        </p:sp>
      </p:grpSp>
      <p:sp>
        <p:nvSpPr>
          <p:cNvPr id="27682" name="Text Box 23"/>
          <p:cNvSpPr txBox="1">
            <a:spLocks noChangeArrowheads="1"/>
          </p:cNvSpPr>
          <p:nvPr/>
        </p:nvSpPr>
        <p:spPr bwMode="auto">
          <a:xfrm>
            <a:off x="1082675" y="4597400"/>
            <a:ext cx="20939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b="1" dirty="0">
                <a:solidFill>
                  <a:srgbClr val="000000"/>
                </a:solidFill>
                <a:latin typeface="Tahoma" pitchFamily="34" charset="0"/>
              </a:rPr>
              <a:t>BIOLOGICAL SUBSTANCE,        CATEGORY B</a:t>
            </a:r>
          </a:p>
        </p:txBody>
      </p:sp>
      <p:grpSp>
        <p:nvGrpSpPr>
          <p:cNvPr id="27684" name="Group 25"/>
          <p:cNvGrpSpPr>
            <a:grpSpLocks/>
          </p:cNvGrpSpPr>
          <p:nvPr/>
        </p:nvGrpSpPr>
        <p:grpSpPr bwMode="auto">
          <a:xfrm>
            <a:off x="2322513" y="152400"/>
            <a:ext cx="388938" cy="1014413"/>
            <a:chOff x="2832" y="96"/>
            <a:chExt cx="240" cy="624"/>
          </a:xfrm>
        </p:grpSpPr>
        <p:sp>
          <p:nvSpPr>
            <p:cNvPr id="27692" name="AutoShape 26"/>
            <p:cNvSpPr>
              <a:spLocks noChangeArrowheads="1"/>
            </p:cNvSpPr>
            <p:nvPr/>
          </p:nvSpPr>
          <p:spPr bwMode="auto">
            <a:xfrm>
              <a:off x="2880" y="144"/>
              <a:ext cx="144" cy="576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tx1">
                    <a:alpha val="46001"/>
                  </a:schemeClr>
                </a:gs>
                <a:gs pos="100000">
                  <a:srgbClr val="FF3300">
                    <a:alpha val="75998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5" name="AutoShape 27"/>
            <p:cNvSpPr>
              <a:spLocks noChangeArrowheads="1"/>
            </p:cNvSpPr>
            <p:nvPr/>
          </p:nvSpPr>
          <p:spPr bwMode="auto">
            <a:xfrm>
              <a:off x="2832" y="96"/>
              <a:ext cx="240" cy="144"/>
            </a:xfrm>
            <a:prstGeom prst="can">
              <a:avLst>
                <a:gd name="adj" fmla="val 47222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27685" name="AutoShape 28"/>
          <p:cNvSpPr>
            <a:spLocks noChangeArrowheads="1"/>
          </p:cNvSpPr>
          <p:nvPr/>
        </p:nvSpPr>
        <p:spPr bwMode="auto">
          <a:xfrm rot="10753367" flipV="1">
            <a:off x="152400" y="3967163"/>
            <a:ext cx="3176588" cy="466725"/>
          </a:xfrm>
          <a:prstGeom prst="parallelogram">
            <a:avLst>
              <a:gd name="adj" fmla="val 170153"/>
            </a:avLst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6" name="AutoShape 29"/>
          <p:cNvSpPr>
            <a:spLocks noChangeArrowheads="1"/>
          </p:cNvSpPr>
          <p:nvPr/>
        </p:nvSpPr>
        <p:spPr bwMode="auto">
          <a:xfrm rot="10753367" flipV="1">
            <a:off x="152400" y="3973513"/>
            <a:ext cx="3176588" cy="466725"/>
          </a:xfrm>
          <a:prstGeom prst="parallelogram">
            <a:avLst>
              <a:gd name="adj" fmla="val 170153"/>
            </a:avLst>
          </a:prstGeom>
          <a:gradFill rotWithShape="1">
            <a:gsLst>
              <a:gs pos="0">
                <a:srgbClr val="000000">
                  <a:alpha val="18999"/>
                </a:srgbClr>
              </a:gs>
              <a:gs pos="100000">
                <a:srgbClr val="000000">
                  <a:alpha val="18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87" name="Group 30"/>
          <p:cNvGrpSpPr>
            <a:grpSpLocks/>
          </p:cNvGrpSpPr>
          <p:nvPr/>
        </p:nvGrpSpPr>
        <p:grpSpPr bwMode="auto">
          <a:xfrm>
            <a:off x="2787650" y="307975"/>
            <a:ext cx="388938" cy="1014413"/>
            <a:chOff x="2832" y="96"/>
            <a:chExt cx="240" cy="624"/>
          </a:xfrm>
        </p:grpSpPr>
        <p:sp>
          <p:nvSpPr>
            <p:cNvPr id="27690" name="AutoShape 31"/>
            <p:cNvSpPr>
              <a:spLocks noChangeArrowheads="1"/>
            </p:cNvSpPr>
            <p:nvPr/>
          </p:nvSpPr>
          <p:spPr bwMode="auto">
            <a:xfrm>
              <a:off x="2880" y="144"/>
              <a:ext cx="144" cy="576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tx1">
                    <a:alpha val="46001"/>
                  </a:schemeClr>
                </a:gs>
                <a:gs pos="100000">
                  <a:srgbClr val="FF3300">
                    <a:alpha val="75998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0" name="AutoShape 32"/>
            <p:cNvSpPr>
              <a:spLocks noChangeArrowheads="1"/>
            </p:cNvSpPr>
            <p:nvPr/>
          </p:nvSpPr>
          <p:spPr bwMode="auto">
            <a:xfrm>
              <a:off x="2832" y="96"/>
              <a:ext cx="240" cy="144"/>
            </a:xfrm>
            <a:prstGeom prst="can">
              <a:avLst>
                <a:gd name="adj" fmla="val 47222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27688" name="Line 33"/>
          <p:cNvSpPr>
            <a:spLocks noChangeShapeType="1"/>
          </p:cNvSpPr>
          <p:nvPr/>
        </p:nvSpPr>
        <p:spPr bwMode="auto">
          <a:xfrm flipV="1">
            <a:off x="3951288" y="3349625"/>
            <a:ext cx="465138" cy="466725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7689" name="AutoShape 34"/>
          <p:cNvSpPr>
            <a:spLocks noChangeArrowheads="1"/>
          </p:cNvSpPr>
          <p:nvPr/>
        </p:nvSpPr>
        <p:spPr bwMode="auto">
          <a:xfrm rot="19047286" flipV="1">
            <a:off x="3376613" y="3897313"/>
            <a:ext cx="1239838" cy="671513"/>
          </a:xfrm>
          <a:prstGeom prst="parallelogram">
            <a:avLst>
              <a:gd name="adj" fmla="val 46158"/>
            </a:avLst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AutoShape 45"/>
          <p:cNvSpPr>
            <a:spLocks noChangeArrowheads="1"/>
          </p:cNvSpPr>
          <p:nvPr/>
        </p:nvSpPr>
        <p:spPr bwMode="auto">
          <a:xfrm rot="-5400000">
            <a:off x="2438400" y="609600"/>
            <a:ext cx="190500" cy="190500"/>
          </a:xfrm>
          <a:prstGeom prst="flowChartOnlineStorage">
            <a:avLst/>
          </a:prstGeom>
          <a:solidFill>
            <a:srgbClr val="EAEAEA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AutoShape 46"/>
          <p:cNvSpPr>
            <a:spLocks noChangeArrowheads="1"/>
          </p:cNvSpPr>
          <p:nvPr/>
        </p:nvSpPr>
        <p:spPr bwMode="auto">
          <a:xfrm rot="-5400000">
            <a:off x="2895600" y="762000"/>
            <a:ext cx="190500" cy="190500"/>
          </a:xfrm>
          <a:prstGeom prst="flowChartOnlineStorage">
            <a:avLst/>
          </a:prstGeom>
          <a:solidFill>
            <a:srgbClr val="EAEAEA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Line 36"/>
          <p:cNvSpPr>
            <a:spLocks noChangeShapeType="1"/>
          </p:cNvSpPr>
          <p:nvPr/>
        </p:nvSpPr>
        <p:spPr bwMode="auto">
          <a:xfrm flipH="1">
            <a:off x="3124200" y="1828800"/>
            <a:ext cx="2590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495800" y="411480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If UN 2814 or 2900, then these items are ALWAYS subject to full ADR rules.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Clinical wastes (UN 3291)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9144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smtClean="0"/>
              <a:t>Infectious for disposal by incineration: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" y="17526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The familiar yellow packages are being restricted to the most dangerous materials: Infectious materials (UN </a:t>
            </a:r>
            <a:r>
              <a:rPr lang="en-GB" sz="2400" dirty="0" err="1" smtClean="0"/>
              <a:t>no.s</a:t>
            </a:r>
            <a:r>
              <a:rPr lang="en-GB" sz="2400" dirty="0" smtClean="0"/>
              <a:t> 2814 and 2900), sharps, anatomical waste, carcasses, </a:t>
            </a:r>
            <a:r>
              <a:rPr lang="en-GB" sz="2400" dirty="0" err="1" smtClean="0"/>
              <a:t>cytotoxic</a:t>
            </a:r>
            <a:r>
              <a:rPr lang="en-GB" sz="2400" dirty="0" smtClean="0"/>
              <a:t> drugs etc.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28600" y="3733800"/>
            <a:ext cx="3505200" cy="3124200"/>
            <a:chOff x="228600" y="3733800"/>
            <a:chExt cx="3505200" cy="3124200"/>
          </a:xfrm>
        </p:grpSpPr>
        <p:sp>
          <p:nvSpPr>
            <p:cNvPr id="4" name="Rectangle 3"/>
            <p:cNvSpPr/>
            <p:nvPr/>
          </p:nvSpPr>
          <p:spPr bwMode="auto">
            <a:xfrm>
              <a:off x="228600" y="4419600"/>
              <a:ext cx="2133600" cy="20574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1" name="Picture 10" descr="sign6-2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9600" y="4724400"/>
              <a:ext cx="1371600" cy="1371600"/>
            </a:xfrm>
            <a:prstGeom prst="rect">
              <a:avLst/>
            </a:prstGeom>
          </p:spPr>
        </p:pic>
        <p:sp>
          <p:nvSpPr>
            <p:cNvPr id="17" name="Flowchart: Delay 16"/>
            <p:cNvSpPr/>
            <p:nvPr/>
          </p:nvSpPr>
          <p:spPr bwMode="auto">
            <a:xfrm rot="5400000">
              <a:off x="1066800" y="5410200"/>
              <a:ext cx="457200" cy="2133600"/>
            </a:xfrm>
            <a:prstGeom prst="flowChartDelay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22" name="Group 28"/>
            <p:cNvGrpSpPr/>
            <p:nvPr/>
          </p:nvGrpSpPr>
          <p:grpSpPr>
            <a:xfrm>
              <a:off x="228600" y="3733800"/>
              <a:ext cx="2133600" cy="903514"/>
              <a:chOff x="5791200" y="5192486"/>
              <a:chExt cx="2133600" cy="903514"/>
            </a:xfrm>
          </p:grpSpPr>
          <p:sp>
            <p:nvSpPr>
              <p:cNvPr id="23" name="Flowchart: Delay 22"/>
              <p:cNvSpPr/>
              <p:nvPr/>
            </p:nvSpPr>
            <p:spPr bwMode="auto">
              <a:xfrm rot="16200000">
                <a:off x="6629400" y="4800600"/>
                <a:ext cx="457200" cy="2133600"/>
              </a:xfrm>
              <a:prstGeom prst="flowChartDelay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 bwMode="auto">
              <a:xfrm>
                <a:off x="6411686" y="5192486"/>
                <a:ext cx="1001485" cy="492423"/>
              </a:xfrm>
              <a:custGeom>
                <a:avLst/>
                <a:gdLst>
                  <a:gd name="connsiteX0" fmla="*/ 0 w 1001485"/>
                  <a:gd name="connsiteY0" fmla="*/ 489857 h 492423"/>
                  <a:gd name="connsiteX1" fmla="*/ 0 w 1001485"/>
                  <a:gd name="connsiteY1" fmla="*/ 489857 h 492423"/>
                  <a:gd name="connsiteX2" fmla="*/ 87085 w 1001485"/>
                  <a:gd name="connsiteY2" fmla="*/ 457200 h 492423"/>
                  <a:gd name="connsiteX3" fmla="*/ 152400 w 1001485"/>
                  <a:gd name="connsiteY3" fmla="*/ 435428 h 492423"/>
                  <a:gd name="connsiteX4" fmla="*/ 217714 w 1001485"/>
                  <a:gd name="connsiteY4" fmla="*/ 402771 h 492423"/>
                  <a:gd name="connsiteX5" fmla="*/ 228600 w 1001485"/>
                  <a:gd name="connsiteY5" fmla="*/ 315685 h 492423"/>
                  <a:gd name="connsiteX6" fmla="*/ 239485 w 1001485"/>
                  <a:gd name="connsiteY6" fmla="*/ 261257 h 492423"/>
                  <a:gd name="connsiteX7" fmla="*/ 206828 w 1001485"/>
                  <a:gd name="connsiteY7" fmla="*/ 206828 h 492423"/>
                  <a:gd name="connsiteX8" fmla="*/ 174171 w 1001485"/>
                  <a:gd name="connsiteY8" fmla="*/ 185057 h 492423"/>
                  <a:gd name="connsiteX9" fmla="*/ 130628 w 1001485"/>
                  <a:gd name="connsiteY9" fmla="*/ 130628 h 492423"/>
                  <a:gd name="connsiteX10" fmla="*/ 119743 w 1001485"/>
                  <a:gd name="connsiteY10" fmla="*/ 97971 h 492423"/>
                  <a:gd name="connsiteX11" fmla="*/ 97971 w 1001485"/>
                  <a:gd name="connsiteY11" fmla="*/ 76200 h 492423"/>
                  <a:gd name="connsiteX12" fmla="*/ 87085 w 1001485"/>
                  <a:gd name="connsiteY12" fmla="*/ 32657 h 492423"/>
                  <a:gd name="connsiteX13" fmla="*/ 119743 w 1001485"/>
                  <a:gd name="connsiteY13" fmla="*/ 21771 h 492423"/>
                  <a:gd name="connsiteX14" fmla="*/ 185057 w 1001485"/>
                  <a:gd name="connsiteY14" fmla="*/ 54428 h 492423"/>
                  <a:gd name="connsiteX15" fmla="*/ 239485 w 1001485"/>
                  <a:gd name="connsiteY15" fmla="*/ 65314 h 492423"/>
                  <a:gd name="connsiteX16" fmla="*/ 272143 w 1001485"/>
                  <a:gd name="connsiteY16" fmla="*/ 76200 h 492423"/>
                  <a:gd name="connsiteX17" fmla="*/ 315685 w 1001485"/>
                  <a:gd name="connsiteY17" fmla="*/ 65314 h 492423"/>
                  <a:gd name="connsiteX18" fmla="*/ 337457 w 1001485"/>
                  <a:gd name="connsiteY18" fmla="*/ 43543 h 492423"/>
                  <a:gd name="connsiteX19" fmla="*/ 359228 w 1001485"/>
                  <a:gd name="connsiteY19" fmla="*/ 76200 h 492423"/>
                  <a:gd name="connsiteX20" fmla="*/ 402771 w 1001485"/>
                  <a:gd name="connsiteY20" fmla="*/ 119743 h 492423"/>
                  <a:gd name="connsiteX21" fmla="*/ 457200 w 1001485"/>
                  <a:gd name="connsiteY21" fmla="*/ 108857 h 492423"/>
                  <a:gd name="connsiteX22" fmla="*/ 500743 w 1001485"/>
                  <a:gd name="connsiteY22" fmla="*/ 65314 h 492423"/>
                  <a:gd name="connsiteX23" fmla="*/ 544285 w 1001485"/>
                  <a:gd name="connsiteY23" fmla="*/ 97971 h 492423"/>
                  <a:gd name="connsiteX24" fmla="*/ 566057 w 1001485"/>
                  <a:gd name="connsiteY24" fmla="*/ 119743 h 492423"/>
                  <a:gd name="connsiteX25" fmla="*/ 620485 w 1001485"/>
                  <a:gd name="connsiteY25" fmla="*/ 108857 h 492423"/>
                  <a:gd name="connsiteX26" fmla="*/ 685800 w 1001485"/>
                  <a:gd name="connsiteY26" fmla="*/ 21771 h 492423"/>
                  <a:gd name="connsiteX27" fmla="*/ 718457 w 1001485"/>
                  <a:gd name="connsiteY27" fmla="*/ 32657 h 492423"/>
                  <a:gd name="connsiteX28" fmla="*/ 751114 w 1001485"/>
                  <a:gd name="connsiteY28" fmla="*/ 54428 h 492423"/>
                  <a:gd name="connsiteX29" fmla="*/ 838200 w 1001485"/>
                  <a:gd name="connsiteY29" fmla="*/ 32657 h 492423"/>
                  <a:gd name="connsiteX30" fmla="*/ 892628 w 1001485"/>
                  <a:gd name="connsiteY30" fmla="*/ 10885 h 492423"/>
                  <a:gd name="connsiteX31" fmla="*/ 925285 w 1001485"/>
                  <a:gd name="connsiteY31" fmla="*/ 0 h 492423"/>
                  <a:gd name="connsiteX32" fmla="*/ 990600 w 1001485"/>
                  <a:gd name="connsiteY32" fmla="*/ 32657 h 492423"/>
                  <a:gd name="connsiteX33" fmla="*/ 1001485 w 1001485"/>
                  <a:gd name="connsiteY33" fmla="*/ 65314 h 492423"/>
                  <a:gd name="connsiteX34" fmla="*/ 990600 w 1001485"/>
                  <a:gd name="connsiteY34" fmla="*/ 108857 h 492423"/>
                  <a:gd name="connsiteX35" fmla="*/ 957943 w 1001485"/>
                  <a:gd name="connsiteY35" fmla="*/ 141514 h 492423"/>
                  <a:gd name="connsiteX36" fmla="*/ 925285 w 1001485"/>
                  <a:gd name="connsiteY36" fmla="*/ 163285 h 492423"/>
                  <a:gd name="connsiteX37" fmla="*/ 849085 w 1001485"/>
                  <a:gd name="connsiteY37" fmla="*/ 185057 h 492423"/>
                  <a:gd name="connsiteX38" fmla="*/ 783771 w 1001485"/>
                  <a:gd name="connsiteY38" fmla="*/ 206828 h 492423"/>
                  <a:gd name="connsiteX39" fmla="*/ 762000 w 1001485"/>
                  <a:gd name="connsiteY39" fmla="*/ 228600 h 492423"/>
                  <a:gd name="connsiteX40" fmla="*/ 674914 w 1001485"/>
                  <a:gd name="connsiteY40" fmla="*/ 250371 h 492423"/>
                  <a:gd name="connsiteX41" fmla="*/ 609600 w 1001485"/>
                  <a:gd name="connsiteY41" fmla="*/ 272143 h 492423"/>
                  <a:gd name="connsiteX42" fmla="*/ 576943 w 1001485"/>
                  <a:gd name="connsiteY42" fmla="*/ 283028 h 492423"/>
                  <a:gd name="connsiteX43" fmla="*/ 544285 w 1001485"/>
                  <a:gd name="connsiteY43" fmla="*/ 293914 h 492423"/>
                  <a:gd name="connsiteX44" fmla="*/ 533400 w 1001485"/>
                  <a:gd name="connsiteY44" fmla="*/ 326571 h 492423"/>
                  <a:gd name="connsiteX45" fmla="*/ 566057 w 1001485"/>
                  <a:gd name="connsiteY45" fmla="*/ 391885 h 492423"/>
                  <a:gd name="connsiteX46" fmla="*/ 598714 w 1001485"/>
                  <a:gd name="connsiteY46" fmla="*/ 413657 h 492423"/>
                  <a:gd name="connsiteX47" fmla="*/ 751114 w 1001485"/>
                  <a:gd name="connsiteY47" fmla="*/ 435428 h 492423"/>
                  <a:gd name="connsiteX48" fmla="*/ 783771 w 1001485"/>
                  <a:gd name="connsiteY48" fmla="*/ 457200 h 492423"/>
                  <a:gd name="connsiteX49" fmla="*/ 816428 w 1001485"/>
                  <a:gd name="connsiteY49" fmla="*/ 468085 h 492423"/>
                  <a:gd name="connsiteX50" fmla="*/ 849085 w 1001485"/>
                  <a:gd name="connsiteY50" fmla="*/ 489857 h 492423"/>
                  <a:gd name="connsiteX51" fmla="*/ 0 w 1001485"/>
                  <a:gd name="connsiteY51" fmla="*/ 489857 h 49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001485" h="492423">
                    <a:moveTo>
                      <a:pt x="0" y="489857"/>
                    </a:moveTo>
                    <a:lnTo>
                      <a:pt x="0" y="489857"/>
                    </a:lnTo>
                    <a:lnTo>
                      <a:pt x="87085" y="457200"/>
                    </a:lnTo>
                    <a:cubicBezTo>
                      <a:pt x="108697" y="449481"/>
                      <a:pt x="133305" y="448158"/>
                      <a:pt x="152400" y="435428"/>
                    </a:cubicBezTo>
                    <a:cubicBezTo>
                      <a:pt x="194604" y="407292"/>
                      <a:pt x="172646" y="417794"/>
                      <a:pt x="217714" y="402771"/>
                    </a:cubicBezTo>
                    <a:cubicBezTo>
                      <a:pt x="221343" y="373742"/>
                      <a:pt x="224152" y="344599"/>
                      <a:pt x="228600" y="315685"/>
                    </a:cubicBezTo>
                    <a:cubicBezTo>
                      <a:pt x="231413" y="297398"/>
                      <a:pt x="239485" y="279759"/>
                      <a:pt x="239485" y="261257"/>
                    </a:cubicBezTo>
                    <a:cubicBezTo>
                      <a:pt x="239485" y="236850"/>
                      <a:pt x="224075" y="220625"/>
                      <a:pt x="206828" y="206828"/>
                    </a:cubicBezTo>
                    <a:cubicBezTo>
                      <a:pt x="196612" y="198655"/>
                      <a:pt x="184387" y="193230"/>
                      <a:pt x="174171" y="185057"/>
                    </a:cubicBezTo>
                    <a:cubicBezTo>
                      <a:pt x="152015" y="167332"/>
                      <a:pt x="146792" y="154873"/>
                      <a:pt x="130628" y="130628"/>
                    </a:cubicBezTo>
                    <a:cubicBezTo>
                      <a:pt x="127000" y="119742"/>
                      <a:pt x="125647" y="107810"/>
                      <a:pt x="119743" y="97971"/>
                    </a:cubicBezTo>
                    <a:cubicBezTo>
                      <a:pt x="114463" y="89170"/>
                      <a:pt x="102561" y="85380"/>
                      <a:pt x="97971" y="76200"/>
                    </a:cubicBezTo>
                    <a:cubicBezTo>
                      <a:pt x="91280" y="62819"/>
                      <a:pt x="90714" y="47171"/>
                      <a:pt x="87085" y="32657"/>
                    </a:cubicBezTo>
                    <a:cubicBezTo>
                      <a:pt x="97971" y="29028"/>
                      <a:pt x="108268" y="21771"/>
                      <a:pt x="119743" y="21771"/>
                    </a:cubicBezTo>
                    <a:cubicBezTo>
                      <a:pt x="153539" y="21771"/>
                      <a:pt x="155706" y="43421"/>
                      <a:pt x="185057" y="54428"/>
                    </a:cubicBezTo>
                    <a:cubicBezTo>
                      <a:pt x="202381" y="60925"/>
                      <a:pt x="221535" y="60827"/>
                      <a:pt x="239485" y="65314"/>
                    </a:cubicBezTo>
                    <a:cubicBezTo>
                      <a:pt x="250617" y="68097"/>
                      <a:pt x="261257" y="72571"/>
                      <a:pt x="272143" y="76200"/>
                    </a:cubicBezTo>
                    <a:cubicBezTo>
                      <a:pt x="286657" y="72571"/>
                      <a:pt x="302304" y="72005"/>
                      <a:pt x="315685" y="65314"/>
                    </a:cubicBezTo>
                    <a:cubicBezTo>
                      <a:pt x="324865" y="60724"/>
                      <a:pt x="327500" y="41054"/>
                      <a:pt x="337457" y="43543"/>
                    </a:cubicBezTo>
                    <a:cubicBezTo>
                      <a:pt x="350149" y="46716"/>
                      <a:pt x="350714" y="66267"/>
                      <a:pt x="359228" y="76200"/>
                    </a:cubicBezTo>
                    <a:cubicBezTo>
                      <a:pt x="372586" y="91785"/>
                      <a:pt x="402771" y="119743"/>
                      <a:pt x="402771" y="119743"/>
                    </a:cubicBezTo>
                    <a:cubicBezTo>
                      <a:pt x="420914" y="116114"/>
                      <a:pt x="441026" y="117843"/>
                      <a:pt x="457200" y="108857"/>
                    </a:cubicBezTo>
                    <a:cubicBezTo>
                      <a:pt x="475143" y="98888"/>
                      <a:pt x="500743" y="65314"/>
                      <a:pt x="500743" y="65314"/>
                    </a:cubicBezTo>
                    <a:cubicBezTo>
                      <a:pt x="515257" y="76200"/>
                      <a:pt x="530348" y="86356"/>
                      <a:pt x="544285" y="97971"/>
                    </a:cubicBezTo>
                    <a:cubicBezTo>
                      <a:pt x="552170" y="104542"/>
                      <a:pt x="555897" y="118291"/>
                      <a:pt x="566057" y="119743"/>
                    </a:cubicBezTo>
                    <a:cubicBezTo>
                      <a:pt x="584373" y="122360"/>
                      <a:pt x="602342" y="112486"/>
                      <a:pt x="620485" y="108857"/>
                    </a:cubicBezTo>
                    <a:cubicBezTo>
                      <a:pt x="683028" y="46314"/>
                      <a:pt x="666800" y="78769"/>
                      <a:pt x="685800" y="21771"/>
                    </a:cubicBezTo>
                    <a:cubicBezTo>
                      <a:pt x="696686" y="25400"/>
                      <a:pt x="708194" y="27525"/>
                      <a:pt x="718457" y="32657"/>
                    </a:cubicBezTo>
                    <a:cubicBezTo>
                      <a:pt x="730159" y="38508"/>
                      <a:pt x="738031" y="54428"/>
                      <a:pt x="751114" y="54428"/>
                    </a:cubicBezTo>
                    <a:cubicBezTo>
                      <a:pt x="781036" y="54428"/>
                      <a:pt x="809601" y="41457"/>
                      <a:pt x="838200" y="32657"/>
                    </a:cubicBezTo>
                    <a:cubicBezTo>
                      <a:pt x="856876" y="26910"/>
                      <a:pt x="874332" y="17746"/>
                      <a:pt x="892628" y="10885"/>
                    </a:cubicBezTo>
                    <a:cubicBezTo>
                      <a:pt x="903372" y="6856"/>
                      <a:pt x="914399" y="3628"/>
                      <a:pt x="925285" y="0"/>
                    </a:cubicBezTo>
                    <a:cubicBezTo>
                      <a:pt x="946800" y="7171"/>
                      <a:pt x="975252" y="13471"/>
                      <a:pt x="990600" y="32657"/>
                    </a:cubicBezTo>
                    <a:cubicBezTo>
                      <a:pt x="997768" y="41617"/>
                      <a:pt x="997857" y="54428"/>
                      <a:pt x="1001485" y="65314"/>
                    </a:cubicBezTo>
                    <a:cubicBezTo>
                      <a:pt x="997857" y="79828"/>
                      <a:pt x="998023" y="95867"/>
                      <a:pt x="990600" y="108857"/>
                    </a:cubicBezTo>
                    <a:cubicBezTo>
                      <a:pt x="982962" y="122223"/>
                      <a:pt x="969770" y="131659"/>
                      <a:pt x="957943" y="141514"/>
                    </a:cubicBezTo>
                    <a:cubicBezTo>
                      <a:pt x="947892" y="149890"/>
                      <a:pt x="936987" y="157434"/>
                      <a:pt x="925285" y="163285"/>
                    </a:cubicBezTo>
                    <a:cubicBezTo>
                      <a:pt x="906991" y="172432"/>
                      <a:pt x="866526" y="179825"/>
                      <a:pt x="849085" y="185057"/>
                    </a:cubicBezTo>
                    <a:cubicBezTo>
                      <a:pt x="827104" y="191651"/>
                      <a:pt x="783771" y="206828"/>
                      <a:pt x="783771" y="206828"/>
                    </a:cubicBezTo>
                    <a:cubicBezTo>
                      <a:pt x="776514" y="214085"/>
                      <a:pt x="771529" y="224788"/>
                      <a:pt x="762000" y="228600"/>
                    </a:cubicBezTo>
                    <a:cubicBezTo>
                      <a:pt x="734218" y="239713"/>
                      <a:pt x="703300" y="240909"/>
                      <a:pt x="674914" y="250371"/>
                    </a:cubicBezTo>
                    <a:lnTo>
                      <a:pt x="609600" y="272143"/>
                    </a:lnTo>
                    <a:lnTo>
                      <a:pt x="576943" y="283028"/>
                    </a:lnTo>
                    <a:lnTo>
                      <a:pt x="544285" y="293914"/>
                    </a:lnTo>
                    <a:cubicBezTo>
                      <a:pt x="540657" y="304800"/>
                      <a:pt x="533400" y="315097"/>
                      <a:pt x="533400" y="326571"/>
                    </a:cubicBezTo>
                    <a:cubicBezTo>
                      <a:pt x="533400" y="359942"/>
                      <a:pt x="542880" y="373344"/>
                      <a:pt x="566057" y="391885"/>
                    </a:cubicBezTo>
                    <a:cubicBezTo>
                      <a:pt x="576273" y="400058"/>
                      <a:pt x="587012" y="407806"/>
                      <a:pt x="598714" y="413657"/>
                    </a:cubicBezTo>
                    <a:cubicBezTo>
                      <a:pt x="640599" y="434600"/>
                      <a:pt x="720519" y="432647"/>
                      <a:pt x="751114" y="435428"/>
                    </a:cubicBezTo>
                    <a:cubicBezTo>
                      <a:pt x="762000" y="442685"/>
                      <a:pt x="772069" y="451349"/>
                      <a:pt x="783771" y="457200"/>
                    </a:cubicBezTo>
                    <a:cubicBezTo>
                      <a:pt x="794034" y="462332"/>
                      <a:pt x="806589" y="462182"/>
                      <a:pt x="816428" y="468085"/>
                    </a:cubicBezTo>
                    <a:cubicBezTo>
                      <a:pt x="856991" y="492423"/>
                      <a:pt x="822201" y="489857"/>
                      <a:pt x="849085" y="489857"/>
                    </a:cubicBezTo>
                    <a:lnTo>
                      <a:pt x="0" y="489857"/>
                    </a:lnTo>
                    <a:close/>
                  </a:path>
                </a:pathLst>
              </a:cu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981200" y="5029200"/>
              <a:ext cx="1752600" cy="1828800"/>
              <a:chOff x="2667000" y="2819400"/>
              <a:chExt cx="1752600" cy="1828800"/>
            </a:xfrm>
          </p:grpSpPr>
          <p:sp>
            <p:nvSpPr>
              <p:cNvPr id="16" name="Can 15"/>
              <p:cNvSpPr/>
              <p:nvPr/>
            </p:nvSpPr>
            <p:spPr bwMode="auto">
              <a:xfrm>
                <a:off x="2667000" y="2819400"/>
                <a:ext cx="1752600" cy="1828800"/>
              </a:xfrm>
              <a:prstGeom prst="can">
                <a:avLst/>
              </a:prstGeom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2667000" y="2819400"/>
                <a:ext cx="1752600" cy="457200"/>
                <a:chOff x="2362200" y="1600200"/>
                <a:chExt cx="1752600" cy="457200"/>
              </a:xfrm>
            </p:grpSpPr>
            <p:sp>
              <p:nvSpPr>
                <p:cNvPr id="19" name="Oval 18"/>
                <p:cNvSpPr/>
                <p:nvPr/>
              </p:nvSpPr>
              <p:spPr bwMode="auto">
                <a:xfrm>
                  <a:off x="2362200" y="1600200"/>
                  <a:ext cx="1752600" cy="457200"/>
                </a:xfrm>
                <a:prstGeom prst="ellipse">
                  <a:avLst/>
                </a:prstGeom>
                <a:solidFill>
                  <a:srgbClr val="7030A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slope"/>
                </a:sp3d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 bwMode="auto">
                <a:xfrm>
                  <a:off x="2590800" y="1752600"/>
                  <a:ext cx="533400" cy="152400"/>
                </a:xfrm>
                <a:prstGeom prst="ellipse">
                  <a:avLst/>
                </a:prstGeom>
                <a:solidFill>
                  <a:srgbClr val="7030A0"/>
                </a:solidFill>
                <a:ln w="9525" cap="flat" cmpd="sng" algn="ctr">
                  <a:solidFill>
                    <a:schemeClr val="tx2">
                      <a:lumMod val="1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convex"/>
                </a:sp3d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</a:endParaRPr>
                </a:p>
              </p:txBody>
            </p:sp>
          </p:grpSp>
        </p:grpSp>
        <p:pic>
          <p:nvPicPr>
            <p:cNvPr id="28" name="Picture 27" descr="sign6-2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90800" y="5791200"/>
              <a:ext cx="685800" cy="685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7"/>
          <p:cNvGrpSpPr/>
          <p:nvPr/>
        </p:nvGrpSpPr>
        <p:grpSpPr>
          <a:xfrm>
            <a:off x="228600" y="3733800"/>
            <a:ext cx="2133600" cy="2971800"/>
            <a:chOff x="1752600" y="3657600"/>
            <a:chExt cx="2133600" cy="2971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" name="Group 19"/>
            <p:cNvGrpSpPr/>
            <p:nvPr/>
          </p:nvGrpSpPr>
          <p:grpSpPr>
            <a:xfrm>
              <a:off x="1752600" y="4343400"/>
              <a:ext cx="2133600" cy="2286000"/>
              <a:chOff x="685800" y="3505200"/>
              <a:chExt cx="2133600" cy="228600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85800" y="3505200"/>
                <a:ext cx="2133600" cy="2057400"/>
                <a:chOff x="685800" y="3505200"/>
                <a:chExt cx="2133600" cy="2057400"/>
              </a:xfrm>
            </p:grpSpPr>
            <p:sp>
              <p:nvSpPr>
                <p:cNvPr id="5" name="Rectangle 4"/>
                <p:cNvSpPr/>
                <p:nvPr/>
              </p:nvSpPr>
              <p:spPr bwMode="auto">
                <a:xfrm>
                  <a:off x="685800" y="3505200"/>
                  <a:ext cx="2133600" cy="2057400"/>
                </a:xfrm>
                <a:prstGeom prst="rect">
                  <a:avLst/>
                </a:prstGeom>
                <a:solidFill>
                  <a:srgbClr val="FF9933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</a:endParaRPr>
                </a:p>
              </p:txBody>
            </p:sp>
            <p:pic>
              <p:nvPicPr>
                <p:cNvPr id="12" name="Picture 11" descr="sign6-2.gif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66800" y="3810000"/>
                  <a:ext cx="1371600" cy="1371600"/>
                </a:xfrm>
                <a:prstGeom prst="rect">
                  <a:avLst/>
                </a:prstGeom>
              </p:spPr>
            </p:pic>
          </p:grpSp>
          <p:sp>
            <p:nvSpPr>
              <p:cNvPr id="16" name="Flowchart: Delay 15"/>
              <p:cNvSpPr/>
              <p:nvPr/>
            </p:nvSpPr>
            <p:spPr bwMode="auto">
              <a:xfrm rot="5400000">
                <a:off x="1524000" y="4495800"/>
                <a:ext cx="457200" cy="2133600"/>
              </a:xfrm>
              <a:prstGeom prst="flowChartDelay">
                <a:avLst/>
              </a:prstGeom>
              <a:solidFill>
                <a:srgbClr val="FF993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  <p:grpSp>
          <p:nvGrpSpPr>
            <p:cNvPr id="15" name="Group 29"/>
            <p:cNvGrpSpPr/>
            <p:nvPr/>
          </p:nvGrpSpPr>
          <p:grpSpPr>
            <a:xfrm>
              <a:off x="1752600" y="3657600"/>
              <a:ext cx="2133600" cy="903514"/>
              <a:chOff x="5791200" y="5192486"/>
              <a:chExt cx="2133600" cy="903514"/>
            </a:xfrm>
            <a:solidFill>
              <a:srgbClr val="FF9933"/>
            </a:solidFill>
          </p:grpSpPr>
          <p:sp>
            <p:nvSpPr>
              <p:cNvPr id="31" name="Flowchart: Delay 30"/>
              <p:cNvSpPr/>
              <p:nvPr/>
            </p:nvSpPr>
            <p:spPr bwMode="auto">
              <a:xfrm rot="16200000">
                <a:off x="6629400" y="4800600"/>
                <a:ext cx="457200" cy="2133600"/>
              </a:xfrm>
              <a:prstGeom prst="flowChartDelay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 bwMode="auto">
              <a:xfrm>
                <a:off x="6411686" y="5192486"/>
                <a:ext cx="1001485" cy="492423"/>
              </a:xfrm>
              <a:custGeom>
                <a:avLst/>
                <a:gdLst>
                  <a:gd name="connsiteX0" fmla="*/ 0 w 1001485"/>
                  <a:gd name="connsiteY0" fmla="*/ 489857 h 492423"/>
                  <a:gd name="connsiteX1" fmla="*/ 0 w 1001485"/>
                  <a:gd name="connsiteY1" fmla="*/ 489857 h 492423"/>
                  <a:gd name="connsiteX2" fmla="*/ 87085 w 1001485"/>
                  <a:gd name="connsiteY2" fmla="*/ 457200 h 492423"/>
                  <a:gd name="connsiteX3" fmla="*/ 152400 w 1001485"/>
                  <a:gd name="connsiteY3" fmla="*/ 435428 h 492423"/>
                  <a:gd name="connsiteX4" fmla="*/ 217714 w 1001485"/>
                  <a:gd name="connsiteY4" fmla="*/ 402771 h 492423"/>
                  <a:gd name="connsiteX5" fmla="*/ 228600 w 1001485"/>
                  <a:gd name="connsiteY5" fmla="*/ 315685 h 492423"/>
                  <a:gd name="connsiteX6" fmla="*/ 239485 w 1001485"/>
                  <a:gd name="connsiteY6" fmla="*/ 261257 h 492423"/>
                  <a:gd name="connsiteX7" fmla="*/ 206828 w 1001485"/>
                  <a:gd name="connsiteY7" fmla="*/ 206828 h 492423"/>
                  <a:gd name="connsiteX8" fmla="*/ 174171 w 1001485"/>
                  <a:gd name="connsiteY8" fmla="*/ 185057 h 492423"/>
                  <a:gd name="connsiteX9" fmla="*/ 130628 w 1001485"/>
                  <a:gd name="connsiteY9" fmla="*/ 130628 h 492423"/>
                  <a:gd name="connsiteX10" fmla="*/ 119743 w 1001485"/>
                  <a:gd name="connsiteY10" fmla="*/ 97971 h 492423"/>
                  <a:gd name="connsiteX11" fmla="*/ 97971 w 1001485"/>
                  <a:gd name="connsiteY11" fmla="*/ 76200 h 492423"/>
                  <a:gd name="connsiteX12" fmla="*/ 87085 w 1001485"/>
                  <a:gd name="connsiteY12" fmla="*/ 32657 h 492423"/>
                  <a:gd name="connsiteX13" fmla="*/ 119743 w 1001485"/>
                  <a:gd name="connsiteY13" fmla="*/ 21771 h 492423"/>
                  <a:gd name="connsiteX14" fmla="*/ 185057 w 1001485"/>
                  <a:gd name="connsiteY14" fmla="*/ 54428 h 492423"/>
                  <a:gd name="connsiteX15" fmla="*/ 239485 w 1001485"/>
                  <a:gd name="connsiteY15" fmla="*/ 65314 h 492423"/>
                  <a:gd name="connsiteX16" fmla="*/ 272143 w 1001485"/>
                  <a:gd name="connsiteY16" fmla="*/ 76200 h 492423"/>
                  <a:gd name="connsiteX17" fmla="*/ 315685 w 1001485"/>
                  <a:gd name="connsiteY17" fmla="*/ 65314 h 492423"/>
                  <a:gd name="connsiteX18" fmla="*/ 337457 w 1001485"/>
                  <a:gd name="connsiteY18" fmla="*/ 43543 h 492423"/>
                  <a:gd name="connsiteX19" fmla="*/ 359228 w 1001485"/>
                  <a:gd name="connsiteY19" fmla="*/ 76200 h 492423"/>
                  <a:gd name="connsiteX20" fmla="*/ 402771 w 1001485"/>
                  <a:gd name="connsiteY20" fmla="*/ 119743 h 492423"/>
                  <a:gd name="connsiteX21" fmla="*/ 457200 w 1001485"/>
                  <a:gd name="connsiteY21" fmla="*/ 108857 h 492423"/>
                  <a:gd name="connsiteX22" fmla="*/ 500743 w 1001485"/>
                  <a:gd name="connsiteY22" fmla="*/ 65314 h 492423"/>
                  <a:gd name="connsiteX23" fmla="*/ 544285 w 1001485"/>
                  <a:gd name="connsiteY23" fmla="*/ 97971 h 492423"/>
                  <a:gd name="connsiteX24" fmla="*/ 566057 w 1001485"/>
                  <a:gd name="connsiteY24" fmla="*/ 119743 h 492423"/>
                  <a:gd name="connsiteX25" fmla="*/ 620485 w 1001485"/>
                  <a:gd name="connsiteY25" fmla="*/ 108857 h 492423"/>
                  <a:gd name="connsiteX26" fmla="*/ 685800 w 1001485"/>
                  <a:gd name="connsiteY26" fmla="*/ 21771 h 492423"/>
                  <a:gd name="connsiteX27" fmla="*/ 718457 w 1001485"/>
                  <a:gd name="connsiteY27" fmla="*/ 32657 h 492423"/>
                  <a:gd name="connsiteX28" fmla="*/ 751114 w 1001485"/>
                  <a:gd name="connsiteY28" fmla="*/ 54428 h 492423"/>
                  <a:gd name="connsiteX29" fmla="*/ 838200 w 1001485"/>
                  <a:gd name="connsiteY29" fmla="*/ 32657 h 492423"/>
                  <a:gd name="connsiteX30" fmla="*/ 892628 w 1001485"/>
                  <a:gd name="connsiteY30" fmla="*/ 10885 h 492423"/>
                  <a:gd name="connsiteX31" fmla="*/ 925285 w 1001485"/>
                  <a:gd name="connsiteY31" fmla="*/ 0 h 492423"/>
                  <a:gd name="connsiteX32" fmla="*/ 990600 w 1001485"/>
                  <a:gd name="connsiteY32" fmla="*/ 32657 h 492423"/>
                  <a:gd name="connsiteX33" fmla="*/ 1001485 w 1001485"/>
                  <a:gd name="connsiteY33" fmla="*/ 65314 h 492423"/>
                  <a:gd name="connsiteX34" fmla="*/ 990600 w 1001485"/>
                  <a:gd name="connsiteY34" fmla="*/ 108857 h 492423"/>
                  <a:gd name="connsiteX35" fmla="*/ 957943 w 1001485"/>
                  <a:gd name="connsiteY35" fmla="*/ 141514 h 492423"/>
                  <a:gd name="connsiteX36" fmla="*/ 925285 w 1001485"/>
                  <a:gd name="connsiteY36" fmla="*/ 163285 h 492423"/>
                  <a:gd name="connsiteX37" fmla="*/ 849085 w 1001485"/>
                  <a:gd name="connsiteY37" fmla="*/ 185057 h 492423"/>
                  <a:gd name="connsiteX38" fmla="*/ 783771 w 1001485"/>
                  <a:gd name="connsiteY38" fmla="*/ 206828 h 492423"/>
                  <a:gd name="connsiteX39" fmla="*/ 762000 w 1001485"/>
                  <a:gd name="connsiteY39" fmla="*/ 228600 h 492423"/>
                  <a:gd name="connsiteX40" fmla="*/ 674914 w 1001485"/>
                  <a:gd name="connsiteY40" fmla="*/ 250371 h 492423"/>
                  <a:gd name="connsiteX41" fmla="*/ 609600 w 1001485"/>
                  <a:gd name="connsiteY41" fmla="*/ 272143 h 492423"/>
                  <a:gd name="connsiteX42" fmla="*/ 576943 w 1001485"/>
                  <a:gd name="connsiteY42" fmla="*/ 283028 h 492423"/>
                  <a:gd name="connsiteX43" fmla="*/ 544285 w 1001485"/>
                  <a:gd name="connsiteY43" fmla="*/ 293914 h 492423"/>
                  <a:gd name="connsiteX44" fmla="*/ 533400 w 1001485"/>
                  <a:gd name="connsiteY44" fmla="*/ 326571 h 492423"/>
                  <a:gd name="connsiteX45" fmla="*/ 566057 w 1001485"/>
                  <a:gd name="connsiteY45" fmla="*/ 391885 h 492423"/>
                  <a:gd name="connsiteX46" fmla="*/ 598714 w 1001485"/>
                  <a:gd name="connsiteY46" fmla="*/ 413657 h 492423"/>
                  <a:gd name="connsiteX47" fmla="*/ 751114 w 1001485"/>
                  <a:gd name="connsiteY47" fmla="*/ 435428 h 492423"/>
                  <a:gd name="connsiteX48" fmla="*/ 783771 w 1001485"/>
                  <a:gd name="connsiteY48" fmla="*/ 457200 h 492423"/>
                  <a:gd name="connsiteX49" fmla="*/ 816428 w 1001485"/>
                  <a:gd name="connsiteY49" fmla="*/ 468085 h 492423"/>
                  <a:gd name="connsiteX50" fmla="*/ 849085 w 1001485"/>
                  <a:gd name="connsiteY50" fmla="*/ 489857 h 492423"/>
                  <a:gd name="connsiteX51" fmla="*/ 0 w 1001485"/>
                  <a:gd name="connsiteY51" fmla="*/ 489857 h 49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001485" h="492423">
                    <a:moveTo>
                      <a:pt x="0" y="489857"/>
                    </a:moveTo>
                    <a:lnTo>
                      <a:pt x="0" y="489857"/>
                    </a:lnTo>
                    <a:lnTo>
                      <a:pt x="87085" y="457200"/>
                    </a:lnTo>
                    <a:cubicBezTo>
                      <a:pt x="108697" y="449481"/>
                      <a:pt x="133305" y="448158"/>
                      <a:pt x="152400" y="435428"/>
                    </a:cubicBezTo>
                    <a:cubicBezTo>
                      <a:pt x="194604" y="407292"/>
                      <a:pt x="172646" y="417794"/>
                      <a:pt x="217714" y="402771"/>
                    </a:cubicBezTo>
                    <a:cubicBezTo>
                      <a:pt x="221343" y="373742"/>
                      <a:pt x="224152" y="344599"/>
                      <a:pt x="228600" y="315685"/>
                    </a:cubicBezTo>
                    <a:cubicBezTo>
                      <a:pt x="231413" y="297398"/>
                      <a:pt x="239485" y="279759"/>
                      <a:pt x="239485" y="261257"/>
                    </a:cubicBezTo>
                    <a:cubicBezTo>
                      <a:pt x="239485" y="236850"/>
                      <a:pt x="224075" y="220625"/>
                      <a:pt x="206828" y="206828"/>
                    </a:cubicBezTo>
                    <a:cubicBezTo>
                      <a:pt x="196612" y="198655"/>
                      <a:pt x="184387" y="193230"/>
                      <a:pt x="174171" y="185057"/>
                    </a:cubicBezTo>
                    <a:cubicBezTo>
                      <a:pt x="152015" y="167332"/>
                      <a:pt x="146792" y="154873"/>
                      <a:pt x="130628" y="130628"/>
                    </a:cubicBezTo>
                    <a:cubicBezTo>
                      <a:pt x="127000" y="119742"/>
                      <a:pt x="125647" y="107810"/>
                      <a:pt x="119743" y="97971"/>
                    </a:cubicBezTo>
                    <a:cubicBezTo>
                      <a:pt x="114463" y="89170"/>
                      <a:pt x="102561" y="85380"/>
                      <a:pt x="97971" y="76200"/>
                    </a:cubicBezTo>
                    <a:cubicBezTo>
                      <a:pt x="91280" y="62819"/>
                      <a:pt x="90714" y="47171"/>
                      <a:pt x="87085" y="32657"/>
                    </a:cubicBezTo>
                    <a:cubicBezTo>
                      <a:pt x="97971" y="29028"/>
                      <a:pt x="108268" y="21771"/>
                      <a:pt x="119743" y="21771"/>
                    </a:cubicBezTo>
                    <a:cubicBezTo>
                      <a:pt x="153539" y="21771"/>
                      <a:pt x="155706" y="43421"/>
                      <a:pt x="185057" y="54428"/>
                    </a:cubicBezTo>
                    <a:cubicBezTo>
                      <a:pt x="202381" y="60925"/>
                      <a:pt x="221535" y="60827"/>
                      <a:pt x="239485" y="65314"/>
                    </a:cubicBezTo>
                    <a:cubicBezTo>
                      <a:pt x="250617" y="68097"/>
                      <a:pt x="261257" y="72571"/>
                      <a:pt x="272143" y="76200"/>
                    </a:cubicBezTo>
                    <a:cubicBezTo>
                      <a:pt x="286657" y="72571"/>
                      <a:pt x="302304" y="72005"/>
                      <a:pt x="315685" y="65314"/>
                    </a:cubicBezTo>
                    <a:cubicBezTo>
                      <a:pt x="324865" y="60724"/>
                      <a:pt x="327500" y="41054"/>
                      <a:pt x="337457" y="43543"/>
                    </a:cubicBezTo>
                    <a:cubicBezTo>
                      <a:pt x="350149" y="46716"/>
                      <a:pt x="350714" y="66267"/>
                      <a:pt x="359228" y="76200"/>
                    </a:cubicBezTo>
                    <a:cubicBezTo>
                      <a:pt x="372586" y="91785"/>
                      <a:pt x="402771" y="119743"/>
                      <a:pt x="402771" y="119743"/>
                    </a:cubicBezTo>
                    <a:cubicBezTo>
                      <a:pt x="420914" y="116114"/>
                      <a:pt x="441026" y="117843"/>
                      <a:pt x="457200" y="108857"/>
                    </a:cubicBezTo>
                    <a:cubicBezTo>
                      <a:pt x="475143" y="98888"/>
                      <a:pt x="500743" y="65314"/>
                      <a:pt x="500743" y="65314"/>
                    </a:cubicBezTo>
                    <a:cubicBezTo>
                      <a:pt x="515257" y="76200"/>
                      <a:pt x="530348" y="86356"/>
                      <a:pt x="544285" y="97971"/>
                    </a:cubicBezTo>
                    <a:cubicBezTo>
                      <a:pt x="552170" y="104542"/>
                      <a:pt x="555897" y="118291"/>
                      <a:pt x="566057" y="119743"/>
                    </a:cubicBezTo>
                    <a:cubicBezTo>
                      <a:pt x="584373" y="122360"/>
                      <a:pt x="602342" y="112486"/>
                      <a:pt x="620485" y="108857"/>
                    </a:cubicBezTo>
                    <a:cubicBezTo>
                      <a:pt x="683028" y="46314"/>
                      <a:pt x="666800" y="78769"/>
                      <a:pt x="685800" y="21771"/>
                    </a:cubicBezTo>
                    <a:cubicBezTo>
                      <a:pt x="696686" y="25400"/>
                      <a:pt x="708194" y="27525"/>
                      <a:pt x="718457" y="32657"/>
                    </a:cubicBezTo>
                    <a:cubicBezTo>
                      <a:pt x="730159" y="38508"/>
                      <a:pt x="738031" y="54428"/>
                      <a:pt x="751114" y="54428"/>
                    </a:cubicBezTo>
                    <a:cubicBezTo>
                      <a:pt x="781036" y="54428"/>
                      <a:pt x="809601" y="41457"/>
                      <a:pt x="838200" y="32657"/>
                    </a:cubicBezTo>
                    <a:cubicBezTo>
                      <a:pt x="856876" y="26910"/>
                      <a:pt x="874332" y="17746"/>
                      <a:pt x="892628" y="10885"/>
                    </a:cubicBezTo>
                    <a:cubicBezTo>
                      <a:pt x="903372" y="6856"/>
                      <a:pt x="914399" y="3628"/>
                      <a:pt x="925285" y="0"/>
                    </a:cubicBezTo>
                    <a:cubicBezTo>
                      <a:pt x="946800" y="7171"/>
                      <a:pt x="975252" y="13471"/>
                      <a:pt x="990600" y="32657"/>
                    </a:cubicBezTo>
                    <a:cubicBezTo>
                      <a:pt x="997768" y="41617"/>
                      <a:pt x="997857" y="54428"/>
                      <a:pt x="1001485" y="65314"/>
                    </a:cubicBezTo>
                    <a:cubicBezTo>
                      <a:pt x="997857" y="79828"/>
                      <a:pt x="998023" y="95867"/>
                      <a:pt x="990600" y="108857"/>
                    </a:cubicBezTo>
                    <a:cubicBezTo>
                      <a:pt x="982962" y="122223"/>
                      <a:pt x="969770" y="131659"/>
                      <a:pt x="957943" y="141514"/>
                    </a:cubicBezTo>
                    <a:cubicBezTo>
                      <a:pt x="947892" y="149890"/>
                      <a:pt x="936987" y="157434"/>
                      <a:pt x="925285" y="163285"/>
                    </a:cubicBezTo>
                    <a:cubicBezTo>
                      <a:pt x="906991" y="172432"/>
                      <a:pt x="866526" y="179825"/>
                      <a:pt x="849085" y="185057"/>
                    </a:cubicBezTo>
                    <a:cubicBezTo>
                      <a:pt x="827104" y="191651"/>
                      <a:pt x="783771" y="206828"/>
                      <a:pt x="783771" y="206828"/>
                    </a:cubicBezTo>
                    <a:cubicBezTo>
                      <a:pt x="776514" y="214085"/>
                      <a:pt x="771529" y="224788"/>
                      <a:pt x="762000" y="228600"/>
                    </a:cubicBezTo>
                    <a:cubicBezTo>
                      <a:pt x="734218" y="239713"/>
                      <a:pt x="703300" y="240909"/>
                      <a:pt x="674914" y="250371"/>
                    </a:cubicBezTo>
                    <a:lnTo>
                      <a:pt x="609600" y="272143"/>
                    </a:lnTo>
                    <a:lnTo>
                      <a:pt x="576943" y="283028"/>
                    </a:lnTo>
                    <a:lnTo>
                      <a:pt x="544285" y="293914"/>
                    </a:lnTo>
                    <a:cubicBezTo>
                      <a:pt x="540657" y="304800"/>
                      <a:pt x="533400" y="315097"/>
                      <a:pt x="533400" y="326571"/>
                    </a:cubicBezTo>
                    <a:cubicBezTo>
                      <a:pt x="533400" y="359942"/>
                      <a:pt x="542880" y="373344"/>
                      <a:pt x="566057" y="391885"/>
                    </a:cubicBezTo>
                    <a:cubicBezTo>
                      <a:pt x="576273" y="400058"/>
                      <a:pt x="587012" y="407806"/>
                      <a:pt x="598714" y="413657"/>
                    </a:cubicBezTo>
                    <a:cubicBezTo>
                      <a:pt x="640599" y="434600"/>
                      <a:pt x="720519" y="432647"/>
                      <a:pt x="751114" y="435428"/>
                    </a:cubicBezTo>
                    <a:cubicBezTo>
                      <a:pt x="762000" y="442685"/>
                      <a:pt x="772069" y="451349"/>
                      <a:pt x="783771" y="457200"/>
                    </a:cubicBezTo>
                    <a:cubicBezTo>
                      <a:pt x="794034" y="462332"/>
                      <a:pt x="806589" y="462182"/>
                      <a:pt x="816428" y="468085"/>
                    </a:cubicBezTo>
                    <a:cubicBezTo>
                      <a:pt x="856991" y="492423"/>
                      <a:pt x="822201" y="489857"/>
                      <a:pt x="849085" y="489857"/>
                    </a:cubicBezTo>
                    <a:lnTo>
                      <a:pt x="0" y="489857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Clinical wastes (UN 3291)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" y="9144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smtClean="0"/>
              <a:t>Infectious for disposal by “other treatments”: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" y="17526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Orange bags are being introduced to replace most yellow bags. These are intended for materials such a used dressings, swabs, blood contaminated items.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95800" y="411480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They may be autoclaved/ heat treated prior to disposal by deep burial landfill.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Offensive wastes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9144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smtClean="0"/>
              <a:t>Offensive wastes for disposal by landfill: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38600" y="411480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These will be routed for disposal to deep burial landfill.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0" y="17526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“Tiger Stripe” bags are being introduced for clinical waste where there is a minimal risk of infection. Examples may include incontinence waste, nappies, disposable bedpans etc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28600" y="3733800"/>
            <a:ext cx="2133600" cy="2971800"/>
            <a:chOff x="228600" y="3733800"/>
            <a:chExt cx="2133600" cy="2971800"/>
          </a:xfrm>
        </p:grpSpPr>
        <p:sp>
          <p:nvSpPr>
            <p:cNvPr id="27" name="Flowchart: Delay 26"/>
            <p:cNvSpPr/>
            <p:nvPr/>
          </p:nvSpPr>
          <p:spPr bwMode="auto">
            <a:xfrm rot="16200000">
              <a:off x="1066800" y="3341914"/>
              <a:ext cx="457200" cy="2133600"/>
            </a:xfrm>
            <a:prstGeom prst="flowChartDelay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prstMaterial="plastic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849086" y="3733800"/>
              <a:ext cx="1001485" cy="492423"/>
            </a:xfrm>
            <a:custGeom>
              <a:avLst/>
              <a:gdLst>
                <a:gd name="connsiteX0" fmla="*/ 0 w 1001485"/>
                <a:gd name="connsiteY0" fmla="*/ 489857 h 492423"/>
                <a:gd name="connsiteX1" fmla="*/ 0 w 1001485"/>
                <a:gd name="connsiteY1" fmla="*/ 489857 h 492423"/>
                <a:gd name="connsiteX2" fmla="*/ 87085 w 1001485"/>
                <a:gd name="connsiteY2" fmla="*/ 457200 h 492423"/>
                <a:gd name="connsiteX3" fmla="*/ 152400 w 1001485"/>
                <a:gd name="connsiteY3" fmla="*/ 435428 h 492423"/>
                <a:gd name="connsiteX4" fmla="*/ 217714 w 1001485"/>
                <a:gd name="connsiteY4" fmla="*/ 402771 h 492423"/>
                <a:gd name="connsiteX5" fmla="*/ 228600 w 1001485"/>
                <a:gd name="connsiteY5" fmla="*/ 315685 h 492423"/>
                <a:gd name="connsiteX6" fmla="*/ 239485 w 1001485"/>
                <a:gd name="connsiteY6" fmla="*/ 261257 h 492423"/>
                <a:gd name="connsiteX7" fmla="*/ 206828 w 1001485"/>
                <a:gd name="connsiteY7" fmla="*/ 206828 h 492423"/>
                <a:gd name="connsiteX8" fmla="*/ 174171 w 1001485"/>
                <a:gd name="connsiteY8" fmla="*/ 185057 h 492423"/>
                <a:gd name="connsiteX9" fmla="*/ 130628 w 1001485"/>
                <a:gd name="connsiteY9" fmla="*/ 130628 h 492423"/>
                <a:gd name="connsiteX10" fmla="*/ 119743 w 1001485"/>
                <a:gd name="connsiteY10" fmla="*/ 97971 h 492423"/>
                <a:gd name="connsiteX11" fmla="*/ 97971 w 1001485"/>
                <a:gd name="connsiteY11" fmla="*/ 76200 h 492423"/>
                <a:gd name="connsiteX12" fmla="*/ 87085 w 1001485"/>
                <a:gd name="connsiteY12" fmla="*/ 32657 h 492423"/>
                <a:gd name="connsiteX13" fmla="*/ 119743 w 1001485"/>
                <a:gd name="connsiteY13" fmla="*/ 21771 h 492423"/>
                <a:gd name="connsiteX14" fmla="*/ 185057 w 1001485"/>
                <a:gd name="connsiteY14" fmla="*/ 54428 h 492423"/>
                <a:gd name="connsiteX15" fmla="*/ 239485 w 1001485"/>
                <a:gd name="connsiteY15" fmla="*/ 65314 h 492423"/>
                <a:gd name="connsiteX16" fmla="*/ 272143 w 1001485"/>
                <a:gd name="connsiteY16" fmla="*/ 76200 h 492423"/>
                <a:gd name="connsiteX17" fmla="*/ 315685 w 1001485"/>
                <a:gd name="connsiteY17" fmla="*/ 65314 h 492423"/>
                <a:gd name="connsiteX18" fmla="*/ 337457 w 1001485"/>
                <a:gd name="connsiteY18" fmla="*/ 43543 h 492423"/>
                <a:gd name="connsiteX19" fmla="*/ 359228 w 1001485"/>
                <a:gd name="connsiteY19" fmla="*/ 76200 h 492423"/>
                <a:gd name="connsiteX20" fmla="*/ 402771 w 1001485"/>
                <a:gd name="connsiteY20" fmla="*/ 119743 h 492423"/>
                <a:gd name="connsiteX21" fmla="*/ 457200 w 1001485"/>
                <a:gd name="connsiteY21" fmla="*/ 108857 h 492423"/>
                <a:gd name="connsiteX22" fmla="*/ 500743 w 1001485"/>
                <a:gd name="connsiteY22" fmla="*/ 65314 h 492423"/>
                <a:gd name="connsiteX23" fmla="*/ 544285 w 1001485"/>
                <a:gd name="connsiteY23" fmla="*/ 97971 h 492423"/>
                <a:gd name="connsiteX24" fmla="*/ 566057 w 1001485"/>
                <a:gd name="connsiteY24" fmla="*/ 119743 h 492423"/>
                <a:gd name="connsiteX25" fmla="*/ 620485 w 1001485"/>
                <a:gd name="connsiteY25" fmla="*/ 108857 h 492423"/>
                <a:gd name="connsiteX26" fmla="*/ 685800 w 1001485"/>
                <a:gd name="connsiteY26" fmla="*/ 21771 h 492423"/>
                <a:gd name="connsiteX27" fmla="*/ 718457 w 1001485"/>
                <a:gd name="connsiteY27" fmla="*/ 32657 h 492423"/>
                <a:gd name="connsiteX28" fmla="*/ 751114 w 1001485"/>
                <a:gd name="connsiteY28" fmla="*/ 54428 h 492423"/>
                <a:gd name="connsiteX29" fmla="*/ 838200 w 1001485"/>
                <a:gd name="connsiteY29" fmla="*/ 32657 h 492423"/>
                <a:gd name="connsiteX30" fmla="*/ 892628 w 1001485"/>
                <a:gd name="connsiteY30" fmla="*/ 10885 h 492423"/>
                <a:gd name="connsiteX31" fmla="*/ 925285 w 1001485"/>
                <a:gd name="connsiteY31" fmla="*/ 0 h 492423"/>
                <a:gd name="connsiteX32" fmla="*/ 990600 w 1001485"/>
                <a:gd name="connsiteY32" fmla="*/ 32657 h 492423"/>
                <a:gd name="connsiteX33" fmla="*/ 1001485 w 1001485"/>
                <a:gd name="connsiteY33" fmla="*/ 65314 h 492423"/>
                <a:gd name="connsiteX34" fmla="*/ 990600 w 1001485"/>
                <a:gd name="connsiteY34" fmla="*/ 108857 h 492423"/>
                <a:gd name="connsiteX35" fmla="*/ 957943 w 1001485"/>
                <a:gd name="connsiteY35" fmla="*/ 141514 h 492423"/>
                <a:gd name="connsiteX36" fmla="*/ 925285 w 1001485"/>
                <a:gd name="connsiteY36" fmla="*/ 163285 h 492423"/>
                <a:gd name="connsiteX37" fmla="*/ 849085 w 1001485"/>
                <a:gd name="connsiteY37" fmla="*/ 185057 h 492423"/>
                <a:gd name="connsiteX38" fmla="*/ 783771 w 1001485"/>
                <a:gd name="connsiteY38" fmla="*/ 206828 h 492423"/>
                <a:gd name="connsiteX39" fmla="*/ 762000 w 1001485"/>
                <a:gd name="connsiteY39" fmla="*/ 228600 h 492423"/>
                <a:gd name="connsiteX40" fmla="*/ 674914 w 1001485"/>
                <a:gd name="connsiteY40" fmla="*/ 250371 h 492423"/>
                <a:gd name="connsiteX41" fmla="*/ 609600 w 1001485"/>
                <a:gd name="connsiteY41" fmla="*/ 272143 h 492423"/>
                <a:gd name="connsiteX42" fmla="*/ 576943 w 1001485"/>
                <a:gd name="connsiteY42" fmla="*/ 283028 h 492423"/>
                <a:gd name="connsiteX43" fmla="*/ 544285 w 1001485"/>
                <a:gd name="connsiteY43" fmla="*/ 293914 h 492423"/>
                <a:gd name="connsiteX44" fmla="*/ 533400 w 1001485"/>
                <a:gd name="connsiteY44" fmla="*/ 326571 h 492423"/>
                <a:gd name="connsiteX45" fmla="*/ 566057 w 1001485"/>
                <a:gd name="connsiteY45" fmla="*/ 391885 h 492423"/>
                <a:gd name="connsiteX46" fmla="*/ 598714 w 1001485"/>
                <a:gd name="connsiteY46" fmla="*/ 413657 h 492423"/>
                <a:gd name="connsiteX47" fmla="*/ 751114 w 1001485"/>
                <a:gd name="connsiteY47" fmla="*/ 435428 h 492423"/>
                <a:gd name="connsiteX48" fmla="*/ 783771 w 1001485"/>
                <a:gd name="connsiteY48" fmla="*/ 457200 h 492423"/>
                <a:gd name="connsiteX49" fmla="*/ 816428 w 1001485"/>
                <a:gd name="connsiteY49" fmla="*/ 468085 h 492423"/>
                <a:gd name="connsiteX50" fmla="*/ 849085 w 1001485"/>
                <a:gd name="connsiteY50" fmla="*/ 489857 h 492423"/>
                <a:gd name="connsiteX51" fmla="*/ 0 w 1001485"/>
                <a:gd name="connsiteY51" fmla="*/ 489857 h 49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01485" h="492423">
                  <a:moveTo>
                    <a:pt x="0" y="489857"/>
                  </a:moveTo>
                  <a:lnTo>
                    <a:pt x="0" y="489857"/>
                  </a:lnTo>
                  <a:lnTo>
                    <a:pt x="87085" y="457200"/>
                  </a:lnTo>
                  <a:cubicBezTo>
                    <a:pt x="108697" y="449481"/>
                    <a:pt x="133305" y="448158"/>
                    <a:pt x="152400" y="435428"/>
                  </a:cubicBezTo>
                  <a:cubicBezTo>
                    <a:pt x="194604" y="407292"/>
                    <a:pt x="172646" y="417794"/>
                    <a:pt x="217714" y="402771"/>
                  </a:cubicBezTo>
                  <a:cubicBezTo>
                    <a:pt x="221343" y="373742"/>
                    <a:pt x="224152" y="344599"/>
                    <a:pt x="228600" y="315685"/>
                  </a:cubicBezTo>
                  <a:cubicBezTo>
                    <a:pt x="231413" y="297398"/>
                    <a:pt x="239485" y="279759"/>
                    <a:pt x="239485" y="261257"/>
                  </a:cubicBezTo>
                  <a:cubicBezTo>
                    <a:pt x="239485" y="236850"/>
                    <a:pt x="224075" y="220625"/>
                    <a:pt x="206828" y="206828"/>
                  </a:cubicBezTo>
                  <a:cubicBezTo>
                    <a:pt x="196612" y="198655"/>
                    <a:pt x="184387" y="193230"/>
                    <a:pt x="174171" y="185057"/>
                  </a:cubicBezTo>
                  <a:cubicBezTo>
                    <a:pt x="152015" y="167332"/>
                    <a:pt x="146792" y="154873"/>
                    <a:pt x="130628" y="130628"/>
                  </a:cubicBezTo>
                  <a:cubicBezTo>
                    <a:pt x="127000" y="119742"/>
                    <a:pt x="125647" y="107810"/>
                    <a:pt x="119743" y="97971"/>
                  </a:cubicBezTo>
                  <a:cubicBezTo>
                    <a:pt x="114463" y="89170"/>
                    <a:pt x="102561" y="85380"/>
                    <a:pt x="97971" y="76200"/>
                  </a:cubicBezTo>
                  <a:cubicBezTo>
                    <a:pt x="91280" y="62819"/>
                    <a:pt x="90714" y="47171"/>
                    <a:pt x="87085" y="32657"/>
                  </a:cubicBezTo>
                  <a:cubicBezTo>
                    <a:pt x="97971" y="29028"/>
                    <a:pt x="108268" y="21771"/>
                    <a:pt x="119743" y="21771"/>
                  </a:cubicBezTo>
                  <a:cubicBezTo>
                    <a:pt x="153539" y="21771"/>
                    <a:pt x="155706" y="43421"/>
                    <a:pt x="185057" y="54428"/>
                  </a:cubicBezTo>
                  <a:cubicBezTo>
                    <a:pt x="202381" y="60925"/>
                    <a:pt x="221535" y="60827"/>
                    <a:pt x="239485" y="65314"/>
                  </a:cubicBezTo>
                  <a:cubicBezTo>
                    <a:pt x="250617" y="68097"/>
                    <a:pt x="261257" y="72571"/>
                    <a:pt x="272143" y="76200"/>
                  </a:cubicBezTo>
                  <a:cubicBezTo>
                    <a:pt x="286657" y="72571"/>
                    <a:pt x="302304" y="72005"/>
                    <a:pt x="315685" y="65314"/>
                  </a:cubicBezTo>
                  <a:cubicBezTo>
                    <a:pt x="324865" y="60724"/>
                    <a:pt x="327500" y="41054"/>
                    <a:pt x="337457" y="43543"/>
                  </a:cubicBezTo>
                  <a:cubicBezTo>
                    <a:pt x="350149" y="46716"/>
                    <a:pt x="350714" y="66267"/>
                    <a:pt x="359228" y="76200"/>
                  </a:cubicBezTo>
                  <a:cubicBezTo>
                    <a:pt x="372586" y="91785"/>
                    <a:pt x="402771" y="119743"/>
                    <a:pt x="402771" y="119743"/>
                  </a:cubicBezTo>
                  <a:cubicBezTo>
                    <a:pt x="420914" y="116114"/>
                    <a:pt x="441026" y="117843"/>
                    <a:pt x="457200" y="108857"/>
                  </a:cubicBezTo>
                  <a:cubicBezTo>
                    <a:pt x="475143" y="98888"/>
                    <a:pt x="500743" y="65314"/>
                    <a:pt x="500743" y="65314"/>
                  </a:cubicBezTo>
                  <a:cubicBezTo>
                    <a:pt x="515257" y="76200"/>
                    <a:pt x="530348" y="86356"/>
                    <a:pt x="544285" y="97971"/>
                  </a:cubicBezTo>
                  <a:cubicBezTo>
                    <a:pt x="552170" y="104542"/>
                    <a:pt x="555897" y="118291"/>
                    <a:pt x="566057" y="119743"/>
                  </a:cubicBezTo>
                  <a:cubicBezTo>
                    <a:pt x="584373" y="122360"/>
                    <a:pt x="602342" y="112486"/>
                    <a:pt x="620485" y="108857"/>
                  </a:cubicBezTo>
                  <a:cubicBezTo>
                    <a:pt x="683028" y="46314"/>
                    <a:pt x="666800" y="78769"/>
                    <a:pt x="685800" y="21771"/>
                  </a:cubicBezTo>
                  <a:cubicBezTo>
                    <a:pt x="696686" y="25400"/>
                    <a:pt x="708194" y="27525"/>
                    <a:pt x="718457" y="32657"/>
                  </a:cubicBezTo>
                  <a:cubicBezTo>
                    <a:pt x="730159" y="38508"/>
                    <a:pt x="738031" y="54428"/>
                    <a:pt x="751114" y="54428"/>
                  </a:cubicBezTo>
                  <a:cubicBezTo>
                    <a:pt x="781036" y="54428"/>
                    <a:pt x="809601" y="41457"/>
                    <a:pt x="838200" y="32657"/>
                  </a:cubicBezTo>
                  <a:cubicBezTo>
                    <a:pt x="856876" y="26910"/>
                    <a:pt x="874332" y="17746"/>
                    <a:pt x="892628" y="10885"/>
                  </a:cubicBezTo>
                  <a:cubicBezTo>
                    <a:pt x="903372" y="6856"/>
                    <a:pt x="914399" y="3628"/>
                    <a:pt x="925285" y="0"/>
                  </a:cubicBezTo>
                  <a:cubicBezTo>
                    <a:pt x="946800" y="7171"/>
                    <a:pt x="975252" y="13471"/>
                    <a:pt x="990600" y="32657"/>
                  </a:cubicBezTo>
                  <a:cubicBezTo>
                    <a:pt x="997768" y="41617"/>
                    <a:pt x="997857" y="54428"/>
                    <a:pt x="1001485" y="65314"/>
                  </a:cubicBezTo>
                  <a:cubicBezTo>
                    <a:pt x="997857" y="79828"/>
                    <a:pt x="998023" y="95867"/>
                    <a:pt x="990600" y="108857"/>
                  </a:cubicBezTo>
                  <a:cubicBezTo>
                    <a:pt x="982962" y="122223"/>
                    <a:pt x="969770" y="131659"/>
                    <a:pt x="957943" y="141514"/>
                  </a:cubicBezTo>
                  <a:cubicBezTo>
                    <a:pt x="947892" y="149890"/>
                    <a:pt x="936987" y="157434"/>
                    <a:pt x="925285" y="163285"/>
                  </a:cubicBezTo>
                  <a:cubicBezTo>
                    <a:pt x="906991" y="172432"/>
                    <a:pt x="866526" y="179825"/>
                    <a:pt x="849085" y="185057"/>
                  </a:cubicBezTo>
                  <a:cubicBezTo>
                    <a:pt x="827104" y="191651"/>
                    <a:pt x="783771" y="206828"/>
                    <a:pt x="783771" y="206828"/>
                  </a:cubicBezTo>
                  <a:cubicBezTo>
                    <a:pt x="776514" y="214085"/>
                    <a:pt x="771529" y="224788"/>
                    <a:pt x="762000" y="228600"/>
                  </a:cubicBezTo>
                  <a:cubicBezTo>
                    <a:pt x="734218" y="239713"/>
                    <a:pt x="703300" y="240909"/>
                    <a:pt x="674914" y="250371"/>
                  </a:cubicBezTo>
                  <a:lnTo>
                    <a:pt x="609600" y="272143"/>
                  </a:lnTo>
                  <a:lnTo>
                    <a:pt x="576943" y="283028"/>
                  </a:lnTo>
                  <a:lnTo>
                    <a:pt x="544285" y="293914"/>
                  </a:lnTo>
                  <a:cubicBezTo>
                    <a:pt x="540657" y="304800"/>
                    <a:pt x="533400" y="315097"/>
                    <a:pt x="533400" y="326571"/>
                  </a:cubicBezTo>
                  <a:cubicBezTo>
                    <a:pt x="533400" y="359942"/>
                    <a:pt x="542880" y="373344"/>
                    <a:pt x="566057" y="391885"/>
                  </a:cubicBezTo>
                  <a:cubicBezTo>
                    <a:pt x="576273" y="400058"/>
                    <a:pt x="587012" y="407806"/>
                    <a:pt x="598714" y="413657"/>
                  </a:cubicBezTo>
                  <a:cubicBezTo>
                    <a:pt x="640599" y="434600"/>
                    <a:pt x="720519" y="432647"/>
                    <a:pt x="751114" y="435428"/>
                  </a:cubicBezTo>
                  <a:cubicBezTo>
                    <a:pt x="762000" y="442685"/>
                    <a:pt x="772069" y="451349"/>
                    <a:pt x="783771" y="457200"/>
                  </a:cubicBezTo>
                  <a:cubicBezTo>
                    <a:pt x="794034" y="462332"/>
                    <a:pt x="806589" y="462182"/>
                    <a:pt x="816428" y="468085"/>
                  </a:cubicBezTo>
                  <a:cubicBezTo>
                    <a:pt x="856991" y="492423"/>
                    <a:pt x="822201" y="489857"/>
                    <a:pt x="849085" y="489857"/>
                  </a:cubicBezTo>
                  <a:lnTo>
                    <a:pt x="0" y="489857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prstMaterial="plastic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" name="Flowchart: Delay 17"/>
            <p:cNvSpPr/>
            <p:nvPr/>
          </p:nvSpPr>
          <p:spPr bwMode="auto">
            <a:xfrm rot="5400000">
              <a:off x="1066800" y="5410200"/>
              <a:ext cx="457200" cy="2133600"/>
            </a:xfrm>
            <a:prstGeom prst="flowChartDelay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prstMaterial="plastic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228600" y="4419600"/>
              <a:ext cx="2133600" cy="20574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prstMaterial="plastic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85800" y="4419600"/>
              <a:ext cx="304800" cy="20574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prstMaterial="plastic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524000" y="4419600"/>
              <a:ext cx="304800" cy="20574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prstMaterial="plastic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Clinical wastes (UN 3291)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" y="12192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Clinical Wastes have an ADR load limit of 333kg, provided the waste is contained in sealed, rigid, puncture resistant outer packages.</a:t>
            </a:r>
          </a:p>
        </p:txBody>
      </p:sp>
      <p:pic>
        <p:nvPicPr>
          <p:cNvPr id="15" name="Picture 14" descr="Dsc0035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819400"/>
            <a:ext cx="3276600" cy="3307318"/>
          </a:xfrm>
          <a:prstGeom prst="rect">
            <a:avLst/>
          </a:prstGeom>
        </p:spPr>
      </p:pic>
      <p:pic>
        <p:nvPicPr>
          <p:cNvPr id="20" name="Picture 19" descr="UN 3291 non approved package label[1].JPG"/>
          <p:cNvPicPr>
            <a:picLocks noChangeAspect="1"/>
          </p:cNvPicPr>
          <p:nvPr/>
        </p:nvPicPr>
        <p:blipFill>
          <a:blip r:embed="rId4" cstate="print"/>
          <a:srcRect r="5085" b="9605"/>
          <a:stretch>
            <a:fillRect/>
          </a:stretch>
        </p:blipFill>
        <p:spPr>
          <a:xfrm>
            <a:off x="4267200" y="2819400"/>
            <a:ext cx="458724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19600" y="3429000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Such materials must be marked “</a:t>
            </a:r>
            <a:r>
              <a:rPr lang="en-GB" sz="2400" b="1" dirty="0" smtClean="0"/>
              <a:t>exempt human specimen</a:t>
            </a:r>
            <a:r>
              <a:rPr lang="en-GB" sz="2400" dirty="0" smtClean="0"/>
              <a:t>” or “</a:t>
            </a:r>
            <a:r>
              <a:rPr lang="en-GB" sz="2400" b="1" dirty="0" smtClean="0"/>
              <a:t>exempt animal specimen</a:t>
            </a:r>
            <a:r>
              <a:rPr lang="en-GB" sz="2400" dirty="0" smtClean="0"/>
              <a:t>”, as appropriate.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2667000"/>
            <a:ext cx="4222290" cy="4339111"/>
            <a:chOff x="0" y="2518889"/>
            <a:chExt cx="4222290" cy="4339111"/>
          </a:xfrm>
        </p:grpSpPr>
        <p:pic>
          <p:nvPicPr>
            <p:cNvPr id="16385" name="Picture 1" descr="H:\My Pictures\Package types\Fibreboard boxes\1229157228_BIO-4000-SB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518889"/>
              <a:ext cx="3996267" cy="4339111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 rot="21080179">
              <a:off x="1174290" y="3430568"/>
              <a:ext cx="3048000" cy="646331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tx2">
                      <a:lumMod val="10000"/>
                    </a:schemeClr>
                  </a:solidFill>
                </a:rPr>
                <a:t>EXEMPT HUMAN SPECIMEN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Exempt Specimens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9906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Human or animal specimens for which there is a minimal likelihood that pathogens are present are not subject to the ADR Regulations provided they are packaged to prevent any leakage.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RoadSafe\Desktop\Untitle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E3699"/>
              </a:clrFrom>
              <a:clrTo>
                <a:srgbClr val="2E369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2400" y="2576513"/>
            <a:ext cx="3336388" cy="428148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Exempt Materials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2057400"/>
            <a:ext cx="601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Blood and its components, which have been collected for transfusion, or the preparation of blood products, and also organs, harvested for transplantation, are exempt from the ADR Regulations.</a:t>
            </a:r>
          </a:p>
        </p:txBody>
      </p:sp>
      <p:pic>
        <p:nvPicPr>
          <p:cNvPr id="38916" name="Picture 4" descr="C:\Users\RoadSafe\Desktop\Untitled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2E3699"/>
              </a:clrFrom>
              <a:clrTo>
                <a:srgbClr val="2E369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4619625"/>
            <a:ext cx="2143125" cy="2238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Laboratory Animals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7106" name="Picture 2" descr="Chinese lab rat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0"/>
            <a:ext cx="3241343" cy="21717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38600" y="1219200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Live animals are to be transported in accordance with Directive 91/628/EEC.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8600" y="2590800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Unless an infectious substance cannot be consigned by any other means, live animals shall not be used to consign such a substance.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53340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Should such carriage be necessary, approval must be sought from the Department for Transport.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Dry Ice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9" descr="dry-ice-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0"/>
            <a:ext cx="3200400" cy="27336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7200" y="10668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Dry ice is not Dangerous Goods by road, but is dangerous by sea and air, due its possible asphyxiation hazard.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3622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It is usually the Dangerous Goods cooled by the ice that take priority, but the presence of the ice is shown by the display of an additional Class 9 Label.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426720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Packagings containing dry ice must be able to safely vent without the risk of rupture.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Dangerous Goods by Air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3716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To package or consign Dangerous Goods by Air there is a legal obligation to hold a Vocational Training Certificate, obtained by receiving formal training on a two yearly cycle.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35814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Today’s course will not                          be suitable.</a:t>
            </a:r>
          </a:p>
        </p:txBody>
      </p:sp>
      <p:pic>
        <p:nvPicPr>
          <p:cNvPr id="9" name="Picture 57" descr="iata_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1200" y="4876800"/>
            <a:ext cx="3061173" cy="18097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33400" y="1295400"/>
            <a:ext cx="8137525" cy="4876800"/>
            <a:chOff x="525463" y="1066800"/>
            <a:chExt cx="8137525" cy="48768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5545462" y="1196975"/>
              <a:ext cx="3117526" cy="46341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perspective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16" name="Picture 15" descr="this-way-up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6772030" y="1957806"/>
              <a:ext cx="812564" cy="1442056"/>
            </a:xfrm>
            <a:prstGeom prst="rect">
              <a:avLst/>
            </a:prstGeom>
            <a:ln>
              <a:noFill/>
            </a:ln>
            <a:scene3d>
              <a:camera prst="perspectiveRight"/>
              <a:lightRig rig="threePt" dir="t"/>
            </a:scene3d>
          </p:spPr>
        </p:pic>
        <p:sp>
          <p:nvSpPr>
            <p:cNvPr id="17" name="TextBox 16"/>
            <p:cNvSpPr txBox="1"/>
            <p:nvPr/>
          </p:nvSpPr>
          <p:spPr bwMode="auto">
            <a:xfrm>
              <a:off x="6312067" y="3894465"/>
              <a:ext cx="1839851" cy="845988"/>
            </a:xfrm>
            <a:prstGeom prst="rect">
              <a:avLst/>
            </a:prstGeom>
            <a:noFill/>
            <a:ln>
              <a:noFill/>
            </a:ln>
            <a:scene3d>
              <a:camera prst="perspectiveRight"/>
              <a:lightRig rig="threePt" dir="t"/>
            </a:scene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100" dirty="0">
                  <a:solidFill>
                    <a:srgbClr val="000000"/>
                  </a:solidFill>
                </a:rPr>
                <a:t>RESPONSIBLE PERSON:</a:t>
              </a:r>
            </a:p>
            <a:p>
              <a:pPr algn="ctr">
                <a:defRPr/>
              </a:pPr>
              <a:r>
                <a:rPr lang="en-GB" sz="1100" dirty="0">
                  <a:solidFill>
                    <a:srgbClr val="000000"/>
                  </a:solidFill>
                </a:rPr>
                <a:t>Dr James Robertson</a:t>
              </a:r>
            </a:p>
            <a:p>
              <a:pPr algn="ctr">
                <a:defRPr/>
              </a:pPr>
              <a:r>
                <a:rPr lang="en-GB" sz="1100" dirty="0">
                  <a:solidFill>
                    <a:srgbClr val="000000"/>
                  </a:solidFill>
                </a:rPr>
                <a:t>Tel: (0)2392 334 565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25463" y="1275520"/>
              <a:ext cx="5019999" cy="4477824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</a:ln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8" name="Picture 7" descr="HZ-090B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605918" y="3204429"/>
              <a:ext cx="1711363" cy="2066688"/>
            </a:xfrm>
            <a:prstGeom prst="rect">
              <a:avLst/>
            </a:prstGeom>
            <a:ln w="57150">
              <a:solidFill>
                <a:schemeClr val="tx1"/>
              </a:solidFill>
            </a:ln>
            <a:scene3d>
              <a:camera prst="perspectiveLeft"/>
              <a:lightRig rig="threePt" dir="t"/>
            </a:scene3d>
          </p:spPr>
        </p:pic>
        <p:pic>
          <p:nvPicPr>
            <p:cNvPr id="9" name="Picture 8" descr="VOV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3891145" y="5133338"/>
              <a:ext cx="1242205" cy="534636"/>
            </a:xfrm>
            <a:prstGeom prst="rect">
              <a:avLst/>
            </a:prstGeom>
            <a:ln w="57150">
              <a:solidFill>
                <a:schemeClr val="tx1"/>
              </a:solidFill>
            </a:ln>
            <a:scene3d>
              <a:camera prst="perspectiveLeft"/>
              <a:lightRig rig="threePt" dir="t"/>
            </a:scene3d>
          </p:spPr>
        </p:pic>
        <p:pic>
          <p:nvPicPr>
            <p:cNvPr id="10" name="Picture 9" descr="VUN3373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3662963" y="1413299"/>
              <a:ext cx="1539660" cy="1854734"/>
            </a:xfrm>
            <a:prstGeom prst="rect">
              <a:avLst/>
            </a:prstGeom>
            <a:ln w="57150">
              <a:solidFill>
                <a:schemeClr val="tx1"/>
              </a:solidFill>
            </a:ln>
            <a:scene3d>
              <a:camera prst="perspectiveLeft"/>
              <a:lightRig rig="threePt" dir="t"/>
            </a:scene3d>
          </p:spPr>
        </p:pic>
        <p:sp>
          <p:nvSpPr>
            <p:cNvPr id="11" name="TextBox 10"/>
            <p:cNvSpPr txBox="1"/>
            <p:nvPr/>
          </p:nvSpPr>
          <p:spPr bwMode="auto">
            <a:xfrm>
              <a:off x="609600" y="2590800"/>
              <a:ext cx="2395909" cy="2843005"/>
            </a:xfrm>
            <a:prstGeom prst="rect">
              <a:avLst/>
            </a:prstGeom>
            <a:noFill/>
            <a:ln w="57150">
              <a:noFill/>
            </a:ln>
            <a:scene3d>
              <a:camera prst="perspective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050" b="1" dirty="0">
                  <a:solidFill>
                    <a:srgbClr val="000000"/>
                  </a:solidFill>
                </a:rPr>
                <a:t>Shipper:</a:t>
              </a:r>
            </a:p>
            <a:p>
              <a:pPr>
                <a:defRPr/>
              </a:pPr>
              <a:r>
                <a:rPr lang="en-GB" sz="1050" dirty="0" err="1">
                  <a:solidFill>
                    <a:srgbClr val="000000"/>
                  </a:solidFill>
                </a:rPr>
                <a:t>BioGen</a:t>
              </a:r>
              <a:r>
                <a:rPr lang="en-GB" sz="1050" dirty="0">
                  <a:solidFill>
                    <a:srgbClr val="000000"/>
                  </a:solidFill>
                </a:rPr>
                <a:t>  Inc</a:t>
              </a:r>
            </a:p>
            <a:p>
              <a:pPr>
                <a:defRPr/>
              </a:pPr>
              <a:r>
                <a:rPr lang="en-GB" sz="1050" dirty="0">
                  <a:solidFill>
                    <a:srgbClr val="000000"/>
                  </a:solidFill>
                </a:rPr>
                <a:t>2705 Pleasant Lake Shore</a:t>
              </a:r>
            </a:p>
            <a:p>
              <a:pPr>
                <a:defRPr/>
              </a:pPr>
              <a:r>
                <a:rPr lang="en-GB" sz="1050" dirty="0">
                  <a:solidFill>
                    <a:srgbClr val="000000"/>
                  </a:solidFill>
                </a:rPr>
                <a:t>Cadillac, Michigan</a:t>
              </a:r>
            </a:p>
            <a:p>
              <a:pPr>
                <a:defRPr/>
              </a:pPr>
              <a:r>
                <a:rPr lang="en-GB" sz="1050" dirty="0">
                  <a:solidFill>
                    <a:srgbClr val="000000"/>
                  </a:solidFill>
                </a:rPr>
                <a:t>USA, MI45556</a:t>
              </a:r>
            </a:p>
            <a:p>
              <a:pPr>
                <a:defRPr/>
              </a:pPr>
              <a:endParaRPr lang="en-GB" sz="1050" dirty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en-GB" sz="1050" b="1" dirty="0">
                  <a:solidFill>
                    <a:srgbClr val="000000"/>
                  </a:solidFill>
                </a:rPr>
                <a:t>Consignee:</a:t>
              </a:r>
            </a:p>
            <a:p>
              <a:pPr>
                <a:defRPr/>
              </a:pPr>
              <a:r>
                <a:rPr lang="en-GB" sz="1050" dirty="0">
                  <a:solidFill>
                    <a:srgbClr val="000000"/>
                  </a:solidFill>
                </a:rPr>
                <a:t>Micro Works Limited</a:t>
              </a:r>
            </a:p>
            <a:p>
              <a:pPr>
                <a:defRPr/>
              </a:pPr>
              <a:r>
                <a:rPr lang="en-GB" sz="1050" dirty="0">
                  <a:solidFill>
                    <a:srgbClr val="000000"/>
                  </a:solidFill>
                </a:rPr>
                <a:t>Blueprint 2000</a:t>
              </a:r>
            </a:p>
            <a:p>
              <a:pPr>
                <a:defRPr/>
              </a:pPr>
              <a:r>
                <a:rPr lang="en-GB" sz="1050" dirty="0" err="1">
                  <a:solidFill>
                    <a:srgbClr val="000000"/>
                  </a:solidFill>
                </a:rPr>
                <a:t>Portfield</a:t>
              </a:r>
              <a:r>
                <a:rPr lang="en-GB" sz="1050" dirty="0">
                  <a:solidFill>
                    <a:srgbClr val="000000"/>
                  </a:solidFill>
                </a:rPr>
                <a:t> Road, Portsmouth</a:t>
              </a:r>
            </a:p>
            <a:p>
              <a:pPr>
                <a:defRPr/>
              </a:pPr>
              <a:r>
                <a:rPr lang="en-GB" sz="1050" dirty="0">
                  <a:solidFill>
                    <a:srgbClr val="000000"/>
                  </a:solidFill>
                </a:rPr>
                <a:t>Hampshire, UK</a:t>
              </a:r>
            </a:p>
            <a:p>
              <a:pPr>
                <a:defRPr/>
              </a:pPr>
              <a:r>
                <a:rPr lang="en-GB" sz="1050" dirty="0">
                  <a:solidFill>
                    <a:srgbClr val="000000"/>
                  </a:solidFill>
                </a:rPr>
                <a:t>PO4 6TY</a:t>
              </a:r>
            </a:p>
            <a:p>
              <a:pPr>
                <a:defRPr/>
              </a:pPr>
              <a:endParaRPr lang="en-GB" sz="1200" dirty="0">
                <a:solidFill>
                  <a:schemeClr val="bg1"/>
                </a:solidFill>
              </a:endParaRPr>
            </a:p>
            <a:p>
              <a:pPr>
                <a:defRPr/>
              </a:pPr>
              <a:endParaRPr lang="en-GB" sz="1200" dirty="0">
                <a:solidFill>
                  <a:schemeClr val="bg1"/>
                </a:solidFill>
              </a:endParaRPr>
            </a:p>
            <a:p>
              <a:pPr>
                <a:defRPr/>
              </a:pPr>
              <a:endParaRPr lang="en-GB" sz="1200" dirty="0">
                <a:solidFill>
                  <a:schemeClr val="bg1"/>
                </a:solidFill>
              </a:endParaRPr>
            </a:p>
          </p:txBody>
        </p:sp>
        <p:pic>
          <p:nvPicPr>
            <p:cNvPr id="13" name="Picture 12" descr="h1845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187202">
              <a:off x="2393761" y="4456562"/>
              <a:ext cx="1390753" cy="1197624"/>
            </a:xfrm>
            <a:prstGeom prst="rect">
              <a:avLst/>
            </a:prstGeom>
            <a:ln w="57150">
              <a:solidFill>
                <a:schemeClr val="tx1"/>
              </a:solidFill>
            </a:ln>
            <a:scene3d>
              <a:camera prst="perspectiveLeft"/>
              <a:lightRig rig="threePt" dir="t"/>
            </a:scene3d>
          </p:spPr>
        </p:pic>
        <p:sp>
          <p:nvSpPr>
            <p:cNvPr id="14" name="TextBox 13"/>
            <p:cNvSpPr txBox="1"/>
            <p:nvPr/>
          </p:nvSpPr>
          <p:spPr bwMode="auto">
            <a:xfrm rot="317336">
              <a:off x="2383214" y="5167147"/>
              <a:ext cx="741591" cy="307812"/>
            </a:xfrm>
            <a:prstGeom prst="rect">
              <a:avLst/>
            </a:prstGeom>
            <a:noFill/>
            <a:ln w="57150">
              <a:noFill/>
            </a:ln>
            <a:scene3d>
              <a:camera prst="perspective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400" b="1" dirty="0" smtClean="0">
                  <a:solidFill>
                    <a:srgbClr val="000000"/>
                  </a:solidFill>
                </a:rPr>
                <a:t>5</a:t>
              </a:r>
              <a:endParaRPr lang="en-GB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 bwMode="auto">
            <a:xfrm>
              <a:off x="900092" y="1746871"/>
              <a:ext cx="2547479" cy="643061"/>
            </a:xfrm>
            <a:prstGeom prst="rect">
              <a:avLst/>
            </a:prstGeom>
            <a:noFill/>
            <a:scene3d>
              <a:camera prst="perspectiveLeft"/>
              <a:lightRig rig="threePt" dir="t"/>
            </a:scene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000000"/>
                  </a:solidFill>
                </a:rPr>
                <a:t>Biological  Substance, category B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rot="5400000">
              <a:off x="3124200" y="3505200"/>
              <a:ext cx="487680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Dry Ice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819400"/>
            <a:ext cx="2743200" cy="3790952"/>
            <a:chOff x="1371600" y="489732"/>
            <a:chExt cx="3200400" cy="4825220"/>
          </a:xfrm>
        </p:grpSpPr>
        <p:sp>
          <p:nvSpPr>
            <p:cNvPr id="3" name="Freeform 2"/>
            <p:cNvSpPr/>
            <p:nvPr/>
          </p:nvSpPr>
          <p:spPr bwMode="auto">
            <a:xfrm>
              <a:off x="2819400" y="2166257"/>
              <a:ext cx="1317171" cy="1513114"/>
            </a:xfrm>
            <a:custGeom>
              <a:avLst/>
              <a:gdLst>
                <a:gd name="connsiteX0" fmla="*/ 87086 w 1317171"/>
                <a:gd name="connsiteY0" fmla="*/ 130629 h 1513114"/>
                <a:gd name="connsiteX1" fmla="*/ 87086 w 1317171"/>
                <a:gd name="connsiteY1" fmla="*/ 130629 h 1513114"/>
                <a:gd name="connsiteX2" fmla="*/ 108857 w 1317171"/>
                <a:gd name="connsiteY2" fmla="*/ 250372 h 1513114"/>
                <a:gd name="connsiteX3" fmla="*/ 87086 w 1317171"/>
                <a:gd name="connsiteY3" fmla="*/ 283029 h 1513114"/>
                <a:gd name="connsiteX4" fmla="*/ 43543 w 1317171"/>
                <a:gd name="connsiteY4" fmla="*/ 326572 h 1513114"/>
                <a:gd name="connsiteX5" fmla="*/ 32657 w 1317171"/>
                <a:gd name="connsiteY5" fmla="*/ 359229 h 1513114"/>
                <a:gd name="connsiteX6" fmla="*/ 10886 w 1317171"/>
                <a:gd name="connsiteY6" fmla="*/ 391886 h 1513114"/>
                <a:gd name="connsiteX7" fmla="*/ 0 w 1317171"/>
                <a:gd name="connsiteY7" fmla="*/ 435429 h 1513114"/>
                <a:gd name="connsiteX8" fmla="*/ 10886 w 1317171"/>
                <a:gd name="connsiteY8" fmla="*/ 653143 h 1513114"/>
                <a:gd name="connsiteX9" fmla="*/ 32657 w 1317171"/>
                <a:gd name="connsiteY9" fmla="*/ 859972 h 1513114"/>
                <a:gd name="connsiteX10" fmla="*/ 43543 w 1317171"/>
                <a:gd name="connsiteY10" fmla="*/ 979714 h 1513114"/>
                <a:gd name="connsiteX11" fmla="*/ 65314 w 1317171"/>
                <a:gd name="connsiteY11" fmla="*/ 1023257 h 1513114"/>
                <a:gd name="connsiteX12" fmla="*/ 87086 w 1317171"/>
                <a:gd name="connsiteY12" fmla="*/ 1088572 h 1513114"/>
                <a:gd name="connsiteX13" fmla="*/ 152400 w 1317171"/>
                <a:gd name="connsiteY13" fmla="*/ 1186543 h 1513114"/>
                <a:gd name="connsiteX14" fmla="*/ 174171 w 1317171"/>
                <a:gd name="connsiteY14" fmla="*/ 1219200 h 1513114"/>
                <a:gd name="connsiteX15" fmla="*/ 195943 w 1317171"/>
                <a:gd name="connsiteY15" fmla="*/ 1240972 h 1513114"/>
                <a:gd name="connsiteX16" fmla="*/ 217714 w 1317171"/>
                <a:gd name="connsiteY16" fmla="*/ 1273629 h 1513114"/>
                <a:gd name="connsiteX17" fmla="*/ 239486 w 1317171"/>
                <a:gd name="connsiteY17" fmla="*/ 1295400 h 1513114"/>
                <a:gd name="connsiteX18" fmla="*/ 261257 w 1317171"/>
                <a:gd name="connsiteY18" fmla="*/ 1328057 h 1513114"/>
                <a:gd name="connsiteX19" fmla="*/ 326571 w 1317171"/>
                <a:gd name="connsiteY19" fmla="*/ 1393372 h 1513114"/>
                <a:gd name="connsiteX20" fmla="*/ 359229 w 1317171"/>
                <a:gd name="connsiteY20" fmla="*/ 1404257 h 1513114"/>
                <a:gd name="connsiteX21" fmla="*/ 381000 w 1317171"/>
                <a:gd name="connsiteY21" fmla="*/ 1426029 h 1513114"/>
                <a:gd name="connsiteX22" fmla="*/ 446314 w 1317171"/>
                <a:gd name="connsiteY22" fmla="*/ 1469572 h 1513114"/>
                <a:gd name="connsiteX23" fmla="*/ 468086 w 1317171"/>
                <a:gd name="connsiteY23" fmla="*/ 1491343 h 1513114"/>
                <a:gd name="connsiteX24" fmla="*/ 544286 w 1317171"/>
                <a:gd name="connsiteY24" fmla="*/ 1513114 h 1513114"/>
                <a:gd name="connsiteX25" fmla="*/ 664029 w 1317171"/>
                <a:gd name="connsiteY25" fmla="*/ 1480457 h 1513114"/>
                <a:gd name="connsiteX26" fmla="*/ 729343 w 1317171"/>
                <a:gd name="connsiteY26" fmla="*/ 1436914 h 1513114"/>
                <a:gd name="connsiteX27" fmla="*/ 762000 w 1317171"/>
                <a:gd name="connsiteY27" fmla="*/ 1415143 h 1513114"/>
                <a:gd name="connsiteX28" fmla="*/ 783771 w 1317171"/>
                <a:gd name="connsiteY28" fmla="*/ 1382486 h 1513114"/>
                <a:gd name="connsiteX29" fmla="*/ 805543 w 1317171"/>
                <a:gd name="connsiteY29" fmla="*/ 1317172 h 1513114"/>
                <a:gd name="connsiteX30" fmla="*/ 838200 w 1317171"/>
                <a:gd name="connsiteY30" fmla="*/ 1143000 h 1513114"/>
                <a:gd name="connsiteX31" fmla="*/ 881743 w 1317171"/>
                <a:gd name="connsiteY31" fmla="*/ 1066800 h 1513114"/>
                <a:gd name="connsiteX32" fmla="*/ 914400 w 1317171"/>
                <a:gd name="connsiteY32" fmla="*/ 1034143 h 1513114"/>
                <a:gd name="connsiteX33" fmla="*/ 979714 w 1317171"/>
                <a:gd name="connsiteY33" fmla="*/ 1001486 h 1513114"/>
                <a:gd name="connsiteX34" fmla="*/ 1001486 w 1317171"/>
                <a:gd name="connsiteY34" fmla="*/ 979714 h 1513114"/>
                <a:gd name="connsiteX35" fmla="*/ 1077686 w 1317171"/>
                <a:gd name="connsiteY35" fmla="*/ 936172 h 1513114"/>
                <a:gd name="connsiteX36" fmla="*/ 1099457 w 1317171"/>
                <a:gd name="connsiteY36" fmla="*/ 914400 h 1513114"/>
                <a:gd name="connsiteX37" fmla="*/ 1110343 w 1317171"/>
                <a:gd name="connsiteY37" fmla="*/ 870857 h 1513114"/>
                <a:gd name="connsiteX38" fmla="*/ 1132114 w 1317171"/>
                <a:gd name="connsiteY38" fmla="*/ 805543 h 1513114"/>
                <a:gd name="connsiteX39" fmla="*/ 1143000 w 1317171"/>
                <a:gd name="connsiteY39" fmla="*/ 772886 h 1513114"/>
                <a:gd name="connsiteX40" fmla="*/ 1164771 w 1317171"/>
                <a:gd name="connsiteY40" fmla="*/ 740229 h 1513114"/>
                <a:gd name="connsiteX41" fmla="*/ 1175657 w 1317171"/>
                <a:gd name="connsiteY41" fmla="*/ 707572 h 1513114"/>
                <a:gd name="connsiteX42" fmla="*/ 1186543 w 1317171"/>
                <a:gd name="connsiteY42" fmla="*/ 664029 h 1513114"/>
                <a:gd name="connsiteX43" fmla="*/ 1219200 w 1317171"/>
                <a:gd name="connsiteY43" fmla="*/ 631372 h 1513114"/>
                <a:gd name="connsiteX44" fmla="*/ 1251857 w 1317171"/>
                <a:gd name="connsiteY44" fmla="*/ 620486 h 1513114"/>
                <a:gd name="connsiteX45" fmla="*/ 1273629 w 1317171"/>
                <a:gd name="connsiteY45" fmla="*/ 598714 h 1513114"/>
                <a:gd name="connsiteX46" fmla="*/ 1306286 w 1317171"/>
                <a:gd name="connsiteY46" fmla="*/ 587829 h 1513114"/>
                <a:gd name="connsiteX47" fmla="*/ 1317171 w 1317171"/>
                <a:gd name="connsiteY47" fmla="*/ 555172 h 1513114"/>
                <a:gd name="connsiteX48" fmla="*/ 1295400 w 1317171"/>
                <a:gd name="connsiteY48" fmla="*/ 446314 h 1513114"/>
                <a:gd name="connsiteX49" fmla="*/ 1251857 w 1317171"/>
                <a:gd name="connsiteY49" fmla="*/ 391886 h 1513114"/>
                <a:gd name="connsiteX50" fmla="*/ 1230086 w 1317171"/>
                <a:gd name="connsiteY50" fmla="*/ 359229 h 1513114"/>
                <a:gd name="connsiteX51" fmla="*/ 1208314 w 1317171"/>
                <a:gd name="connsiteY51" fmla="*/ 337457 h 1513114"/>
                <a:gd name="connsiteX52" fmla="*/ 1143000 w 1317171"/>
                <a:gd name="connsiteY52" fmla="*/ 261257 h 1513114"/>
                <a:gd name="connsiteX53" fmla="*/ 1099457 w 1317171"/>
                <a:gd name="connsiteY53" fmla="*/ 239486 h 1513114"/>
                <a:gd name="connsiteX54" fmla="*/ 1034143 w 1317171"/>
                <a:gd name="connsiteY54" fmla="*/ 195943 h 1513114"/>
                <a:gd name="connsiteX55" fmla="*/ 1012371 w 1317171"/>
                <a:gd name="connsiteY55" fmla="*/ 174172 h 1513114"/>
                <a:gd name="connsiteX56" fmla="*/ 979714 w 1317171"/>
                <a:gd name="connsiteY56" fmla="*/ 163286 h 1513114"/>
                <a:gd name="connsiteX57" fmla="*/ 925286 w 1317171"/>
                <a:gd name="connsiteY57" fmla="*/ 119743 h 1513114"/>
                <a:gd name="connsiteX58" fmla="*/ 859971 w 1317171"/>
                <a:gd name="connsiteY58" fmla="*/ 97972 h 1513114"/>
                <a:gd name="connsiteX59" fmla="*/ 794657 w 1317171"/>
                <a:gd name="connsiteY59" fmla="*/ 54429 h 1513114"/>
                <a:gd name="connsiteX60" fmla="*/ 762000 w 1317171"/>
                <a:gd name="connsiteY60" fmla="*/ 43543 h 1513114"/>
                <a:gd name="connsiteX61" fmla="*/ 729343 w 1317171"/>
                <a:gd name="connsiteY61" fmla="*/ 21772 h 1513114"/>
                <a:gd name="connsiteX62" fmla="*/ 642257 w 1317171"/>
                <a:gd name="connsiteY62" fmla="*/ 0 h 1513114"/>
                <a:gd name="connsiteX63" fmla="*/ 468086 w 1317171"/>
                <a:gd name="connsiteY63" fmla="*/ 10886 h 1513114"/>
                <a:gd name="connsiteX64" fmla="*/ 391886 w 1317171"/>
                <a:gd name="connsiteY64" fmla="*/ 32657 h 1513114"/>
                <a:gd name="connsiteX65" fmla="*/ 337457 w 1317171"/>
                <a:gd name="connsiteY65" fmla="*/ 43543 h 1513114"/>
                <a:gd name="connsiteX66" fmla="*/ 304800 w 1317171"/>
                <a:gd name="connsiteY66" fmla="*/ 65314 h 1513114"/>
                <a:gd name="connsiteX67" fmla="*/ 217714 w 1317171"/>
                <a:gd name="connsiteY67" fmla="*/ 87086 h 1513114"/>
                <a:gd name="connsiteX68" fmla="*/ 185057 w 1317171"/>
                <a:gd name="connsiteY68" fmla="*/ 108857 h 1513114"/>
                <a:gd name="connsiteX69" fmla="*/ 152400 w 1317171"/>
                <a:gd name="connsiteY69" fmla="*/ 119743 h 1513114"/>
                <a:gd name="connsiteX70" fmla="*/ 87086 w 1317171"/>
                <a:gd name="connsiteY70" fmla="*/ 130629 h 151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317171" h="1513114">
                  <a:moveTo>
                    <a:pt x="87086" y="130629"/>
                  </a:moveTo>
                  <a:lnTo>
                    <a:pt x="87086" y="130629"/>
                  </a:lnTo>
                  <a:cubicBezTo>
                    <a:pt x="111794" y="196517"/>
                    <a:pt x="133980" y="200125"/>
                    <a:pt x="108857" y="250372"/>
                  </a:cubicBezTo>
                  <a:cubicBezTo>
                    <a:pt x="103006" y="262074"/>
                    <a:pt x="95600" y="273096"/>
                    <a:pt x="87086" y="283029"/>
                  </a:cubicBezTo>
                  <a:cubicBezTo>
                    <a:pt x="73728" y="298614"/>
                    <a:pt x="43543" y="326572"/>
                    <a:pt x="43543" y="326572"/>
                  </a:cubicBezTo>
                  <a:cubicBezTo>
                    <a:pt x="39914" y="337458"/>
                    <a:pt x="37789" y="348966"/>
                    <a:pt x="32657" y="359229"/>
                  </a:cubicBezTo>
                  <a:cubicBezTo>
                    <a:pt x="26806" y="370931"/>
                    <a:pt x="16040" y="379861"/>
                    <a:pt x="10886" y="391886"/>
                  </a:cubicBezTo>
                  <a:cubicBezTo>
                    <a:pt x="4993" y="405637"/>
                    <a:pt x="3629" y="420915"/>
                    <a:pt x="0" y="435429"/>
                  </a:cubicBezTo>
                  <a:cubicBezTo>
                    <a:pt x="3629" y="508000"/>
                    <a:pt x="6053" y="580642"/>
                    <a:pt x="10886" y="653143"/>
                  </a:cubicBezTo>
                  <a:cubicBezTo>
                    <a:pt x="14198" y="702825"/>
                    <a:pt x="27513" y="808536"/>
                    <a:pt x="32657" y="859972"/>
                  </a:cubicBezTo>
                  <a:cubicBezTo>
                    <a:pt x="36645" y="899852"/>
                    <a:pt x="35683" y="940414"/>
                    <a:pt x="43543" y="979714"/>
                  </a:cubicBezTo>
                  <a:cubicBezTo>
                    <a:pt x="46725" y="995626"/>
                    <a:pt x="59287" y="1008190"/>
                    <a:pt x="65314" y="1023257"/>
                  </a:cubicBezTo>
                  <a:cubicBezTo>
                    <a:pt x="73837" y="1044565"/>
                    <a:pt x="74356" y="1069477"/>
                    <a:pt x="87086" y="1088572"/>
                  </a:cubicBezTo>
                  <a:lnTo>
                    <a:pt x="152400" y="1186543"/>
                  </a:lnTo>
                  <a:cubicBezTo>
                    <a:pt x="159657" y="1197429"/>
                    <a:pt x="164920" y="1209949"/>
                    <a:pt x="174171" y="1219200"/>
                  </a:cubicBezTo>
                  <a:cubicBezTo>
                    <a:pt x="181428" y="1226457"/>
                    <a:pt x="189532" y="1232958"/>
                    <a:pt x="195943" y="1240972"/>
                  </a:cubicBezTo>
                  <a:cubicBezTo>
                    <a:pt x="204116" y="1251188"/>
                    <a:pt x="209541" y="1263413"/>
                    <a:pt x="217714" y="1273629"/>
                  </a:cubicBezTo>
                  <a:cubicBezTo>
                    <a:pt x="224125" y="1281643"/>
                    <a:pt x="233075" y="1287386"/>
                    <a:pt x="239486" y="1295400"/>
                  </a:cubicBezTo>
                  <a:cubicBezTo>
                    <a:pt x="247659" y="1305616"/>
                    <a:pt x="252565" y="1318279"/>
                    <a:pt x="261257" y="1328057"/>
                  </a:cubicBezTo>
                  <a:cubicBezTo>
                    <a:pt x="281712" y="1351070"/>
                    <a:pt x="297361" y="1383636"/>
                    <a:pt x="326571" y="1393372"/>
                  </a:cubicBezTo>
                  <a:lnTo>
                    <a:pt x="359229" y="1404257"/>
                  </a:lnTo>
                  <a:cubicBezTo>
                    <a:pt x="366486" y="1411514"/>
                    <a:pt x="372790" y="1419871"/>
                    <a:pt x="381000" y="1426029"/>
                  </a:cubicBezTo>
                  <a:cubicBezTo>
                    <a:pt x="401933" y="1441729"/>
                    <a:pt x="427811" y="1451070"/>
                    <a:pt x="446314" y="1469572"/>
                  </a:cubicBezTo>
                  <a:cubicBezTo>
                    <a:pt x="453571" y="1476829"/>
                    <a:pt x="459285" y="1486063"/>
                    <a:pt x="468086" y="1491343"/>
                  </a:cubicBezTo>
                  <a:cubicBezTo>
                    <a:pt x="479244" y="1498038"/>
                    <a:pt x="536148" y="1511080"/>
                    <a:pt x="544286" y="1513114"/>
                  </a:cubicBezTo>
                  <a:cubicBezTo>
                    <a:pt x="573499" y="1507272"/>
                    <a:pt x="640351" y="1496243"/>
                    <a:pt x="664029" y="1480457"/>
                  </a:cubicBezTo>
                  <a:lnTo>
                    <a:pt x="729343" y="1436914"/>
                  </a:lnTo>
                  <a:lnTo>
                    <a:pt x="762000" y="1415143"/>
                  </a:lnTo>
                  <a:cubicBezTo>
                    <a:pt x="769257" y="1404257"/>
                    <a:pt x="778458" y="1394441"/>
                    <a:pt x="783771" y="1382486"/>
                  </a:cubicBezTo>
                  <a:cubicBezTo>
                    <a:pt x="793092" y="1361515"/>
                    <a:pt x="805543" y="1317172"/>
                    <a:pt x="805543" y="1317172"/>
                  </a:cubicBezTo>
                  <a:cubicBezTo>
                    <a:pt x="810732" y="1275657"/>
                    <a:pt x="818957" y="1181488"/>
                    <a:pt x="838200" y="1143000"/>
                  </a:cubicBezTo>
                  <a:cubicBezTo>
                    <a:pt x="851511" y="1116378"/>
                    <a:pt x="862507" y="1089882"/>
                    <a:pt x="881743" y="1066800"/>
                  </a:cubicBezTo>
                  <a:cubicBezTo>
                    <a:pt x="891598" y="1054974"/>
                    <a:pt x="901591" y="1042682"/>
                    <a:pt x="914400" y="1034143"/>
                  </a:cubicBezTo>
                  <a:cubicBezTo>
                    <a:pt x="1035125" y="953659"/>
                    <a:pt x="851248" y="1104258"/>
                    <a:pt x="979714" y="1001486"/>
                  </a:cubicBezTo>
                  <a:cubicBezTo>
                    <a:pt x="987728" y="995075"/>
                    <a:pt x="993472" y="986125"/>
                    <a:pt x="1001486" y="979714"/>
                  </a:cubicBezTo>
                  <a:cubicBezTo>
                    <a:pt x="1027129" y="959199"/>
                    <a:pt x="1047888" y="951071"/>
                    <a:pt x="1077686" y="936172"/>
                  </a:cubicBezTo>
                  <a:cubicBezTo>
                    <a:pt x="1084943" y="928915"/>
                    <a:pt x="1094867" y="923580"/>
                    <a:pt x="1099457" y="914400"/>
                  </a:cubicBezTo>
                  <a:cubicBezTo>
                    <a:pt x="1106148" y="901018"/>
                    <a:pt x="1106044" y="885187"/>
                    <a:pt x="1110343" y="870857"/>
                  </a:cubicBezTo>
                  <a:cubicBezTo>
                    <a:pt x="1116937" y="848876"/>
                    <a:pt x="1124857" y="827314"/>
                    <a:pt x="1132114" y="805543"/>
                  </a:cubicBezTo>
                  <a:cubicBezTo>
                    <a:pt x="1135743" y="794657"/>
                    <a:pt x="1136635" y="782433"/>
                    <a:pt x="1143000" y="772886"/>
                  </a:cubicBezTo>
                  <a:cubicBezTo>
                    <a:pt x="1150257" y="762000"/>
                    <a:pt x="1158920" y="751931"/>
                    <a:pt x="1164771" y="740229"/>
                  </a:cubicBezTo>
                  <a:cubicBezTo>
                    <a:pt x="1169903" y="729966"/>
                    <a:pt x="1172505" y="718605"/>
                    <a:pt x="1175657" y="707572"/>
                  </a:cubicBezTo>
                  <a:cubicBezTo>
                    <a:pt x="1179767" y="693187"/>
                    <a:pt x="1179120" y="677019"/>
                    <a:pt x="1186543" y="664029"/>
                  </a:cubicBezTo>
                  <a:cubicBezTo>
                    <a:pt x="1194181" y="650663"/>
                    <a:pt x="1206391" y="639911"/>
                    <a:pt x="1219200" y="631372"/>
                  </a:cubicBezTo>
                  <a:cubicBezTo>
                    <a:pt x="1228747" y="625007"/>
                    <a:pt x="1240971" y="624115"/>
                    <a:pt x="1251857" y="620486"/>
                  </a:cubicBezTo>
                  <a:cubicBezTo>
                    <a:pt x="1259114" y="613229"/>
                    <a:pt x="1264828" y="603994"/>
                    <a:pt x="1273629" y="598714"/>
                  </a:cubicBezTo>
                  <a:cubicBezTo>
                    <a:pt x="1283468" y="592811"/>
                    <a:pt x="1298172" y="595943"/>
                    <a:pt x="1306286" y="587829"/>
                  </a:cubicBezTo>
                  <a:cubicBezTo>
                    <a:pt x="1314400" y="579715"/>
                    <a:pt x="1313543" y="566058"/>
                    <a:pt x="1317171" y="555172"/>
                  </a:cubicBezTo>
                  <a:cubicBezTo>
                    <a:pt x="1313159" y="527086"/>
                    <a:pt x="1310600" y="476715"/>
                    <a:pt x="1295400" y="446314"/>
                  </a:cubicBezTo>
                  <a:cubicBezTo>
                    <a:pt x="1273062" y="401637"/>
                    <a:pt x="1278859" y="425638"/>
                    <a:pt x="1251857" y="391886"/>
                  </a:cubicBezTo>
                  <a:cubicBezTo>
                    <a:pt x="1243684" y="381670"/>
                    <a:pt x="1238259" y="369445"/>
                    <a:pt x="1230086" y="359229"/>
                  </a:cubicBezTo>
                  <a:cubicBezTo>
                    <a:pt x="1223675" y="351215"/>
                    <a:pt x="1214725" y="345471"/>
                    <a:pt x="1208314" y="337457"/>
                  </a:cubicBezTo>
                  <a:cubicBezTo>
                    <a:pt x="1186537" y="310236"/>
                    <a:pt x="1177939" y="278726"/>
                    <a:pt x="1143000" y="261257"/>
                  </a:cubicBezTo>
                  <a:cubicBezTo>
                    <a:pt x="1128486" y="254000"/>
                    <a:pt x="1113372" y="247835"/>
                    <a:pt x="1099457" y="239486"/>
                  </a:cubicBezTo>
                  <a:cubicBezTo>
                    <a:pt x="1077020" y="226024"/>
                    <a:pt x="1052646" y="214445"/>
                    <a:pt x="1034143" y="195943"/>
                  </a:cubicBezTo>
                  <a:cubicBezTo>
                    <a:pt x="1026886" y="188686"/>
                    <a:pt x="1021172" y="179452"/>
                    <a:pt x="1012371" y="174172"/>
                  </a:cubicBezTo>
                  <a:cubicBezTo>
                    <a:pt x="1002532" y="168268"/>
                    <a:pt x="990600" y="166915"/>
                    <a:pt x="979714" y="163286"/>
                  </a:cubicBezTo>
                  <a:cubicBezTo>
                    <a:pt x="961618" y="145189"/>
                    <a:pt x="950006" y="130729"/>
                    <a:pt x="925286" y="119743"/>
                  </a:cubicBezTo>
                  <a:cubicBezTo>
                    <a:pt x="904315" y="110423"/>
                    <a:pt x="859971" y="97972"/>
                    <a:pt x="859971" y="97972"/>
                  </a:cubicBezTo>
                  <a:cubicBezTo>
                    <a:pt x="838200" y="83458"/>
                    <a:pt x="819480" y="62704"/>
                    <a:pt x="794657" y="54429"/>
                  </a:cubicBezTo>
                  <a:cubicBezTo>
                    <a:pt x="783771" y="50800"/>
                    <a:pt x="772263" y="48675"/>
                    <a:pt x="762000" y="43543"/>
                  </a:cubicBezTo>
                  <a:cubicBezTo>
                    <a:pt x="750298" y="37692"/>
                    <a:pt x="741638" y="26243"/>
                    <a:pt x="729343" y="21772"/>
                  </a:cubicBezTo>
                  <a:cubicBezTo>
                    <a:pt x="701222" y="11546"/>
                    <a:pt x="642257" y="0"/>
                    <a:pt x="642257" y="0"/>
                  </a:cubicBezTo>
                  <a:cubicBezTo>
                    <a:pt x="584200" y="3629"/>
                    <a:pt x="525968" y="5098"/>
                    <a:pt x="468086" y="10886"/>
                  </a:cubicBezTo>
                  <a:cubicBezTo>
                    <a:pt x="434157" y="14279"/>
                    <a:pt x="422825" y="24922"/>
                    <a:pt x="391886" y="32657"/>
                  </a:cubicBezTo>
                  <a:cubicBezTo>
                    <a:pt x="373936" y="37144"/>
                    <a:pt x="355600" y="39914"/>
                    <a:pt x="337457" y="43543"/>
                  </a:cubicBezTo>
                  <a:cubicBezTo>
                    <a:pt x="326571" y="50800"/>
                    <a:pt x="316502" y="59463"/>
                    <a:pt x="304800" y="65314"/>
                  </a:cubicBezTo>
                  <a:cubicBezTo>
                    <a:pt x="282483" y="76472"/>
                    <a:pt x="238418" y="82945"/>
                    <a:pt x="217714" y="87086"/>
                  </a:cubicBezTo>
                  <a:cubicBezTo>
                    <a:pt x="206828" y="94343"/>
                    <a:pt x="196759" y="103006"/>
                    <a:pt x="185057" y="108857"/>
                  </a:cubicBezTo>
                  <a:cubicBezTo>
                    <a:pt x="174794" y="113989"/>
                    <a:pt x="161360" y="112575"/>
                    <a:pt x="152400" y="119743"/>
                  </a:cubicBezTo>
                  <a:cubicBezTo>
                    <a:pt x="142184" y="127916"/>
                    <a:pt x="97972" y="128815"/>
                    <a:pt x="87086" y="130629"/>
                  </a:cubicBez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68610" name="Picture 2" descr="Liquid Nitrogen Dry Shipper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71600" y="489732"/>
              <a:ext cx="3200400" cy="4825220"/>
            </a:xfrm>
            <a:prstGeom prst="rect">
              <a:avLst/>
            </a:prstGeom>
            <a:noFill/>
          </p:spPr>
        </p:pic>
      </p:grpSp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Dry Shippers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3716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Dry Shippers are devices for holding materials at low temperatures by packing the samples in an absorbent that is impregnated with liquid nitrogen.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3124200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If filled correctly, they will not have any free liquid phase, so are not Dangerous Goods by road, but again, the samples may 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Genetically Modified Micro-organisms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9050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GMMO’s are assigned to Class 9 of Dangerous Goods (UN 3245), provided they do not meet the definition of infectious substances, but are capable of altering plants, animals microbiological substances or ecosystems in an unnatural way.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42672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GMMO’s are not subject to ADR when authorised by the competent authorities of all nations involved in there carriage – origin, destination and transit.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Genetically Modified Micro-organisms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86400" y="1295400"/>
            <a:ext cx="4464051" cy="3508376"/>
            <a:chOff x="152400" y="3349625"/>
            <a:chExt cx="4464051" cy="3508376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 rot="8203993" flipH="1">
              <a:off x="486381" y="3566768"/>
              <a:ext cx="1061769" cy="673100"/>
            </a:xfrm>
            <a:prstGeom prst="parallelogram">
              <a:avLst>
                <a:gd name="adj" fmla="val 46108"/>
              </a:avLst>
            </a:prstGeom>
            <a:solidFill>
              <a:schemeClr val="fol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1600200" y="3349625"/>
              <a:ext cx="2816225" cy="466725"/>
            </a:xfrm>
            <a:prstGeom prst="parallelogram">
              <a:avLst>
                <a:gd name="adj" fmla="val 99660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927100" y="4440238"/>
              <a:ext cx="2403475" cy="2417763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 rot="21420336" flipH="1">
              <a:off x="927100" y="3816350"/>
              <a:ext cx="698500" cy="623888"/>
            </a:xfrm>
            <a:prstGeom prst="rtTriangle">
              <a:avLst/>
            </a:prstGeom>
            <a:gradFill rotWithShape="1">
              <a:gsLst>
                <a:gs pos="0">
                  <a:srgbClr val="000000">
                    <a:alpha val="37999"/>
                  </a:srgbClr>
                </a:gs>
                <a:gs pos="100000">
                  <a:srgbClr val="000000">
                    <a:alpha val="37999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3486150" y="4519613"/>
              <a:ext cx="0" cy="701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>
              <a:flatTx/>
            </a:bodyPr>
            <a:lstStyle/>
            <a:p>
              <a:endParaRPr lang="en-GB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3486150" y="5532438"/>
              <a:ext cx="0" cy="701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>
              <a:flatTx/>
            </a:bodyPr>
            <a:lstStyle/>
            <a:p>
              <a:endParaRPr lang="en-GB"/>
            </a:p>
          </p:txBody>
        </p: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1082675" y="4597400"/>
              <a:ext cx="209391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GB" sz="1400" b="1" dirty="0" smtClean="0">
                  <a:solidFill>
                    <a:srgbClr val="000000"/>
                  </a:solidFill>
                  <a:latin typeface="Tahoma" pitchFamily="34" charset="0"/>
                </a:rPr>
                <a:t>UN 3245</a:t>
              </a:r>
              <a:endParaRPr lang="en-GB" sz="1400" b="1" dirty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4" name="AutoShape 28"/>
            <p:cNvSpPr>
              <a:spLocks noChangeArrowheads="1"/>
            </p:cNvSpPr>
            <p:nvPr/>
          </p:nvSpPr>
          <p:spPr bwMode="auto">
            <a:xfrm rot="10753367" flipV="1">
              <a:off x="152400" y="3967163"/>
              <a:ext cx="3176588" cy="466725"/>
            </a:xfrm>
            <a:prstGeom prst="parallelogram">
              <a:avLst>
                <a:gd name="adj" fmla="val 170153"/>
              </a:avLst>
            </a:prstGeom>
            <a:solidFill>
              <a:schemeClr val="fol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29"/>
            <p:cNvSpPr>
              <a:spLocks noChangeArrowheads="1"/>
            </p:cNvSpPr>
            <p:nvPr/>
          </p:nvSpPr>
          <p:spPr bwMode="auto">
            <a:xfrm rot="10753367" flipV="1">
              <a:off x="152400" y="3973513"/>
              <a:ext cx="3176588" cy="466725"/>
            </a:xfrm>
            <a:prstGeom prst="parallelogram">
              <a:avLst>
                <a:gd name="adj" fmla="val 170153"/>
              </a:avLst>
            </a:prstGeom>
            <a:gradFill rotWithShape="1">
              <a:gsLst>
                <a:gs pos="0">
                  <a:srgbClr val="000000">
                    <a:alpha val="18999"/>
                  </a:srgbClr>
                </a:gs>
                <a:gs pos="100000">
                  <a:srgbClr val="000000">
                    <a:alpha val="18999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33"/>
            <p:cNvSpPr>
              <a:spLocks noChangeShapeType="1"/>
            </p:cNvSpPr>
            <p:nvPr/>
          </p:nvSpPr>
          <p:spPr bwMode="auto">
            <a:xfrm flipV="1">
              <a:off x="3951288" y="3349625"/>
              <a:ext cx="465138" cy="466725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AutoShape 34"/>
            <p:cNvSpPr>
              <a:spLocks noChangeArrowheads="1"/>
            </p:cNvSpPr>
            <p:nvPr/>
          </p:nvSpPr>
          <p:spPr bwMode="auto">
            <a:xfrm rot="19047286" flipV="1">
              <a:off x="3376613" y="3897313"/>
              <a:ext cx="1239838" cy="671513"/>
            </a:xfrm>
            <a:prstGeom prst="parallelogram">
              <a:avLst>
                <a:gd name="adj" fmla="val 46158"/>
              </a:avLst>
            </a:prstGeom>
            <a:solidFill>
              <a:schemeClr val="fol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9" name="Picture 35" descr="sign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7800" y="5029200"/>
              <a:ext cx="12192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838200" y="4495800"/>
            <a:ext cx="541338" cy="1166813"/>
            <a:chOff x="914400" y="4038600"/>
            <a:chExt cx="541338" cy="1166813"/>
          </a:xfrm>
        </p:grpSpPr>
        <p:grpSp>
          <p:nvGrpSpPr>
            <p:cNvPr id="22" name="Group 25"/>
            <p:cNvGrpSpPr>
              <a:grpSpLocks/>
            </p:cNvGrpSpPr>
            <p:nvPr/>
          </p:nvGrpSpPr>
          <p:grpSpPr bwMode="auto">
            <a:xfrm>
              <a:off x="914400" y="4038600"/>
              <a:ext cx="388938" cy="1014413"/>
              <a:chOff x="2832" y="96"/>
              <a:chExt cx="240" cy="624"/>
            </a:xfrm>
          </p:grpSpPr>
          <p:sp>
            <p:nvSpPr>
              <p:cNvPr id="23" name="AutoShape 26"/>
              <p:cNvSpPr>
                <a:spLocks noChangeArrowheads="1"/>
              </p:cNvSpPr>
              <p:nvPr/>
            </p:nvSpPr>
            <p:spPr bwMode="auto">
              <a:xfrm>
                <a:off x="2880" y="144"/>
                <a:ext cx="144" cy="576"/>
              </a:xfrm>
              <a:prstGeom prst="ca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1">
                      <a:alpha val="46001"/>
                    </a:schemeClr>
                  </a:gs>
                  <a:gs pos="100000">
                    <a:srgbClr val="FF3300">
                      <a:alpha val="75998"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AutoShape 27"/>
              <p:cNvSpPr>
                <a:spLocks noChangeArrowheads="1"/>
              </p:cNvSpPr>
              <p:nvPr/>
            </p:nvSpPr>
            <p:spPr bwMode="auto">
              <a:xfrm>
                <a:off x="2832" y="96"/>
                <a:ext cx="240" cy="144"/>
              </a:xfrm>
              <a:prstGeom prst="can">
                <a:avLst>
                  <a:gd name="adj" fmla="val 47222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5" name="Group 25"/>
            <p:cNvGrpSpPr>
              <a:grpSpLocks/>
            </p:cNvGrpSpPr>
            <p:nvPr/>
          </p:nvGrpSpPr>
          <p:grpSpPr bwMode="auto">
            <a:xfrm>
              <a:off x="1066800" y="4191000"/>
              <a:ext cx="388938" cy="1014413"/>
              <a:chOff x="2832" y="96"/>
              <a:chExt cx="240" cy="624"/>
            </a:xfrm>
          </p:grpSpPr>
          <p:sp>
            <p:nvSpPr>
              <p:cNvPr id="26" name="AutoShape 26"/>
              <p:cNvSpPr>
                <a:spLocks noChangeArrowheads="1"/>
              </p:cNvSpPr>
              <p:nvPr/>
            </p:nvSpPr>
            <p:spPr bwMode="auto">
              <a:xfrm>
                <a:off x="2880" y="144"/>
                <a:ext cx="144" cy="576"/>
              </a:xfrm>
              <a:prstGeom prst="can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1">
                      <a:alpha val="46001"/>
                    </a:schemeClr>
                  </a:gs>
                  <a:gs pos="100000">
                    <a:srgbClr val="FF3300">
                      <a:alpha val="75998"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AutoShape 27"/>
              <p:cNvSpPr>
                <a:spLocks noChangeArrowheads="1"/>
              </p:cNvSpPr>
              <p:nvPr/>
            </p:nvSpPr>
            <p:spPr bwMode="auto">
              <a:xfrm>
                <a:off x="2832" y="96"/>
                <a:ext cx="240" cy="144"/>
              </a:xfrm>
              <a:prstGeom prst="can">
                <a:avLst>
                  <a:gd name="adj" fmla="val 47222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3200400" y="2362200"/>
            <a:ext cx="1860550" cy="3117851"/>
            <a:chOff x="1905000" y="2743200"/>
            <a:chExt cx="1860550" cy="3117851"/>
          </a:xfrm>
        </p:grpSpPr>
        <p:sp>
          <p:nvSpPr>
            <p:cNvPr id="29" name="AutoShape 7"/>
            <p:cNvSpPr>
              <a:spLocks noChangeArrowheads="1"/>
            </p:cNvSpPr>
            <p:nvPr/>
          </p:nvSpPr>
          <p:spPr bwMode="auto">
            <a:xfrm>
              <a:off x="1982787" y="3678238"/>
              <a:ext cx="1704975" cy="2182813"/>
            </a:xfrm>
            <a:prstGeom prst="can">
              <a:avLst>
                <a:gd name="adj" fmla="val 32007"/>
              </a:avLst>
            </a:prstGeom>
            <a:gradFill rotWithShape="1">
              <a:gsLst>
                <a:gs pos="0">
                  <a:srgbClr val="76762F"/>
                </a:gs>
                <a:gs pos="50000">
                  <a:srgbClr val="FFFF66"/>
                </a:gs>
                <a:gs pos="100000">
                  <a:srgbClr val="76762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8"/>
            <p:cNvSpPr>
              <a:spLocks noChangeArrowheads="1"/>
            </p:cNvSpPr>
            <p:nvPr/>
          </p:nvSpPr>
          <p:spPr bwMode="auto">
            <a:xfrm>
              <a:off x="1905000" y="3522663"/>
              <a:ext cx="1860550" cy="779463"/>
            </a:xfrm>
            <a:prstGeom prst="can">
              <a:avLst>
                <a:gd name="adj" fmla="val 46667"/>
              </a:avLst>
            </a:prstGeom>
            <a:gradFill rotWithShape="1">
              <a:gsLst>
                <a:gs pos="0">
                  <a:srgbClr val="76762F"/>
                </a:gs>
                <a:gs pos="50000">
                  <a:srgbClr val="FFFF66"/>
                </a:gs>
                <a:gs pos="100000">
                  <a:srgbClr val="76762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14"/>
            <p:cNvSpPr>
              <a:spLocks noChangeArrowheads="1"/>
            </p:cNvSpPr>
            <p:nvPr/>
          </p:nvSpPr>
          <p:spPr bwMode="auto">
            <a:xfrm>
              <a:off x="1982787" y="3522663"/>
              <a:ext cx="1704975" cy="311150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15"/>
            <p:cNvSpPr>
              <a:spLocks noChangeArrowheads="1"/>
            </p:cNvSpPr>
            <p:nvPr/>
          </p:nvSpPr>
          <p:spPr bwMode="auto">
            <a:xfrm>
              <a:off x="2060575" y="2743200"/>
              <a:ext cx="1549400" cy="1090613"/>
            </a:xfrm>
            <a:prstGeom prst="can">
              <a:avLst>
                <a:gd name="adj" fmla="val 33972"/>
              </a:avLst>
            </a:prstGeom>
            <a:gradFill rotWithShape="1">
              <a:gsLst>
                <a:gs pos="0">
                  <a:schemeClr val="tx1">
                    <a:gamma/>
                    <a:shade val="79216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79216"/>
                    <a:invGamma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3" name="Oval 16"/>
            <p:cNvSpPr>
              <a:spLocks noChangeArrowheads="1"/>
            </p:cNvSpPr>
            <p:nvPr/>
          </p:nvSpPr>
          <p:spPr bwMode="auto">
            <a:xfrm>
              <a:off x="2138362" y="2898775"/>
              <a:ext cx="387350" cy="7778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17"/>
            <p:cNvSpPr>
              <a:spLocks noChangeArrowheads="1"/>
            </p:cNvSpPr>
            <p:nvPr/>
          </p:nvSpPr>
          <p:spPr bwMode="auto">
            <a:xfrm>
              <a:off x="2679700" y="2820988"/>
              <a:ext cx="388938" cy="77788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18"/>
            <p:cNvSpPr>
              <a:spLocks noChangeArrowheads="1"/>
            </p:cNvSpPr>
            <p:nvPr/>
          </p:nvSpPr>
          <p:spPr bwMode="auto">
            <a:xfrm>
              <a:off x="3144837" y="2898775"/>
              <a:ext cx="388938" cy="77788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19"/>
            <p:cNvSpPr>
              <a:spLocks noChangeArrowheads="1"/>
            </p:cNvSpPr>
            <p:nvPr/>
          </p:nvSpPr>
          <p:spPr bwMode="auto">
            <a:xfrm>
              <a:off x="2679700" y="2976563"/>
              <a:ext cx="388938" cy="7778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" name="Group 20"/>
          <p:cNvGrpSpPr>
            <a:grpSpLocks/>
          </p:cNvGrpSpPr>
          <p:nvPr/>
        </p:nvGrpSpPr>
        <p:grpSpPr bwMode="auto">
          <a:xfrm>
            <a:off x="3124200" y="1524000"/>
            <a:ext cx="1981200" cy="611188"/>
            <a:chOff x="4080" y="1248"/>
            <a:chExt cx="1152" cy="376"/>
          </a:xfrm>
        </p:grpSpPr>
        <p:sp>
          <p:nvSpPr>
            <p:cNvPr id="43" name="AutoShape 21"/>
            <p:cNvSpPr>
              <a:spLocks noChangeArrowheads="1"/>
            </p:cNvSpPr>
            <p:nvPr/>
          </p:nvSpPr>
          <p:spPr bwMode="auto">
            <a:xfrm>
              <a:off x="4080" y="1344"/>
              <a:ext cx="1152" cy="280"/>
            </a:xfrm>
            <a:prstGeom prst="can">
              <a:avLst>
                <a:gd name="adj" fmla="val 46667"/>
              </a:avLst>
            </a:prstGeom>
            <a:gradFill rotWithShape="1">
              <a:gsLst>
                <a:gs pos="0">
                  <a:srgbClr val="76762F"/>
                </a:gs>
                <a:gs pos="50000">
                  <a:srgbClr val="FFFF66"/>
                </a:gs>
                <a:gs pos="100000">
                  <a:srgbClr val="76762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AutoShape 22"/>
            <p:cNvSpPr>
              <a:spLocks noChangeArrowheads="1"/>
            </p:cNvSpPr>
            <p:nvPr/>
          </p:nvSpPr>
          <p:spPr bwMode="auto">
            <a:xfrm>
              <a:off x="4272" y="1248"/>
              <a:ext cx="720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17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582" y="13427"/>
                  </a:moveTo>
                  <a:cubicBezTo>
                    <a:pt x="3275" y="12585"/>
                    <a:pt x="3119" y="11696"/>
                    <a:pt x="3119" y="10800"/>
                  </a:cubicBezTo>
                  <a:cubicBezTo>
                    <a:pt x="3119" y="6557"/>
                    <a:pt x="6557" y="3119"/>
                    <a:pt x="10800" y="3119"/>
                  </a:cubicBezTo>
                  <a:cubicBezTo>
                    <a:pt x="15042" y="3119"/>
                    <a:pt x="18481" y="6557"/>
                    <a:pt x="18481" y="10800"/>
                  </a:cubicBezTo>
                  <a:cubicBezTo>
                    <a:pt x="18481" y="11696"/>
                    <a:pt x="18324" y="12585"/>
                    <a:pt x="18017" y="13427"/>
                  </a:cubicBezTo>
                  <a:lnTo>
                    <a:pt x="20948" y="14494"/>
                  </a:lnTo>
                  <a:cubicBezTo>
                    <a:pt x="21379" y="13310"/>
                    <a:pt x="21600" y="12060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060"/>
                    <a:pt x="220" y="13310"/>
                    <a:pt x="651" y="14494"/>
                  </a:cubicBezTo>
                  <a:close/>
                </a:path>
              </a:pathLst>
            </a:custGeom>
            <a:solidFill>
              <a:srgbClr val="FFFF66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</p:spPr>
          <p:txBody>
            <a:bodyPr wrap="none" anchor="ctr">
              <a:flatTx/>
            </a:bodyPr>
            <a:lstStyle/>
            <a:p>
              <a:endParaRPr lang="en-GB"/>
            </a:p>
          </p:txBody>
        </p:sp>
      </p:grpSp>
      <p:sp>
        <p:nvSpPr>
          <p:cNvPr id="45" name="U-Turn Arrow 44"/>
          <p:cNvSpPr/>
          <p:nvPr/>
        </p:nvSpPr>
        <p:spPr bwMode="auto">
          <a:xfrm>
            <a:off x="1676400" y="2438400"/>
            <a:ext cx="1143000" cy="1524000"/>
          </a:xfrm>
          <a:prstGeom prst="uturnArrow">
            <a:avLst>
              <a:gd name="adj1" fmla="val 9762"/>
              <a:gd name="adj2" fmla="val 15476"/>
              <a:gd name="adj3" fmla="val 25000"/>
              <a:gd name="adj4" fmla="val 42857"/>
              <a:gd name="adj5" fmla="val 516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6" name="U-Turn Arrow 45"/>
          <p:cNvSpPr/>
          <p:nvPr/>
        </p:nvSpPr>
        <p:spPr bwMode="auto">
          <a:xfrm>
            <a:off x="5562600" y="914400"/>
            <a:ext cx="1143000" cy="1524000"/>
          </a:xfrm>
          <a:prstGeom prst="uturnArrow">
            <a:avLst>
              <a:gd name="adj1" fmla="val 9762"/>
              <a:gd name="adj2" fmla="val 15476"/>
              <a:gd name="adj3" fmla="val 25000"/>
              <a:gd name="adj4" fmla="val 42857"/>
              <a:gd name="adj5" fmla="val 516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2400" y="5715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Watertight primary receptacles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819400" y="56388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Watertight  secondary packaging with absorbent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324600" y="5105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 “strong enough” outer packaging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04800" y="121920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If infectious, biological or GMMO substances are spilt in a vehicle, that vehicle cannot be reused until it has been cleaned and, if necessary, sterilized.</a:t>
            </a:r>
          </a:p>
          <a:p>
            <a:pPr algn="l"/>
            <a:r>
              <a:rPr lang="en-GB" sz="2400" dirty="0" smtClean="0"/>
              <a:t>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Cleaning after Unloading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Picture 10" descr="ply lin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819400"/>
            <a:ext cx="4038600" cy="30289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914900" y="3581400"/>
            <a:ext cx="392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Any contaminated wooden parts must be removed and burnt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800"/>
            <a:ext cx="9144000" cy="212365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Vehicle Requirements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7" descr="T0065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895600"/>
            <a:ext cx="5150290" cy="343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Stuff for cambridge\Stuff for Camb Uni\32_01_68---Cambridge--England_web.jpg"/>
          <p:cNvPicPr>
            <a:picLocks noChangeAspect="1" noChangeArrowheads="1"/>
          </p:cNvPicPr>
          <p:nvPr/>
        </p:nvPicPr>
        <p:blipFill>
          <a:blip r:embed="rId3" cstate="print"/>
          <a:srcRect l="4878" t="6504" b="5691"/>
          <a:stretch>
            <a:fillRect/>
          </a:stretch>
        </p:blipFill>
        <p:spPr bwMode="auto">
          <a:xfrm>
            <a:off x="304800" y="1981200"/>
            <a:ext cx="2442633" cy="338210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Bicycles/Motorbikes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1524000"/>
            <a:ext cx="5638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smtClean="0"/>
              <a:t>The transport regulations do not apply where “carriage is not undertaken by a vehicle”.</a:t>
            </a:r>
          </a:p>
          <a:p>
            <a:endParaRPr lang="en-GB" sz="2800" dirty="0" smtClean="0"/>
          </a:p>
          <a:p>
            <a:pPr algn="l"/>
            <a:r>
              <a:rPr lang="en-GB" sz="2800" dirty="0" smtClean="0"/>
              <a:t>The practical outcome is that the regulations do not apply to vehicles with: 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4876800"/>
            <a:ext cx="594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GB" sz="2800" dirty="0" smtClean="0"/>
              <a:t> Fewer than four wheels</a:t>
            </a:r>
          </a:p>
          <a:p>
            <a:pPr algn="l">
              <a:buFont typeface="Arial" pitchFamily="34" charset="0"/>
              <a:buChar char="•"/>
            </a:pPr>
            <a:r>
              <a:rPr lang="en-GB" sz="2800" dirty="0" smtClean="0"/>
              <a:t> A maximum design speed of                  25 km/hour, or less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Fire Extinguishers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886200" y="2133600"/>
            <a:ext cx="48768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2800" u="sng" dirty="0"/>
              <a:t>ALL</a:t>
            </a:r>
            <a:r>
              <a:rPr lang="en-GB" sz="2800" dirty="0"/>
              <a:t> vehicles transporting Dangerous Goods must have at least one 2kg size dry-powder extinguisher suitable for fighting a fire in the cab or engine compartment.</a:t>
            </a:r>
          </a:p>
        </p:txBody>
      </p:sp>
      <p:pic>
        <p:nvPicPr>
          <p:cNvPr id="4" name="Picture 10" descr="Fire Extinguisher-2 k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3429000" cy="33448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1" descr="CNV000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28600" y="3886200"/>
            <a:ext cx="3429000" cy="2614613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92125" y="1566862"/>
            <a:ext cx="2058987" cy="574675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60000"/>
              <a:buFontTx/>
              <a:buNone/>
              <a:tabLst>
                <a:tab pos="577850" algn="l"/>
              </a:tabLst>
              <a:defRPr/>
            </a:pPr>
            <a:r>
              <a: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Seal</a:t>
            </a: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03587" y="1549400"/>
            <a:ext cx="2387600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>
              <a:tabLst>
                <a:tab pos="577850" algn="l"/>
              </a:tabLst>
            </a:pPr>
            <a:r>
              <a:rPr lang="en-GB" sz="2800">
                <a:solidFill>
                  <a:srgbClr val="FFFFFF"/>
                </a:solidFill>
              </a:rPr>
              <a:t>Mark of compliance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502400" y="1549400"/>
            <a:ext cx="2408237" cy="160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>
              <a:tabLst>
                <a:tab pos="577850" algn="l"/>
              </a:tabLst>
            </a:pPr>
            <a:r>
              <a:rPr lang="en-GB" sz="2800">
                <a:solidFill>
                  <a:srgbClr val="FFFFFF"/>
                </a:solidFill>
              </a:rPr>
              <a:t>Date of next inspection</a:t>
            </a:r>
          </a:p>
        </p:txBody>
      </p:sp>
      <p:pic>
        <p:nvPicPr>
          <p:cNvPr id="5" name="Picture 7" descr="fire ext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</a:blip>
          <a:srcRect l="27528" t="39813" r="12502" b="5412"/>
          <a:stretch>
            <a:fillRect/>
          </a:stretch>
        </p:blipFill>
        <p:spPr bwMode="auto">
          <a:xfrm>
            <a:off x="6577012" y="2674937"/>
            <a:ext cx="2389188" cy="3386138"/>
          </a:xfrm>
          <a:prstGeom prst="rect">
            <a:avLst/>
          </a:prstGeom>
          <a:noFill/>
        </p:spPr>
      </p:pic>
      <p:pic>
        <p:nvPicPr>
          <p:cNvPr id="6" name="Picture 10" descr="fire ext seal"/>
          <p:cNvPicPr>
            <a:picLocks noChangeAspect="1" noChangeArrowheads="1"/>
          </p:cNvPicPr>
          <p:nvPr/>
        </p:nvPicPr>
        <p:blipFill>
          <a:blip r:embed="rId4" cstate="print"/>
          <a:srcRect r="16133"/>
          <a:stretch>
            <a:fillRect/>
          </a:stretch>
        </p:blipFill>
        <p:spPr bwMode="auto">
          <a:xfrm>
            <a:off x="209550" y="2667000"/>
            <a:ext cx="2574925" cy="3386137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</p:pic>
      <p:pic>
        <p:nvPicPr>
          <p:cNvPr id="7" name="Picture 12" descr="p 005"/>
          <p:cNvPicPr>
            <a:picLocks noChangeAspect="1" noChangeArrowheads="1"/>
          </p:cNvPicPr>
          <p:nvPr/>
        </p:nvPicPr>
        <p:blipFill>
          <a:blip r:embed="rId5" cstate="print"/>
          <a:srcRect l="12099" r="22189"/>
          <a:stretch>
            <a:fillRect/>
          </a:stretch>
        </p:blipFill>
        <p:spPr bwMode="auto">
          <a:xfrm>
            <a:off x="2895600" y="2667000"/>
            <a:ext cx="3535362" cy="339566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Fire Extinguishers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  <p:bldP spid="3" grpId="0" build="p" autoUpdateAnimBg="0"/>
      <p:bldP spid="4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Fire Extinguishers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3" descr="Insp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981200"/>
            <a:ext cx="6400800" cy="398303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8600" y="990600"/>
            <a:ext cx="891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/>
              <a:t>The driver has a duty to inspect (but not test </a:t>
            </a:r>
            <a:r>
              <a:rPr lang="en-GB" sz="2400" dirty="0" smtClean="0"/>
              <a:t>!!!)                  </a:t>
            </a:r>
            <a:r>
              <a:rPr lang="en-GB" sz="2400" dirty="0"/>
              <a:t>the extinguishers daily.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ail (5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52600"/>
            <a:ext cx="7772400" cy="5105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7221" name="Text Box 1029"/>
          <p:cNvSpPr txBox="1">
            <a:spLocks noChangeArrowheads="1"/>
          </p:cNvSpPr>
          <p:nvPr/>
        </p:nvSpPr>
        <p:spPr bwMode="auto">
          <a:xfrm>
            <a:off x="0" y="1447800"/>
            <a:ext cx="6781800" cy="18002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dirty="0">
                <a:latin typeface="Tahoma" pitchFamily="34" charset="0"/>
              </a:rPr>
              <a:t>International rail journeys are controlled by the RID (</a:t>
            </a:r>
            <a:r>
              <a:rPr lang="en-GB" sz="2800" u="sng" dirty="0" err="1">
                <a:solidFill>
                  <a:srgbClr val="FFFF00"/>
                </a:solidFill>
                <a:latin typeface="Tahoma" pitchFamily="34" charset="0"/>
              </a:rPr>
              <a:t>R</a:t>
            </a:r>
            <a:r>
              <a:rPr lang="en-GB" sz="2800" dirty="0" err="1">
                <a:solidFill>
                  <a:srgbClr val="FFFF00"/>
                </a:solidFill>
                <a:latin typeface="Tahoma" pitchFamily="34" charset="0"/>
              </a:rPr>
              <a:t>eglement</a:t>
            </a:r>
            <a:r>
              <a:rPr lang="en-GB" sz="280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00"/>
                </a:solidFill>
                <a:latin typeface="Tahoma" pitchFamily="34" charset="0"/>
              </a:rPr>
              <a:t>concernant</a:t>
            </a:r>
            <a:r>
              <a:rPr lang="en-GB" sz="2800" dirty="0">
                <a:solidFill>
                  <a:srgbClr val="FFFF00"/>
                </a:solidFill>
                <a:latin typeface="Tahoma" pitchFamily="34" charset="0"/>
              </a:rPr>
              <a:t> le transport </a:t>
            </a:r>
            <a:r>
              <a:rPr lang="en-GB" sz="2800" u="sng" dirty="0">
                <a:solidFill>
                  <a:srgbClr val="FFFF00"/>
                </a:solidFill>
                <a:latin typeface="Tahoma" pitchFamily="34" charset="0"/>
              </a:rPr>
              <a:t>I</a:t>
            </a:r>
            <a:r>
              <a:rPr lang="en-GB" sz="2800" dirty="0">
                <a:solidFill>
                  <a:srgbClr val="FFFF00"/>
                </a:solidFill>
                <a:latin typeface="Tahoma" pitchFamily="34" charset="0"/>
              </a:rPr>
              <a:t>nternational </a:t>
            </a:r>
            <a:r>
              <a:rPr lang="en-GB" sz="2800" dirty="0" err="1">
                <a:solidFill>
                  <a:srgbClr val="FFFF00"/>
                </a:solidFill>
                <a:latin typeface="Tahoma" pitchFamily="34" charset="0"/>
              </a:rPr>
              <a:t>ferroviare</a:t>
            </a:r>
            <a:r>
              <a:rPr lang="en-GB" sz="2800" dirty="0">
                <a:solidFill>
                  <a:srgbClr val="FFFF00"/>
                </a:solidFill>
                <a:latin typeface="Tahoma" pitchFamily="34" charset="0"/>
              </a:rPr>
              <a:t> des merchandises </a:t>
            </a:r>
            <a:r>
              <a:rPr lang="en-GB" sz="2800" u="sng" dirty="0" err="1">
                <a:solidFill>
                  <a:srgbClr val="FFFF00"/>
                </a:solidFill>
                <a:latin typeface="Tahoma" pitchFamily="34" charset="0"/>
              </a:rPr>
              <a:t>D</a:t>
            </a:r>
            <a:r>
              <a:rPr lang="en-GB" sz="2800" dirty="0" err="1">
                <a:solidFill>
                  <a:srgbClr val="FFFF00"/>
                </a:solidFill>
                <a:latin typeface="Tahoma" pitchFamily="34" charset="0"/>
              </a:rPr>
              <a:t>angereuses</a:t>
            </a:r>
            <a:r>
              <a:rPr lang="en-GB" sz="2800" dirty="0">
                <a:latin typeface="Tahoma" pitchFamily="34" charset="0"/>
              </a:rPr>
              <a:t>) Regulations.</a:t>
            </a:r>
          </a:p>
        </p:txBody>
      </p:sp>
      <p:pic>
        <p:nvPicPr>
          <p:cNvPr id="35845" name="Picture 5" descr="RID2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70763" y="4346575"/>
            <a:ext cx="1773237" cy="2511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Dangerous Goods by Rail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nimBg="1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2400" y="2895600"/>
            <a:ext cx="487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It is quite common to see work vans, etc, displaying hazard labels.</a:t>
            </a:r>
          </a:p>
          <a:p>
            <a:pPr algn="l"/>
            <a:r>
              <a:rPr lang="en-GB" sz="2400" dirty="0" smtClean="0"/>
              <a:t>These are unnecessary, and can lead to an inappropriate response to accidents by the Emergency services.</a:t>
            </a:r>
          </a:p>
        </p:txBody>
      </p:sp>
      <p:pic>
        <p:nvPicPr>
          <p:cNvPr id="8194" name="Picture 2" descr="http://img.thesun.co.uk/multimedia/archive/00393/ambulance_393045a.jpg"/>
          <p:cNvPicPr>
            <a:picLocks noChangeAspect="1" noChangeArrowheads="1"/>
          </p:cNvPicPr>
          <p:nvPr/>
        </p:nvPicPr>
        <p:blipFill>
          <a:blip r:embed="rId3" cstate="print"/>
          <a:srcRect l="4692" r="44868" b="4000"/>
          <a:stretch>
            <a:fillRect/>
          </a:stretch>
        </p:blipFill>
        <p:spPr bwMode="auto">
          <a:xfrm>
            <a:off x="228600" y="2590800"/>
            <a:ext cx="3276600" cy="3657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Vehicle Markings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1430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smtClean="0"/>
              <a:t>Unless you are a qualified ADR driver, carrying goods above the ADR limits, you must not display ANY warning diamonds or orange plates etc.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2057400" y="3352800"/>
            <a:ext cx="990600" cy="990600"/>
          </a:xfrm>
          <a:prstGeom prst="ellipse">
            <a:avLst/>
          </a:prstGeom>
          <a:noFill/>
          <a:ln w="5080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0" name="Straight Arrow Connector 9"/>
          <p:cNvCxnSpPr>
            <a:endCxn id="6" idx="6"/>
          </p:cNvCxnSpPr>
          <p:nvPr/>
        </p:nvCxnSpPr>
        <p:spPr bwMode="auto">
          <a:xfrm rot="10800000">
            <a:off x="3048000" y="3848100"/>
            <a:ext cx="838200" cy="381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Vehicle Markings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5" descr="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" y="1681163"/>
            <a:ext cx="4005262" cy="3163887"/>
          </a:xfrm>
          <a:prstGeom prst="rect">
            <a:avLst/>
          </a:prstGeom>
          <a:noFill/>
        </p:spPr>
      </p:pic>
      <p:pic>
        <p:nvPicPr>
          <p:cNvPr id="9" name="Picture 6" descr="re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0763" y="1681163"/>
            <a:ext cx="4005262" cy="316388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38200" y="52578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 correctly marked vehicle for transporting packaged goods above the ADR load limits.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304800" y="1219200"/>
            <a:ext cx="8534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5000"/>
              </a:lnSpc>
              <a:spcBef>
                <a:spcPct val="50000"/>
              </a:spcBef>
            </a:pPr>
            <a:r>
              <a:rPr lang="en-GB" sz="2400"/>
              <a:t>The carriage rules apply from the point of loading  until the vehicle is empty and risk free.</a:t>
            </a:r>
          </a:p>
        </p:txBody>
      </p:sp>
      <p:sp>
        <p:nvSpPr>
          <p:cNvPr id="215045" name="Rectangle 5"/>
          <p:cNvSpPr>
            <a:spLocks noChangeArrowheads="1"/>
          </p:cNvSpPr>
          <p:nvPr/>
        </p:nvSpPr>
        <p:spPr bwMode="auto">
          <a:xfrm>
            <a:off x="304800" y="2209800"/>
            <a:ext cx="8534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5000"/>
              </a:lnSpc>
              <a:spcBef>
                <a:spcPct val="50000"/>
              </a:spcBef>
            </a:pPr>
            <a:r>
              <a:rPr lang="en-GB" sz="2400"/>
              <a:t>Check that the vehicle is fit to carry the goods. Ensure the bed is free of any previous spillages.</a:t>
            </a: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4800" y="3124200"/>
            <a:ext cx="8534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5000"/>
              </a:lnSpc>
              <a:spcBef>
                <a:spcPct val="50000"/>
              </a:spcBef>
            </a:pPr>
            <a:r>
              <a:rPr lang="en-GB" sz="2400" dirty="0"/>
              <a:t>Do not accept anything that is leaking </a:t>
            </a:r>
            <a:r>
              <a:rPr lang="en-GB" sz="2400" dirty="0" smtClean="0"/>
              <a:t>                                    or </a:t>
            </a:r>
            <a:r>
              <a:rPr lang="en-GB" sz="2400" dirty="0"/>
              <a:t>appears damaged.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85800" y="4267200"/>
            <a:ext cx="7848600" cy="2362200"/>
            <a:chOff x="240" y="2688"/>
            <a:chExt cx="4944" cy="1488"/>
          </a:xfrm>
        </p:grpSpPr>
        <p:pic>
          <p:nvPicPr>
            <p:cNvPr id="215048" name="Picture 8" descr="J%20Laying%20Absorbment%20Truck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2688"/>
              <a:ext cx="1968" cy="1476"/>
            </a:xfrm>
            <a:prstGeom prst="rect">
              <a:avLst/>
            </a:prstGeom>
            <a:noFill/>
          </p:spPr>
        </p:pic>
        <p:pic>
          <p:nvPicPr>
            <p:cNvPr id="215049" name="Picture 9" descr="untitl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56" y="2688"/>
              <a:ext cx="1128" cy="1488"/>
            </a:xfrm>
            <a:prstGeom prst="rect">
              <a:avLst/>
            </a:prstGeom>
            <a:noFill/>
          </p:spPr>
        </p:pic>
        <p:pic>
          <p:nvPicPr>
            <p:cNvPr id="215050" name="Picture 10" descr="DSCF0016[1]"/>
            <p:cNvPicPr>
              <a:picLocks noChangeAspect="1" noChangeArrowheads="1"/>
            </p:cNvPicPr>
            <p:nvPr/>
          </p:nvPicPr>
          <p:blipFill>
            <a:blip r:embed="rId5" cstate="print"/>
            <a:srcRect l="12195" t="9756" r="19513" b="12195"/>
            <a:stretch>
              <a:fillRect/>
            </a:stretch>
          </p:blipFill>
          <p:spPr bwMode="auto">
            <a:xfrm>
              <a:off x="3456" y="2688"/>
              <a:ext cx="1728" cy="1481"/>
            </a:xfrm>
            <a:prstGeom prst="rect">
              <a:avLst/>
            </a:prstGeom>
            <a:noFill/>
          </p:spPr>
        </p:pic>
      </p:grpSp>
      <p:sp>
        <p:nvSpPr>
          <p:cNvPr id="11" name="Rectangle 10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Vehicle Loading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5" grpId="0"/>
      <p:bldP spid="21504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5" name="Rectangle 9"/>
          <p:cNvSpPr>
            <a:spLocks noChangeArrowheads="1"/>
          </p:cNvSpPr>
          <p:nvPr/>
        </p:nvSpPr>
        <p:spPr bwMode="auto">
          <a:xfrm>
            <a:off x="381000" y="1219200"/>
            <a:ext cx="8534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lnSpc>
                <a:spcPct val="95000"/>
              </a:lnSpc>
              <a:spcBef>
                <a:spcPct val="50000"/>
              </a:spcBef>
            </a:pPr>
            <a:r>
              <a:rPr lang="en-GB" sz="2400" dirty="0"/>
              <a:t>Switch off the engine unless it is needed to power an item of loading equipment (Hi-Abs, pumps etc).</a:t>
            </a:r>
          </a:p>
        </p:txBody>
      </p:sp>
      <p:sp>
        <p:nvSpPr>
          <p:cNvPr id="188428" name="Rectangle 12"/>
          <p:cNvSpPr>
            <a:spLocks noChangeArrowheads="1"/>
          </p:cNvSpPr>
          <p:nvPr/>
        </p:nvSpPr>
        <p:spPr bwMode="auto">
          <a:xfrm>
            <a:off x="381000" y="2133600"/>
            <a:ext cx="8534400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5000"/>
              </a:lnSpc>
              <a:spcBef>
                <a:spcPct val="50000"/>
              </a:spcBef>
            </a:pPr>
            <a:r>
              <a:rPr lang="en-GB" sz="2400"/>
              <a:t>Protect fragile packages from damage.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981200" y="3429000"/>
            <a:ext cx="4953000" cy="3429000"/>
            <a:chOff x="0" y="2496"/>
            <a:chExt cx="2544" cy="1824"/>
          </a:xfrm>
        </p:grpSpPr>
        <p:pic>
          <p:nvPicPr>
            <p:cNvPr id="30" name="Freeform 29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302"/>
              <a:ext cx="2544" cy="1018"/>
            </a:xfrm>
            <a:prstGeom prst="rect">
              <a:avLst/>
            </a:prstGeom>
            <a:noFill/>
          </p:spPr>
        </p:pic>
        <p:pic>
          <p:nvPicPr>
            <p:cNvPr id="2" name="Group 36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7" y="2496"/>
              <a:ext cx="2204" cy="1824"/>
            </a:xfrm>
            <a:prstGeom prst="rect">
              <a:avLst/>
            </a:prstGeom>
            <a:noFill/>
          </p:spPr>
        </p:pic>
      </p:grpSp>
      <p:sp>
        <p:nvSpPr>
          <p:cNvPr id="188432" name="Rectangle 16"/>
          <p:cNvSpPr>
            <a:spLocks noChangeArrowheads="1"/>
          </p:cNvSpPr>
          <p:nvPr/>
        </p:nvSpPr>
        <p:spPr bwMode="auto">
          <a:xfrm>
            <a:off x="381000" y="2819400"/>
            <a:ext cx="8534400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5000"/>
              </a:lnSpc>
              <a:spcBef>
                <a:spcPct val="50000"/>
              </a:spcBef>
            </a:pPr>
            <a:r>
              <a:rPr lang="en-GB" sz="2400"/>
              <a:t>Secure the load.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Vehicle Loading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8" grpId="0"/>
      <p:bldP spid="18843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152400"/>
            <a:ext cx="8839200" cy="6553200"/>
            <a:chOff x="0" y="0"/>
            <a:chExt cx="7562850" cy="553402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7562850" cy="96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914400"/>
              <a:ext cx="7562850" cy="97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828800"/>
              <a:ext cx="7562850" cy="97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743200"/>
              <a:ext cx="7562850" cy="97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3657600"/>
              <a:ext cx="7562850" cy="97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4572000"/>
              <a:ext cx="7543800" cy="96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228600"/>
            <a:ext cx="8686800" cy="6400800"/>
            <a:chOff x="914400" y="2133600"/>
            <a:chExt cx="5562600" cy="41148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2133600"/>
              <a:ext cx="5562600" cy="834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2971800"/>
              <a:ext cx="55626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" y="3810000"/>
              <a:ext cx="5562600" cy="831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4400" y="4572000"/>
              <a:ext cx="55626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14400" y="5410200"/>
              <a:ext cx="5548646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228600"/>
            <a:ext cx="8839200" cy="6448425"/>
            <a:chOff x="1219200" y="1219200"/>
            <a:chExt cx="6181725" cy="4619625"/>
          </a:xfrm>
        </p:grpSpPr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1219200"/>
              <a:ext cx="6181725" cy="2333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505200"/>
              <a:ext cx="6181725" cy="2333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-1"/>
            <a:ext cx="4648201" cy="339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12851"/>
            <a:ext cx="4572000" cy="344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WordArt 3"/>
          <p:cNvSpPr>
            <a:spLocks noChangeArrowheads="1" noChangeShapeType="1" noTextEdit="1"/>
          </p:cNvSpPr>
          <p:nvPr/>
        </p:nvSpPr>
        <p:spPr bwMode="auto">
          <a:xfrm>
            <a:off x="533400" y="5486400"/>
            <a:ext cx="8229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rgbClr val="000000"/>
                  </a:outerShdw>
                </a:effectLst>
                <a:latin typeface="Arial Black"/>
              </a:rPr>
              <a:t>NO SMOKING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19400" y="1905000"/>
            <a:ext cx="3200400" cy="3200400"/>
            <a:chOff x="1776" y="1200"/>
            <a:chExt cx="2016" cy="2016"/>
          </a:xfrm>
        </p:grpSpPr>
        <p:sp>
          <p:nvSpPr>
            <p:cNvPr id="214023" name="Oval 7"/>
            <p:cNvSpPr>
              <a:spLocks noChangeArrowheads="1"/>
            </p:cNvSpPr>
            <p:nvPr/>
          </p:nvSpPr>
          <p:spPr bwMode="auto">
            <a:xfrm>
              <a:off x="1920" y="1344"/>
              <a:ext cx="1728" cy="17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214021" name="Picture 5" descr="no-smoking-2-circl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01" t="4301" r="5376" b="5376"/>
            <a:stretch>
              <a:fillRect/>
            </a:stretch>
          </p:blipFill>
          <p:spPr bwMode="auto">
            <a:xfrm>
              <a:off x="1776" y="1200"/>
              <a:ext cx="2016" cy="2016"/>
            </a:xfrm>
            <a:prstGeom prst="rect">
              <a:avLst/>
            </a:prstGeom>
            <a:noFill/>
          </p:spPr>
        </p:pic>
      </p:grpSp>
      <p:sp>
        <p:nvSpPr>
          <p:cNvPr id="7" name="Rectangle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Vehicle Loading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AutoShape 3"/>
          <p:cNvSpPr>
            <a:spLocks noChangeArrowheads="1"/>
          </p:cNvSpPr>
          <p:nvPr/>
        </p:nvSpPr>
        <p:spPr bwMode="auto">
          <a:xfrm>
            <a:off x="533400" y="914400"/>
            <a:ext cx="8305800" cy="5791200"/>
          </a:xfrm>
          <a:prstGeom prst="foldedCorner">
            <a:avLst>
              <a:gd name="adj" fmla="val 125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3810000" cy="13388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b="1" dirty="0">
                <a:solidFill>
                  <a:srgbClr val="000000"/>
                </a:solidFill>
              </a:rPr>
              <a:t>Consignor:</a:t>
            </a:r>
          </a:p>
          <a:p>
            <a:pPr algn="l">
              <a:spcBef>
                <a:spcPct val="50000"/>
              </a:spcBef>
            </a:pPr>
            <a:r>
              <a:rPr lang="en-GB" dirty="0" smtClean="0">
                <a:solidFill>
                  <a:srgbClr val="000000"/>
                </a:solidFill>
              </a:rPr>
              <a:t>University of Nottingham,              </a:t>
            </a:r>
            <a:r>
              <a:rPr lang="en-GB" dirty="0">
                <a:solidFill>
                  <a:srgbClr val="000000"/>
                </a:solidFill>
              </a:rPr>
              <a:t>University Road,                       </a:t>
            </a:r>
            <a:r>
              <a:rPr lang="en-GB" dirty="0" smtClean="0">
                <a:solidFill>
                  <a:srgbClr val="000000"/>
                </a:solidFill>
              </a:rPr>
              <a:t>Nottingham, NG1 </a:t>
            </a:r>
            <a:r>
              <a:rPr lang="en-GB" dirty="0">
                <a:solidFill>
                  <a:srgbClr val="000000"/>
                </a:solidFill>
              </a:rPr>
              <a:t>0XX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5029200" y="1905000"/>
            <a:ext cx="3810000" cy="1328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b="1" dirty="0">
                <a:solidFill>
                  <a:srgbClr val="000000"/>
                </a:solidFill>
              </a:rPr>
              <a:t>Consignee:</a:t>
            </a:r>
          </a:p>
          <a:p>
            <a:pPr algn="l">
              <a:spcBef>
                <a:spcPct val="50000"/>
              </a:spcBef>
            </a:pPr>
            <a:r>
              <a:rPr lang="en-GB" dirty="0" err="1">
                <a:solidFill>
                  <a:srgbClr val="000000"/>
                </a:solidFill>
              </a:rPr>
              <a:t>Biogen</a:t>
            </a:r>
            <a:r>
              <a:rPr lang="en-GB" dirty="0">
                <a:solidFill>
                  <a:srgbClr val="000000"/>
                </a:solidFill>
              </a:rPr>
              <a:t> Laboratories,              5 </a:t>
            </a:r>
            <a:r>
              <a:rPr lang="en-GB" dirty="0" err="1">
                <a:solidFill>
                  <a:srgbClr val="000000"/>
                </a:solidFill>
              </a:rPr>
              <a:t>Biogen</a:t>
            </a:r>
            <a:r>
              <a:rPr lang="en-GB" dirty="0">
                <a:solidFill>
                  <a:srgbClr val="000000"/>
                </a:solidFill>
              </a:rPr>
              <a:t> Plaza,                       Oxford, OX4 </a:t>
            </a:r>
            <a:r>
              <a:rPr lang="en-GB" dirty="0" smtClean="0">
                <a:solidFill>
                  <a:srgbClr val="000000"/>
                </a:solidFill>
              </a:rPr>
              <a:t>3GD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457200" y="3657600"/>
            <a:ext cx="8382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solidFill>
                  <a:srgbClr val="000000"/>
                </a:solidFill>
              </a:rPr>
              <a:t>UN 2814, Infectious substance affecting humans, </a:t>
            </a:r>
            <a:r>
              <a:rPr lang="en-GB" b="1" dirty="0" smtClean="0">
                <a:solidFill>
                  <a:srgbClr val="000000"/>
                </a:solidFill>
              </a:rPr>
              <a:t>6.2, </a:t>
            </a:r>
            <a:r>
              <a:rPr lang="en-GB" b="1" dirty="0">
                <a:solidFill>
                  <a:srgbClr val="000000"/>
                </a:solidFill>
              </a:rPr>
              <a:t>(E)</a:t>
            </a: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838200" y="4343400"/>
            <a:ext cx="7543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000000"/>
                </a:solidFill>
              </a:rPr>
              <a:t>5 X Fibreboard boxes. Total weight = 1kg</a:t>
            </a:r>
          </a:p>
        </p:txBody>
      </p:sp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1752600" y="5105400"/>
            <a:ext cx="5715000" cy="779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000000"/>
                </a:solidFill>
              </a:rPr>
              <a:t>In the event of an emergency, contact:</a:t>
            </a:r>
          </a:p>
          <a:p>
            <a:pPr>
              <a:spcBef>
                <a:spcPct val="50000"/>
              </a:spcBef>
            </a:pPr>
            <a:r>
              <a:rPr lang="en-GB" dirty="0">
                <a:solidFill>
                  <a:srgbClr val="000000"/>
                </a:solidFill>
              </a:rPr>
              <a:t>Dr Lancelot Spratt    Tel: </a:t>
            </a:r>
            <a:r>
              <a:rPr lang="en-GB" dirty="0" smtClean="0">
                <a:solidFill>
                  <a:srgbClr val="000000"/>
                </a:solidFill>
              </a:rPr>
              <a:t>0115 </a:t>
            </a:r>
            <a:r>
              <a:rPr lang="en-GB" dirty="0">
                <a:solidFill>
                  <a:srgbClr val="000000"/>
                </a:solidFill>
              </a:rPr>
              <a:t>456789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1066800"/>
            <a:ext cx="502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 smtClean="0">
                <a:solidFill>
                  <a:schemeClr val="tx2">
                    <a:lumMod val="10000"/>
                  </a:schemeClr>
                </a:solidFill>
              </a:rPr>
              <a:t>DANGEROUS GOODS TRANSPORT DOCUMENT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Documentation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/>
      <p:bldP spid="143365" grpId="0"/>
      <p:bldP spid="143366" grpId="0"/>
      <p:bldP spid="143367" grpId="0"/>
      <p:bldP spid="1433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26" descr="2026_43_31_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778000"/>
            <a:ext cx="7620000" cy="5080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9030" name="Text Box 1030"/>
          <p:cNvSpPr txBox="1">
            <a:spLocks noChangeArrowheads="1"/>
          </p:cNvSpPr>
          <p:nvPr/>
        </p:nvSpPr>
        <p:spPr bwMode="auto">
          <a:xfrm>
            <a:off x="0" y="1447800"/>
            <a:ext cx="7010400" cy="946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dirty="0">
                <a:latin typeface="Tahoma" pitchFamily="34" charset="0"/>
              </a:rPr>
              <a:t>Sea transport is subject to the IMDG</a:t>
            </a:r>
            <a:r>
              <a:rPr lang="en-GB" sz="2800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GB" sz="2800" dirty="0">
                <a:latin typeface="Tahoma" pitchFamily="34" charset="0"/>
              </a:rPr>
              <a:t>Code. (</a:t>
            </a:r>
            <a:r>
              <a:rPr lang="en-GB" sz="2800" dirty="0">
                <a:solidFill>
                  <a:srgbClr val="FFFF00"/>
                </a:solidFill>
                <a:latin typeface="Tahoma" pitchFamily="34" charset="0"/>
              </a:rPr>
              <a:t>International Maritime Dangerous goods</a:t>
            </a:r>
            <a:r>
              <a:rPr lang="en-GB" sz="2800" dirty="0">
                <a:latin typeface="Tahoma" pitchFamily="34" charset="0"/>
              </a:rPr>
              <a:t>)</a:t>
            </a:r>
          </a:p>
        </p:txBody>
      </p:sp>
      <p:pic>
        <p:nvPicPr>
          <p:cNvPr id="36869" name="Picture 5" descr="IMDG 2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2825" y="4356100"/>
            <a:ext cx="1781175" cy="250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Dangerous Goods by Sea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0" grpId="0" animBg="1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05400"/>
            <a:ext cx="9144000" cy="175432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Dangerous Goods Security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81000" y="4572000"/>
            <a:ext cx="838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 dirty="0"/>
              <a:t>One potential risk identified is of the theft and misuse of Dangerous Goods during transport operations – 3500 HGV’s are stolen in the UK ever year.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57200" y="4648200"/>
            <a:ext cx="815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pic>
        <p:nvPicPr>
          <p:cNvPr id="8197" name="Picture 5" descr="9-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447800"/>
            <a:ext cx="2971800" cy="29241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886200" y="1447800"/>
            <a:ext cx="4648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 dirty="0"/>
              <a:t>Since the World Trade Centre attacks and the Madrid and London bombings, international anti-terrorist activity has increased considerably.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Security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9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57200" y="4648200"/>
            <a:ext cx="815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8600" y="449263"/>
            <a:ext cx="8763000" cy="6408737"/>
            <a:chOff x="144" y="189"/>
            <a:chExt cx="5520" cy="4037"/>
          </a:xfrm>
        </p:grpSpPr>
        <p:pic>
          <p:nvPicPr>
            <p:cNvPr id="9226" name="Picture 10" descr="untitledto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189"/>
              <a:ext cx="5520" cy="879"/>
            </a:xfrm>
            <a:prstGeom prst="rect">
              <a:avLst/>
            </a:prstGeom>
            <a:noFill/>
          </p:spPr>
        </p:pic>
        <p:pic>
          <p:nvPicPr>
            <p:cNvPr id="9227" name="Picture 11" descr="untitledbotto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2" y="1056"/>
              <a:ext cx="3696" cy="317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845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 dirty="0" smtClean="0"/>
              <a:t>One of the University’s greatest vulnerabilities are goods being transported by pedestrians, or on public transport.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Security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5" descr="H:\Stuff for cambridge\Stuff for Camb Uni\20090422-100709-pic-396994659_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200400"/>
            <a:ext cx="3138237" cy="1905000"/>
          </a:xfrm>
          <a:prstGeom prst="rect">
            <a:avLst/>
          </a:prstGeom>
          <a:noFill/>
        </p:spPr>
      </p:pic>
      <p:pic>
        <p:nvPicPr>
          <p:cNvPr id="8" name="Picture 11" descr="H:\Stuff for cambridge\Stuff for Camb Uni\untitled.bmp"/>
          <p:cNvPicPr>
            <a:picLocks noChangeAspect="1" noChangeArrowheads="1"/>
          </p:cNvPicPr>
          <p:nvPr/>
        </p:nvPicPr>
        <p:blipFill>
          <a:blip r:embed="rId4" cstate="print"/>
          <a:srcRect l="10606" t="8589" r="3030" b="4547"/>
          <a:stretch>
            <a:fillRect/>
          </a:stretch>
        </p:blipFill>
        <p:spPr bwMode="auto">
          <a:xfrm>
            <a:off x="4953000" y="3200400"/>
            <a:ext cx="2514600" cy="1896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57200" y="4648200"/>
            <a:ext cx="815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257800" y="1219200"/>
            <a:ext cx="37338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 dirty="0"/>
              <a:t>Naturally, not all Dangerous Goods pose as great a risk of misuse, so a table of </a:t>
            </a:r>
            <a:r>
              <a:rPr lang="en-GB" sz="2400" b="1" i="1" dirty="0">
                <a:solidFill>
                  <a:srgbClr val="FFFF00"/>
                </a:solidFill>
              </a:rPr>
              <a:t>High Consequence Dangerous Goods</a:t>
            </a:r>
            <a:r>
              <a:rPr lang="en-GB" sz="2400" dirty="0">
                <a:solidFill>
                  <a:srgbClr val="FFFF00"/>
                </a:solidFill>
              </a:rPr>
              <a:t> </a:t>
            </a:r>
            <a:r>
              <a:rPr lang="en-GB" sz="2400" dirty="0"/>
              <a:t>has been drawn up of materials that could cause mass destruction or mass casualties.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Security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4800" y="990600"/>
            <a:ext cx="4876800" cy="4714875"/>
            <a:chOff x="-172" y="2828925"/>
            <a:chExt cx="4225099" cy="4029075"/>
          </a:xfrm>
        </p:grpSpPr>
        <p:grpSp>
          <p:nvGrpSpPr>
            <p:cNvPr id="8" name="Group 26"/>
            <p:cNvGrpSpPr/>
            <p:nvPr/>
          </p:nvGrpSpPr>
          <p:grpSpPr>
            <a:xfrm>
              <a:off x="-172" y="2945371"/>
              <a:ext cx="2268764" cy="3853553"/>
              <a:chOff x="500034" y="1071546"/>
              <a:chExt cx="3643338" cy="4714908"/>
            </a:xfrm>
            <a:scene3d>
              <a:camera prst="perspectiveLeft"/>
              <a:lightRig rig="threePt" dir="t"/>
            </a:scene3d>
          </p:grpSpPr>
          <p:sp>
            <p:nvSpPr>
              <p:cNvPr id="16" name="Rectangle 2"/>
              <p:cNvSpPr/>
              <p:nvPr/>
            </p:nvSpPr>
            <p:spPr>
              <a:xfrm>
                <a:off x="500034" y="1071546"/>
                <a:ext cx="3643338" cy="4714908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pic>
            <p:nvPicPr>
              <p:cNvPr id="17" name="Picture 3" descr="C50DS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28662" y="2285992"/>
                <a:ext cx="2786082" cy="278608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18" name="TextBox 4"/>
              <p:cNvSpPr txBox="1"/>
              <p:nvPr/>
            </p:nvSpPr>
            <p:spPr>
              <a:xfrm>
                <a:off x="785786" y="1214422"/>
                <a:ext cx="3143272" cy="1167371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400" b="1" dirty="0">
                    <a:solidFill>
                      <a:srgbClr val="000000"/>
                    </a:solidFill>
                  </a:rPr>
                  <a:t>Infectious Substance,          affecting humans</a:t>
                </a:r>
              </a:p>
              <a:p>
                <a:pPr>
                  <a:defRPr/>
                </a:pPr>
                <a:r>
                  <a:rPr lang="en-GB" sz="1400" b="1" dirty="0">
                    <a:solidFill>
                      <a:srgbClr val="000000"/>
                    </a:solidFill>
                  </a:rPr>
                  <a:t>UN 2814</a:t>
                </a:r>
              </a:p>
            </p:txBody>
          </p:sp>
        </p:grpSp>
        <p:grpSp>
          <p:nvGrpSpPr>
            <p:cNvPr id="9" name="Group 27"/>
            <p:cNvGrpSpPr/>
            <p:nvPr/>
          </p:nvGrpSpPr>
          <p:grpSpPr>
            <a:xfrm>
              <a:off x="2222724" y="2944953"/>
              <a:ext cx="2002203" cy="3854391"/>
              <a:chOff x="4572000" y="1071546"/>
              <a:chExt cx="3214710" cy="4714908"/>
            </a:xfrm>
            <a:scene3d>
              <a:camera prst="perspectiveRight"/>
              <a:lightRig rig="threePt" dir="t"/>
            </a:scene3d>
          </p:grpSpPr>
          <p:sp>
            <p:nvSpPr>
              <p:cNvPr id="11" name="Rectangle 10"/>
              <p:cNvSpPr/>
              <p:nvPr/>
            </p:nvSpPr>
            <p:spPr>
              <a:xfrm>
                <a:off x="4572000" y="1071546"/>
                <a:ext cx="3214710" cy="4714908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pic>
            <p:nvPicPr>
              <p:cNvPr id="12" name="Picture 11" descr="this-way-up.bmp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572132" y="1285860"/>
                <a:ext cx="1357322" cy="177988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pic>
            <p:nvPicPr>
              <p:cNvPr id="13" name="Picture 12" descr="UN symbol.GIF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214942" y="4857760"/>
                <a:ext cx="714380" cy="70402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786446" y="5000637"/>
                <a:ext cx="1571636" cy="56473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600" b="1" dirty="0">
                    <a:solidFill>
                      <a:srgbClr val="000000"/>
                    </a:solidFill>
                  </a:rPr>
                  <a:t>4G/CLASS 6.2/S/08</a:t>
                </a:r>
              </a:p>
              <a:p>
                <a:pPr>
                  <a:defRPr/>
                </a:pPr>
                <a:r>
                  <a:rPr lang="en-GB" sz="600" b="1" dirty="0">
                    <a:solidFill>
                      <a:srgbClr val="000000"/>
                    </a:solidFill>
                  </a:rPr>
                  <a:t>GB/Harrington-445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786314" y="3286124"/>
                <a:ext cx="2857520" cy="1562432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GB" sz="1100" dirty="0">
                    <a:solidFill>
                      <a:srgbClr val="000000"/>
                    </a:solidFill>
                  </a:rPr>
                  <a:t>IN THE EVENT OF AN EMERGENCY, CONTACT:</a:t>
                </a:r>
              </a:p>
              <a:p>
                <a:pPr algn="ctr">
                  <a:defRPr/>
                </a:pPr>
                <a:r>
                  <a:rPr lang="en-GB" sz="1100" dirty="0">
                    <a:solidFill>
                      <a:srgbClr val="000000"/>
                    </a:solidFill>
                  </a:rPr>
                  <a:t>Dr Marvin Monroe</a:t>
                </a:r>
              </a:p>
              <a:p>
                <a:pPr algn="ctr">
                  <a:defRPr/>
                </a:pPr>
                <a:r>
                  <a:rPr lang="en-GB" sz="1100" dirty="0">
                    <a:solidFill>
                      <a:srgbClr val="000000"/>
                    </a:solidFill>
                  </a:rPr>
                  <a:t>Southampton City Hospital</a:t>
                </a:r>
              </a:p>
              <a:p>
                <a:pPr algn="ctr">
                  <a:defRPr/>
                </a:pPr>
                <a:r>
                  <a:rPr lang="en-GB" sz="1100" dirty="0">
                    <a:solidFill>
                      <a:srgbClr val="000000"/>
                    </a:solidFill>
                  </a:rPr>
                  <a:t>+44 (0)2380 702576</a:t>
                </a: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 rot="5400000" flipH="1" flipV="1">
              <a:off x="209550" y="4843463"/>
              <a:ext cx="4029075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428" name="Group 268"/>
          <p:cNvGraphicFramePr>
            <a:graphicFrameLocks noGrp="1"/>
          </p:cNvGraphicFramePr>
          <p:nvPr/>
        </p:nvGraphicFramePr>
        <p:xfrm>
          <a:off x="304800" y="990600"/>
          <a:ext cx="8534400" cy="5673408"/>
        </p:xfrm>
        <a:graphic>
          <a:graphicData uri="http://schemas.openxmlformats.org/drawingml/2006/table">
            <a:tbl>
              <a:tblPr/>
              <a:tblGrid>
                <a:gridCol w="838200"/>
                <a:gridCol w="4419600"/>
                <a:gridCol w="990600"/>
                <a:gridCol w="990600"/>
                <a:gridCol w="1295400"/>
              </a:tblGrid>
              <a:tr h="369888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                                                                               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Quantity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Class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Substances or articles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Tanks (L)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Bulk        (kg)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Packages  (kg)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Flammable gases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Toxic and corrosive gases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Packing Groups I &amp; II materials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Desensitized explosives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4.1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Desensitized explosives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Packing Group I materials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Packing Group I materials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Packing Group I liquids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Perchlorates and Ammonium Nitrates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Packing Group I materials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Category A infectious substances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Packing Group I materials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2429" name="Line 269"/>
          <p:cNvSpPr>
            <a:spLocks noChangeShapeType="1"/>
          </p:cNvSpPr>
          <p:nvPr/>
        </p:nvSpPr>
        <p:spPr bwMode="auto">
          <a:xfrm flipV="1">
            <a:off x="5562600" y="990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High Consequence Goods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57200" y="1752600"/>
            <a:ext cx="8077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 dirty="0"/>
              <a:t>Transport companies involved with these High Consequence Dangerous Goods must implement extra security procedures as part of their </a:t>
            </a:r>
            <a:r>
              <a:rPr lang="en-GB" sz="2400" b="1" i="1" dirty="0">
                <a:solidFill>
                  <a:srgbClr val="FFFF00"/>
                </a:solidFill>
              </a:rPr>
              <a:t>Security Plan</a:t>
            </a:r>
            <a:r>
              <a:rPr lang="en-GB" sz="2400" dirty="0"/>
              <a:t>.</a:t>
            </a:r>
          </a:p>
        </p:txBody>
      </p:sp>
      <p:pic>
        <p:nvPicPr>
          <p:cNvPr id="13315" name="Picture 3" descr="CC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572000"/>
            <a:ext cx="2743200" cy="2082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316" name="Picture 4" descr="barb wi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4572000"/>
            <a:ext cx="2743200" cy="20574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317" name="Picture 5" descr="Padloc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572000"/>
            <a:ext cx="2743200" cy="207803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High Consequence Goods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DLC 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44000" cy="6465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DLC 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44000" cy="6465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3048000"/>
            <a:ext cx="7772400" cy="914400"/>
          </a:xfrm>
          <a:prstGeom prst="rect">
            <a:avLst/>
          </a:prstGeom>
          <a:effectLst>
            <a:outerShdw dist="107763" dir="2700000" algn="ctr" rotWithShape="0">
              <a:srgbClr val="000000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Any Questions</a:t>
            </a:r>
            <a:endParaRPr kumimoji="0" lang="en-GB" sz="7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90600" y="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FFFF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66800" y="16002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969696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11430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6699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48200" y="14478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FF0033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590800" y="12192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FFFFFF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343400" y="45720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FFFF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924800" y="48006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 dirty="0">
                <a:solidFill>
                  <a:srgbClr val="6699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8600" y="49530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FFFF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191000" y="3810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FFFF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867400" y="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B2B2B2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543800" y="10668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FFFF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200400" y="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FFFF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934200" y="38862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FFFF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143000" y="38862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FFFF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971800" y="40386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FF0033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5638800" y="41910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B2B2B2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152400" y="31242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FFFF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2438400" y="514985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FFFFFF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6096000" y="17526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FFFF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6324600" y="49530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 dirty="0">
                <a:solidFill>
                  <a:srgbClr val="FFFF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8001000" y="251460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FFFFFF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8137525" y="0"/>
            <a:ext cx="1006475" cy="1708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10600" b="1">
                <a:solidFill>
                  <a:srgbClr val="FF0033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05200" y="639633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© 2012 RoadSafe Europe Limited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SC00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7772400" cy="5334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9269" name="Text Box 2053"/>
          <p:cNvSpPr txBox="1">
            <a:spLocks noChangeArrowheads="1"/>
          </p:cNvSpPr>
          <p:nvPr/>
        </p:nvSpPr>
        <p:spPr bwMode="auto">
          <a:xfrm>
            <a:off x="0" y="1447800"/>
            <a:ext cx="6781800" cy="2246769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dirty="0">
                <a:latin typeface="Tahoma" pitchFamily="34" charset="0"/>
              </a:rPr>
              <a:t>And, for International road journeys we have ADR (</a:t>
            </a:r>
            <a:r>
              <a:rPr lang="en-GB" sz="2800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l'</a:t>
            </a:r>
            <a:r>
              <a:rPr lang="en-GB" sz="2800" u="sng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A</a:t>
            </a:r>
            <a:r>
              <a:rPr lang="en-GB" sz="2800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ccord</a:t>
            </a:r>
            <a:r>
              <a:rPr lang="en-GB" sz="2800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en-GB" sz="2800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européen</a:t>
            </a:r>
            <a:r>
              <a:rPr lang="en-GB" sz="2800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en-GB" sz="2800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relatif</a:t>
            </a:r>
            <a:r>
              <a:rPr lang="en-GB" sz="2800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au transport international des </a:t>
            </a:r>
            <a:r>
              <a:rPr lang="en-GB" sz="2800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marchandises</a:t>
            </a:r>
            <a:r>
              <a:rPr lang="en-GB" sz="2800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</a:t>
            </a:r>
            <a:r>
              <a:rPr lang="en-GB" sz="2800" u="sng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D</a:t>
            </a:r>
            <a:r>
              <a:rPr lang="en-GB" sz="2800" dirty="0" err="1">
                <a:solidFill>
                  <a:srgbClr val="FFFF00"/>
                </a:solidFill>
                <a:latin typeface="Tahoma" pitchFamily="34" charset="0"/>
                <a:cs typeface="Arial" charset="0"/>
              </a:rPr>
              <a:t>angereuses</a:t>
            </a:r>
            <a:r>
              <a:rPr lang="en-GB" sz="2800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 par </a:t>
            </a:r>
            <a:r>
              <a:rPr lang="en-GB" sz="2800" u="sng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R</a:t>
            </a:r>
            <a:r>
              <a:rPr lang="en-GB" sz="2800" dirty="0">
                <a:solidFill>
                  <a:srgbClr val="FFFF00"/>
                </a:solidFill>
                <a:latin typeface="Tahoma" pitchFamily="34" charset="0"/>
                <a:cs typeface="Arial" charset="0"/>
              </a:rPr>
              <a:t>oute</a:t>
            </a:r>
            <a:r>
              <a:rPr lang="en-GB" sz="2800" dirty="0" smtClean="0">
                <a:latin typeface="Tahoma" pitchFamily="34" charset="0"/>
                <a:cs typeface="Arial" charset="0"/>
              </a:rPr>
              <a:t>)</a:t>
            </a:r>
            <a:r>
              <a:rPr lang="en-GB" sz="2800" dirty="0" smtClean="0">
                <a:latin typeface="Tahoma" pitchFamily="34" charset="0"/>
              </a:rPr>
              <a:t> – an agreement between 46 countries.</a:t>
            </a:r>
            <a:endParaRPr lang="en-GB" sz="2800" dirty="0">
              <a:latin typeface="Tahoma" pitchFamily="34" charset="0"/>
            </a:endParaRPr>
          </a:p>
        </p:txBody>
      </p:sp>
      <p:pic>
        <p:nvPicPr>
          <p:cNvPr id="38917" name="Picture 5" descr="ADR 2007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9625" y="4038600"/>
            <a:ext cx="1984375" cy="28194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04800" y="0"/>
            <a:ext cx="9753600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Dangerous Goods by Road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 animBg="1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up 1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518" r="2438" b="22391"/>
          <a:stretch>
            <a:fillRect/>
          </a:stretch>
        </p:blipFill>
        <p:spPr bwMode="auto">
          <a:xfrm>
            <a:off x="0" y="1295400"/>
            <a:ext cx="9144000" cy="35052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89185" y="304800"/>
            <a:ext cx="87813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2012 </a:t>
            </a:r>
            <a:r>
              <a:rPr lang="en-GB" sz="4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RoadSafe</a:t>
            </a:r>
            <a:r>
              <a:rPr lang="en-GB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Europe Limited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488731" y="4844941"/>
            <a:ext cx="824536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006, Solent Business Centre,     Millbrook Road West, Southampton, Hampshire, SO15 0HW 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www.roadsafeeurope.com</a:t>
            </a:r>
          </a:p>
        </p:txBody>
      </p:sp>
    </p:spTree>
    <p:extLst>
      <p:ext uri="{BB962C8B-B14F-4D97-AF65-F5344CB8AC3E}">
        <p14:creationId xmlns:p14="http://schemas.microsoft.com/office/powerpoint/2010/main" xmlns="" val="343007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400" dirty="0" smtClean="0"/>
        </a:defPPr>
      </a:lstStyle>
    </a:tx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2665</TotalTime>
  <Words>3226</Words>
  <Application>Microsoft Office PowerPoint</Application>
  <PresentationFormat>On-screen Show (4:3)</PresentationFormat>
  <Paragraphs>482</Paragraphs>
  <Slides>90</Slides>
  <Notes>88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2" baseType="lpstr">
      <vt:lpstr>Globe</vt:lpstr>
      <vt:lpstr>CorelDRAW!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Cambridge Uni Presentation</dc:title>
  <dc:subject>(C)2010 RoadSafe Europe Limited</dc:subject>
  <dc:creator>Keith Harrington</dc:creator>
  <cp:lastModifiedBy>Information Services</cp:lastModifiedBy>
  <cp:revision>454</cp:revision>
  <cp:lastPrinted>1601-01-01T00:00:00Z</cp:lastPrinted>
  <dcterms:created xsi:type="dcterms:W3CDTF">1601-01-01T00:00:00Z</dcterms:created>
  <dcterms:modified xsi:type="dcterms:W3CDTF">2013-04-17T15:01:35Z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