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1"/>
  </p:notesMasterIdLst>
  <p:sldIdLst>
    <p:sldId id="256" r:id="rId2"/>
    <p:sldId id="286" r:id="rId3"/>
    <p:sldId id="322" r:id="rId4"/>
    <p:sldId id="323" r:id="rId5"/>
    <p:sldId id="324" r:id="rId6"/>
    <p:sldId id="325" r:id="rId7"/>
    <p:sldId id="326" r:id="rId8"/>
    <p:sldId id="270" r:id="rId9"/>
    <p:sldId id="271" r:id="rId10"/>
    <p:sldId id="306" r:id="rId11"/>
    <p:sldId id="301" r:id="rId12"/>
    <p:sldId id="310" r:id="rId13"/>
    <p:sldId id="328" r:id="rId14"/>
    <p:sldId id="304" r:id="rId15"/>
    <p:sldId id="266" r:id="rId16"/>
    <p:sldId id="283" r:id="rId17"/>
    <p:sldId id="294" r:id="rId18"/>
    <p:sldId id="303"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43" autoAdjust="0"/>
  </p:normalViewPr>
  <p:slideViewPr>
    <p:cSldViewPr>
      <p:cViewPr varScale="1">
        <p:scale>
          <a:sx n="81" d="100"/>
          <a:sy n="81" d="100"/>
        </p:scale>
        <p:origin x="24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D6CDB-187A-46AD-9C70-2316AC795A51}" type="datetimeFigureOut">
              <a:rPr lang="en-GB" smtClean="0"/>
              <a:t>22/07/2016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26E2B-7CCB-4C8A-9273-07599300A237}" type="slidenum">
              <a:rPr lang="en-GB" smtClean="0"/>
              <a:t>‹#›</a:t>
            </a:fld>
            <a:endParaRPr lang="en-GB"/>
          </a:p>
        </p:txBody>
      </p:sp>
    </p:spTree>
    <p:extLst>
      <p:ext uri="{BB962C8B-B14F-4D97-AF65-F5344CB8AC3E}">
        <p14:creationId xmlns:p14="http://schemas.microsoft.com/office/powerpoint/2010/main" val="398648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New sentencing guidelines for health and safety offences and corporate manslaughter (applicable from February 2016) bring a fundamental change in the approach to enforcement and highlight the economic risk in failing to provide a safe environment. This coincided with the publishing of UCEA sector guidance on leading and managing health and safety which describes the broad principles and practices to be applied in order to demonstrate good safety management, in effect establishing a culture to secure a safe environment.</a:t>
            </a:r>
          </a:p>
          <a:p>
            <a:endParaRPr lang="en-GB" dirty="0" smtClean="0"/>
          </a:p>
          <a:p>
            <a:r>
              <a:rPr lang="en-GB" dirty="0" smtClean="0"/>
              <a:t>The risk arises</a:t>
            </a:r>
            <a:r>
              <a:rPr lang="en-GB" baseline="0" dirty="0" smtClean="0"/>
              <a:t> from not knowing or doing what should have been known or done, hence falling short of the standard.</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a:t>
            </a:fld>
            <a:endParaRPr lang="en-GB"/>
          </a:p>
        </p:txBody>
      </p:sp>
    </p:spTree>
    <p:extLst>
      <p:ext uri="{BB962C8B-B14F-4D97-AF65-F5344CB8AC3E}">
        <p14:creationId xmlns:p14="http://schemas.microsoft.com/office/powerpoint/2010/main" val="37996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of the UCEA Code is to embed health and safety into the normal day to day routine of the way people work and the business operates. It will be used as a benchmark</a:t>
            </a:r>
            <a:r>
              <a:rPr lang="en-GB" baseline="0" dirty="0" smtClean="0"/>
              <a:t> standard by regulators and the courts when assessing the effectiveness of health and safety risk management systems. Evidence to demonstrate how the principles are applied will be sought.</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10</a:t>
            </a:fld>
            <a:endParaRPr lang="en-GB"/>
          </a:p>
        </p:txBody>
      </p:sp>
    </p:spTree>
    <p:extLst>
      <p:ext uri="{BB962C8B-B14F-4D97-AF65-F5344CB8AC3E}">
        <p14:creationId xmlns:p14="http://schemas.microsoft.com/office/powerpoint/2010/main" val="322753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organisational arrangements</a:t>
            </a:r>
            <a:r>
              <a:rPr lang="en-GB" baseline="0" dirty="0" smtClean="0"/>
              <a:t> and </a:t>
            </a:r>
            <a:r>
              <a:rPr lang="en-GB" dirty="0" smtClean="0"/>
              <a:t>processes</a:t>
            </a:r>
            <a:r>
              <a:rPr lang="en-GB" baseline="0" dirty="0" smtClean="0"/>
              <a:t> represent key management actions at University management unit level as defined in the University’s Effective Safety Management standard. Key indicators are as follows:</a:t>
            </a:r>
          </a:p>
          <a:p>
            <a:endParaRPr lang="en-GB" baseline="0" dirty="0" smtClean="0"/>
          </a:p>
          <a:p>
            <a:pPr marL="285750" indent="-285750">
              <a:buFont typeface="Arial" panose="020B0604020202020204" pitchFamily="34" charset="0"/>
              <a:buChar char="•"/>
            </a:pPr>
            <a:r>
              <a:rPr lang="en-GB" sz="2000" dirty="0" smtClean="0"/>
              <a:t>The local</a:t>
            </a:r>
            <a:r>
              <a:rPr lang="en-GB" sz="2000" baseline="0" dirty="0" smtClean="0"/>
              <a:t> </a:t>
            </a:r>
            <a:r>
              <a:rPr lang="en-GB" sz="2000" dirty="0" smtClean="0"/>
              <a:t>Safety Policy and arrangements are in place and up to date.</a:t>
            </a:r>
          </a:p>
          <a:p>
            <a:pPr marL="285750" indent="-285750">
              <a:buFont typeface="Arial" panose="020B0604020202020204" pitchFamily="34" charset="0"/>
              <a:buChar char="•"/>
            </a:pPr>
            <a:r>
              <a:rPr lang="en-GB" sz="2000" dirty="0" smtClean="0"/>
              <a:t>Organisation - Safety Committee (or</a:t>
            </a:r>
            <a:r>
              <a:rPr lang="en-GB" sz="2000" baseline="0" dirty="0" smtClean="0"/>
              <a:t> agenda item at other forums such as staff meetings for small or low risk units)</a:t>
            </a:r>
            <a:endParaRPr lang="en-GB" sz="2000" dirty="0" smtClean="0"/>
          </a:p>
          <a:p>
            <a:pPr marL="742950" lvl="1" indent="-285750">
              <a:buFont typeface="Arial" panose="020B0604020202020204" pitchFamily="34" charset="0"/>
              <a:buChar char="•"/>
            </a:pPr>
            <a:r>
              <a:rPr lang="en-GB" sz="2000" dirty="0" smtClean="0"/>
              <a:t>Chaired by </a:t>
            </a:r>
            <a:r>
              <a:rPr lang="en-GB" sz="2000" dirty="0" err="1" smtClean="0"/>
              <a:t>HoS</a:t>
            </a:r>
            <a:r>
              <a:rPr lang="en-GB" sz="2000" dirty="0" smtClean="0"/>
              <a:t> or senior member of SMT</a:t>
            </a:r>
          </a:p>
          <a:p>
            <a:pPr marL="742950" lvl="1" indent="-285750">
              <a:buFont typeface="Arial" panose="020B0604020202020204" pitchFamily="34" charset="0"/>
              <a:buChar char="•"/>
            </a:pPr>
            <a:r>
              <a:rPr lang="en-GB" sz="2000" dirty="0" smtClean="0"/>
              <a:t>Terms of Reference &amp; appropriately constituted</a:t>
            </a:r>
          </a:p>
          <a:p>
            <a:pPr marL="1200150" lvl="2" indent="-285750">
              <a:buFont typeface="Arial" panose="020B0604020202020204" pitchFamily="34" charset="0"/>
              <a:buChar char="•"/>
            </a:pPr>
            <a:r>
              <a:rPr lang="en-GB" sz="2000" dirty="0" smtClean="0"/>
              <a:t>Includes staff/student/Trade Union reps (where</a:t>
            </a:r>
            <a:r>
              <a:rPr lang="en-GB" sz="2000" baseline="0" dirty="0" smtClean="0"/>
              <a:t> available)</a:t>
            </a:r>
            <a:r>
              <a:rPr lang="en-GB" sz="2000" dirty="0" smtClean="0"/>
              <a:t>/managers</a:t>
            </a:r>
          </a:p>
          <a:p>
            <a:pPr marL="285750" indent="-285750">
              <a:buFont typeface="Arial" panose="020B0604020202020204" pitchFamily="34" charset="0"/>
              <a:buChar char="•"/>
            </a:pPr>
            <a:r>
              <a:rPr lang="en-GB" sz="2000" dirty="0" smtClean="0"/>
              <a:t>Produce Annual Safety Plan</a:t>
            </a:r>
          </a:p>
          <a:p>
            <a:pPr marL="742950" lvl="1" indent="-285750">
              <a:buFont typeface="Arial" panose="020B0604020202020204" pitchFamily="34" charset="0"/>
              <a:buChar char="•"/>
            </a:pPr>
            <a:r>
              <a:rPr lang="en-GB" sz="2000" dirty="0" smtClean="0"/>
              <a:t>Routine and dynamic - template available from Safety Office;</a:t>
            </a:r>
          </a:p>
          <a:p>
            <a:pPr marL="742950" lvl="1" indent="-285750">
              <a:buFont typeface="Arial" panose="020B0604020202020204" pitchFamily="34" charset="0"/>
              <a:buChar char="•"/>
            </a:pPr>
            <a:r>
              <a:rPr lang="en-GB" sz="2000" dirty="0" smtClean="0"/>
              <a:t>Includes things that need to be done at regular</a:t>
            </a:r>
            <a:r>
              <a:rPr lang="en-GB" sz="2000" baseline="0" dirty="0" smtClean="0"/>
              <a:t> intervals and the implications from changes, be they physical (new processes or facilities) or organisational.</a:t>
            </a:r>
            <a:endParaRPr lang="en-GB" sz="2000" dirty="0" smtClean="0"/>
          </a:p>
          <a:p>
            <a:pPr marL="285750" indent="-285750">
              <a:buFont typeface="Arial" panose="020B0604020202020204" pitchFamily="34" charset="0"/>
              <a:buChar char="•"/>
            </a:pPr>
            <a:r>
              <a:rPr lang="en-GB" sz="2000" dirty="0" smtClean="0"/>
              <a:t>Risk assessment – there are systems in place to ensure</a:t>
            </a:r>
          </a:p>
          <a:p>
            <a:pPr marL="742950" lvl="1" indent="-285750">
              <a:buFont typeface="Arial" panose="020B0604020202020204" pitchFamily="34" charset="0"/>
              <a:buChar char="•"/>
            </a:pPr>
            <a:r>
              <a:rPr lang="en-GB" sz="2000" dirty="0" smtClean="0"/>
              <a:t>All activities assessed and controls in place</a:t>
            </a:r>
          </a:p>
          <a:p>
            <a:pPr marL="742950" lvl="1" indent="-285750">
              <a:buFont typeface="Arial" panose="020B0604020202020204" pitchFamily="34" charset="0"/>
              <a:buChar char="•"/>
            </a:pPr>
            <a:r>
              <a:rPr lang="en-GB" sz="2000" dirty="0" smtClean="0"/>
              <a:t>Identification</a:t>
            </a:r>
            <a:r>
              <a:rPr lang="en-GB" sz="2000" baseline="0" dirty="0" smtClean="0"/>
              <a:t> of key H&amp;S risks, their control measures and how these can be regularly checked, in effect a risk register for key H&amp;S risks with KPIs against them.</a:t>
            </a:r>
            <a:endParaRPr lang="en-GB" sz="2000" dirty="0" smtClean="0"/>
          </a:p>
          <a:p>
            <a:pPr marL="742950" lvl="1" indent="-285750">
              <a:buFont typeface="Arial" panose="020B0604020202020204" pitchFamily="34" charset="0"/>
              <a:buChar char="•"/>
            </a:pPr>
            <a:r>
              <a:rPr lang="en-GB" sz="2000" dirty="0" smtClean="0"/>
              <a:t>Findings communicated to workers and evidence for this.</a:t>
            </a:r>
          </a:p>
          <a:p>
            <a:pPr marL="742950" lvl="1" indent="-285750">
              <a:buFont typeface="Arial" panose="020B0604020202020204" pitchFamily="34" charset="0"/>
              <a:buChar char="•"/>
            </a:pPr>
            <a:r>
              <a:rPr lang="en-GB" sz="2000" dirty="0" smtClean="0"/>
              <a:t>Regular review – are the documents readily</a:t>
            </a:r>
            <a:r>
              <a:rPr lang="en-GB" sz="2000" baseline="0" dirty="0" smtClean="0"/>
              <a:t> accessible, e.g. on a workspace or shared drive?</a:t>
            </a:r>
            <a:endParaRPr lang="en-GB" sz="2000" dirty="0" smtClean="0"/>
          </a:p>
          <a:p>
            <a:pPr marL="285750" indent="-285750">
              <a:buFont typeface="Arial" panose="020B0604020202020204" pitchFamily="34" charset="0"/>
              <a:buChar char="•"/>
            </a:pPr>
            <a:r>
              <a:rPr lang="en-GB" sz="2000" dirty="0" smtClean="0"/>
              <a:t>Workers trained &amp; competent – systems in place to ensure</a:t>
            </a:r>
          </a:p>
          <a:p>
            <a:pPr marL="742950" lvl="1" indent="-285750">
              <a:buFont typeface="Arial" panose="020B0604020202020204" pitchFamily="34" charset="0"/>
              <a:buChar char="•"/>
            </a:pPr>
            <a:r>
              <a:rPr lang="en-GB" sz="2000" dirty="0" smtClean="0"/>
              <a:t>Induction training delivered</a:t>
            </a:r>
          </a:p>
          <a:p>
            <a:pPr marL="742950" lvl="1" indent="-285750">
              <a:buFont typeface="Arial" panose="020B0604020202020204" pitchFamily="34" charset="0"/>
              <a:buChar char="•"/>
            </a:pPr>
            <a:r>
              <a:rPr lang="en-GB" sz="2000" dirty="0" smtClean="0"/>
              <a:t>Training needs identified &amp; delivered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t>Recording competence and robust and </a:t>
            </a:r>
            <a:r>
              <a:rPr lang="en-GB" sz="2000" baseline="0" dirty="0" smtClean="0"/>
              <a:t>accessible </a:t>
            </a:r>
            <a:r>
              <a:rPr lang="en-GB" sz="2000" dirty="0" smtClean="0"/>
              <a:t>storage of records</a:t>
            </a:r>
            <a:r>
              <a:rPr lang="en-GB" sz="2000" baseline="0" dirty="0" smtClean="0"/>
              <a:t>, e.g. on a workspace or shared drive?</a:t>
            </a:r>
            <a:endParaRPr lang="en-GB" sz="2000" dirty="0" smtClean="0"/>
          </a:p>
          <a:p>
            <a:pPr marL="742950" lvl="1" indent="-285750">
              <a:buFont typeface="Arial" panose="020B0604020202020204" pitchFamily="34" charset="0"/>
              <a:buChar char="•"/>
            </a:pPr>
            <a:r>
              <a:rPr lang="en-GB" sz="2000" dirty="0" smtClean="0"/>
              <a:t>Appropriately supervised.</a:t>
            </a:r>
          </a:p>
          <a:p>
            <a:pPr marL="285750" indent="-285750">
              <a:buFont typeface="Arial" panose="020B0604020202020204" pitchFamily="34" charset="0"/>
              <a:buChar char="•"/>
            </a:pPr>
            <a:r>
              <a:rPr lang="en-GB" sz="2000" dirty="0" smtClean="0"/>
              <a:t>New projects /equipment – assess impact on H&amp;S  and H&amp;S requirements	</a:t>
            </a:r>
          </a:p>
          <a:p>
            <a:pPr marL="285750" indent="-285750">
              <a:buFont typeface="Arial" panose="020B0604020202020204" pitchFamily="34" charset="0"/>
              <a:buChar char="•"/>
            </a:pPr>
            <a:endParaRPr lang="en-GB" sz="2000" dirty="0" smtClean="0"/>
          </a:p>
          <a:p>
            <a:r>
              <a:rPr lang="en-GB" sz="2000" dirty="0" smtClean="0"/>
              <a:t>There are a number of local monitoring processes that management units are expected to implement.</a:t>
            </a:r>
            <a:r>
              <a:rPr lang="en-GB" sz="2000" baseline="0" dirty="0" smtClean="0"/>
              <a:t> The mix and intensity will vary according to the size, complexity and risk profile of the unit.</a:t>
            </a:r>
          </a:p>
          <a:p>
            <a:endParaRPr lang="en-GB" sz="2000" baseline="0" dirty="0" smtClean="0"/>
          </a:p>
          <a:p>
            <a:r>
              <a:rPr lang="en-GB" sz="2000" dirty="0" smtClean="0"/>
              <a:t>Local Audits and Inspections - </a:t>
            </a:r>
          </a:p>
          <a:p>
            <a:pPr marL="285750" indent="-285750">
              <a:buFont typeface="Arial" panose="020B0604020202020204" pitchFamily="34" charset="0"/>
              <a:buChar char="•"/>
            </a:pPr>
            <a:r>
              <a:rPr lang="en-GB" sz="2000" dirty="0" smtClean="0"/>
              <a:t>Annual programme</a:t>
            </a:r>
          </a:p>
          <a:p>
            <a:pPr marL="285750" indent="-285750">
              <a:buFont typeface="Arial" panose="020B0604020202020204" pitchFamily="34" charset="0"/>
              <a:buChar char="•"/>
            </a:pPr>
            <a:r>
              <a:rPr lang="en-GB" sz="2000" dirty="0" smtClean="0"/>
              <a:t>Checks of critical</a:t>
            </a:r>
            <a:r>
              <a:rPr lang="en-GB" sz="2000" baseline="0" dirty="0" smtClean="0"/>
              <a:t> control measures for higher risk processes. This creates a set of KPIs for key risks.</a:t>
            </a:r>
            <a:endParaRPr lang="en-GB" sz="2000" dirty="0" smtClean="0"/>
          </a:p>
          <a:p>
            <a:pPr marL="285750" indent="-285750">
              <a:buFont typeface="Arial" panose="020B0604020202020204" pitchFamily="34" charset="0"/>
              <a:buChar char="•"/>
            </a:pPr>
            <a:r>
              <a:rPr lang="en-GB" sz="2000" dirty="0" smtClean="0"/>
              <a:t>Check a representative sample of risk assessments and training records as part of audit</a:t>
            </a:r>
          </a:p>
          <a:p>
            <a:pPr marL="285750" indent="-285750">
              <a:buFont typeface="Arial" panose="020B0604020202020204" pitchFamily="34" charset="0"/>
              <a:buChar char="•"/>
            </a:pPr>
            <a:r>
              <a:rPr lang="en-GB" sz="2000" dirty="0" smtClean="0"/>
              <a:t>Report findings to H&amp;S Committee </a:t>
            </a:r>
          </a:p>
          <a:p>
            <a:endParaRPr lang="en-GB" sz="2000" dirty="0" smtClean="0"/>
          </a:p>
          <a:p>
            <a:r>
              <a:rPr lang="en-GB" sz="2000" dirty="0" smtClean="0"/>
              <a:t>Local Housekeeping checks </a:t>
            </a:r>
          </a:p>
          <a:p>
            <a:pPr marL="285750" indent="-285750">
              <a:buFont typeface="Arial" panose="020B0604020202020204" pitchFamily="34" charset="0"/>
              <a:buChar char="•"/>
            </a:pPr>
            <a:r>
              <a:rPr lang="en-GB" sz="2000" dirty="0" smtClean="0"/>
              <a:t>Reviewed</a:t>
            </a:r>
          </a:p>
          <a:p>
            <a:pPr marL="285750" indent="-285750">
              <a:buFont typeface="Arial" panose="020B0604020202020204" pitchFamily="34" charset="0"/>
              <a:buChar char="•"/>
            </a:pPr>
            <a:r>
              <a:rPr lang="en-GB" sz="2000" dirty="0" smtClean="0"/>
              <a:t>Identify trends</a:t>
            </a:r>
          </a:p>
          <a:p>
            <a:pPr marL="285750" indent="-285750">
              <a:buFont typeface="Arial" panose="020B0604020202020204" pitchFamily="34" charset="0"/>
              <a:buChar char="•"/>
            </a:pPr>
            <a:r>
              <a:rPr lang="en-GB" sz="2000" dirty="0" smtClean="0"/>
              <a:t>Implement corrective actions</a:t>
            </a:r>
          </a:p>
          <a:p>
            <a:endParaRPr lang="en-GB" sz="2000" dirty="0" smtClean="0"/>
          </a:p>
          <a:p>
            <a:r>
              <a:rPr lang="en-GB" sz="2000" dirty="0" smtClean="0"/>
              <a:t>Accidents /incidents</a:t>
            </a:r>
          </a:p>
          <a:p>
            <a:pPr marL="285750" indent="-285750">
              <a:buFont typeface="Arial" panose="020B0604020202020204" pitchFamily="34" charset="0"/>
              <a:buChar char="•"/>
            </a:pPr>
            <a:r>
              <a:rPr lang="en-GB" sz="2000" dirty="0" smtClean="0"/>
              <a:t>Effectively</a:t>
            </a:r>
            <a:r>
              <a:rPr lang="en-GB" sz="2000" baseline="0" dirty="0" smtClean="0"/>
              <a:t> investigated and closed out,</a:t>
            </a:r>
            <a:endParaRPr lang="en-GB" sz="2000" dirty="0" smtClean="0"/>
          </a:p>
          <a:p>
            <a:pPr marL="285750" indent="-285750">
              <a:buFont typeface="Arial" panose="020B0604020202020204" pitchFamily="34" charset="0"/>
              <a:buChar char="•"/>
            </a:pPr>
            <a:r>
              <a:rPr lang="en-GB" sz="2000" dirty="0" smtClean="0"/>
              <a:t>Reviewed,</a:t>
            </a:r>
          </a:p>
          <a:p>
            <a:pPr marL="285750" indent="-285750">
              <a:buFont typeface="Arial" panose="020B0604020202020204" pitchFamily="34" charset="0"/>
              <a:buChar char="•"/>
            </a:pPr>
            <a:r>
              <a:rPr lang="en-GB" sz="2000" dirty="0" smtClean="0"/>
              <a:t>Analysed to identify any trends,</a:t>
            </a:r>
          </a:p>
          <a:p>
            <a:pPr marL="285750" indent="-285750">
              <a:buFont typeface="Arial" panose="020B0604020202020204" pitchFamily="34" charset="0"/>
              <a:buChar char="•"/>
            </a:pPr>
            <a:r>
              <a:rPr lang="en-GB" sz="2000" dirty="0" smtClean="0"/>
              <a:t>Reported for review by H&amp;S Committee</a:t>
            </a:r>
          </a:p>
          <a:p>
            <a:endParaRPr lang="en-GB" sz="2000" baseline="0" dirty="0" smtClean="0"/>
          </a:p>
          <a:p>
            <a:r>
              <a:rPr lang="en-GB" sz="2000" baseline="0" dirty="0" smtClean="0"/>
              <a:t>The Safety Office monitors performance through annual health and safety reports that have structured questions to confirm arrangements and compliance against organisational arrangements, control processes and monitoring arrangements. The Safety Office health and safety review programme is a light touch review of elements within this, for example risk assessment processes or demonstrating training and competency, or more generally a coherent safety management system.</a:t>
            </a:r>
          </a:p>
          <a:p>
            <a:endParaRPr lang="en-GB" sz="2000" baseline="0" dirty="0" smtClean="0"/>
          </a:p>
          <a:p>
            <a:r>
              <a:rPr lang="en-GB" sz="2000" baseline="0" dirty="0" smtClean="0"/>
              <a:t>The Safety Office also monitors performance and standards through specific risk review programmes, such as:</a:t>
            </a:r>
          </a:p>
          <a:p>
            <a:pPr marL="171450" indent="-171450">
              <a:buFont typeface="Arial" panose="020B0604020202020204" pitchFamily="34" charset="0"/>
              <a:buChar char="•"/>
            </a:pPr>
            <a:r>
              <a:rPr lang="en-GB" sz="2000" baseline="0" dirty="0" smtClean="0"/>
              <a:t>Fire safety</a:t>
            </a:r>
          </a:p>
          <a:p>
            <a:pPr marL="171450" indent="-171450">
              <a:buFont typeface="Arial" panose="020B0604020202020204" pitchFamily="34" charset="0"/>
              <a:buChar char="•"/>
            </a:pPr>
            <a:r>
              <a:rPr lang="en-GB" sz="2000" baseline="0" dirty="0" smtClean="0"/>
              <a:t>Radiation management</a:t>
            </a:r>
          </a:p>
          <a:p>
            <a:pPr marL="171450" indent="-171450">
              <a:buFont typeface="Arial" panose="020B0604020202020204" pitchFamily="34" charset="0"/>
              <a:buChar char="•"/>
            </a:pPr>
            <a:r>
              <a:rPr lang="en-GB" sz="2000" baseline="0" dirty="0" smtClean="0"/>
              <a:t>Biological safety</a:t>
            </a:r>
          </a:p>
          <a:p>
            <a:pPr marL="171450" indent="-171450">
              <a:buFont typeface="Arial" panose="020B0604020202020204" pitchFamily="34" charset="0"/>
              <a:buChar char="•"/>
            </a:pPr>
            <a:r>
              <a:rPr lang="en-GB" sz="2000" baseline="0" dirty="0" smtClean="0"/>
              <a:t>Laser safety</a:t>
            </a:r>
          </a:p>
          <a:p>
            <a:pPr marL="171450" indent="-171450">
              <a:buFont typeface="Arial" panose="020B0604020202020204" pitchFamily="34" charset="0"/>
              <a:buChar char="•"/>
            </a:pPr>
            <a:r>
              <a:rPr lang="en-GB" sz="2000" baseline="0" dirty="0" smtClean="0"/>
              <a:t>Statutory inspections – pressure systems and lifting equipment.</a:t>
            </a:r>
          </a:p>
          <a:p>
            <a:pPr marL="171450" indent="-171450">
              <a:buFont typeface="Arial" panose="020B0604020202020204" pitchFamily="34" charset="0"/>
              <a:buChar char="•"/>
            </a:pPr>
            <a:endParaRPr lang="en-GB" sz="2000" baseline="0" dirty="0" smtClean="0"/>
          </a:p>
          <a:p>
            <a:pPr marL="0" indent="0">
              <a:buFont typeface="Arial" panose="020B0604020202020204" pitchFamily="34" charset="0"/>
              <a:buNone/>
            </a:pPr>
            <a:r>
              <a:rPr lang="en-GB" sz="2000" baseline="0" dirty="0" smtClean="0"/>
              <a:t>The Safety Office supports local health and safety committees, either routinely or by specific request. It also monitors and investigates incidents  and provides advice to support new or changed processes, facilities or technologies.</a:t>
            </a:r>
          </a:p>
          <a:p>
            <a:pPr marL="0" indent="0">
              <a:buFont typeface="Arial" panose="020B0604020202020204" pitchFamily="34" charset="0"/>
              <a:buNone/>
            </a:pPr>
            <a:endParaRPr lang="en-GB" sz="2000" dirty="0" smtClean="0"/>
          </a:p>
          <a:p>
            <a:endParaRPr lang="en-GB" dirty="0"/>
          </a:p>
        </p:txBody>
      </p:sp>
      <p:sp>
        <p:nvSpPr>
          <p:cNvPr id="4" name="Slide Number Placeholder 3"/>
          <p:cNvSpPr>
            <a:spLocks noGrp="1"/>
          </p:cNvSpPr>
          <p:nvPr>
            <p:ph type="sldNum" sz="quarter" idx="10"/>
          </p:nvPr>
        </p:nvSpPr>
        <p:spPr/>
        <p:txBody>
          <a:bodyPr/>
          <a:lstStyle/>
          <a:p>
            <a:pPr>
              <a:defRPr/>
            </a:pPr>
            <a:fld id="{93A3EA12-12CA-4839-B2B0-337CBD3CAC4D}" type="slidenum">
              <a:rPr lang="en-GB" smtClean="0"/>
              <a:pPr>
                <a:defRPr/>
              </a:pPr>
              <a:t>11</a:t>
            </a:fld>
            <a:endParaRPr lang="en-GB" dirty="0"/>
          </a:p>
        </p:txBody>
      </p:sp>
    </p:spTree>
    <p:extLst>
      <p:ext uri="{BB962C8B-B14F-4D97-AF65-F5344CB8AC3E}">
        <p14:creationId xmlns:p14="http://schemas.microsoft.com/office/powerpoint/2010/main" val="241775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health and safety management system can be compared to Swiss cheese. There are many layers of control and processes that should ensure that if one or two</a:t>
            </a:r>
            <a:r>
              <a:rPr lang="en-GB" baseline="0" dirty="0" smtClean="0"/>
              <a:t> layers have gaps then there are other systems that will capture the failure before it results in harm and feedback will then try to close of the gaps.</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12</a:t>
            </a:fld>
            <a:endParaRPr lang="en-GB"/>
          </a:p>
        </p:txBody>
      </p:sp>
    </p:spTree>
    <p:extLst>
      <p:ext uri="{BB962C8B-B14F-4D97-AF65-F5344CB8AC3E}">
        <p14:creationId xmlns:p14="http://schemas.microsoft.com/office/powerpoint/2010/main" val="63275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Incident data for staff and student,</a:t>
            </a:r>
            <a:r>
              <a:rPr lang="en-GB" baseline="0" dirty="0" smtClean="0"/>
              <a:t> adjusted for the number of incidents per 1000 staff/students, shows  progressive reduction over time such that the incidence is approximately 1/3</a:t>
            </a:r>
            <a:r>
              <a:rPr lang="en-GB" baseline="30000" dirty="0" smtClean="0"/>
              <a:t>rd</a:t>
            </a:r>
            <a:r>
              <a:rPr lang="en-GB" baseline="0" dirty="0" smtClean="0"/>
              <a:t> of that recorded in 2000. This mirrors a general improving trend across the HE sector.</a:t>
            </a:r>
          </a:p>
          <a:p>
            <a:endParaRPr lang="en-GB" baseline="0" dirty="0" smtClean="0"/>
          </a:p>
          <a:p>
            <a:r>
              <a:rPr lang="en-GB" baseline="0" dirty="0" smtClean="0"/>
              <a:t>The University is also regularly audited by a range of regulatory agencies. These can be as part of their own routine compliance monitoring programme or in response to an incident. The agencies include:</a:t>
            </a:r>
          </a:p>
          <a:p>
            <a:pPr marL="171450" indent="-171450">
              <a:buFont typeface="Arial" panose="020B0604020202020204" pitchFamily="34" charset="0"/>
              <a:buChar char="•"/>
            </a:pPr>
            <a:r>
              <a:rPr lang="en-GB" baseline="0" dirty="0" smtClean="0"/>
              <a:t>Health and Safety Executive</a:t>
            </a:r>
          </a:p>
          <a:p>
            <a:pPr marL="171450" indent="-171450">
              <a:buFont typeface="Arial" panose="020B0604020202020204" pitchFamily="34" charset="0"/>
              <a:buChar char="•"/>
            </a:pPr>
            <a:r>
              <a:rPr lang="en-GB" baseline="0" dirty="0" smtClean="0"/>
              <a:t>Environment Agency</a:t>
            </a:r>
          </a:p>
          <a:p>
            <a:pPr marL="171450" indent="-171450">
              <a:buFont typeface="Arial" panose="020B0604020202020204" pitchFamily="34" charset="0"/>
              <a:buChar char="•"/>
            </a:pPr>
            <a:r>
              <a:rPr lang="en-GB" baseline="0" dirty="0" smtClean="0"/>
              <a:t>Fire Brigade</a:t>
            </a:r>
          </a:p>
          <a:p>
            <a:pPr marL="171450" indent="-171450">
              <a:buFont typeface="Arial" panose="020B0604020202020204" pitchFamily="34" charset="0"/>
              <a:buChar char="•"/>
            </a:pPr>
            <a:r>
              <a:rPr lang="en-GB" baseline="0" dirty="0" smtClean="0"/>
              <a:t>Police Counter-terrorism Security Advisor (high risk chemicals, biological agents and radiation sources)</a:t>
            </a:r>
          </a:p>
          <a:p>
            <a:pPr marL="171450" indent="-171450">
              <a:buFont typeface="Arial" panose="020B0604020202020204" pitchFamily="34" charset="0"/>
              <a:buChar char="•"/>
            </a:pPr>
            <a:r>
              <a:rPr lang="en-GB" baseline="0" dirty="0" smtClean="0"/>
              <a:t>Euratom </a:t>
            </a:r>
          </a:p>
          <a:p>
            <a:pPr marL="171450" indent="-171450">
              <a:buFont typeface="Arial" panose="020B0604020202020204" pitchFamily="34" charset="0"/>
              <a:buChar char="•"/>
            </a:pPr>
            <a:r>
              <a:rPr lang="en-GB" baseline="0" dirty="0" smtClean="0"/>
              <a:t>Office for Nuclear Regulation</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Non-regulatory reviews are also carried out by the University’s insurers and some commercial third parties such as courier companies handing hazardous packages consigned by the University. Suppliers and funding bodies can also seek assurance on health and safety management systems.</a:t>
            </a:r>
          </a:p>
          <a:p>
            <a:pPr marL="171450" indent="-171450">
              <a:buFont typeface="Arial" panose="020B0604020202020204" pitchFamily="34" charset="0"/>
              <a:buChar cha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13</a:t>
            </a:fld>
            <a:endParaRPr lang="en-GB"/>
          </a:p>
        </p:txBody>
      </p:sp>
    </p:spTree>
    <p:extLst>
      <p:ext uri="{BB962C8B-B14F-4D97-AF65-F5344CB8AC3E}">
        <p14:creationId xmlns:p14="http://schemas.microsoft.com/office/powerpoint/2010/main" val="206779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critical control process is the cycle</a:t>
            </a:r>
            <a:r>
              <a:rPr lang="en-GB" baseline="0" dirty="0" smtClean="0"/>
              <a:t> of risk assessment for the work, operation instructions or method statement for safe working and training of those doing the work against these. Can this be evidenced by a document trail? It is one of the main things a regulator will check.</a:t>
            </a:r>
          </a:p>
          <a:p>
            <a:endParaRPr lang="en-GB" baseline="0" dirty="0" smtClean="0"/>
          </a:p>
          <a:p>
            <a:r>
              <a:rPr lang="en-GB" baseline="0" dirty="0" smtClean="0"/>
              <a:t>The University provides facilities, equipment and substances that will be used in a variety of ways, often changing as the work evolves. A key control therefore is the knowledge, skill and diligence of the researcher in understanding the inter-relationship of the components that are being used and the impact of changes to the process or equipment, e.g.</a:t>
            </a:r>
          </a:p>
          <a:p>
            <a:pPr marL="171450" indent="-171450">
              <a:buFont typeface="Arial" panose="020B0604020202020204" pitchFamily="34" charset="0"/>
              <a:buChar char="•"/>
            </a:pPr>
            <a:r>
              <a:rPr lang="en-GB" baseline="0" dirty="0" smtClean="0"/>
              <a:t>varying the reaction mixture, conditions or scaling up.; or </a:t>
            </a:r>
          </a:p>
          <a:p>
            <a:pPr marL="171450" indent="-171450">
              <a:buFont typeface="Arial" panose="020B0604020202020204" pitchFamily="34" charset="0"/>
              <a:buChar char="•"/>
            </a:pPr>
            <a:r>
              <a:rPr lang="en-GB" baseline="0" dirty="0" smtClean="0"/>
              <a:t>altering the configuration or operation conditions of an experimental rig</a:t>
            </a:r>
            <a:r>
              <a:rPr lang="en-GB" baseline="0" smtClean="0"/>
              <a:t>. </a:t>
            </a:r>
            <a:endParaRPr lang="en-GB" baseline="0" dirty="0" smtClean="0"/>
          </a:p>
        </p:txBody>
      </p:sp>
      <p:sp>
        <p:nvSpPr>
          <p:cNvPr id="4" name="Slide Number Placeholder 3"/>
          <p:cNvSpPr>
            <a:spLocks noGrp="1"/>
          </p:cNvSpPr>
          <p:nvPr>
            <p:ph type="sldNum" sz="quarter" idx="10"/>
          </p:nvPr>
        </p:nvSpPr>
        <p:spPr/>
        <p:txBody>
          <a:bodyPr/>
          <a:lstStyle/>
          <a:p>
            <a:pPr>
              <a:defRPr/>
            </a:pPr>
            <a:fld id="{93A3EA12-12CA-4839-B2B0-337CBD3CAC4D}"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30255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Consistent standards would include approach to risk assessment, operating procedures, training and monitoring standards.</a:t>
            </a:r>
            <a:r>
              <a:rPr lang="en-GB" baseline="0" dirty="0" smtClean="0"/>
              <a:t> Develop the best practice examples from within the management unit.</a:t>
            </a:r>
          </a:p>
          <a:p>
            <a:endParaRPr lang="en-GB" baseline="0" dirty="0" smtClean="0"/>
          </a:p>
          <a:p>
            <a:r>
              <a:rPr lang="en-GB" baseline="0" dirty="0" smtClean="0"/>
              <a:t>The following two slides illustrate circumstances that could give rise to unsafe conditions.</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15</a:t>
            </a:fld>
            <a:endParaRPr lang="en-GB"/>
          </a:p>
        </p:txBody>
      </p:sp>
    </p:spTree>
    <p:extLst>
      <p:ext uri="{BB962C8B-B14F-4D97-AF65-F5344CB8AC3E}">
        <p14:creationId xmlns:p14="http://schemas.microsoft.com/office/powerpoint/2010/main" val="338291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experimental rig that uses heat and pressure to drive a number of components to generate data on the effect of varying the conditions. The researcher, for example a mid-term PhD student, alters the configuration by introducing an extra component into the system. This changes the behaviour of the system causing one of the components to be driven beyond its service specification resulting in an energetic disintegration and metals casing fragments to be propelled around the laboratory. Should anyone be hit by one of these then serious injury might occur. Safety management considerations would include:</a:t>
            </a:r>
          </a:p>
          <a:p>
            <a:endParaRPr lang="en-GB" baseline="0" dirty="0" smtClean="0"/>
          </a:p>
          <a:p>
            <a:pPr marL="171450" indent="-171450">
              <a:buFont typeface="Arial" panose="020B0604020202020204" pitchFamily="34" charset="0"/>
              <a:buChar char="•"/>
            </a:pPr>
            <a:r>
              <a:rPr lang="en-GB" dirty="0" smtClean="0"/>
              <a:t>The</a:t>
            </a:r>
            <a:r>
              <a:rPr lang="en-GB" baseline="0" dirty="0" smtClean="0"/>
              <a:t> adequacy of the risk assessment. Was there one; is it current; did it cover changes to the rig; was the student knowledgeable of it?</a:t>
            </a:r>
          </a:p>
          <a:p>
            <a:pPr marL="171450" indent="-171450">
              <a:buFont typeface="Arial" panose="020B0604020202020204" pitchFamily="34" charset="0"/>
              <a:buChar char="•"/>
            </a:pPr>
            <a:r>
              <a:rPr lang="en-GB" baseline="0" dirty="0" smtClean="0"/>
              <a:t>What training did the student receive? General safety rules and procedures, operation of the rig and any processes to go through to alter it?</a:t>
            </a:r>
          </a:p>
          <a:p>
            <a:pPr marL="171450" indent="-171450">
              <a:buFont typeface="Arial" panose="020B0604020202020204" pitchFamily="34" charset="0"/>
              <a:buChar char="•"/>
            </a:pPr>
            <a:r>
              <a:rPr lang="en-GB" baseline="0" dirty="0" smtClean="0"/>
              <a:t>What supervision was in place? Was the supervisor aware of how the work was progressing, the competency of the student, and of any proposals to change the rig configuration? </a:t>
            </a:r>
          </a:p>
          <a:p>
            <a:pPr marL="171450" indent="-171450">
              <a:buFont typeface="Arial" panose="020B0604020202020204" pitchFamily="34" charset="0"/>
              <a:buChar char="•"/>
            </a:pPr>
            <a:r>
              <a:rPr lang="en-GB" baseline="0" dirty="0" smtClean="0"/>
              <a:t>What evidence is available to confirm the above processes were in place? The records should be readily accessible and up to date – a shared drive or works[ace could be used for this. Can the supervisor evidence that regular progress reviews were being carried out and the safety was discussed where relevant?</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16</a:t>
            </a:fld>
            <a:endParaRPr lang="en-GB"/>
          </a:p>
        </p:txBody>
      </p:sp>
    </p:spTree>
    <p:extLst>
      <p:ext uri="{BB962C8B-B14F-4D97-AF65-F5344CB8AC3E}">
        <p14:creationId xmlns:p14="http://schemas.microsoft.com/office/powerpoint/2010/main" val="350974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project involves</a:t>
            </a:r>
            <a:r>
              <a:rPr lang="en-GB" baseline="0" dirty="0" smtClean="0"/>
              <a:t> chemical treatment of powder to alter the surface properties. The process has been developed using small quantities of the reagents – a few hundred ml. Having proven the process the researcher then decides to do a larger production batch scaling by a factor of 20+. </a:t>
            </a:r>
          </a:p>
          <a:p>
            <a:endParaRPr lang="en-GB" baseline="0" dirty="0" smtClean="0"/>
          </a:p>
          <a:p>
            <a:r>
              <a:rPr lang="en-GB" baseline="0" dirty="0" smtClean="0"/>
              <a:t>The reaction is exothermic but at low volumes heat generation and dissipation was not significant. However when scaled up the process became very hot and liberated a large quantity of acid fumes that the fume cupboard could not contain and caused the lab to be evacuated with minor exposure to some occupants. The release of fumes might have the potential for causing ill-health effects, particularly if anyone exposed had a respiratory sensitivity.</a:t>
            </a:r>
            <a:endParaRPr lang="en-GB" dirty="0" smtClean="0"/>
          </a:p>
          <a:p>
            <a:endParaRPr lang="en-GB" dirty="0" smtClean="0"/>
          </a:p>
          <a:p>
            <a:r>
              <a:rPr lang="en-GB" baseline="0" dirty="0" smtClean="0"/>
              <a:t>Safety management considerations would be similar to the previous example and include:</a:t>
            </a:r>
          </a:p>
          <a:p>
            <a:endParaRPr lang="en-GB" baseline="0" dirty="0" smtClean="0"/>
          </a:p>
          <a:p>
            <a:pPr marL="171450" indent="-171450">
              <a:buFont typeface="Arial" panose="020B0604020202020204" pitchFamily="34" charset="0"/>
              <a:buChar char="•"/>
            </a:pPr>
            <a:r>
              <a:rPr lang="en-GB" dirty="0" smtClean="0"/>
              <a:t>The</a:t>
            </a:r>
            <a:r>
              <a:rPr lang="en-GB" baseline="0" dirty="0" smtClean="0"/>
              <a:t> adequacy of the risk assessment. Was there one; is it current; did it cover consider the scaling up of the process; was the researcher familiar with it?</a:t>
            </a:r>
          </a:p>
          <a:p>
            <a:pPr marL="171450" indent="-171450">
              <a:buFont typeface="Arial" panose="020B0604020202020204" pitchFamily="34" charset="0"/>
              <a:buChar char="•"/>
            </a:pPr>
            <a:r>
              <a:rPr lang="en-GB" baseline="0" dirty="0" smtClean="0"/>
              <a:t>What training did the researcher receive? General safety rules and procedures, including the need to consult on scaling up of the process?</a:t>
            </a:r>
          </a:p>
          <a:p>
            <a:pPr marL="171450" indent="-171450">
              <a:buFont typeface="Arial" panose="020B0604020202020204" pitchFamily="34" charset="0"/>
              <a:buChar char="•"/>
            </a:pPr>
            <a:r>
              <a:rPr lang="en-GB" baseline="0" dirty="0" smtClean="0"/>
              <a:t>What supervision was in place? Was the supervisor aware of how the work was progressing, the competency of the researcher, and of any proposals to increase the scale of the work? </a:t>
            </a:r>
          </a:p>
          <a:p>
            <a:pPr marL="171450" indent="-171450">
              <a:buFont typeface="Arial" panose="020B0604020202020204" pitchFamily="34" charset="0"/>
              <a:buChar char="•"/>
            </a:pPr>
            <a:r>
              <a:rPr lang="en-GB" baseline="0" dirty="0" smtClean="0"/>
              <a:t>What evidence is available to confirm the above processes were in place? The records should be readily accessible and up to date – a shared drive or works[ace could be used for this. Can the supervisor evidence that regular progress reviews were being carried out and the safety was discussed where relevant?</a:t>
            </a:r>
            <a:endParaRPr lang="en-GB" dirty="0" smtClean="0"/>
          </a:p>
          <a:p>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17</a:t>
            </a:fld>
            <a:endParaRPr lang="en-GB"/>
          </a:p>
        </p:txBody>
      </p:sp>
    </p:spTree>
    <p:extLst>
      <p:ext uri="{BB962C8B-B14F-4D97-AF65-F5344CB8AC3E}">
        <p14:creationId xmlns:p14="http://schemas.microsoft.com/office/powerpoint/2010/main" val="88504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People</a:t>
            </a:r>
            <a:r>
              <a:rPr lang="en-GB" baseline="0" dirty="0" smtClean="0"/>
              <a:t> Strategy supports Strategy 2020. The Leadership strand within this is enables incorporation of aspects of the UCEA/USHA code into general leadership behaviours and competencies.</a:t>
            </a:r>
          </a:p>
          <a:p>
            <a:endParaRPr lang="en-GB" baseline="0" dirty="0" smtClean="0"/>
          </a:p>
          <a:p>
            <a:r>
              <a:rPr lang="en-GB" baseline="0" dirty="0" smtClean="0"/>
              <a:t>Effective Safety Management will require review to ensure alignment with the code and will incorporate the outputs from the leadership strand of the People Strategy.</a:t>
            </a:r>
          </a:p>
          <a:p>
            <a:endParaRPr lang="en-GB" baseline="0" dirty="0" smtClean="0"/>
          </a:p>
          <a:p>
            <a:r>
              <a:rPr lang="en-GB" baseline="0" dirty="0" smtClean="0"/>
              <a:t>There is also work commencing to support FPVCS with meaningful H&amp;S KPI data and identify local risk registers and relevant KPIs. This will be an evolving programme.</a:t>
            </a:r>
            <a:endParaRPr lang="en-GB" dirty="0"/>
          </a:p>
        </p:txBody>
      </p:sp>
      <p:sp>
        <p:nvSpPr>
          <p:cNvPr id="4" name="Slide Number Placeholder 3"/>
          <p:cNvSpPr>
            <a:spLocks noGrp="1"/>
          </p:cNvSpPr>
          <p:nvPr>
            <p:ph type="sldNum" sz="quarter" idx="10"/>
          </p:nvPr>
        </p:nvSpPr>
        <p:spPr/>
        <p:txBody>
          <a:bodyPr/>
          <a:lstStyle/>
          <a:p>
            <a:pPr>
              <a:defRPr/>
            </a:pPr>
            <a:fld id="{93A3EA12-12CA-4839-B2B0-337CBD3CAC4D}" type="slidenum">
              <a:rPr lang="en-GB" smtClean="0"/>
              <a:pPr>
                <a:defRPr/>
              </a:pPr>
              <a:t>18</a:t>
            </a:fld>
            <a:endParaRPr lang="en-GB" dirty="0"/>
          </a:p>
        </p:txBody>
      </p:sp>
    </p:spTree>
    <p:extLst>
      <p:ext uri="{BB962C8B-B14F-4D97-AF65-F5344CB8AC3E}">
        <p14:creationId xmlns:p14="http://schemas.microsoft.com/office/powerpoint/2010/main" val="284707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greater weight of the new sentencing guidelines is likely to fall where the knowledge and actions brought to a set of circumstances fell short of what is widely known and accepted to be applicable for that situation, i.e. what should have been known was not known (or done).</a:t>
            </a:r>
          </a:p>
          <a:p>
            <a:endParaRPr lang="en-GB" dirty="0" smtClean="0"/>
          </a:p>
          <a:p>
            <a:r>
              <a:rPr lang="en-GB" dirty="0" smtClean="0"/>
              <a:t>With apologies to Donald</a:t>
            </a:r>
            <a:r>
              <a:rPr lang="en-GB" baseline="0" dirty="0" smtClean="0"/>
              <a:t> Rumsfeld. </a:t>
            </a:r>
            <a:r>
              <a:rPr lang="en-GB" sz="1200" kern="1200" dirty="0" smtClean="0">
                <a:solidFill>
                  <a:schemeClr val="tx1"/>
                </a:solidFill>
                <a:effectLst/>
                <a:latin typeface="+mn-lt"/>
                <a:ea typeface="+mn-ea"/>
                <a:cs typeface="+mn-cs"/>
              </a:rPr>
              <a:t>The Risk from Known Unknowns. United States Secretary of </a:t>
            </a:r>
            <a:r>
              <a:rPr lang="en-GB" sz="1200" kern="1200" dirty="0" err="1" smtClean="0">
                <a:solidFill>
                  <a:schemeClr val="tx1"/>
                </a:solidFill>
                <a:effectLst/>
                <a:latin typeface="+mn-lt"/>
                <a:ea typeface="+mn-ea"/>
                <a:cs typeface="+mn-cs"/>
              </a:rPr>
              <a:t>Defense</a:t>
            </a:r>
            <a:r>
              <a:rPr lang="en-GB" sz="1200" kern="1200" dirty="0" smtClean="0">
                <a:solidFill>
                  <a:schemeClr val="tx1"/>
                </a:solidFill>
                <a:effectLst/>
                <a:latin typeface="+mn-lt"/>
                <a:ea typeface="+mn-ea"/>
                <a:cs typeface="+mn-cs"/>
              </a:rPr>
              <a:t>, Donald Rumsfeld,  responded to a question at a U.S. Department of </a:t>
            </a:r>
            <a:r>
              <a:rPr lang="en-GB" sz="1200" kern="1200" dirty="0" err="1" smtClean="0">
                <a:solidFill>
                  <a:schemeClr val="tx1"/>
                </a:solidFill>
                <a:effectLst/>
                <a:latin typeface="+mn-lt"/>
                <a:ea typeface="+mn-ea"/>
                <a:cs typeface="+mn-cs"/>
              </a:rPr>
              <a:t>Defense</a:t>
            </a:r>
            <a:r>
              <a:rPr lang="en-GB" sz="1200" kern="1200" dirty="0" smtClean="0">
                <a:solidFill>
                  <a:schemeClr val="tx1"/>
                </a:solidFill>
                <a:effectLst/>
                <a:latin typeface="+mn-lt"/>
                <a:ea typeface="+mn-ea"/>
                <a:cs typeface="+mn-cs"/>
              </a:rPr>
              <a:t> news briefing on 12 February 2002 about the lack of evidence linking the government of Iraq with the supply of weapons of mass destruction to terrorist groups.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Rumsfeld stated:</a:t>
            </a:r>
          </a:p>
          <a:p>
            <a:r>
              <a:rPr lang="en-GB" sz="1200" kern="1200" dirty="0" smtClean="0">
                <a:solidFill>
                  <a:schemeClr val="tx1"/>
                </a:solidFill>
                <a:effectLst/>
                <a:latin typeface="+mn-lt"/>
                <a:ea typeface="+mn-ea"/>
                <a:cs typeface="+mn-cs"/>
              </a:rPr>
              <a:t>Reports that say that something hasn't happened are always interesting to me, because as we know, there are known knowns; there are things we know we know. We also know there are known unknowns; that is to say we know there are some things we do not know. But there are also unknown unknowns – the ones we don't know we don't know. And if one looks throughout the history of our country and other free countries, it is the latter category that tend to be the difficult ones.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terms were used in evidence given to the British Columbia Royal Commission of Inquiry into Uranium Mining in 1979:</a:t>
            </a:r>
          </a:p>
          <a:p>
            <a:r>
              <a:rPr lang="en-GB" sz="1200" kern="1200" dirty="0" smtClean="0">
                <a:solidFill>
                  <a:schemeClr val="tx1"/>
                </a:solidFill>
                <a:effectLst/>
                <a:latin typeface="+mn-lt"/>
                <a:ea typeface="+mn-ea"/>
                <a:cs typeface="+mn-cs"/>
              </a:rPr>
              <a:t>Site conditions always pose unknowns, or uncertainties, which may become known during construction or operation to the detriment of the facility and possibly lead to damage of the environment or endanger public health and safety. The risk posed by unknowns is somewhat dependent on the nature of the unknown relative to past experience. This has led me classify unknowns into one of the following two types: 1. known unknowns (expected or foreseeable conditions), which can be reasonably anticipated but not quantified based on past experience as exemplified by case histories (in Appendix A and 2). Unknown unknowns (unexpected or unforeseeable conditions), which pose a potentially greater risk simply because they cannot be anticipated based on past experience or investigation. Known unknowns result from phenomena which are recognized, but poorly understood. On the other hand, unknown unknowns are phenomena which cannot be expected because there has been no prior experience or theoretical basis for expecting the phenomena. Known unknowns are the concern for risk management and compliance/reputation.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19</a:t>
            </a:fld>
            <a:endParaRPr lang="en-GB"/>
          </a:p>
        </p:txBody>
      </p:sp>
    </p:spTree>
    <p:extLst>
      <p:ext uri="{BB962C8B-B14F-4D97-AF65-F5344CB8AC3E}">
        <p14:creationId xmlns:p14="http://schemas.microsoft.com/office/powerpoint/2010/main" val="344215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slides summarise:</a:t>
            </a:r>
          </a:p>
          <a:p>
            <a:pPr marL="228600" indent="-228600">
              <a:buFont typeface="+mj-lt"/>
              <a:buAutoNum type="arabicPeriod"/>
            </a:pPr>
            <a:r>
              <a:rPr lang="en-GB" dirty="0" smtClean="0"/>
              <a:t>some</a:t>
            </a:r>
            <a:r>
              <a:rPr lang="en-GB" baseline="0" dirty="0" smtClean="0"/>
              <a:t> aspects of the new sentencing guidelines;</a:t>
            </a:r>
          </a:p>
          <a:p>
            <a:pPr marL="228600" indent="-228600">
              <a:buFont typeface="+mj-lt"/>
              <a:buAutoNum type="arabicPeriod"/>
            </a:pPr>
            <a:r>
              <a:rPr lang="en-GB" baseline="0" dirty="0" smtClean="0"/>
              <a:t>the HE Sector Code of Practice for Leading and Managing Health and Safety;</a:t>
            </a:r>
          </a:p>
          <a:p>
            <a:pPr marL="228600" indent="-228600">
              <a:buFont typeface="+mj-lt"/>
              <a:buAutoNum type="arabicPeriod"/>
            </a:pPr>
            <a:r>
              <a:rPr lang="en-GB" baseline="0" dirty="0" smtClean="0"/>
              <a:t>the University’s health and safety management arrangements;</a:t>
            </a:r>
          </a:p>
          <a:p>
            <a:pPr marL="228600" indent="-228600">
              <a:buFont typeface="+mj-lt"/>
              <a:buAutoNum type="arabicPeriod"/>
            </a:pPr>
            <a:r>
              <a:rPr lang="en-GB" baseline="0" dirty="0" smtClean="0"/>
              <a:t>work to further develop leadership and management of this in support of the People Strategy that supports University Strategy 2020, and</a:t>
            </a:r>
          </a:p>
          <a:p>
            <a:pPr marL="228600" indent="-228600">
              <a:buFont typeface="+mj-lt"/>
              <a:buAutoNum type="arabicPeriod"/>
            </a:pPr>
            <a:r>
              <a:rPr lang="en-GB" baseline="0" dirty="0" smtClean="0"/>
              <a:t>recent examples that highlight how a serious breach could arise and the evidence that could be required to demonstrate effective management arrangements.</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2</a:t>
            </a:fld>
            <a:endParaRPr lang="en-GB"/>
          </a:p>
        </p:txBody>
      </p:sp>
    </p:spTree>
    <p:extLst>
      <p:ext uri="{BB962C8B-B14F-4D97-AF65-F5344CB8AC3E}">
        <p14:creationId xmlns:p14="http://schemas.microsoft.com/office/powerpoint/2010/main" val="272893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smtClean="0">
                <a:solidFill>
                  <a:srgbClr val="000000"/>
                </a:solidFill>
                <a:latin typeface="Arial"/>
              </a:rPr>
              <a:t>New sentencing guidelines for corporate manslaughter, health and safety and food safety </a:t>
            </a:r>
            <a:endParaRPr lang="en-US" sz="1200" b="0" i="0" u="none" strike="noStrike" baseline="0" dirty="0" smtClean="0">
              <a:solidFill>
                <a:srgbClr val="000000"/>
              </a:solidFill>
              <a:latin typeface="Arial"/>
            </a:endParaRPr>
          </a:p>
          <a:p>
            <a:r>
              <a:rPr lang="en-US" sz="1200" b="0" i="0" u="none" strike="noStrike" baseline="0" dirty="0" smtClean="0">
                <a:solidFill>
                  <a:srgbClr val="000000"/>
                </a:solidFill>
                <a:latin typeface="Arial"/>
              </a:rPr>
              <a:t>From 1 February 2016 new sentencing guidelines for judges and magistrates on corporate manslaughter and food safety and hygiene offences come into effect. The new guidelines will apply to cases heard on or after that date, irrespective of when the offence was committed. </a:t>
            </a:r>
          </a:p>
          <a:p>
            <a:r>
              <a:rPr lang="en-US" sz="1200" b="0" i="0" u="none" strike="noStrike" baseline="0" dirty="0" smtClean="0">
                <a:solidFill>
                  <a:srgbClr val="000000"/>
                </a:solidFill>
                <a:latin typeface="Arial"/>
              </a:rPr>
              <a:t>The offences covered range from a death of an employee by not providing the proper equipment for working at height to being misled about a food’s compliance with religious or personal beliefs. </a:t>
            </a:r>
          </a:p>
          <a:p>
            <a:r>
              <a:rPr lang="en-US" sz="1200" b="0" i="0" u="none" strike="noStrike" baseline="0" dirty="0" smtClean="0">
                <a:solidFill>
                  <a:srgbClr val="000000"/>
                </a:solidFill>
                <a:latin typeface="Arial"/>
              </a:rPr>
              <a:t>Published by the Sentencing Council on 3 November 2015, the guidelines include key changes for </a:t>
            </a:r>
            <a:r>
              <a:rPr lang="en-US" sz="1200" b="0" i="0" u="none" strike="noStrike" baseline="0" dirty="0" err="1" smtClean="0">
                <a:solidFill>
                  <a:srgbClr val="000000"/>
                </a:solidFill>
                <a:latin typeface="Arial"/>
              </a:rPr>
              <a:t>organisations</a:t>
            </a:r>
            <a:r>
              <a:rPr lang="en-US" sz="1200" b="0" i="0" u="none" strike="noStrike" baseline="0" dirty="0" smtClean="0">
                <a:solidFill>
                  <a:srgbClr val="000000"/>
                </a:solidFill>
                <a:latin typeface="Arial"/>
              </a:rPr>
              <a:t> and individuals, as well as corporate manslaughter. This will mean that employers now face significant personal and financial implications if found to be in breach of Health and Safety regulations. </a:t>
            </a:r>
          </a:p>
          <a:p>
            <a:r>
              <a:rPr lang="en-US" sz="1200" b="0" i="0" u="none" strike="noStrike" baseline="0" dirty="0" err="1" smtClean="0">
                <a:solidFill>
                  <a:srgbClr val="000000"/>
                </a:solidFill>
                <a:latin typeface="Arial"/>
              </a:rPr>
              <a:t>Organisations</a:t>
            </a:r>
            <a:r>
              <a:rPr lang="en-US" sz="1200" b="0" i="0" u="none" strike="noStrike" baseline="0" dirty="0" smtClean="0">
                <a:solidFill>
                  <a:srgbClr val="000000"/>
                </a:solidFill>
                <a:latin typeface="Arial"/>
              </a:rPr>
              <a:t> have been grouped into five categories: micro, small, medium, large and very large according to their annual turnover. A large </a:t>
            </a:r>
            <a:r>
              <a:rPr lang="en-US" sz="1200" b="0" i="0" u="none" strike="noStrike" baseline="0" dirty="0" err="1" smtClean="0">
                <a:solidFill>
                  <a:srgbClr val="000000"/>
                </a:solidFill>
                <a:latin typeface="Arial"/>
              </a:rPr>
              <a:t>organisation</a:t>
            </a:r>
            <a:r>
              <a:rPr lang="en-US" sz="1200" b="0" i="0" u="none" strike="noStrike" baseline="0" dirty="0" smtClean="0">
                <a:solidFill>
                  <a:srgbClr val="000000"/>
                </a:solidFill>
                <a:latin typeface="Arial"/>
              </a:rPr>
              <a:t> with a turnover of over £50m could face fines of up to £10m for serious health and safety offences. In addition to this individual managers/directors could face up to two years in prison in the most serious cases, if found to be personally liable. </a:t>
            </a:r>
          </a:p>
          <a:p>
            <a:r>
              <a:rPr lang="en-US" sz="1200" b="0" i="0" u="none" strike="noStrike" baseline="0" dirty="0" smtClean="0">
                <a:solidFill>
                  <a:srgbClr val="000000"/>
                </a:solidFill>
                <a:latin typeface="Arial"/>
              </a:rPr>
              <a:t>In determining the level of fines to be imposed under the new guidelines courts would be required to assess ‘culpability’ and ‘harm’, cross-referencing this against the size and turnover of the </a:t>
            </a:r>
            <a:r>
              <a:rPr lang="en-US" sz="1200" b="0" i="0" u="none" strike="noStrike" baseline="0" dirty="0" err="1" smtClean="0">
                <a:solidFill>
                  <a:srgbClr val="000000"/>
                </a:solidFill>
                <a:latin typeface="Arial"/>
              </a:rPr>
              <a:t>organisation</a:t>
            </a:r>
            <a:r>
              <a:rPr lang="en-US" sz="1200" b="0" i="0" u="none" strike="noStrike" baseline="0" dirty="0" smtClean="0">
                <a:solidFill>
                  <a:srgbClr val="000000"/>
                </a:solidFill>
                <a:latin typeface="Arial"/>
              </a:rPr>
              <a:t>. For corporate manslaughter sentencing, the courts would not be required to consider ‘harm’ as all prosecutions would follow a fatality. </a:t>
            </a:r>
          </a:p>
          <a:p>
            <a:r>
              <a:rPr lang="en-US" sz="1200" b="0" i="0" u="none" strike="noStrike" baseline="0" dirty="0" smtClean="0">
                <a:solidFill>
                  <a:srgbClr val="000000"/>
                </a:solidFill>
                <a:latin typeface="Arial"/>
              </a:rPr>
              <a:t>Details of the new guidelines can be found on the Sentencing Council’s website. https://www.sentencingcouncil.org.uk/news/item/sentencing-council-launches-new-definitive-guideline-for-health-and-safety-offences-corporate-manslaughter-and-food-safety-and-hygiene-offences/</a:t>
            </a:r>
          </a:p>
          <a:p>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3</a:t>
            </a:fld>
            <a:endParaRPr lang="en-GB"/>
          </a:p>
        </p:txBody>
      </p:sp>
    </p:spTree>
    <p:extLst>
      <p:ext uri="{BB962C8B-B14F-4D97-AF65-F5344CB8AC3E}">
        <p14:creationId xmlns:p14="http://schemas.microsoft.com/office/powerpoint/2010/main" val="76802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descriptors</a:t>
            </a:r>
            <a:r>
              <a:rPr lang="en-GB" baseline="0" dirty="0" smtClean="0"/>
              <a:t> for the 4 levels of culpability that form one of the considerations to be used by the courts in setting an appropriate penalty. Whilst the “Very High” level could be considered to relate to rogue operators that deliberately ignore health and safety standards for expedience or profit, the other three levels represent a spectrum of varying degrees of deficiencies in safety management systems that could arise in an organisation that otherwise does not deliberately intend to be non-compliant with legal requirements.</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4</a:t>
            </a:fld>
            <a:endParaRPr lang="en-GB"/>
          </a:p>
        </p:txBody>
      </p:sp>
    </p:spTree>
    <p:extLst>
      <p:ext uri="{BB962C8B-B14F-4D97-AF65-F5344CB8AC3E}">
        <p14:creationId xmlns:p14="http://schemas.microsoft.com/office/powerpoint/2010/main" val="271986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matrix is used to assign a harm category based on the severity of the harm caused, or that could have been</a:t>
            </a:r>
            <a:r>
              <a:rPr lang="en-GB" baseline="0" dirty="0" smtClean="0"/>
              <a:t> caused, and the likelihood of it arising.</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5</a:t>
            </a:fld>
            <a:endParaRPr lang="en-GB"/>
          </a:p>
        </p:txBody>
      </p:sp>
    </p:spTree>
    <p:extLst>
      <p:ext uri="{BB962C8B-B14F-4D97-AF65-F5344CB8AC3E}">
        <p14:creationId xmlns:p14="http://schemas.microsoft.com/office/powerpoint/2010/main" val="223688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solidFill>
                  <a:srgbClr val="FF0000"/>
                </a:solidFill>
              </a:rPr>
              <a:t>The</a:t>
            </a:r>
            <a:r>
              <a:rPr lang="en-GB" altLang="en-US" baseline="0" dirty="0" smtClean="0">
                <a:solidFill>
                  <a:srgbClr val="FF0000"/>
                </a:solidFill>
              </a:rPr>
              <a:t> final stage is to consider the culpability and harm in the context of the size and wealth of the organisation. The guidelines identify 4 levels of organisations. Large Organisations are at the upper specified threshold. Thresholds typically increases at factors of 5, consequently unspecified provision is made for further adjustments beyond this for very large organisations, which one might speculate could apply above £250m.</a:t>
            </a:r>
          </a:p>
          <a:p>
            <a:pPr eaLnBrk="1" hangingPunct="1"/>
            <a:endParaRPr lang="en-GB" altLang="en-US" baseline="0" dirty="0" smtClean="0">
              <a:solidFill>
                <a:srgbClr val="FF0000"/>
              </a:solidFill>
            </a:endParaRPr>
          </a:p>
          <a:p>
            <a:pPr eaLnBrk="1" hangingPunct="1"/>
            <a:r>
              <a:rPr lang="en-GB" altLang="en-US" baseline="0" dirty="0" smtClean="0">
                <a:solidFill>
                  <a:srgbClr val="FF0000"/>
                </a:solidFill>
              </a:rPr>
              <a:t>The example above represents a mid range type of incident. A scenario might be permanent debilitating respiratory damage arising from inhalation of hazardous substances arising from a failure to properly identify the hazard of the process, provide effective controls and/or maintain the controls.</a:t>
            </a:r>
            <a:endParaRPr lang="en-GB" altLang="en-US" dirty="0" smtClean="0">
              <a:solidFill>
                <a:srgbClr val="FF0000"/>
              </a:solidFill>
            </a:endParaRPr>
          </a:p>
          <a:p>
            <a:pPr eaLnBrk="1" hangingPunct="1"/>
            <a:endParaRPr lang="en-GB" altLang="en-US" dirty="0" smtClean="0">
              <a:solidFill>
                <a:srgbClr val="FF0000"/>
              </a:solidFill>
            </a:endParaRPr>
          </a:p>
          <a:p>
            <a:pPr eaLnBrk="1" hangingPunct="1"/>
            <a:r>
              <a:rPr lang="en-GB" altLang="en-US" dirty="0" smtClean="0">
                <a:solidFill>
                  <a:srgbClr val="FF0000"/>
                </a:solidFill>
              </a:rPr>
              <a:t>Actions of senior managers which could lead to prosecution of University and/or individuals include:</a:t>
            </a:r>
          </a:p>
          <a:p>
            <a:pPr marL="628650" lvl="1" indent="-171450" eaLnBrk="1" hangingPunct="1">
              <a:buFont typeface="Arial" panose="020B0604020202020204" pitchFamily="34" charset="0"/>
              <a:buChar char="•"/>
            </a:pPr>
            <a:r>
              <a:rPr lang="en-GB" altLang="en-US" dirty="0" smtClean="0"/>
              <a:t>running unacceptable safety risks to save money</a:t>
            </a:r>
          </a:p>
          <a:p>
            <a:pPr marL="628650" lvl="1" indent="-171450" eaLnBrk="1" hangingPunct="1">
              <a:buFont typeface="Arial" panose="020B0604020202020204" pitchFamily="34" charset="0"/>
              <a:buChar char="•"/>
            </a:pPr>
            <a:r>
              <a:rPr lang="en-GB" altLang="en-US" dirty="0" smtClean="0"/>
              <a:t>sanctioning or promoting unsafe working practices</a:t>
            </a:r>
          </a:p>
          <a:p>
            <a:pPr marL="628650" lvl="1" indent="-171450" eaLnBrk="1" hangingPunct="1">
              <a:buFont typeface="Arial" panose="020B0604020202020204" pitchFamily="34" charset="0"/>
              <a:buChar char="•"/>
            </a:pPr>
            <a:r>
              <a:rPr lang="en-GB" altLang="en-US" dirty="0" smtClean="0"/>
              <a:t>approving inadequate method statements or risk assessments</a:t>
            </a:r>
          </a:p>
          <a:p>
            <a:pPr marL="628650" lvl="1" indent="-171450" eaLnBrk="1" hangingPunct="1">
              <a:buFont typeface="Arial" panose="020B0604020202020204" pitchFamily="34" charset="0"/>
              <a:buChar char="•"/>
            </a:pPr>
            <a:r>
              <a:rPr lang="en-GB" altLang="en-US" dirty="0" smtClean="0"/>
              <a:t>failure to perform individual and collective responsibilities diligently</a:t>
            </a:r>
          </a:p>
          <a:p>
            <a:pPr marL="628650" lvl="1" indent="-171450" eaLnBrk="1" hangingPunct="1">
              <a:buFont typeface="Arial" panose="020B0604020202020204" pitchFamily="34" charset="0"/>
              <a:buChar char="•"/>
            </a:pPr>
            <a:r>
              <a:rPr lang="en-GB" altLang="en-US" dirty="0" smtClean="0"/>
              <a:t>failure to hold those with responsibility to account</a:t>
            </a:r>
          </a:p>
          <a:p>
            <a:pPr marL="628650" lvl="1" indent="-171450" eaLnBrk="1" hangingPunct="1">
              <a:buFont typeface="Arial" panose="020B0604020202020204" pitchFamily="34" charset="0"/>
              <a:buChar char="•"/>
            </a:pPr>
            <a:r>
              <a:rPr lang="en-GB" altLang="en-US" dirty="0" smtClean="0"/>
              <a:t>failing to close out non-compliances</a:t>
            </a:r>
          </a:p>
        </p:txBody>
      </p:sp>
      <p:sp>
        <p:nvSpPr>
          <p:cNvPr id="4" name="Slide Number Placeholder 3"/>
          <p:cNvSpPr>
            <a:spLocks noGrp="1"/>
          </p:cNvSpPr>
          <p:nvPr>
            <p:ph type="sldNum" sz="quarter" idx="10"/>
          </p:nvPr>
        </p:nvSpPr>
        <p:spPr/>
        <p:txBody>
          <a:bodyPr/>
          <a:lstStyle/>
          <a:p>
            <a:fld id="{BCD26E2B-7CCB-4C8A-9273-07599300A237}" type="slidenum">
              <a:rPr lang="en-GB" smtClean="0"/>
              <a:t>6</a:t>
            </a:fld>
            <a:endParaRPr lang="en-GB"/>
          </a:p>
        </p:txBody>
      </p:sp>
    </p:spTree>
    <p:extLst>
      <p:ext uri="{BB962C8B-B14F-4D97-AF65-F5344CB8AC3E}">
        <p14:creationId xmlns:p14="http://schemas.microsoft.com/office/powerpoint/2010/main" val="55236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Individuals,</a:t>
            </a:r>
            <a:r>
              <a:rPr lang="en-GB" baseline="0" dirty="0" smtClean="0"/>
              <a:t> as well as organisations, are included in the new sentencing guidelines. Again there are escalating levels depending on harm and culpability criteria. </a:t>
            </a:r>
            <a:r>
              <a:rPr lang="en-GB" dirty="0" smtClean="0"/>
              <a:t>The two most serious categories would probably be considered as reckless actions or worse. The lesser two categories could probably be</a:t>
            </a:r>
            <a:r>
              <a:rPr lang="en-GB" baseline="0" dirty="0" smtClean="0"/>
              <a:t> considered as careless or ill-thought out. </a:t>
            </a:r>
          </a:p>
          <a:p>
            <a:endParaRPr lang="en-GB" baseline="0" dirty="0" smtClean="0"/>
          </a:p>
          <a:p>
            <a:pPr eaLnBrk="1" hangingPunct="1">
              <a:buFontTx/>
              <a:buNone/>
            </a:pPr>
            <a:r>
              <a:rPr lang="en-US" altLang="en-US" sz="1200" dirty="0" smtClean="0"/>
              <a:t>Legal H&amp;S duties for individuals are:</a:t>
            </a:r>
          </a:p>
          <a:p>
            <a:pPr eaLnBrk="1" hangingPunct="1">
              <a:buFontTx/>
              <a:buNone/>
            </a:pPr>
            <a:endParaRPr lang="en-US" altLang="en-US" sz="1200" dirty="0" smtClean="0"/>
          </a:p>
          <a:p>
            <a:pPr marL="171450" indent="-171450" eaLnBrk="1" hangingPunct="1">
              <a:buFont typeface="Arial" panose="020B0604020202020204" pitchFamily="34" charset="0"/>
              <a:buChar char="•"/>
            </a:pPr>
            <a:r>
              <a:rPr lang="en-US" altLang="en-US" sz="1200" dirty="0" smtClean="0"/>
              <a:t>Duty of employees:</a:t>
            </a:r>
            <a:r>
              <a:rPr lang="en-US" altLang="en-US" sz="1200" baseline="0" dirty="0" smtClean="0"/>
              <a:t> </a:t>
            </a:r>
            <a:r>
              <a:rPr lang="en-US" altLang="en-US" sz="1200" dirty="0" smtClean="0"/>
              <a:t>to take reasonable care of self and others affected by work (Health and Safety at</a:t>
            </a:r>
            <a:r>
              <a:rPr lang="en-US" altLang="en-US" sz="1200" baseline="0" dirty="0" smtClean="0"/>
              <a:t> Work </a:t>
            </a:r>
            <a:r>
              <a:rPr lang="en-US" altLang="en-US" sz="1200" baseline="0" dirty="0" err="1" smtClean="0"/>
              <a:t>etc</a:t>
            </a:r>
            <a:r>
              <a:rPr lang="en-US" altLang="en-US" sz="1200" baseline="0" dirty="0" smtClean="0"/>
              <a:t> Act 1974; </a:t>
            </a:r>
            <a:r>
              <a:rPr lang="en-US" altLang="en-US" sz="1200" dirty="0" smtClean="0"/>
              <a:t>s.7), and/or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smtClean="0">
                <a:solidFill>
                  <a:srgbClr val="FFFFFF"/>
                </a:solidFill>
              </a:rPr>
              <a:t>Liability</a:t>
            </a:r>
            <a:r>
              <a:rPr lang="en-GB" altLang="en-US" sz="1200" b="1" dirty="0" smtClean="0">
                <a:solidFill>
                  <a:srgbClr val="FFFFFF"/>
                </a:solidFill>
              </a:rPr>
              <a:t> of directors </a:t>
            </a:r>
            <a:r>
              <a:rPr lang="en-GB" altLang="en-US" sz="1200" dirty="0" smtClean="0">
                <a:solidFill>
                  <a:srgbClr val="FFFFFF"/>
                </a:solidFill>
              </a:rPr>
              <a:t>and senior managers: </a:t>
            </a:r>
            <a:r>
              <a:rPr lang="en-GB" altLang="en-US" sz="1200" dirty="0" smtClean="0"/>
              <a:t>Where an offence… has been committed with the </a:t>
            </a:r>
            <a:r>
              <a:rPr lang="en-GB" altLang="en-US" sz="1200" b="1" dirty="0" smtClean="0">
                <a:solidFill>
                  <a:srgbClr val="FF0000"/>
                </a:solidFill>
              </a:rPr>
              <a:t>consent</a:t>
            </a:r>
            <a:r>
              <a:rPr lang="en-GB" altLang="en-US" sz="1200" dirty="0" smtClean="0"/>
              <a:t>, </a:t>
            </a:r>
            <a:r>
              <a:rPr lang="en-GB" altLang="en-US" sz="1200" b="1" dirty="0" smtClean="0">
                <a:solidFill>
                  <a:srgbClr val="FF0000"/>
                </a:solidFill>
              </a:rPr>
              <a:t>connivance</a:t>
            </a:r>
            <a:r>
              <a:rPr lang="en-GB" altLang="en-US" sz="1200" dirty="0" smtClean="0"/>
              <a:t>, or…attributable to any </a:t>
            </a:r>
            <a:r>
              <a:rPr lang="en-GB" altLang="en-US" sz="1200" b="1" dirty="0" smtClean="0">
                <a:solidFill>
                  <a:srgbClr val="FF0000"/>
                </a:solidFill>
              </a:rPr>
              <a:t>neglect</a:t>
            </a:r>
            <a:r>
              <a:rPr lang="en-GB" altLang="en-US" sz="1200" dirty="0" smtClean="0"/>
              <a:t> on the part of any director, manager … or a person who purports to act in that capacity, he/she as well as the company shall be guilty of that offence (HSWA s.37). </a:t>
            </a:r>
          </a:p>
          <a:p>
            <a:pPr eaLnBrk="1" hangingPunct="1"/>
            <a:endParaRPr lang="en-GB" altLang="en-US" dirty="0" smtClean="0"/>
          </a:p>
          <a:p>
            <a:pPr eaLnBrk="1" hangingPunct="1"/>
            <a:r>
              <a:rPr lang="en-GB" altLang="en-US" dirty="0" smtClean="0"/>
              <a:t>Courts have decided that:</a:t>
            </a:r>
          </a:p>
          <a:p>
            <a:pPr lvl="1" eaLnBrk="1" hangingPunct="1"/>
            <a:r>
              <a:rPr lang="en-GB" altLang="en-US" dirty="0" smtClean="0"/>
              <a:t>Intention was to fix liability only on those in a position of real authority;</a:t>
            </a:r>
          </a:p>
          <a:p>
            <a:pPr lvl="1" eaLnBrk="1" hangingPunct="1"/>
            <a:r>
              <a:rPr lang="en-GB" altLang="en-US" dirty="0" smtClean="0"/>
              <a:t>Decision makers who had power and responsibility to decide corporate policy and strategy;</a:t>
            </a:r>
          </a:p>
          <a:p>
            <a:pPr lvl="1" eaLnBrk="1" hangingPunct="1"/>
            <a:r>
              <a:rPr lang="en-GB" altLang="en-US" dirty="0" smtClean="0"/>
              <a:t>Not meant to strike at “underlings”!</a:t>
            </a:r>
          </a:p>
          <a:p>
            <a:pPr eaLnBrk="1" hangingPunct="1"/>
            <a:r>
              <a:rPr lang="en-GB" altLang="en-US" dirty="0" smtClean="0"/>
              <a:t>Prosecutors &amp; investigators treat this as a flexible term</a:t>
            </a:r>
          </a:p>
          <a:p>
            <a:pPr eaLnBrk="1" hangingPunct="1">
              <a:buFontTx/>
              <a:buNone/>
            </a:pPr>
            <a:endParaRPr lang="en-GB" altLang="en-US" sz="1200" dirty="0" smtClean="0"/>
          </a:p>
          <a:p>
            <a:pPr eaLnBrk="1" hangingPunct="1">
              <a:buFontTx/>
              <a:buNone/>
            </a:pP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7</a:t>
            </a:fld>
            <a:endParaRPr lang="en-GB"/>
          </a:p>
        </p:txBody>
      </p:sp>
    </p:spTree>
    <p:extLst>
      <p:ext uri="{BB962C8B-B14F-4D97-AF65-F5344CB8AC3E}">
        <p14:creationId xmlns:p14="http://schemas.microsoft.com/office/powerpoint/2010/main" val="206635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have been a number of codes of practice relating to health and safety management for the sector.</a:t>
            </a:r>
            <a:r>
              <a:rPr lang="en-GB" baseline="0" dirty="0" smtClean="0"/>
              <a:t> These have evolved over time as legislation and standards relating to corporate governance have evolved. The UCEA/USHA code is the latest version and was published in October 2015.</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8</a:t>
            </a:fld>
            <a:endParaRPr lang="en-GB"/>
          </a:p>
        </p:txBody>
      </p:sp>
    </p:spTree>
    <p:extLst>
      <p:ext uri="{BB962C8B-B14F-4D97-AF65-F5344CB8AC3E}">
        <p14:creationId xmlns:p14="http://schemas.microsoft.com/office/powerpoint/2010/main" val="238910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code outlines responsibilities and behaviours to 5 tiers of management,</a:t>
            </a:r>
            <a:r>
              <a:rPr lang="en-GB" baseline="0" dirty="0" smtClean="0"/>
              <a:t> progressing from operational management to strategic oversight. There is a two page section devoted to each level covering indicative actions relating to the Plan, Do, Check and Review cycle. It includes links to further resources and the role of central H&amp;S services in supporting this. </a:t>
            </a:r>
          </a:p>
          <a:p>
            <a:endParaRPr lang="en-GB" baseline="0" dirty="0" smtClean="0"/>
          </a:p>
          <a:p>
            <a:r>
              <a:rPr lang="en-GB" baseline="0" dirty="0" smtClean="0"/>
              <a:t>See next slide.</a:t>
            </a:r>
            <a:endParaRPr lang="en-GB" dirty="0"/>
          </a:p>
        </p:txBody>
      </p:sp>
      <p:sp>
        <p:nvSpPr>
          <p:cNvPr id="4" name="Slide Number Placeholder 3"/>
          <p:cNvSpPr>
            <a:spLocks noGrp="1"/>
          </p:cNvSpPr>
          <p:nvPr>
            <p:ph type="sldNum" sz="quarter" idx="10"/>
          </p:nvPr>
        </p:nvSpPr>
        <p:spPr/>
        <p:txBody>
          <a:bodyPr/>
          <a:lstStyle/>
          <a:p>
            <a:fld id="{BCD26E2B-7CCB-4C8A-9273-07599300A237}" type="slidenum">
              <a:rPr lang="en-GB" smtClean="0"/>
              <a:t>9</a:t>
            </a:fld>
            <a:endParaRPr lang="en-GB"/>
          </a:p>
        </p:txBody>
      </p:sp>
    </p:spTree>
    <p:extLst>
      <p:ext uri="{BB962C8B-B14F-4D97-AF65-F5344CB8AC3E}">
        <p14:creationId xmlns:p14="http://schemas.microsoft.com/office/powerpoint/2010/main" val="952294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255588" y="1066800"/>
            <a:ext cx="8610600" cy="50292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dirty="0">
              <a:solidFill>
                <a:srgbClr val="E9E9E8"/>
              </a:solidFill>
            </a:endParaRPr>
          </a:p>
        </p:txBody>
      </p:sp>
      <p:pic>
        <p:nvPicPr>
          <p:cNvPr id="5" name="Picture 10" descr="Bar_header_Blu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0"/>
            <a:ext cx="86042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17"/>
          <p:cNvSpPr>
            <a:spLocks noGrp="1" noChangeArrowheads="1"/>
          </p:cNvSpPr>
          <p:nvPr>
            <p:ph type="ctrTitle"/>
          </p:nvPr>
        </p:nvSpPr>
        <p:spPr>
          <a:xfrm>
            <a:off x="381000" y="1219200"/>
            <a:ext cx="7772400" cy="2286000"/>
          </a:xfrm>
        </p:spPr>
        <p:txBody>
          <a:bodyPr/>
          <a:lstStyle>
            <a:lvl1pPr>
              <a:lnSpc>
                <a:spcPct val="85000"/>
              </a:lnSpc>
              <a:defRPr sz="5000"/>
            </a:lvl1pPr>
          </a:lstStyle>
          <a:p>
            <a:r>
              <a:rPr lang="en-US" smtClean="0"/>
              <a:t>Click to edit Master title style</a:t>
            </a:r>
            <a:endParaRPr lang="en-US" dirty="0"/>
          </a:p>
        </p:txBody>
      </p:sp>
      <p:sp>
        <p:nvSpPr>
          <p:cNvPr id="6162" name="Rectangle 18"/>
          <p:cNvSpPr>
            <a:spLocks noGrp="1" noChangeArrowheads="1"/>
          </p:cNvSpPr>
          <p:nvPr>
            <p:ph type="subTitle" idx="1"/>
          </p:nvPr>
        </p:nvSpPr>
        <p:spPr>
          <a:xfrm>
            <a:off x="381000" y="5334000"/>
            <a:ext cx="6400800" cy="609600"/>
          </a:xfrm>
          <a:ln>
            <a:solidFill>
              <a:srgbClr val="032553"/>
            </a:solidFill>
          </a:ln>
        </p:spPr>
        <p:txBody>
          <a:bodyPr/>
          <a:lstStyle>
            <a:lvl1pPr marL="0" indent="0">
              <a:buFontTx/>
              <a:buNone/>
              <a:defRPr sz="2200"/>
            </a:lvl1pPr>
          </a:lstStyle>
          <a:p>
            <a:r>
              <a:rPr lang="en-US" smtClean="0"/>
              <a:t>Click to edit Master subtitle style</a:t>
            </a:r>
            <a:endParaRPr lang="en-US"/>
          </a:p>
        </p:txBody>
      </p:sp>
      <p:sp>
        <p:nvSpPr>
          <p:cNvPr id="6" name="Rectangle 19"/>
          <p:cNvSpPr>
            <a:spLocks noGrp="1" noChangeArrowheads="1"/>
          </p:cNvSpPr>
          <p:nvPr>
            <p:ph type="dt" sz="half" idx="10"/>
          </p:nvPr>
        </p:nvSpPr>
        <p:spPr/>
        <p:txBody>
          <a:bodyPr/>
          <a:lstStyle>
            <a:lvl1pPr>
              <a:defRPr smtClean="0"/>
            </a:lvl1pPr>
          </a:lstStyle>
          <a:p>
            <a:fld id="{2302A846-A2E2-4674-952F-A6AC84F2DD86}" type="datetimeFigureOut">
              <a:rPr lang="en-GB" smtClean="0"/>
              <a:t>22/07/2016</a:t>
            </a:fld>
            <a:endParaRPr lang="en-GB"/>
          </a:p>
        </p:txBody>
      </p:sp>
      <p:sp>
        <p:nvSpPr>
          <p:cNvPr id="7" name="Rectangle 21"/>
          <p:cNvSpPr>
            <a:spLocks noGrp="1" noChangeArrowheads="1"/>
          </p:cNvSpPr>
          <p:nvPr>
            <p:ph type="sldNum" sz="quarter" idx="11"/>
          </p:nvPr>
        </p:nvSpPr>
        <p:spPr/>
        <p:txBody>
          <a:bodyPr/>
          <a:lstStyle>
            <a:lvl1pPr>
              <a:defRPr smtClean="0"/>
            </a:lvl1pPr>
          </a:lstStyle>
          <a:p>
            <a:fld id="{F87A5770-41C0-4D35-B9A2-F828ACF6ED50}" type="slidenum">
              <a:rPr lang="en-GB" smtClean="0"/>
              <a:t>‹#›</a:t>
            </a:fld>
            <a:endParaRPr lang="en-GB"/>
          </a:p>
        </p:txBody>
      </p:sp>
      <p:sp>
        <p:nvSpPr>
          <p:cNvPr id="8" name="Rectangle 23"/>
          <p:cNvSpPr>
            <a:spLocks noGrp="1" noChangeArrowheads="1"/>
          </p:cNvSpPr>
          <p:nvPr>
            <p:ph type="ftr" sz="quarter" idx="12"/>
          </p:nvPr>
        </p:nvSpPr>
        <p:spPr/>
        <p:txBody>
          <a:bodyPr/>
          <a:lstStyle>
            <a:lvl1pPr>
              <a:defRPr smtClean="0"/>
            </a:lvl1pPr>
          </a:lstStyle>
          <a:p>
            <a:endParaRPr lang="en-GB"/>
          </a:p>
        </p:txBody>
      </p:sp>
    </p:spTree>
    <p:extLst>
      <p:ext uri="{BB962C8B-B14F-4D97-AF65-F5344CB8AC3E}">
        <p14:creationId xmlns:p14="http://schemas.microsoft.com/office/powerpoint/2010/main" val="130252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302A846-A2E2-4674-952F-A6AC84F2DD86}" type="datetimeFigureOut">
              <a:rPr lang="en-GB" smtClean="0"/>
              <a:t>22/07/2016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F87A5770-41C0-4D35-B9A2-F828ACF6ED50}" type="slidenum">
              <a:rPr lang="en-GB" smtClean="0"/>
              <a:t>‹#›</a:t>
            </a:fld>
            <a:endParaRPr lang="en-GB"/>
          </a:p>
        </p:txBody>
      </p:sp>
    </p:spTree>
    <p:extLst>
      <p:ext uri="{BB962C8B-B14F-4D97-AF65-F5344CB8AC3E}">
        <p14:creationId xmlns:p14="http://schemas.microsoft.com/office/powerpoint/2010/main" val="76811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302A846-A2E2-4674-952F-A6AC84F2DD86}" type="datetimeFigureOut">
              <a:rPr lang="en-GB" smtClean="0"/>
              <a:t>22/07/2016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F87A5770-41C0-4D35-B9A2-F828ACF6ED50}" type="slidenum">
              <a:rPr lang="en-GB" smtClean="0"/>
              <a:t>‹#›</a:t>
            </a:fld>
            <a:endParaRPr lang="en-GB"/>
          </a:p>
        </p:txBody>
      </p:sp>
    </p:spTree>
    <p:extLst>
      <p:ext uri="{BB962C8B-B14F-4D97-AF65-F5344CB8AC3E}">
        <p14:creationId xmlns:p14="http://schemas.microsoft.com/office/powerpoint/2010/main" val="39630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302A846-A2E2-4674-952F-A6AC84F2DD86}" type="datetimeFigureOut">
              <a:rPr lang="en-GB" smtClean="0"/>
              <a:t>22/07/2016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F87A5770-41C0-4D35-B9A2-F828ACF6ED50}" type="slidenum">
              <a:rPr lang="en-GB" smtClean="0"/>
              <a:t>‹#›</a:t>
            </a:fld>
            <a:endParaRPr lang="en-GB"/>
          </a:p>
        </p:txBody>
      </p:sp>
    </p:spTree>
    <p:extLst>
      <p:ext uri="{BB962C8B-B14F-4D97-AF65-F5344CB8AC3E}">
        <p14:creationId xmlns:p14="http://schemas.microsoft.com/office/powerpoint/2010/main" val="317378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2B144A-DB45-4D6B-9481-4E7A206C7DEB}" type="slidenum">
              <a:rPr lang="en-GB">
                <a:solidFill>
                  <a:srgbClr val="808080"/>
                </a:solidFill>
              </a:rPr>
              <a:pPr>
                <a:defRPr/>
              </a:pPr>
              <a:t>‹#›</a:t>
            </a:fld>
            <a:endParaRPr lang="en-GB" dirty="0">
              <a:solidFill>
                <a:srgbClr val="808080"/>
              </a:solidFill>
            </a:endParaRPr>
          </a:p>
        </p:txBody>
      </p:sp>
    </p:spTree>
    <p:extLst>
      <p:ext uri="{BB962C8B-B14F-4D97-AF65-F5344CB8AC3E}">
        <p14:creationId xmlns:p14="http://schemas.microsoft.com/office/powerpoint/2010/main" val="394136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2B144A-DB45-4D6B-9481-4E7A206C7DEB}" type="slidenum">
              <a:rPr lang="en-GB">
                <a:solidFill>
                  <a:srgbClr val="808080"/>
                </a:solidFill>
              </a:rPr>
              <a:pPr>
                <a:defRPr/>
              </a:pPr>
              <a:t>‹#›</a:t>
            </a:fld>
            <a:endParaRPr lang="en-GB" dirty="0">
              <a:solidFill>
                <a:srgbClr val="808080"/>
              </a:solidFill>
            </a:endParaRPr>
          </a:p>
        </p:txBody>
      </p:sp>
    </p:spTree>
    <p:extLst>
      <p:ext uri="{BB962C8B-B14F-4D97-AF65-F5344CB8AC3E}">
        <p14:creationId xmlns:p14="http://schemas.microsoft.com/office/powerpoint/2010/main" val="394136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02A846-A2E2-4674-952F-A6AC84F2DD86}"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7A5770-41C0-4D35-B9A2-F828ACF6ED50}" type="slidenum">
              <a:rPr lang="en-GB" smtClean="0"/>
              <a:t>‹#›</a:t>
            </a:fld>
            <a:endParaRPr lang="en-GB"/>
          </a:p>
        </p:txBody>
      </p:sp>
    </p:spTree>
    <p:extLst>
      <p:ext uri="{BB962C8B-B14F-4D97-AF65-F5344CB8AC3E}">
        <p14:creationId xmlns:p14="http://schemas.microsoft.com/office/powerpoint/2010/main" val="404599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DA0C27A-8421-42FD-B5EB-2E64303FEC37}" type="datetime1">
              <a:rPr lang="en-GB" altLang="en-US" sz="900" smtClean="0"/>
              <a:pPr/>
              <a:t>22/07/2016</a:t>
            </a:fld>
            <a:endParaRPr lang="en-US" altLang="en-US" sz="90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8080"/>
                </a:solidFill>
              </a:rPr>
              <a:t>SSO Update - Placements - July 2015</a:t>
            </a:r>
            <a:endParaRPr lang="en-US">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fld id="{5BC60862-4A29-4B74-BD39-DCC3C3D35EA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36169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E208DDD-38CB-4C25-94E6-20AF2793D48B}" type="datetime1">
              <a:rPr lang="en-GB" altLang="en-US" sz="900" smtClean="0"/>
              <a:pPr/>
              <a:t>22/07/2016</a:t>
            </a:fld>
            <a:endParaRPr lang="en-US" altLang="en-US" sz="90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8080"/>
                </a:solidFill>
              </a:rPr>
              <a:t>SSO Update - Placements - July 2015</a:t>
            </a:r>
            <a:endParaRPr lang="en-US">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fld id="{5BC60862-4A29-4B74-BD39-DCC3C3D35EA1}" type="slidenum">
              <a:rPr lang="en-US" altLang="en-US">
                <a:solidFill>
                  <a:srgbClr val="808080"/>
                </a:solidFill>
              </a:rPr>
              <a:pPr/>
              <a:t>‹#›</a:t>
            </a:fld>
            <a:endParaRPr lang="en-US" altLang="en-US">
              <a:solidFill>
                <a:srgbClr val="808080"/>
              </a:solidFill>
            </a:endParaRPr>
          </a:p>
        </p:txBody>
      </p:sp>
    </p:spTree>
    <p:extLst>
      <p:ext uri="{BB962C8B-B14F-4D97-AF65-F5344CB8AC3E}">
        <p14:creationId xmlns:p14="http://schemas.microsoft.com/office/powerpoint/2010/main" val="364450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52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solidFill>
                  <a:srgbClr val="999999"/>
                </a:solidFill>
              </a:defRPr>
            </a:lvl1pPr>
          </a:lstStyle>
          <a:p>
            <a:fld id="{2302A846-A2E2-4674-952F-A6AC84F2DD86}" type="datetimeFigureOut">
              <a:rPr lang="en-GB" smtClean="0"/>
              <a:t>22/07/2016</a:t>
            </a:fld>
            <a:endParaRPr lang="en-GB"/>
          </a:p>
        </p:txBody>
      </p:sp>
      <p:sp>
        <p:nvSpPr>
          <p:cNvPr id="1029" name="Rectangle 5"/>
          <p:cNvSpPr>
            <a:spLocks noGrp="1" noChangeArrowheads="1"/>
          </p:cNvSpPr>
          <p:nvPr>
            <p:ph type="ftr" sz="quarter" idx="3"/>
          </p:nvPr>
        </p:nvSpPr>
        <p:spPr bwMode="auto">
          <a:xfrm>
            <a:off x="5867400" y="62484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2"/>
                </a:solidFill>
              </a:defRPr>
            </a:lvl1pPr>
          </a:lstStyle>
          <a:p>
            <a:endParaRPr lang="en-GB"/>
          </a:p>
        </p:txBody>
      </p:sp>
      <p:sp>
        <p:nvSpPr>
          <p:cNvPr id="1030" name="Rectangle 6"/>
          <p:cNvSpPr>
            <a:spLocks noGrp="1" noChangeArrowheads="1"/>
          </p:cNvSpPr>
          <p:nvPr>
            <p:ph type="sldNum" sz="quarter" idx="4"/>
          </p:nvPr>
        </p:nvSpPr>
        <p:spPr bwMode="auto">
          <a:xfrm>
            <a:off x="8534400" y="6248400"/>
            <a:ext cx="381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2"/>
                </a:solidFill>
              </a:defRPr>
            </a:lvl1pPr>
          </a:lstStyle>
          <a:p>
            <a:fld id="{F87A5770-41C0-4D35-B9A2-F828ACF6ED50}" type="slidenum">
              <a:rPr lang="en-GB" smtClean="0"/>
              <a:t>‹#›</a:t>
            </a:fld>
            <a:endParaRPr lang="en-GB"/>
          </a:p>
        </p:txBody>
      </p:sp>
      <p:sp>
        <p:nvSpPr>
          <p:cNvPr id="2" name="Rectangle 48"/>
          <p:cNvSpPr>
            <a:spLocks noChangeArrowheads="1"/>
          </p:cNvSpPr>
          <p:nvPr/>
        </p:nvSpPr>
        <p:spPr bwMode="auto">
          <a:xfrm>
            <a:off x="255588" y="1066800"/>
            <a:ext cx="8610600" cy="50292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dirty="0">
              <a:solidFill>
                <a:srgbClr val="E9E9E8"/>
              </a:solidFill>
            </a:endParaRPr>
          </a:p>
        </p:txBody>
      </p:sp>
      <p:sp>
        <p:nvSpPr>
          <p:cNvPr id="3" name="Rectangle 52"/>
          <p:cNvSpPr>
            <a:spLocks noGrp="1" noChangeArrowheads="1"/>
          </p:cNvSpPr>
          <p:nvPr>
            <p:ph type="title"/>
          </p:nvPr>
        </p:nvSpPr>
        <p:spPr bwMode="auto">
          <a:xfrm>
            <a:off x="3810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1" name="Rectangle 53"/>
          <p:cNvSpPr>
            <a:spLocks noGrp="1" noChangeArrowheads="1"/>
          </p:cNvSpPr>
          <p:nvPr>
            <p:ph type="body" idx="1"/>
          </p:nvPr>
        </p:nvSpPr>
        <p:spPr bwMode="auto">
          <a:xfrm>
            <a:off x="381000" y="23622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10" descr="Bar_header_Blu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2888" y="0"/>
            <a:ext cx="86042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700" r:id="rId5"/>
    <p:sldLayoutId id="2147483701" r:id="rId6"/>
    <p:sldLayoutId id="2147483708" r:id="rId7"/>
    <p:sldLayoutId id="2147483665" r:id="rId8"/>
    <p:sldLayoutId id="2147483666" r:id="rId9"/>
  </p:sldLayoutIdLst>
  <p:txStyles>
    <p:titleStyle>
      <a:lvl1pPr algn="l" rtl="0" eaLnBrk="0" fontAlgn="base" hangingPunct="0">
        <a:spcBef>
          <a:spcPct val="0"/>
        </a:spcBef>
        <a:spcAft>
          <a:spcPct val="0"/>
        </a:spcAft>
        <a:defRPr sz="3200">
          <a:solidFill>
            <a:srgbClr val="003366"/>
          </a:solidFill>
          <a:latin typeface="+mj-lt"/>
          <a:ea typeface="MS PGothic" pitchFamily="34" charset="-128"/>
          <a:cs typeface="ＭＳ Ｐゴシック" pitchFamily="-8" charset="-128"/>
        </a:defRPr>
      </a:lvl1pPr>
      <a:lvl2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2pPr>
      <a:lvl3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3pPr>
      <a:lvl4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4pPr>
      <a:lvl5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5pPr>
      <a:lvl6pPr marL="457200" algn="l" rtl="0" eaLnBrk="1" fontAlgn="base" hangingPunct="1">
        <a:spcBef>
          <a:spcPct val="0"/>
        </a:spcBef>
        <a:spcAft>
          <a:spcPct val="0"/>
        </a:spcAft>
        <a:defRPr sz="3200">
          <a:solidFill>
            <a:srgbClr val="003366"/>
          </a:solidFill>
          <a:latin typeface="Arial" pitchFamily="-8" charset="0"/>
        </a:defRPr>
      </a:lvl6pPr>
      <a:lvl7pPr marL="914400" algn="l" rtl="0" eaLnBrk="1" fontAlgn="base" hangingPunct="1">
        <a:spcBef>
          <a:spcPct val="0"/>
        </a:spcBef>
        <a:spcAft>
          <a:spcPct val="0"/>
        </a:spcAft>
        <a:defRPr sz="3200">
          <a:solidFill>
            <a:srgbClr val="003366"/>
          </a:solidFill>
          <a:latin typeface="Arial" pitchFamily="-8" charset="0"/>
        </a:defRPr>
      </a:lvl7pPr>
      <a:lvl8pPr marL="1371600" algn="l" rtl="0" eaLnBrk="1" fontAlgn="base" hangingPunct="1">
        <a:spcBef>
          <a:spcPct val="0"/>
        </a:spcBef>
        <a:spcAft>
          <a:spcPct val="0"/>
        </a:spcAft>
        <a:defRPr sz="3200">
          <a:solidFill>
            <a:srgbClr val="003366"/>
          </a:solidFill>
          <a:latin typeface="Arial" pitchFamily="-8" charset="0"/>
        </a:defRPr>
      </a:lvl8pPr>
      <a:lvl9pPr marL="1828800" algn="l" rtl="0" eaLnBrk="1" fontAlgn="base" hangingPunct="1">
        <a:spcBef>
          <a:spcPct val="0"/>
        </a:spcBef>
        <a:spcAft>
          <a:spcPct val="0"/>
        </a:spcAft>
        <a:defRPr sz="3200">
          <a:solidFill>
            <a:srgbClr val="003366"/>
          </a:solidFill>
          <a:latin typeface="Arial" pitchFamily="-8" charset="0"/>
        </a:defRPr>
      </a:lvl9pPr>
    </p:titleStyle>
    <p:bodyStyle>
      <a:lvl1pPr marL="342900" indent="-342900" algn="l" rtl="0" eaLnBrk="0" fontAlgn="base" hangingPunct="0">
        <a:spcBef>
          <a:spcPct val="20000"/>
        </a:spcBef>
        <a:spcAft>
          <a:spcPct val="0"/>
        </a:spcAft>
        <a:buClr>
          <a:srgbClr val="032553"/>
        </a:buClr>
        <a:buChar char="•"/>
        <a:defRPr sz="2600">
          <a:solidFill>
            <a:srgbClr val="4D3A31"/>
          </a:solidFill>
          <a:latin typeface="+mn-lt"/>
          <a:ea typeface="MS PGothic" pitchFamily="34" charset="-128"/>
          <a:cs typeface="ＭＳ Ｐゴシック" pitchFamily="-8" charset="-128"/>
        </a:defRPr>
      </a:lvl1pPr>
      <a:lvl2pPr marL="742950" indent="-285750" algn="l" rtl="0" eaLnBrk="0" fontAlgn="base" hangingPunct="0">
        <a:spcBef>
          <a:spcPct val="20000"/>
        </a:spcBef>
        <a:spcAft>
          <a:spcPct val="0"/>
        </a:spcAft>
        <a:buChar char="–"/>
        <a:defRPr sz="2400">
          <a:solidFill>
            <a:srgbClr val="4D3A3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rgbClr val="4D3A31"/>
          </a:solidFill>
          <a:latin typeface="+mn-lt"/>
          <a:ea typeface="MS PGothic" pitchFamily="34" charset="-128"/>
        </a:defRPr>
      </a:lvl3pPr>
      <a:lvl4pPr marL="1562100" indent="-228600" algn="l" rtl="0" eaLnBrk="0" fontAlgn="base" hangingPunct="0">
        <a:spcBef>
          <a:spcPct val="20000"/>
        </a:spcBef>
        <a:spcAft>
          <a:spcPct val="0"/>
        </a:spcAft>
        <a:buChar char="–"/>
        <a:defRPr sz="2000">
          <a:solidFill>
            <a:srgbClr val="4D3A31"/>
          </a:solidFill>
          <a:latin typeface="+mn-lt"/>
          <a:ea typeface="MS PGothic" pitchFamily="34" charset="-128"/>
        </a:defRPr>
      </a:lvl4pPr>
      <a:lvl5pPr marL="1981200" indent="-228600" algn="l" rtl="0" eaLnBrk="0" fontAlgn="base" hangingPunct="0">
        <a:spcBef>
          <a:spcPct val="20000"/>
        </a:spcBef>
        <a:spcAft>
          <a:spcPct val="0"/>
        </a:spcAft>
        <a:buChar char="»"/>
        <a:defRPr sz="2000">
          <a:solidFill>
            <a:srgbClr val="4D3A3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6pPr>
      <a:lvl7pPr marL="28956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7pPr>
      <a:lvl8pPr marL="33528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8pPr>
      <a:lvl9pPr marL="38100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sentencingcouncil.org.uk/news/item/sentencing-council-launches-new-definitive-guideline-for-health-and-safety-offences-corporate-manslaughter-and-food-safety-and-hygiene-offen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Leading </a:t>
            </a:r>
            <a:r>
              <a:rPr lang="en-GB" dirty="0"/>
              <a:t>and Managing Health and </a:t>
            </a:r>
            <a:r>
              <a:rPr lang="en-GB" dirty="0" smtClean="0"/>
              <a:t>Safety</a:t>
            </a:r>
            <a:br>
              <a:rPr lang="en-GB" dirty="0" smtClean="0"/>
            </a:br>
            <a:r>
              <a:rPr lang="en-GB" sz="3600" dirty="0"/>
              <a:t/>
            </a:r>
            <a:br>
              <a:rPr lang="en-GB" sz="3600" dirty="0"/>
            </a:br>
            <a:r>
              <a:rPr lang="en-GB" sz="3600" dirty="0" smtClean="0"/>
              <a:t>The </a:t>
            </a:r>
            <a:r>
              <a:rPr lang="en-GB" sz="3600" dirty="0"/>
              <a:t>Risk from Unknown Knowns</a:t>
            </a:r>
            <a:r>
              <a:rPr lang="en-GB" sz="3600" dirty="0" smtClean="0"/>
              <a:t>.</a:t>
            </a:r>
            <a:br>
              <a:rPr lang="en-GB" sz="3600" dirty="0" smtClean="0"/>
            </a:br>
            <a:r>
              <a:rPr lang="en-GB" sz="3600" dirty="0"/>
              <a:t/>
            </a:r>
            <a:br>
              <a:rPr lang="en-GB" sz="3600" dirty="0"/>
            </a:br>
            <a:r>
              <a:rPr lang="en-GB" sz="3600" dirty="0"/>
              <a:t/>
            </a:r>
            <a:br>
              <a:rPr lang="en-GB" sz="3600" dirty="0"/>
            </a:br>
            <a:r>
              <a:rPr lang="en-GB" dirty="0"/>
              <a:t/>
            </a:r>
            <a:br>
              <a:rPr lang="en-GB" dirty="0"/>
            </a:br>
            <a:endParaRPr lang="en-GB" dirty="0"/>
          </a:p>
        </p:txBody>
      </p:sp>
      <p:sp>
        <p:nvSpPr>
          <p:cNvPr id="3" name="Subtitle 2"/>
          <p:cNvSpPr>
            <a:spLocks noGrp="1"/>
          </p:cNvSpPr>
          <p:nvPr>
            <p:ph type="subTitle" idx="1"/>
          </p:nvPr>
        </p:nvSpPr>
        <p:spPr>
          <a:xfrm>
            <a:off x="539552" y="3789040"/>
            <a:ext cx="6400800" cy="1584176"/>
          </a:xfrm>
        </p:spPr>
        <p:txBody>
          <a:bodyPr/>
          <a:lstStyle/>
          <a:p>
            <a:r>
              <a:rPr lang="en-GB" dirty="0" smtClean="0"/>
              <a:t>New guidance for creating a successful health and safety culture; and </a:t>
            </a:r>
          </a:p>
          <a:p>
            <a:r>
              <a:rPr lang="en-GB" dirty="0" smtClean="0"/>
              <a:t>Increased penalties for </a:t>
            </a:r>
            <a:r>
              <a:rPr lang="en-GB" kern="1200" dirty="0" smtClean="0">
                <a:solidFill>
                  <a:schemeClr val="tx1"/>
                </a:solidFill>
              </a:rPr>
              <a:t>failing </a:t>
            </a:r>
            <a:r>
              <a:rPr lang="en-GB" kern="1200" dirty="0">
                <a:solidFill>
                  <a:schemeClr val="tx1"/>
                </a:solidFill>
              </a:rPr>
              <a:t>to provide a safe environment.</a:t>
            </a:r>
            <a:r>
              <a:rPr lang="en-GB" dirty="0" smtClean="0"/>
              <a:t>  </a:t>
            </a:r>
            <a:endParaRPr lang="en-GB" dirty="0"/>
          </a:p>
        </p:txBody>
      </p:sp>
    </p:spTree>
    <p:extLst>
      <p:ext uri="{BB962C8B-B14F-4D97-AF65-F5344CB8AC3E}">
        <p14:creationId xmlns:p14="http://schemas.microsoft.com/office/powerpoint/2010/main" val="772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066" y="4027715"/>
            <a:ext cx="7772400" cy="2497629"/>
          </a:xfrm>
        </p:spPr>
        <p:txBody>
          <a:bodyPr/>
          <a:lstStyle/>
          <a:p>
            <a:pPr>
              <a:tabLst>
                <a:tab pos="457200" algn="l"/>
              </a:tabLst>
            </a:pPr>
            <a:r>
              <a:rPr lang="en-GB" sz="2400" dirty="0"/>
              <a:t>Key Themes</a:t>
            </a:r>
          </a:p>
          <a:p>
            <a:pPr lvl="1">
              <a:buFont typeface="Arial"/>
              <a:buChar char="•"/>
              <a:tabLst>
                <a:tab pos="457200" algn="l"/>
              </a:tabLst>
            </a:pPr>
            <a:r>
              <a:rPr lang="en-GB" sz="2200" dirty="0" smtClean="0"/>
              <a:t>Support </a:t>
            </a:r>
            <a:r>
              <a:rPr lang="en-GB" sz="2200" dirty="0"/>
              <a:t>and promote a positive H&amp;S c</a:t>
            </a:r>
            <a:r>
              <a:rPr lang="en-GB" sz="2200" dirty="0" smtClean="0"/>
              <a:t>ulture	</a:t>
            </a:r>
            <a:endParaRPr lang="en-GB" sz="2400" dirty="0"/>
          </a:p>
          <a:p>
            <a:pPr lvl="1">
              <a:buFont typeface="Arial"/>
              <a:buChar char="•"/>
              <a:tabLst>
                <a:tab pos="457200" algn="l"/>
              </a:tabLst>
            </a:pPr>
            <a:r>
              <a:rPr lang="en-GB" sz="2200" dirty="0"/>
              <a:t>Embed H&amp;S as a core value and management </a:t>
            </a:r>
            <a:r>
              <a:rPr lang="en-GB" sz="2200" dirty="0" smtClean="0"/>
              <a:t>process</a:t>
            </a:r>
            <a:endParaRPr lang="en-GB" sz="2200" dirty="0"/>
          </a:p>
          <a:p>
            <a:pPr lvl="1">
              <a:buFont typeface="Arial"/>
              <a:buChar char="•"/>
              <a:tabLst>
                <a:tab pos="457200" algn="l"/>
              </a:tabLst>
            </a:pPr>
            <a:r>
              <a:rPr lang="en-GB" sz="2200" dirty="0"/>
              <a:t>Understanding the risk profile</a:t>
            </a:r>
          </a:p>
          <a:p>
            <a:pPr lvl="2">
              <a:buClr>
                <a:srgbClr val="032553"/>
              </a:buClr>
              <a:buFont typeface="Arial"/>
              <a:buChar char="•"/>
              <a:tabLst>
                <a:tab pos="457200" algn="l"/>
              </a:tabLst>
            </a:pPr>
            <a:r>
              <a:rPr lang="en-GB" sz="2000" dirty="0"/>
              <a:t>H&amp;S Risk Register</a:t>
            </a:r>
          </a:p>
          <a:p>
            <a:pPr lvl="2">
              <a:buClr>
                <a:srgbClr val="032553"/>
              </a:buClr>
              <a:buFont typeface="Arial"/>
              <a:buChar char="•"/>
              <a:tabLst>
                <a:tab pos="457200" algn="l"/>
              </a:tabLst>
            </a:pPr>
            <a:r>
              <a:rPr lang="en-GB" sz="2000" dirty="0"/>
              <a:t>Performance </a:t>
            </a:r>
            <a:r>
              <a:rPr lang="en-GB" sz="2000" dirty="0" smtClean="0"/>
              <a:t>Indicators</a:t>
            </a:r>
            <a:endParaRPr lang="en-GB" dirty="0" smtClean="0"/>
          </a:p>
        </p:txBody>
      </p:sp>
      <p:sp>
        <p:nvSpPr>
          <p:cNvPr id="4" name="Title 1"/>
          <p:cNvSpPr txBox="1">
            <a:spLocks/>
          </p:cNvSpPr>
          <p:nvPr/>
        </p:nvSpPr>
        <p:spPr bwMode="auto">
          <a:xfrm>
            <a:off x="467544" y="2332"/>
            <a:ext cx="5904656" cy="7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3366"/>
                </a:solidFill>
                <a:latin typeface="+mj-lt"/>
                <a:ea typeface="MS PGothic" pitchFamily="34" charset="-128"/>
                <a:cs typeface="ＭＳ Ｐゴシック" pitchFamily="-8" charset="-128"/>
              </a:defRPr>
            </a:lvl1pPr>
            <a:lvl2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2pPr>
            <a:lvl3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3pPr>
            <a:lvl4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4pPr>
            <a:lvl5pPr algn="l" rtl="0" eaLnBrk="0" fontAlgn="base" hangingPunct="0">
              <a:spcBef>
                <a:spcPct val="0"/>
              </a:spcBef>
              <a:spcAft>
                <a:spcPct val="0"/>
              </a:spcAft>
              <a:defRPr sz="3200">
                <a:solidFill>
                  <a:srgbClr val="003366"/>
                </a:solidFill>
                <a:latin typeface="Arial" pitchFamily="-8" charset="0"/>
                <a:ea typeface="MS PGothic" pitchFamily="34" charset="-128"/>
                <a:cs typeface="ＭＳ Ｐゴシック" pitchFamily="-8" charset="-128"/>
              </a:defRPr>
            </a:lvl5pPr>
            <a:lvl6pPr marL="457200" algn="l" rtl="0" eaLnBrk="1" fontAlgn="base" hangingPunct="1">
              <a:spcBef>
                <a:spcPct val="0"/>
              </a:spcBef>
              <a:spcAft>
                <a:spcPct val="0"/>
              </a:spcAft>
              <a:defRPr sz="3200">
                <a:solidFill>
                  <a:srgbClr val="003366"/>
                </a:solidFill>
                <a:latin typeface="Arial" pitchFamily="-8" charset="0"/>
              </a:defRPr>
            </a:lvl6pPr>
            <a:lvl7pPr marL="914400" algn="l" rtl="0" eaLnBrk="1" fontAlgn="base" hangingPunct="1">
              <a:spcBef>
                <a:spcPct val="0"/>
              </a:spcBef>
              <a:spcAft>
                <a:spcPct val="0"/>
              </a:spcAft>
              <a:defRPr sz="3200">
                <a:solidFill>
                  <a:srgbClr val="003366"/>
                </a:solidFill>
                <a:latin typeface="Arial" pitchFamily="-8" charset="0"/>
              </a:defRPr>
            </a:lvl7pPr>
            <a:lvl8pPr marL="1371600" algn="l" rtl="0" eaLnBrk="1" fontAlgn="base" hangingPunct="1">
              <a:spcBef>
                <a:spcPct val="0"/>
              </a:spcBef>
              <a:spcAft>
                <a:spcPct val="0"/>
              </a:spcAft>
              <a:defRPr sz="3200">
                <a:solidFill>
                  <a:srgbClr val="003366"/>
                </a:solidFill>
                <a:latin typeface="Arial" pitchFamily="-8" charset="0"/>
              </a:defRPr>
            </a:lvl8pPr>
            <a:lvl9pPr marL="1828800" algn="l" rtl="0" eaLnBrk="1" fontAlgn="base" hangingPunct="1">
              <a:spcBef>
                <a:spcPct val="0"/>
              </a:spcBef>
              <a:spcAft>
                <a:spcPct val="0"/>
              </a:spcAft>
              <a:defRPr sz="3200">
                <a:solidFill>
                  <a:srgbClr val="003366"/>
                </a:solidFill>
                <a:latin typeface="Arial" pitchFamily="-8" charset="0"/>
              </a:defRPr>
            </a:lvl9pPr>
          </a:lstStyle>
          <a:p>
            <a:pPr algn="ctr"/>
            <a:r>
              <a:rPr lang="en-GB" dirty="0">
                <a:solidFill>
                  <a:srgbClr val="FFFFFF"/>
                </a:solidFill>
              </a:rPr>
              <a:t>UCEA Code of </a:t>
            </a:r>
            <a:r>
              <a:rPr lang="en-GB" dirty="0" smtClean="0">
                <a:solidFill>
                  <a:srgbClr val="FFFFFF"/>
                </a:solidFill>
              </a:rPr>
              <a:t>Practice</a:t>
            </a:r>
          </a:p>
          <a:p>
            <a:pPr algn="ctr"/>
            <a:r>
              <a:rPr lang="en-GB" dirty="0" smtClean="0">
                <a:solidFill>
                  <a:srgbClr val="FFFFFF"/>
                </a:solidFill>
              </a:rPr>
              <a:t>H&amp;S </a:t>
            </a:r>
            <a:r>
              <a:rPr lang="en-GB" dirty="0">
                <a:solidFill>
                  <a:srgbClr val="FFFFFF"/>
                </a:solidFill>
              </a:rPr>
              <a:t>Management</a:t>
            </a:r>
          </a:p>
          <a:p>
            <a:endParaRPr lang="en-GB" kern="0" dirty="0"/>
          </a:p>
        </p:txBody>
      </p:sp>
      <p:sp>
        <p:nvSpPr>
          <p:cNvPr id="6" name="TextBox 5"/>
          <p:cNvSpPr txBox="1"/>
          <p:nvPr/>
        </p:nvSpPr>
        <p:spPr>
          <a:xfrm>
            <a:off x="217066" y="980727"/>
            <a:ext cx="5723086" cy="3046988"/>
          </a:xfrm>
          <a:prstGeom prst="rect">
            <a:avLst/>
          </a:prstGeom>
          <a:noFill/>
        </p:spPr>
        <p:txBody>
          <a:bodyPr wrap="square" rtlCol="0">
            <a:spAutoFit/>
          </a:bodyPr>
          <a:lstStyle/>
          <a:p>
            <a:pPr marL="342900" indent="-342900" eaLnBrk="0" fontAlgn="base" hangingPunct="0">
              <a:spcBef>
                <a:spcPct val="20000"/>
              </a:spcBef>
              <a:spcAft>
                <a:spcPct val="0"/>
              </a:spcAft>
              <a:buClr>
                <a:srgbClr val="032553"/>
              </a:buClr>
              <a:buFontTx/>
              <a:buChar char="•"/>
            </a:pPr>
            <a:r>
              <a:rPr lang="en-GB" sz="2400" dirty="0" smtClean="0">
                <a:solidFill>
                  <a:srgbClr val="4D3A31"/>
                </a:solidFill>
                <a:ea typeface="MS PGothic" pitchFamily="34" charset="-128"/>
                <a:cs typeface="ＭＳ Ｐゴシック" pitchFamily="-8" charset="-128"/>
              </a:rPr>
              <a:t>Descriptors </a:t>
            </a:r>
            <a:r>
              <a:rPr lang="en-GB" sz="2400" dirty="0">
                <a:solidFill>
                  <a:srgbClr val="4D3A31"/>
                </a:solidFill>
                <a:ea typeface="MS PGothic" pitchFamily="34" charset="-128"/>
                <a:cs typeface="ＭＳ Ｐゴシック" pitchFamily="-8" charset="-128"/>
              </a:rPr>
              <a:t>against each tier of </a:t>
            </a:r>
          </a:p>
          <a:p>
            <a:pPr eaLnBrk="0" fontAlgn="base" hangingPunct="0">
              <a:spcBef>
                <a:spcPct val="20000"/>
              </a:spcBef>
              <a:spcAft>
                <a:spcPct val="0"/>
              </a:spcAft>
              <a:buClr>
                <a:srgbClr val="032553"/>
              </a:buClr>
            </a:pPr>
            <a:r>
              <a:rPr lang="en-GB" sz="2400" dirty="0">
                <a:solidFill>
                  <a:srgbClr val="4D3A31"/>
                </a:solidFill>
                <a:ea typeface="MS PGothic" pitchFamily="34" charset="-128"/>
                <a:cs typeface="ＭＳ Ｐゴシック" pitchFamily="-8" charset="-128"/>
              </a:rPr>
              <a:t> </a:t>
            </a:r>
            <a:r>
              <a:rPr lang="en-GB" sz="2400" dirty="0" smtClean="0">
                <a:solidFill>
                  <a:srgbClr val="4D3A31"/>
                </a:solidFill>
                <a:ea typeface="MS PGothic" pitchFamily="34" charset="-128"/>
                <a:cs typeface="ＭＳ Ｐゴシック" pitchFamily="-8" charset="-128"/>
              </a:rPr>
              <a:t>    management </a:t>
            </a:r>
            <a:r>
              <a:rPr lang="en-GB" sz="2400" dirty="0">
                <a:solidFill>
                  <a:srgbClr val="4D3A31"/>
                </a:solidFill>
                <a:ea typeface="MS PGothic" pitchFamily="34" charset="-128"/>
                <a:cs typeface="ＭＳ Ｐゴシック" pitchFamily="-8" charset="-128"/>
              </a:rPr>
              <a:t>for: </a:t>
            </a:r>
          </a:p>
          <a:p>
            <a:pPr marL="800100" lvl="1" indent="-342900" eaLnBrk="0" fontAlgn="base" hangingPunct="0">
              <a:spcBef>
                <a:spcPct val="20000"/>
              </a:spcBef>
              <a:spcAft>
                <a:spcPct val="0"/>
              </a:spcAft>
              <a:buClr>
                <a:srgbClr val="032553"/>
              </a:buClr>
              <a:buFont typeface="Arial" panose="020B0604020202020204" pitchFamily="34" charset="0"/>
              <a:buChar char="•"/>
            </a:pPr>
            <a:r>
              <a:rPr lang="en-GB" sz="2400" dirty="0">
                <a:solidFill>
                  <a:srgbClr val="4D3A31"/>
                </a:solidFill>
                <a:ea typeface="MS PGothic" pitchFamily="34" charset="-128"/>
                <a:cs typeface="ＭＳ Ｐゴシック" pitchFamily="-8" charset="-128"/>
              </a:rPr>
              <a:t>behaviours, </a:t>
            </a:r>
          </a:p>
          <a:p>
            <a:pPr marL="800100" lvl="1" indent="-342900" eaLnBrk="0" fontAlgn="base" hangingPunct="0">
              <a:spcBef>
                <a:spcPct val="20000"/>
              </a:spcBef>
              <a:spcAft>
                <a:spcPct val="0"/>
              </a:spcAft>
              <a:buClr>
                <a:srgbClr val="032553"/>
              </a:buClr>
              <a:buFont typeface="Arial" panose="020B0604020202020204" pitchFamily="34" charset="0"/>
              <a:buChar char="•"/>
            </a:pPr>
            <a:r>
              <a:rPr lang="en-GB" sz="2400" dirty="0">
                <a:solidFill>
                  <a:srgbClr val="4D3A31"/>
                </a:solidFill>
                <a:ea typeface="MS PGothic" pitchFamily="34" charset="-128"/>
                <a:cs typeface="ＭＳ Ｐゴシック" pitchFamily="-8" charset="-128"/>
              </a:rPr>
              <a:t>actions and </a:t>
            </a:r>
          </a:p>
          <a:p>
            <a:pPr marL="800100" lvl="1" indent="-342900" eaLnBrk="0" fontAlgn="base" hangingPunct="0">
              <a:spcBef>
                <a:spcPct val="20000"/>
              </a:spcBef>
              <a:spcAft>
                <a:spcPct val="0"/>
              </a:spcAft>
              <a:buClr>
                <a:srgbClr val="032553"/>
              </a:buClr>
              <a:buFont typeface="Arial" panose="020B0604020202020204" pitchFamily="34" charset="0"/>
              <a:buChar char="•"/>
            </a:pPr>
            <a:r>
              <a:rPr lang="en-GB" sz="2400" dirty="0" smtClean="0">
                <a:solidFill>
                  <a:srgbClr val="4D3A31"/>
                </a:solidFill>
                <a:ea typeface="MS PGothic" pitchFamily="34" charset="-128"/>
                <a:cs typeface="ＭＳ Ｐゴシック" pitchFamily="-8" charset="-128"/>
              </a:rPr>
              <a:t>processes</a:t>
            </a:r>
            <a:endParaRPr lang="en-GB" sz="2400" dirty="0">
              <a:solidFill>
                <a:srgbClr val="4D3A31"/>
              </a:solidFill>
              <a:ea typeface="MS PGothic" pitchFamily="34" charset="-128"/>
              <a:cs typeface="ＭＳ Ｐゴシック" pitchFamily="-8" charset="-128"/>
            </a:endParaRPr>
          </a:p>
          <a:p>
            <a:pPr marL="342900" indent="-342900" eaLnBrk="0" fontAlgn="base" hangingPunct="0">
              <a:spcBef>
                <a:spcPct val="20000"/>
              </a:spcBef>
              <a:spcAft>
                <a:spcPct val="0"/>
              </a:spcAft>
              <a:buClr>
                <a:srgbClr val="032553"/>
              </a:buClr>
              <a:buFontTx/>
              <a:buChar char="•"/>
            </a:pPr>
            <a:r>
              <a:rPr lang="en-GB" sz="2400" dirty="0" smtClean="0">
                <a:solidFill>
                  <a:srgbClr val="4D3A31"/>
                </a:solidFill>
                <a:ea typeface="MS PGothic" pitchFamily="34" charset="-128"/>
                <a:cs typeface="ＭＳ Ｐゴシック" pitchFamily="-8" charset="-128"/>
              </a:rPr>
              <a:t>Indicative features for advice </a:t>
            </a:r>
            <a:r>
              <a:rPr lang="en-GB" sz="2400" dirty="0">
                <a:solidFill>
                  <a:srgbClr val="4D3A31"/>
                </a:solidFill>
                <a:ea typeface="MS PGothic" pitchFamily="34" charset="-128"/>
                <a:cs typeface="ＭＳ Ｐゴシック" pitchFamily="-8" charset="-128"/>
              </a:rPr>
              <a:t>and support from central </a:t>
            </a:r>
            <a:r>
              <a:rPr lang="en-GB" sz="2400" dirty="0" smtClean="0">
                <a:solidFill>
                  <a:srgbClr val="4D3A31"/>
                </a:solidFill>
                <a:ea typeface="MS PGothic" pitchFamily="34" charset="-128"/>
                <a:cs typeface="ＭＳ Ｐゴシック" pitchFamily="-8" charset="-128"/>
              </a:rPr>
              <a:t>H&amp;S resource</a:t>
            </a:r>
            <a:endParaRPr lang="en-GB" sz="2400" dirty="0">
              <a:solidFill>
                <a:srgbClr val="4D3A31"/>
              </a:solidFill>
              <a:ea typeface="MS PGothic" pitchFamily="34" charset="-128"/>
              <a:cs typeface="ＭＳ Ｐゴシック" pitchFamily="-8"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098514"/>
            <a:ext cx="2811413" cy="2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719" y="1052736"/>
            <a:ext cx="8640960" cy="569386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Safety Policy and organisation</a:t>
            </a:r>
          </a:p>
          <a:p>
            <a:pPr marL="742950" lvl="1" indent="-285750">
              <a:buFont typeface="Arial" panose="020B0604020202020204" pitchFamily="34" charset="0"/>
              <a:buChar char="•"/>
            </a:pPr>
            <a:r>
              <a:rPr lang="en-GB" sz="2000" dirty="0" smtClean="0"/>
              <a:t>Commitment by </a:t>
            </a:r>
            <a:r>
              <a:rPr lang="en-GB" sz="2000" dirty="0" err="1"/>
              <a:t>HoS</a:t>
            </a:r>
            <a:r>
              <a:rPr lang="en-GB" sz="2000" dirty="0"/>
              <a:t> </a:t>
            </a:r>
            <a:r>
              <a:rPr lang="en-GB" sz="2000" dirty="0" smtClean="0"/>
              <a:t>and SMT</a:t>
            </a:r>
          </a:p>
          <a:p>
            <a:pPr marL="742950" lvl="1" indent="-285750">
              <a:buFont typeface="Arial" panose="020B0604020202020204" pitchFamily="34" charset="0"/>
              <a:buChar char="•"/>
            </a:pPr>
            <a:r>
              <a:rPr lang="en-GB" sz="2000" dirty="0" smtClean="0"/>
              <a:t>Recognition in PDPR process for key H&amp;S roles</a:t>
            </a:r>
            <a:endParaRPr lang="en-GB" sz="20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2000" dirty="0" smtClean="0"/>
              <a:t>Health and Safety Plan</a:t>
            </a:r>
          </a:p>
          <a:p>
            <a:pPr marL="742950" lvl="1" indent="-285750">
              <a:buFont typeface="Arial" panose="020B0604020202020204" pitchFamily="34" charset="0"/>
              <a:buChar char="•"/>
            </a:pPr>
            <a:r>
              <a:rPr lang="en-GB" sz="2000" dirty="0" smtClean="0"/>
              <a:t>Reflects risk profile</a:t>
            </a:r>
          </a:p>
          <a:p>
            <a:pPr marL="742950" lvl="1" indent="-285750">
              <a:buFont typeface="Arial" panose="020B0604020202020204" pitchFamily="34" charset="0"/>
              <a:buChar char="•"/>
            </a:pPr>
            <a:r>
              <a:rPr lang="en-GB" sz="2000" dirty="0" smtClean="0"/>
              <a:t>Routine </a:t>
            </a:r>
            <a:r>
              <a:rPr lang="en-GB" sz="2000" dirty="0"/>
              <a:t>and </a:t>
            </a:r>
            <a:r>
              <a:rPr lang="en-GB" sz="2000" dirty="0" smtClean="0"/>
              <a:t>dynamic</a:t>
            </a:r>
          </a:p>
          <a:p>
            <a:pPr marL="742950" lvl="1" indent="-285750">
              <a:buFont typeface="Arial" panose="020B0604020202020204" pitchFamily="34" charset="0"/>
              <a:buChar char="•"/>
            </a:pPr>
            <a:r>
              <a:rPr lang="en-GB" sz="2000" dirty="0" smtClean="0"/>
              <a:t>New </a:t>
            </a:r>
            <a:r>
              <a:rPr lang="en-GB" sz="2000" dirty="0"/>
              <a:t>projects /equipment </a:t>
            </a:r>
            <a:r>
              <a:rPr lang="en-GB" sz="2000" dirty="0" smtClean="0"/>
              <a:t>– </a:t>
            </a:r>
            <a:r>
              <a:rPr lang="en-GB" sz="2000" dirty="0"/>
              <a:t>H&amp;S </a:t>
            </a:r>
            <a:r>
              <a:rPr lang="en-GB" sz="2000" dirty="0" smtClean="0"/>
              <a:t>implications.</a:t>
            </a:r>
          </a:p>
          <a:p>
            <a:endParaRPr lang="en-GB" sz="1600" dirty="0" smtClean="0"/>
          </a:p>
          <a:p>
            <a:pPr marL="285750" indent="-285750">
              <a:buFont typeface="Arial" panose="020B0604020202020204" pitchFamily="34" charset="0"/>
              <a:buChar char="•"/>
            </a:pPr>
            <a:r>
              <a:rPr lang="en-GB" sz="2000" dirty="0" smtClean="0"/>
              <a:t>Risk assessment </a:t>
            </a:r>
            <a:endParaRPr lang="en-GB" sz="2000" dirty="0"/>
          </a:p>
          <a:p>
            <a:pPr marL="742950" lvl="1" indent="-285750">
              <a:buFont typeface="Arial" panose="020B0604020202020204" pitchFamily="34" charset="0"/>
              <a:buChar char="•"/>
            </a:pPr>
            <a:r>
              <a:rPr lang="en-GB" sz="2000" dirty="0"/>
              <a:t>S</a:t>
            </a:r>
            <a:r>
              <a:rPr lang="en-GB" sz="2000" dirty="0" smtClean="0"/>
              <a:t>ystems in place to ensure effective.</a:t>
            </a:r>
          </a:p>
          <a:p>
            <a:endParaRPr lang="en-GB" sz="1600" dirty="0" smtClean="0"/>
          </a:p>
          <a:p>
            <a:pPr marL="285750" indent="-285750">
              <a:buFont typeface="Arial" panose="020B0604020202020204" pitchFamily="34" charset="0"/>
              <a:buChar char="•"/>
            </a:pPr>
            <a:r>
              <a:rPr lang="en-GB" sz="2000" dirty="0" smtClean="0"/>
              <a:t>Training and competency</a:t>
            </a:r>
          </a:p>
          <a:p>
            <a:pPr marL="742950" lvl="1" indent="-285750">
              <a:buFont typeface="Arial" panose="020B0604020202020204" pitchFamily="34" charset="0"/>
              <a:buChar char="•"/>
            </a:pPr>
            <a:r>
              <a:rPr lang="en-GB" sz="2000" dirty="0" smtClean="0"/>
              <a:t>Induction training delivered</a:t>
            </a:r>
          </a:p>
          <a:p>
            <a:pPr marL="742950" lvl="1" indent="-285750">
              <a:buFont typeface="Arial" panose="020B0604020202020204" pitchFamily="34" charset="0"/>
              <a:buChar char="•"/>
            </a:pPr>
            <a:r>
              <a:rPr lang="en-GB" sz="2000" dirty="0" smtClean="0"/>
              <a:t>Training needs identified &amp; delivered</a:t>
            </a:r>
          </a:p>
          <a:p>
            <a:pPr marL="742950" lvl="1" indent="-285750">
              <a:buFont typeface="Arial" panose="020B0604020202020204" pitchFamily="34" charset="0"/>
              <a:buChar char="•"/>
            </a:pPr>
            <a:r>
              <a:rPr lang="en-GB" sz="2000" dirty="0" smtClean="0"/>
              <a:t>Recording competence and robust storage of records</a:t>
            </a:r>
          </a:p>
          <a:p>
            <a:pPr marL="742950" lvl="1" indent="-285750">
              <a:buFont typeface="Arial" panose="020B0604020202020204" pitchFamily="34" charset="0"/>
              <a:buChar char="•"/>
            </a:pPr>
            <a:r>
              <a:rPr lang="en-GB" sz="2000" dirty="0" smtClean="0"/>
              <a:t>Appropriately supervised.</a:t>
            </a:r>
          </a:p>
          <a:p>
            <a:pPr marL="742950" lvl="1"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2000" dirty="0" smtClean="0"/>
              <a:t>Monitoring Processes – proactive and reactive.</a:t>
            </a:r>
            <a:r>
              <a:rPr lang="en-GB" sz="2000" dirty="0"/>
              <a:t>	</a:t>
            </a:r>
          </a:p>
        </p:txBody>
      </p:sp>
      <p:sp>
        <p:nvSpPr>
          <p:cNvPr id="2" name="Rectangle 1"/>
          <p:cNvSpPr/>
          <p:nvPr/>
        </p:nvSpPr>
        <p:spPr>
          <a:xfrm>
            <a:off x="539552" y="332656"/>
            <a:ext cx="3078087" cy="461665"/>
          </a:xfrm>
          <a:prstGeom prst="rect">
            <a:avLst/>
          </a:prstGeom>
        </p:spPr>
        <p:txBody>
          <a:bodyPr wrap="none">
            <a:spAutoFit/>
          </a:bodyPr>
          <a:lstStyle/>
          <a:p>
            <a:r>
              <a:rPr lang="en-GB" sz="2400" dirty="0" smtClean="0">
                <a:solidFill>
                  <a:schemeClr val="bg1"/>
                </a:solidFill>
              </a:rPr>
              <a:t>Core </a:t>
            </a:r>
            <a:r>
              <a:rPr lang="en-GB" sz="2400" dirty="0" err="1" smtClean="0">
                <a:solidFill>
                  <a:schemeClr val="bg1"/>
                </a:solidFill>
              </a:rPr>
              <a:t>UoN</a:t>
            </a:r>
            <a:r>
              <a:rPr lang="en-GB" sz="2400" dirty="0" smtClean="0">
                <a:solidFill>
                  <a:schemeClr val="bg1"/>
                </a:solidFill>
              </a:rPr>
              <a:t> Processes</a:t>
            </a:r>
            <a:endParaRPr lang="en-GB" sz="2400" dirty="0">
              <a:solidFill>
                <a:schemeClr val="bg1"/>
              </a:solidFill>
            </a:endParaRPr>
          </a:p>
        </p:txBody>
      </p:sp>
    </p:spTree>
    <p:extLst>
      <p:ext uri="{BB962C8B-B14F-4D97-AF65-F5344CB8AC3E}">
        <p14:creationId xmlns:p14="http://schemas.microsoft.com/office/powerpoint/2010/main" val="347585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3182888" cy="1143000"/>
          </a:xfrm>
        </p:spPr>
        <p:txBody>
          <a:bodyPr/>
          <a:lstStyle/>
          <a:p>
            <a:r>
              <a:rPr lang="en-GB" dirty="0" smtClean="0"/>
              <a:t>Multi-layered Defences</a:t>
            </a:r>
            <a:endParaRPr lang="en-GB" dirty="0"/>
          </a:p>
        </p:txBody>
      </p:sp>
      <p:sp>
        <p:nvSpPr>
          <p:cNvPr id="3" name="Content Placeholder 2"/>
          <p:cNvSpPr>
            <a:spLocks noGrp="1"/>
          </p:cNvSpPr>
          <p:nvPr>
            <p:ph idx="1"/>
          </p:nvPr>
        </p:nvSpPr>
        <p:spPr>
          <a:xfrm>
            <a:off x="381000" y="2362200"/>
            <a:ext cx="4191000" cy="3803104"/>
          </a:xfrm>
        </p:spPr>
        <p:txBody>
          <a:bodyPr/>
          <a:lstStyle/>
          <a:p>
            <a:r>
              <a:rPr lang="en-GB" dirty="0" smtClean="0"/>
              <a:t>Organisation</a:t>
            </a:r>
          </a:p>
          <a:p>
            <a:r>
              <a:rPr lang="en-GB" dirty="0" smtClean="0"/>
              <a:t>Risk assessment</a:t>
            </a:r>
          </a:p>
          <a:p>
            <a:r>
              <a:rPr lang="en-GB" dirty="0" smtClean="0"/>
              <a:t>Physical safety</a:t>
            </a:r>
          </a:p>
          <a:p>
            <a:r>
              <a:rPr lang="en-GB" dirty="0" smtClean="0"/>
              <a:t>Procedural safety</a:t>
            </a:r>
          </a:p>
          <a:p>
            <a:r>
              <a:rPr lang="en-GB" dirty="0" smtClean="0"/>
              <a:t>Competence</a:t>
            </a:r>
          </a:p>
          <a:p>
            <a:r>
              <a:rPr lang="en-GB" dirty="0" smtClean="0"/>
              <a:t>Monitoring</a:t>
            </a:r>
          </a:p>
          <a:p>
            <a:r>
              <a:rPr lang="en-GB" dirty="0" smtClean="0"/>
              <a:t>Review and improvement process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96752"/>
            <a:ext cx="50958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rved Right Arrow 7"/>
          <p:cNvSpPr/>
          <p:nvPr/>
        </p:nvSpPr>
        <p:spPr bwMode="auto">
          <a:xfrm flipH="1" flipV="1">
            <a:off x="3059832" y="2362572"/>
            <a:ext cx="1440160" cy="331236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Times" pitchFamily="-8" charset="0"/>
            </a:endParaRPr>
          </a:p>
        </p:txBody>
      </p:sp>
    </p:spTree>
    <p:extLst>
      <p:ext uri="{BB962C8B-B14F-4D97-AF65-F5344CB8AC3E}">
        <p14:creationId xmlns:p14="http://schemas.microsoft.com/office/powerpoint/2010/main" val="232056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normAutofit/>
          </a:bodyPr>
          <a:lstStyle/>
          <a:p>
            <a:r>
              <a:rPr lang="en-GB" dirty="0" smtClean="0">
                <a:solidFill>
                  <a:schemeClr val="bg1"/>
                </a:solidFill>
              </a:rPr>
              <a:t>Performance Indicators</a:t>
            </a:r>
            <a:endParaRPr lang="en-GB"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24" y="981134"/>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9" y="3726565"/>
            <a:ext cx="496887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262" y="981134"/>
            <a:ext cx="44151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6336704" cy="1052736"/>
          </a:xfrm>
        </p:spPr>
        <p:txBody>
          <a:bodyPr/>
          <a:lstStyle/>
          <a:p>
            <a:r>
              <a:rPr lang="en-GB" sz="2800" dirty="0">
                <a:solidFill>
                  <a:schemeClr val="bg1"/>
                </a:solidFill>
              </a:rPr>
              <a:t>HSE Investigation</a:t>
            </a:r>
            <a:br>
              <a:rPr lang="en-GB" sz="2800" dirty="0">
                <a:solidFill>
                  <a:schemeClr val="bg1"/>
                </a:solidFill>
              </a:rPr>
            </a:br>
            <a:r>
              <a:rPr lang="en-GB" sz="2000" dirty="0">
                <a:solidFill>
                  <a:schemeClr val="bg1"/>
                </a:solidFill>
              </a:rPr>
              <a:t>Risk Assessment, SOPs, Training and Supervision</a:t>
            </a:r>
            <a:r>
              <a:rPr lang="en-GB" sz="2800" dirty="0"/>
              <a:t/>
            </a:r>
            <a:br>
              <a:rPr lang="en-GB" sz="2800" dirty="0"/>
            </a:br>
            <a:endParaRPr lang="en-GB" sz="2800" dirty="0">
              <a:solidFill>
                <a:schemeClr val="bg1"/>
              </a:solidFill>
            </a:endParaRPr>
          </a:p>
        </p:txBody>
      </p:sp>
      <p:sp>
        <p:nvSpPr>
          <p:cNvPr id="3" name="Content Placeholder 2"/>
          <p:cNvSpPr>
            <a:spLocks noGrp="1"/>
          </p:cNvSpPr>
          <p:nvPr>
            <p:ph idx="1"/>
          </p:nvPr>
        </p:nvSpPr>
        <p:spPr>
          <a:xfrm>
            <a:off x="251520" y="982752"/>
            <a:ext cx="5055096" cy="3413976"/>
          </a:xfrm>
        </p:spPr>
        <p:txBody>
          <a:bodyPr/>
          <a:lstStyle/>
          <a:p>
            <a:r>
              <a:rPr lang="en-GB" altLang="en-US" sz="2400" dirty="0" smtClean="0"/>
              <a:t>HSE Investigation</a:t>
            </a:r>
          </a:p>
          <a:p>
            <a:pPr lvl="1"/>
            <a:r>
              <a:rPr lang="en-GB" altLang="en-US" sz="2000" dirty="0" smtClean="0"/>
              <a:t>Adequacy of risk assessments </a:t>
            </a:r>
            <a:r>
              <a:rPr lang="en-GB" altLang="en-US" sz="2000" dirty="0" err="1" smtClean="0"/>
              <a:t>etc</a:t>
            </a:r>
            <a:endParaRPr lang="en-GB" altLang="en-US" sz="2000" dirty="0" smtClean="0"/>
          </a:p>
          <a:p>
            <a:pPr lvl="1"/>
            <a:r>
              <a:rPr lang="en-GB" altLang="en-US" sz="2000" dirty="0" smtClean="0"/>
              <a:t>Demonstration of competence</a:t>
            </a:r>
          </a:p>
          <a:p>
            <a:pPr lvl="2"/>
            <a:r>
              <a:rPr lang="en-GB" altLang="en-US" sz="1800" dirty="0" smtClean="0"/>
              <a:t>Induction</a:t>
            </a:r>
          </a:p>
          <a:p>
            <a:pPr lvl="3"/>
            <a:r>
              <a:rPr lang="en-GB" altLang="en-US" sz="1600" dirty="0" smtClean="0"/>
              <a:t>Building</a:t>
            </a:r>
          </a:p>
          <a:p>
            <a:pPr lvl="3"/>
            <a:r>
              <a:rPr lang="en-GB" altLang="en-US" sz="1600" dirty="0" smtClean="0"/>
              <a:t>Labs</a:t>
            </a:r>
          </a:p>
          <a:p>
            <a:pPr lvl="3"/>
            <a:r>
              <a:rPr lang="en-GB" altLang="en-US" sz="1600" dirty="0" smtClean="0"/>
              <a:t>Equipment/Processes</a:t>
            </a:r>
          </a:p>
          <a:p>
            <a:pPr lvl="2"/>
            <a:r>
              <a:rPr lang="en-GB" altLang="en-US" sz="1800" dirty="0" smtClean="0"/>
              <a:t>Awareness of risk assessments &amp; SOPs</a:t>
            </a:r>
          </a:p>
          <a:p>
            <a:pPr lvl="2"/>
            <a:r>
              <a:rPr lang="en-GB" altLang="en-US" sz="1800" dirty="0" smtClean="0"/>
              <a:t>Records made and available</a:t>
            </a:r>
          </a:p>
          <a:p>
            <a:pPr lvl="2"/>
            <a:r>
              <a:rPr lang="en-GB" altLang="en-US" sz="1800" dirty="0" smtClean="0"/>
              <a:t>Supervision</a:t>
            </a:r>
          </a:p>
          <a:p>
            <a:pPr lvl="3"/>
            <a:r>
              <a:rPr lang="en-GB" altLang="en-US" sz="1600" dirty="0"/>
              <a:t>H&amp;S included</a:t>
            </a:r>
            <a:r>
              <a:rPr lang="en-GB" altLang="en-US" sz="1600" dirty="0" smtClean="0"/>
              <a:t>? Records of meetings</a:t>
            </a:r>
          </a:p>
        </p:txBody>
      </p:sp>
      <p:grpSp>
        <p:nvGrpSpPr>
          <p:cNvPr id="5" name="Content Placeholder 184329"/>
          <p:cNvGrpSpPr>
            <a:grpSpLocks/>
          </p:cNvGrpSpPr>
          <p:nvPr/>
        </p:nvGrpSpPr>
        <p:grpSpPr bwMode="auto">
          <a:xfrm>
            <a:off x="5428209" y="1138983"/>
            <a:ext cx="3391853" cy="3432602"/>
            <a:chOff x="1513" y="697"/>
            <a:chExt cx="2592" cy="2820"/>
          </a:xfrm>
        </p:grpSpPr>
        <p:sp>
          <p:nvSpPr>
            <p:cNvPr id="6" name="_s76804"/>
            <p:cNvSpPr>
              <a:spLocks noChangeArrowheads="1" noTextEdit="1"/>
            </p:cNvSpPr>
            <p:nvPr/>
          </p:nvSpPr>
          <p:spPr bwMode="auto">
            <a:xfrm>
              <a:off x="1886" y="892"/>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GB" dirty="0">
                <a:solidFill>
                  <a:srgbClr val="000000"/>
                </a:solidFill>
              </a:endParaRPr>
            </a:p>
          </p:txBody>
        </p:sp>
        <p:sp>
          <p:nvSpPr>
            <p:cNvPr id="7" name="_s76805"/>
            <p:cNvSpPr>
              <a:spLocks noChangeArrowheads="1" noTextEdit="1"/>
            </p:cNvSpPr>
            <p:nvPr/>
          </p:nvSpPr>
          <p:spPr bwMode="auto">
            <a:xfrm rot="7200000">
              <a:off x="2139" y="1330"/>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GB" dirty="0">
                <a:solidFill>
                  <a:srgbClr val="000000"/>
                </a:solidFill>
              </a:endParaRPr>
            </a:p>
          </p:txBody>
        </p:sp>
        <p:sp>
          <p:nvSpPr>
            <p:cNvPr id="8" name="_s76806"/>
            <p:cNvSpPr>
              <a:spLocks noChangeArrowheads="1" noTextEdit="1"/>
            </p:cNvSpPr>
            <p:nvPr/>
          </p:nvSpPr>
          <p:spPr bwMode="auto">
            <a:xfrm rot="14400000">
              <a:off x="1633" y="1330"/>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GB" dirty="0">
                <a:solidFill>
                  <a:srgbClr val="000000"/>
                </a:solidFill>
              </a:endParaRPr>
            </a:p>
          </p:txBody>
        </p:sp>
        <p:sp>
          <p:nvSpPr>
            <p:cNvPr id="9" name="_s76807"/>
            <p:cNvSpPr>
              <a:spLocks noChangeArrowheads="1"/>
            </p:cNvSpPr>
            <p:nvPr/>
          </p:nvSpPr>
          <p:spPr bwMode="auto">
            <a:xfrm>
              <a:off x="3315" y="1230"/>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gn="ctr" eaLnBrk="0" hangingPunct="0"/>
              <a:r>
                <a:rPr lang="en-GB" altLang="en-US" sz="1400" dirty="0" smtClean="0">
                  <a:solidFill>
                    <a:srgbClr val="317293"/>
                  </a:solidFill>
                  <a:latin typeface="Tahoma" charset="0"/>
                </a:rPr>
                <a:t>Safe Operating Procedure</a:t>
              </a:r>
            </a:p>
          </p:txBody>
        </p:sp>
        <p:sp>
          <p:nvSpPr>
            <p:cNvPr id="10" name="_s76808"/>
            <p:cNvSpPr>
              <a:spLocks noChangeArrowheads="1"/>
            </p:cNvSpPr>
            <p:nvPr/>
          </p:nvSpPr>
          <p:spPr bwMode="auto">
            <a:xfrm>
              <a:off x="2440" y="2749"/>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eaLnBrk="0" hangingPunct="0"/>
              <a:r>
                <a:rPr lang="en-GB" altLang="en-US" sz="1400" dirty="0" smtClean="0">
                  <a:solidFill>
                    <a:srgbClr val="317293"/>
                  </a:solidFill>
                  <a:latin typeface="Tahoma" charset="0"/>
                </a:rPr>
                <a:t>Training</a:t>
              </a:r>
            </a:p>
            <a:p>
              <a:pPr algn="ctr" eaLnBrk="0" hangingPunct="0"/>
              <a:r>
                <a:rPr lang="en-GB" altLang="en-US" sz="1400" dirty="0" smtClean="0">
                  <a:solidFill>
                    <a:srgbClr val="317293"/>
                  </a:solidFill>
                  <a:latin typeface="Tahoma" charset="0"/>
                </a:rPr>
                <a:t>(Recorded)</a:t>
              </a:r>
            </a:p>
          </p:txBody>
        </p:sp>
        <p:sp>
          <p:nvSpPr>
            <p:cNvPr id="11" name="_s76809"/>
            <p:cNvSpPr>
              <a:spLocks noChangeArrowheads="1"/>
            </p:cNvSpPr>
            <p:nvPr/>
          </p:nvSpPr>
          <p:spPr bwMode="auto">
            <a:xfrm>
              <a:off x="1562" y="1231"/>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gn="ctr" eaLnBrk="0" hangingPunct="0"/>
              <a:r>
                <a:rPr lang="en-GB" altLang="en-US" sz="1400" dirty="0" smtClean="0">
                  <a:solidFill>
                    <a:srgbClr val="317293"/>
                  </a:solidFill>
                  <a:latin typeface="Tahoma" charset="0"/>
                </a:rPr>
                <a:t>Risk Assessment</a:t>
              </a:r>
            </a:p>
          </p:txBody>
        </p:sp>
      </p:grpSp>
      <p:sp>
        <p:nvSpPr>
          <p:cNvPr id="12" name="Content Placeholder 2"/>
          <p:cNvSpPr txBox="1">
            <a:spLocks/>
          </p:cNvSpPr>
          <p:nvPr/>
        </p:nvSpPr>
        <p:spPr bwMode="auto">
          <a:xfrm>
            <a:off x="253371" y="4797152"/>
            <a:ext cx="8288398" cy="161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32553"/>
              </a:buClr>
              <a:buChar char="•"/>
              <a:defRPr sz="2600">
                <a:solidFill>
                  <a:srgbClr val="4D3A31"/>
                </a:solidFill>
                <a:latin typeface="+mn-lt"/>
                <a:ea typeface="MS PGothic" pitchFamily="34" charset="-128"/>
                <a:cs typeface="ＭＳ Ｐゴシック" pitchFamily="-8" charset="-128"/>
              </a:defRPr>
            </a:lvl1pPr>
            <a:lvl2pPr marL="742950" indent="-285750" algn="l" rtl="0" eaLnBrk="0" fontAlgn="base" hangingPunct="0">
              <a:spcBef>
                <a:spcPct val="20000"/>
              </a:spcBef>
              <a:spcAft>
                <a:spcPct val="0"/>
              </a:spcAft>
              <a:buChar char="–"/>
              <a:defRPr sz="2400">
                <a:solidFill>
                  <a:srgbClr val="4D3A3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rgbClr val="4D3A31"/>
                </a:solidFill>
                <a:latin typeface="+mn-lt"/>
                <a:ea typeface="MS PGothic" pitchFamily="34" charset="-128"/>
              </a:defRPr>
            </a:lvl3pPr>
            <a:lvl4pPr marL="1562100" indent="-228600" algn="l" rtl="0" eaLnBrk="0" fontAlgn="base" hangingPunct="0">
              <a:spcBef>
                <a:spcPct val="20000"/>
              </a:spcBef>
              <a:spcAft>
                <a:spcPct val="0"/>
              </a:spcAft>
              <a:buChar char="–"/>
              <a:defRPr sz="2000">
                <a:solidFill>
                  <a:srgbClr val="4D3A31"/>
                </a:solidFill>
                <a:latin typeface="+mn-lt"/>
                <a:ea typeface="MS PGothic" pitchFamily="34" charset="-128"/>
              </a:defRPr>
            </a:lvl4pPr>
            <a:lvl5pPr marL="1981200" indent="-228600" algn="l" rtl="0" eaLnBrk="0" fontAlgn="base" hangingPunct="0">
              <a:spcBef>
                <a:spcPct val="20000"/>
              </a:spcBef>
              <a:spcAft>
                <a:spcPct val="0"/>
              </a:spcAft>
              <a:buChar char="»"/>
              <a:defRPr sz="2000">
                <a:solidFill>
                  <a:srgbClr val="4D3A3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6pPr>
            <a:lvl7pPr marL="28956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7pPr>
            <a:lvl8pPr marL="33528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8pPr>
            <a:lvl9pPr marL="3810000" indent="-228600" algn="l" rtl="0" eaLnBrk="1" fontAlgn="base" hangingPunct="1">
              <a:spcBef>
                <a:spcPct val="20000"/>
              </a:spcBef>
              <a:spcAft>
                <a:spcPct val="0"/>
              </a:spcAft>
              <a:buChar char="»"/>
              <a:defRPr sz="2000">
                <a:solidFill>
                  <a:srgbClr val="4D3A31"/>
                </a:solidFill>
                <a:latin typeface="+mn-lt"/>
                <a:ea typeface="ＭＳ Ｐゴシック" pitchFamily="-8" charset="-128"/>
              </a:defRPr>
            </a:lvl9pPr>
          </a:lstStyle>
          <a:p>
            <a:r>
              <a:rPr lang="en-US" altLang="en-US" sz="2400" dirty="0" smtClean="0"/>
              <a:t>Actions </a:t>
            </a:r>
          </a:p>
          <a:p>
            <a:pPr lvl="1"/>
            <a:r>
              <a:rPr lang="en-US" altLang="en-US" sz="2000" dirty="0" smtClean="0"/>
              <a:t>Robust </a:t>
            </a:r>
            <a:r>
              <a:rPr lang="en-US" altLang="en-US" sz="2000" dirty="0"/>
              <a:t>process to cover absence of key trainer.</a:t>
            </a:r>
          </a:p>
          <a:p>
            <a:pPr lvl="1"/>
            <a:r>
              <a:rPr lang="en-US" altLang="en-US" sz="2000" dirty="0"/>
              <a:t>Accessibility of records</a:t>
            </a:r>
          </a:p>
          <a:p>
            <a:pPr lvl="2"/>
            <a:r>
              <a:rPr lang="en-US" altLang="en-US" sz="1800" dirty="0"/>
              <a:t>shared </a:t>
            </a:r>
            <a:r>
              <a:rPr lang="en-US" altLang="en-US" sz="1800" dirty="0" smtClean="0"/>
              <a:t>resource – shared drive or workspace</a:t>
            </a:r>
            <a:endParaRPr lang="en-US" altLang="en-US" sz="1800" dirty="0"/>
          </a:p>
          <a:p>
            <a:pPr lvl="2"/>
            <a:r>
              <a:rPr lang="en-US" altLang="en-US" sz="1800" dirty="0"/>
              <a:t>personal training records also held in locally</a:t>
            </a:r>
            <a:r>
              <a:rPr lang="en-US" altLang="en-US" sz="1800" dirty="0" smtClean="0"/>
              <a:t>.</a:t>
            </a:r>
            <a:endParaRPr lang="en-US" altLang="en-US" sz="1800" dirty="0"/>
          </a:p>
        </p:txBody>
      </p:sp>
    </p:spTree>
    <p:extLst>
      <p:ext uri="{BB962C8B-B14F-4D97-AF65-F5344CB8AC3E}">
        <p14:creationId xmlns:p14="http://schemas.microsoft.com/office/powerpoint/2010/main" val="10189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Challenges</a:t>
            </a:r>
            <a:br>
              <a:rPr lang="en-GB" dirty="0" smtClean="0"/>
            </a:br>
            <a:endParaRPr lang="en-GB" dirty="0"/>
          </a:p>
        </p:txBody>
      </p:sp>
      <p:sp>
        <p:nvSpPr>
          <p:cNvPr id="3" name="Content Placeholder 2"/>
          <p:cNvSpPr>
            <a:spLocks noGrp="1"/>
          </p:cNvSpPr>
          <p:nvPr>
            <p:ph idx="1"/>
          </p:nvPr>
        </p:nvSpPr>
        <p:spPr>
          <a:xfrm>
            <a:off x="323528" y="2132856"/>
            <a:ext cx="7772400" cy="4248472"/>
          </a:xfrm>
        </p:spPr>
        <p:txBody>
          <a:bodyPr>
            <a:normAutofit fontScale="85000" lnSpcReduction="20000"/>
          </a:bodyPr>
          <a:lstStyle/>
          <a:p>
            <a:r>
              <a:rPr lang="en-GB" dirty="0" smtClean="0"/>
              <a:t>Change</a:t>
            </a:r>
          </a:p>
          <a:p>
            <a:pPr lvl="1"/>
            <a:r>
              <a:rPr lang="en-GB" dirty="0" smtClean="0"/>
              <a:t>Step </a:t>
            </a:r>
            <a:r>
              <a:rPr lang="en-GB" dirty="0"/>
              <a:t>or drift</a:t>
            </a:r>
          </a:p>
          <a:p>
            <a:pPr lvl="1"/>
            <a:r>
              <a:rPr lang="en-GB" dirty="0" smtClean="0"/>
              <a:t>Project evolution</a:t>
            </a:r>
          </a:p>
          <a:p>
            <a:pPr lvl="2"/>
            <a:r>
              <a:rPr lang="en-GB" dirty="0" smtClean="0"/>
              <a:t>Process/equipment change</a:t>
            </a:r>
          </a:p>
          <a:p>
            <a:pPr lvl="2"/>
            <a:r>
              <a:rPr lang="en-GB" dirty="0" smtClean="0"/>
              <a:t>Personnel changes</a:t>
            </a:r>
          </a:p>
          <a:p>
            <a:pPr lvl="1"/>
            <a:r>
              <a:rPr lang="en-GB" dirty="0" smtClean="0"/>
              <a:t>Restructuring</a:t>
            </a:r>
          </a:p>
          <a:p>
            <a:pPr lvl="2"/>
            <a:r>
              <a:rPr lang="en-GB" dirty="0" smtClean="0"/>
              <a:t>Unallocated responsibility for core process</a:t>
            </a:r>
          </a:p>
          <a:p>
            <a:pPr lvl="2"/>
            <a:r>
              <a:rPr lang="en-GB" dirty="0" smtClean="0"/>
              <a:t>Familiarity/Training</a:t>
            </a:r>
          </a:p>
          <a:p>
            <a:pPr lvl="2"/>
            <a:r>
              <a:rPr lang="en-GB" dirty="0" smtClean="0"/>
              <a:t>Authority</a:t>
            </a:r>
          </a:p>
          <a:p>
            <a:endParaRPr lang="en-GB" dirty="0" smtClean="0"/>
          </a:p>
          <a:p>
            <a:r>
              <a:rPr lang="en-GB" dirty="0" smtClean="0"/>
              <a:t>Consistency</a:t>
            </a:r>
          </a:p>
          <a:p>
            <a:pPr lvl="1"/>
            <a:r>
              <a:rPr lang="en-GB" dirty="0" smtClean="0"/>
              <a:t>Approach across different sections/research groups</a:t>
            </a:r>
          </a:p>
          <a:p>
            <a:pPr lvl="1"/>
            <a:r>
              <a:rPr lang="en-GB" dirty="0" smtClean="0"/>
              <a:t>Closing of actions</a:t>
            </a:r>
          </a:p>
          <a:p>
            <a:pPr marL="914400" lvl="2" indent="0">
              <a:buNone/>
            </a:pPr>
            <a:endParaRPr lang="en-GB" dirty="0"/>
          </a:p>
        </p:txBody>
      </p:sp>
    </p:spTree>
    <p:extLst>
      <p:ext uri="{BB962C8B-B14F-4D97-AF65-F5344CB8AC3E}">
        <p14:creationId xmlns:p14="http://schemas.microsoft.com/office/powerpoint/2010/main" val="2899095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Component failure - no injury near miss.</a:t>
            </a:r>
            <a:endParaRPr lang="en-GB" dirty="0"/>
          </a:p>
        </p:txBody>
      </p:sp>
      <p:sp>
        <p:nvSpPr>
          <p:cNvPr id="7" name="Content Placeholder 6"/>
          <p:cNvSpPr>
            <a:spLocks noGrp="1"/>
          </p:cNvSpPr>
          <p:nvPr>
            <p:ph idx="1"/>
          </p:nvPr>
        </p:nvSpPr>
        <p:spPr>
          <a:xfrm>
            <a:off x="269186" y="1844824"/>
            <a:ext cx="8507288" cy="1584176"/>
          </a:xfrm>
        </p:spPr>
        <p:txBody>
          <a:bodyPr>
            <a:normAutofit fontScale="85000" lnSpcReduction="20000"/>
          </a:bodyPr>
          <a:lstStyle/>
          <a:p>
            <a:r>
              <a:rPr lang="en-GB" dirty="0" smtClean="0"/>
              <a:t>System using heat and pressure.</a:t>
            </a:r>
          </a:p>
          <a:p>
            <a:r>
              <a:rPr lang="en-GB" dirty="0" smtClean="0"/>
              <a:t>Following a system modification a component failed and disintegrated.</a:t>
            </a:r>
          </a:p>
          <a:p>
            <a:r>
              <a:rPr lang="en-GB" dirty="0" smtClean="0"/>
              <a:t>Metal pieces energetically ejected, missing the research student.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565" y="3288444"/>
            <a:ext cx="563366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6"/>
          <p:cNvSpPr txBox="1">
            <a:spLocks/>
          </p:cNvSpPr>
          <p:nvPr/>
        </p:nvSpPr>
        <p:spPr>
          <a:xfrm>
            <a:off x="277838" y="3363913"/>
            <a:ext cx="2781994" cy="30174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fontAlgn="base" hangingPunct="0">
              <a:spcAft>
                <a:spcPct val="0"/>
              </a:spcAft>
              <a:buClr>
                <a:srgbClr val="032553"/>
              </a:buClr>
            </a:pPr>
            <a:r>
              <a:rPr lang="en-GB" sz="2000" dirty="0" smtClean="0">
                <a:solidFill>
                  <a:srgbClr val="4D3A31"/>
                </a:solidFill>
                <a:ea typeface="MS PGothic" pitchFamily="34" charset="-128"/>
                <a:cs typeface="ＭＳ Ｐゴシック" pitchFamily="-8" charset="-128"/>
              </a:rPr>
              <a:t>Adequate:</a:t>
            </a:r>
          </a:p>
          <a:p>
            <a:pPr lvl="1" eaLnBrk="0" fontAlgn="base" hangingPunct="0">
              <a:spcAft>
                <a:spcPct val="0"/>
              </a:spcAft>
              <a:buClr>
                <a:srgbClr val="032553"/>
              </a:buClr>
            </a:pPr>
            <a:r>
              <a:rPr lang="en-GB" sz="2000" dirty="0" smtClean="0">
                <a:solidFill>
                  <a:srgbClr val="4D3A31"/>
                </a:solidFill>
                <a:ea typeface="MS PGothic" pitchFamily="34" charset="-128"/>
                <a:cs typeface="ＭＳ Ｐゴシック" pitchFamily="-8" charset="-128"/>
              </a:rPr>
              <a:t>Risk assessment?</a:t>
            </a:r>
            <a:endParaRPr lang="en-GB" sz="2000" dirty="0">
              <a:solidFill>
                <a:srgbClr val="4D3A31"/>
              </a:solidFill>
              <a:ea typeface="MS PGothic" pitchFamily="34" charset="-128"/>
              <a:cs typeface="ＭＳ Ｐゴシック" pitchFamily="-8" charset="-128"/>
            </a:endParaRPr>
          </a:p>
          <a:p>
            <a:pPr lvl="1" eaLnBrk="0" fontAlgn="base" hangingPunct="0">
              <a:spcAft>
                <a:spcPct val="0"/>
              </a:spcAft>
              <a:buClr>
                <a:srgbClr val="032553"/>
              </a:buClr>
            </a:pPr>
            <a:r>
              <a:rPr lang="en-GB" sz="2000" dirty="0">
                <a:solidFill>
                  <a:srgbClr val="4D3A31"/>
                </a:solidFill>
                <a:ea typeface="MS PGothic" pitchFamily="34" charset="-128"/>
                <a:cs typeface="ＭＳ Ｐゴシック" pitchFamily="-8" charset="-128"/>
              </a:rPr>
              <a:t>O</a:t>
            </a:r>
            <a:r>
              <a:rPr lang="en-GB" sz="2000" dirty="0" smtClean="0">
                <a:solidFill>
                  <a:srgbClr val="4D3A31"/>
                </a:solidFill>
                <a:ea typeface="MS PGothic" pitchFamily="34" charset="-128"/>
                <a:cs typeface="ＭＳ Ｐゴシック" pitchFamily="-8" charset="-128"/>
              </a:rPr>
              <a:t>perating procedures?</a:t>
            </a:r>
          </a:p>
          <a:p>
            <a:pPr lvl="1" eaLnBrk="0" fontAlgn="base" hangingPunct="0">
              <a:spcAft>
                <a:spcPct val="0"/>
              </a:spcAft>
              <a:buClr>
                <a:srgbClr val="032553"/>
              </a:buClr>
            </a:pPr>
            <a:r>
              <a:rPr lang="en-GB" sz="2000" dirty="0" smtClean="0">
                <a:solidFill>
                  <a:srgbClr val="4D3A31"/>
                </a:solidFill>
                <a:ea typeface="MS PGothic" pitchFamily="34" charset="-128"/>
                <a:cs typeface="ＭＳ Ｐゴシック" pitchFamily="-8" charset="-128"/>
              </a:rPr>
              <a:t>Training?</a:t>
            </a:r>
            <a:endParaRPr lang="en-GB" sz="2000" dirty="0">
              <a:solidFill>
                <a:srgbClr val="4D3A31"/>
              </a:solidFill>
              <a:ea typeface="MS PGothic" pitchFamily="34" charset="-128"/>
              <a:cs typeface="ＭＳ Ｐゴシック" pitchFamily="-8" charset="-128"/>
            </a:endParaRPr>
          </a:p>
          <a:p>
            <a:pPr eaLnBrk="0" fontAlgn="base" hangingPunct="0">
              <a:spcAft>
                <a:spcPct val="0"/>
              </a:spcAft>
              <a:buClr>
                <a:srgbClr val="032553"/>
              </a:buClr>
            </a:pPr>
            <a:r>
              <a:rPr lang="en-GB" sz="2000" dirty="0" smtClean="0">
                <a:solidFill>
                  <a:srgbClr val="4D3A31"/>
                </a:solidFill>
                <a:ea typeface="MS PGothic" pitchFamily="34" charset="-128"/>
                <a:cs typeface="ＭＳ Ｐゴシック" pitchFamily="-8" charset="-128"/>
              </a:rPr>
              <a:t>Supervisor </a:t>
            </a:r>
            <a:r>
              <a:rPr lang="en-GB" sz="2000" dirty="0">
                <a:solidFill>
                  <a:srgbClr val="4D3A31"/>
                </a:solidFill>
                <a:ea typeface="MS PGothic" pitchFamily="34" charset="-128"/>
                <a:cs typeface="ＭＳ Ｐゴシック" pitchFamily="-8" charset="-128"/>
              </a:rPr>
              <a:t>aware of the changes?</a:t>
            </a:r>
          </a:p>
        </p:txBody>
      </p:sp>
    </p:spTree>
    <p:extLst>
      <p:ext uri="{BB962C8B-B14F-4D97-AF65-F5344CB8AC3E}">
        <p14:creationId xmlns:p14="http://schemas.microsoft.com/office/powerpoint/2010/main" val="277671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075184"/>
            <a:ext cx="7772400" cy="697632"/>
          </a:xfrm>
        </p:spPr>
        <p:txBody>
          <a:bodyPr/>
          <a:lstStyle/>
          <a:p>
            <a:r>
              <a:rPr lang="en-GB" dirty="0" smtClean="0"/>
              <a:t>Exposure to acid fumes</a:t>
            </a:r>
            <a:br>
              <a:rPr lang="en-GB" dirty="0" smtClean="0"/>
            </a:br>
            <a:endParaRPr lang="en-GB" dirty="0"/>
          </a:p>
        </p:txBody>
      </p:sp>
      <p:sp>
        <p:nvSpPr>
          <p:cNvPr id="3" name="Content Placeholder 2"/>
          <p:cNvSpPr>
            <a:spLocks noGrp="1"/>
          </p:cNvSpPr>
          <p:nvPr>
            <p:ph idx="1"/>
          </p:nvPr>
        </p:nvSpPr>
        <p:spPr>
          <a:xfrm>
            <a:off x="323528" y="1772816"/>
            <a:ext cx="5194920" cy="4032448"/>
          </a:xfrm>
        </p:spPr>
        <p:txBody>
          <a:bodyPr/>
          <a:lstStyle/>
          <a:p>
            <a:r>
              <a:rPr lang="en-GB" sz="2400" dirty="0" smtClean="0"/>
              <a:t>Acid treatment of powders</a:t>
            </a:r>
          </a:p>
          <a:p>
            <a:r>
              <a:rPr lang="en-GB" sz="2400" dirty="0"/>
              <a:t>Concentrated s</a:t>
            </a:r>
            <a:r>
              <a:rPr lang="en-GB" sz="2400" dirty="0" smtClean="0"/>
              <a:t>ulphuric acid and hydrogen </a:t>
            </a:r>
            <a:r>
              <a:rPr lang="en-GB" sz="2400" dirty="0"/>
              <a:t>p</a:t>
            </a:r>
            <a:r>
              <a:rPr lang="en-GB" sz="2400" dirty="0" smtClean="0"/>
              <a:t>eroxide</a:t>
            </a:r>
          </a:p>
          <a:p>
            <a:r>
              <a:rPr lang="en-GB" sz="2400" dirty="0" smtClean="0"/>
              <a:t>Process scale </a:t>
            </a:r>
            <a:r>
              <a:rPr lang="en-GB" sz="2400" dirty="0"/>
              <a:t>up </a:t>
            </a:r>
            <a:r>
              <a:rPr lang="en-GB" sz="2400" dirty="0" smtClean="0"/>
              <a:t>to </a:t>
            </a:r>
            <a:r>
              <a:rPr lang="en-GB" sz="2400" dirty="0"/>
              <a:t>20 </a:t>
            </a:r>
            <a:r>
              <a:rPr lang="en-GB" sz="2400" dirty="0" smtClean="0"/>
              <a:t>litres.</a:t>
            </a:r>
          </a:p>
          <a:p>
            <a:r>
              <a:rPr lang="en-GB" sz="2400" dirty="0" smtClean="0"/>
              <a:t>Exothermic reaction liberating copious acid fumes.</a:t>
            </a:r>
          </a:p>
          <a:p>
            <a:r>
              <a:rPr lang="en-GB" sz="2400" dirty="0" smtClean="0"/>
              <a:t>Fume cupboard overwhelmed</a:t>
            </a:r>
          </a:p>
          <a:p>
            <a:r>
              <a:rPr lang="en-GB" sz="2400" dirty="0" smtClean="0"/>
              <a:t>Laboratory and adjacent areas evacuated.</a:t>
            </a:r>
          </a:p>
          <a:p>
            <a:r>
              <a:rPr lang="en-GB" sz="2400" dirty="0" smtClean="0"/>
              <a:t>Several people exposed.</a:t>
            </a:r>
          </a:p>
          <a:p>
            <a:r>
              <a:rPr lang="en-GB" sz="2400" dirty="0" smtClean="0"/>
              <a:t>Relied on original small scale process and risk assessment.</a:t>
            </a:r>
          </a:p>
          <a:p>
            <a:pPr marL="0" indent="0">
              <a:buNone/>
            </a:pPr>
            <a:endParaRPr lang="en-GB" sz="2400" dirty="0" smtClean="0"/>
          </a:p>
          <a:p>
            <a:endParaRPr lang="en-GB" sz="2400" dirty="0"/>
          </a:p>
        </p:txBody>
      </p:sp>
      <p:pic>
        <p:nvPicPr>
          <p:cNvPr id="2050" name="Picture 2" descr="N:\Accidents\Investigation Reports\Engineering CNTs\IMG_1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51936" y="2051635"/>
            <a:ext cx="4673280" cy="350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20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1689886" cy="461665"/>
          </a:xfrm>
          <a:prstGeom prst="rect">
            <a:avLst/>
          </a:prstGeom>
        </p:spPr>
        <p:txBody>
          <a:bodyPr wrap="none">
            <a:spAutoFit/>
          </a:bodyPr>
          <a:lstStyle/>
          <a:p>
            <a:r>
              <a:rPr lang="en-GB" sz="2400" dirty="0" smtClean="0">
                <a:solidFill>
                  <a:schemeClr val="bg1"/>
                </a:solidFill>
              </a:rPr>
              <a:t>Next Steps</a:t>
            </a:r>
            <a:endParaRPr lang="en-GB" sz="2400" dirty="0">
              <a:solidFill>
                <a:schemeClr val="bg1"/>
              </a:solidFill>
            </a:endParaRPr>
          </a:p>
        </p:txBody>
      </p:sp>
      <p:sp>
        <p:nvSpPr>
          <p:cNvPr id="3" name="TextBox 2"/>
          <p:cNvSpPr txBox="1"/>
          <p:nvPr/>
        </p:nvSpPr>
        <p:spPr>
          <a:xfrm>
            <a:off x="395536" y="1124744"/>
            <a:ext cx="8352928" cy="5386090"/>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People Strategy - Leadership Strand</a:t>
            </a:r>
          </a:p>
          <a:p>
            <a:pPr marL="742950" lvl="1"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Integrate UCEA/USHA Code into </a:t>
            </a:r>
            <a:r>
              <a:rPr lang="en-US" sz="2000" dirty="0">
                <a:solidFill>
                  <a:srgbClr val="000000"/>
                </a:solidFill>
                <a:latin typeface="Helvetica"/>
                <a:ea typeface="Arial Unicode MS"/>
                <a:cs typeface="Arial Unicode MS"/>
              </a:rPr>
              <a:t>a leadership and competency framework being developed </a:t>
            </a:r>
            <a:r>
              <a:rPr lang="en-US" sz="2000" dirty="0" smtClean="0">
                <a:solidFill>
                  <a:srgbClr val="000000"/>
                </a:solidFill>
                <a:latin typeface="Helvetica"/>
                <a:ea typeface="Arial Unicode MS"/>
                <a:cs typeface="Arial Unicode MS"/>
              </a:rPr>
              <a:t>.</a:t>
            </a:r>
          </a:p>
          <a:p>
            <a:pPr marL="742950" lvl="1"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Develop </a:t>
            </a:r>
            <a:r>
              <a:rPr lang="en-US" sz="2000" dirty="0">
                <a:solidFill>
                  <a:srgbClr val="000000"/>
                </a:solidFill>
                <a:latin typeface="Helvetica"/>
                <a:ea typeface="Arial Unicode MS"/>
                <a:cs typeface="Arial Unicode MS"/>
              </a:rPr>
              <a:t>training and development strategy </a:t>
            </a:r>
            <a:r>
              <a:rPr lang="en-US" sz="2000" dirty="0" smtClean="0">
                <a:solidFill>
                  <a:srgbClr val="000000"/>
                </a:solidFill>
                <a:latin typeface="Helvetica"/>
                <a:ea typeface="Arial Unicode MS"/>
                <a:cs typeface="Arial Unicode MS"/>
              </a:rPr>
              <a:t>to </a:t>
            </a:r>
            <a:r>
              <a:rPr lang="en-US" sz="2000" dirty="0">
                <a:solidFill>
                  <a:srgbClr val="000000"/>
                </a:solidFill>
                <a:latin typeface="Helvetica"/>
                <a:ea typeface="Arial Unicode MS"/>
                <a:cs typeface="Arial Unicode MS"/>
              </a:rPr>
              <a:t>support </a:t>
            </a:r>
            <a:r>
              <a:rPr lang="en-US" sz="2000" dirty="0" smtClean="0">
                <a:solidFill>
                  <a:srgbClr val="000000"/>
                </a:solidFill>
                <a:latin typeface="Helvetica"/>
                <a:ea typeface="Arial Unicode MS"/>
                <a:cs typeface="Arial Unicode MS"/>
              </a:rPr>
              <a:t>this.</a:t>
            </a:r>
            <a:endParaRPr lang="en-GB" sz="2000" dirty="0">
              <a:solidFill>
                <a:srgbClr val="000000"/>
              </a:solidFill>
              <a:latin typeface="Helvetica"/>
              <a:ea typeface="Arial Unicode MS"/>
              <a:cs typeface="Arial Unicode MS"/>
            </a:endParaRPr>
          </a:p>
          <a:p>
            <a:pPr>
              <a:spcAft>
                <a:spcPts val="0"/>
              </a:spcAft>
            </a:pPr>
            <a:r>
              <a:rPr lang="en-US" sz="2000" dirty="0">
                <a:solidFill>
                  <a:srgbClr val="000000"/>
                </a:solidFill>
                <a:latin typeface="Helvetica"/>
                <a:ea typeface="Arial Unicode MS"/>
                <a:cs typeface="Arial Unicode MS"/>
              </a:rPr>
              <a:t> </a:t>
            </a:r>
            <a:endParaRPr lang="en-GB" sz="2000" dirty="0">
              <a:solidFill>
                <a:srgbClr val="000000"/>
              </a:solidFill>
              <a:latin typeface="Helvetica"/>
              <a:ea typeface="Arial Unicode MS"/>
              <a:cs typeface="Arial Unicode MS"/>
            </a:endParaRPr>
          </a:p>
          <a:p>
            <a:pPr marL="285750" indent="-285750">
              <a:spcAft>
                <a:spcPts val="0"/>
              </a:spcAft>
              <a:buFont typeface="Arial" panose="020B0604020202020204" pitchFamily="34" charset="0"/>
              <a:buChar char="•"/>
            </a:pPr>
            <a:r>
              <a:rPr lang="en-US" sz="2000" dirty="0">
                <a:solidFill>
                  <a:srgbClr val="000000"/>
                </a:solidFill>
                <a:latin typeface="Helvetica"/>
                <a:ea typeface="Arial Unicode MS"/>
                <a:cs typeface="Arial Unicode MS"/>
              </a:rPr>
              <a:t>Working with Faculty PVCs and Strategy </a:t>
            </a:r>
            <a:r>
              <a:rPr lang="en-US" sz="2000" dirty="0" smtClean="0">
                <a:solidFill>
                  <a:srgbClr val="000000"/>
                </a:solidFill>
                <a:latin typeface="Helvetica"/>
                <a:ea typeface="Arial Unicode MS"/>
                <a:cs typeface="Arial Unicode MS"/>
              </a:rPr>
              <a:t>Boards</a:t>
            </a:r>
            <a:endParaRPr lang="en-GB" sz="2000" dirty="0" smtClean="0">
              <a:solidFill>
                <a:srgbClr val="000000"/>
              </a:solidFill>
              <a:latin typeface="Helvetica"/>
              <a:ea typeface="Arial Unicode MS"/>
              <a:cs typeface="Arial Unicode MS"/>
            </a:endParaRPr>
          </a:p>
          <a:p>
            <a:pPr marL="742950" lvl="1"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Supporting </a:t>
            </a:r>
            <a:r>
              <a:rPr lang="en-US" sz="2000" dirty="0">
                <a:solidFill>
                  <a:srgbClr val="000000"/>
                </a:solidFill>
                <a:latin typeface="Helvetica"/>
                <a:ea typeface="Arial Unicode MS"/>
                <a:cs typeface="Arial Unicode MS"/>
              </a:rPr>
              <a:t>the new </a:t>
            </a:r>
            <a:r>
              <a:rPr lang="en-US" sz="2000" dirty="0" smtClean="0">
                <a:solidFill>
                  <a:srgbClr val="000000"/>
                </a:solidFill>
                <a:latin typeface="Helvetica"/>
                <a:ea typeface="Arial Unicode MS"/>
                <a:cs typeface="Arial Unicode MS"/>
              </a:rPr>
              <a:t>faculty structures via </a:t>
            </a:r>
            <a:r>
              <a:rPr lang="en-US" sz="2000" dirty="0">
                <a:solidFill>
                  <a:srgbClr val="000000"/>
                </a:solidFill>
                <a:latin typeface="Helvetica"/>
                <a:ea typeface="Arial Unicode MS"/>
                <a:cs typeface="Arial Unicode MS"/>
              </a:rPr>
              <a:t>FPVCs and Strategy </a:t>
            </a:r>
            <a:r>
              <a:rPr lang="en-US" sz="2000" dirty="0" smtClean="0">
                <a:solidFill>
                  <a:srgbClr val="000000"/>
                </a:solidFill>
                <a:latin typeface="Helvetica"/>
                <a:ea typeface="Arial Unicode MS"/>
                <a:cs typeface="Arial Unicode MS"/>
              </a:rPr>
              <a:t>Boards.</a:t>
            </a:r>
          </a:p>
          <a:p>
            <a:pPr marL="742950" lvl="1"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Provision </a:t>
            </a:r>
            <a:r>
              <a:rPr lang="en-US" sz="2000" dirty="0">
                <a:solidFill>
                  <a:srgbClr val="000000"/>
                </a:solidFill>
                <a:latin typeface="Helvetica"/>
                <a:ea typeface="Arial Unicode MS"/>
                <a:cs typeface="Arial Unicode MS"/>
              </a:rPr>
              <a:t>of H&amp;S KPIs and development of Faculty H&amp;S </a:t>
            </a:r>
            <a:r>
              <a:rPr lang="en-US" sz="2000" dirty="0" smtClean="0">
                <a:solidFill>
                  <a:srgbClr val="000000"/>
                </a:solidFill>
                <a:latin typeface="Helvetica"/>
                <a:ea typeface="Arial Unicode MS"/>
                <a:cs typeface="Arial Unicode MS"/>
              </a:rPr>
              <a:t>strategies.</a:t>
            </a:r>
          </a:p>
          <a:p>
            <a:pPr>
              <a:spcAft>
                <a:spcPts val="0"/>
              </a:spcAft>
            </a:pPr>
            <a:endParaRPr lang="en-US" sz="1600" dirty="0" smtClean="0">
              <a:solidFill>
                <a:srgbClr val="000000"/>
              </a:solidFill>
              <a:latin typeface="Helvetica"/>
              <a:ea typeface="Arial Unicode MS"/>
              <a:cs typeface="Arial Unicode MS"/>
            </a:endParaRPr>
          </a:p>
          <a:p>
            <a:pPr marL="285750" indent="-285750">
              <a:spcAft>
                <a:spcPts val="0"/>
              </a:spcAft>
              <a:buFont typeface="Arial" panose="020B0604020202020204" pitchFamily="34" charset="0"/>
              <a:buChar char="•"/>
            </a:pPr>
            <a:r>
              <a:rPr lang="en-US" sz="2000" dirty="0" smtClean="0">
                <a:solidFill>
                  <a:srgbClr val="000000"/>
                </a:solidFill>
                <a:latin typeface="Helvetica"/>
                <a:ea typeface="Arial Unicode MS"/>
                <a:cs typeface="Arial Unicode MS"/>
              </a:rPr>
              <a:t>H&amp;S Performance Indicators for </a:t>
            </a:r>
            <a:r>
              <a:rPr lang="en-US" sz="2000" dirty="0">
                <a:solidFill>
                  <a:srgbClr val="000000"/>
                </a:solidFill>
                <a:latin typeface="Helvetica"/>
                <a:ea typeface="Arial Unicode MS"/>
                <a:cs typeface="Arial Unicode MS"/>
              </a:rPr>
              <a:t>the </a:t>
            </a:r>
            <a:r>
              <a:rPr lang="en-US" sz="2000" dirty="0" smtClean="0">
                <a:solidFill>
                  <a:srgbClr val="000000"/>
                </a:solidFill>
                <a:latin typeface="Helvetica"/>
                <a:ea typeface="Arial Unicode MS"/>
                <a:cs typeface="Arial Unicode MS"/>
              </a:rPr>
              <a:t>Faculties - summary information:</a:t>
            </a:r>
            <a:endParaRPr lang="en-GB" sz="2000" dirty="0">
              <a:solidFill>
                <a:srgbClr val="000000"/>
              </a:solidFill>
              <a:latin typeface="Helvetica"/>
              <a:ea typeface="Arial Unicode MS"/>
              <a:cs typeface="Arial Unicode MS"/>
            </a:endParaRPr>
          </a:p>
          <a:p>
            <a:pPr marL="800100" lvl="1" indent="-342900">
              <a:spcAft>
                <a:spcPts val="0"/>
              </a:spcAft>
              <a:buFont typeface="Arial"/>
              <a:buChar char="•"/>
            </a:pPr>
            <a:r>
              <a:rPr lang="en-US" kern="0" dirty="0">
                <a:solidFill>
                  <a:srgbClr val="000000"/>
                </a:solidFill>
                <a:latin typeface="Helvetica"/>
                <a:ea typeface="Arial Unicode MS"/>
                <a:cs typeface="Arial Unicode MS"/>
              </a:rPr>
              <a:t>Annual H&amp;S Reports</a:t>
            </a:r>
            <a:endParaRPr lang="en-GB" kern="0" dirty="0">
              <a:solidFill>
                <a:srgbClr val="000000"/>
              </a:solidFill>
              <a:latin typeface="Helvetica"/>
              <a:ea typeface="Arial Unicode MS"/>
              <a:cs typeface="Arial Unicode MS"/>
            </a:endParaRPr>
          </a:p>
          <a:p>
            <a:pPr marL="800100" lvl="1" indent="-342900">
              <a:spcAft>
                <a:spcPts val="0"/>
              </a:spcAft>
              <a:buFont typeface="Arial"/>
              <a:buChar char="•"/>
            </a:pPr>
            <a:r>
              <a:rPr lang="en-US" kern="0" dirty="0" smtClean="0">
                <a:solidFill>
                  <a:srgbClr val="000000"/>
                </a:solidFill>
                <a:latin typeface="Helvetica"/>
                <a:ea typeface="Arial Unicode MS"/>
                <a:cs typeface="Arial Unicode MS"/>
              </a:rPr>
              <a:t>Significant </a:t>
            </a:r>
            <a:r>
              <a:rPr lang="en-US" kern="0" dirty="0">
                <a:solidFill>
                  <a:srgbClr val="000000"/>
                </a:solidFill>
                <a:latin typeface="Helvetica"/>
                <a:ea typeface="Arial Unicode MS"/>
                <a:cs typeface="Arial Unicode MS"/>
              </a:rPr>
              <a:t>themes </a:t>
            </a:r>
            <a:r>
              <a:rPr lang="en-US" kern="0" dirty="0" smtClean="0">
                <a:solidFill>
                  <a:srgbClr val="000000"/>
                </a:solidFill>
                <a:latin typeface="Helvetica"/>
                <a:ea typeface="Arial Unicode MS"/>
                <a:cs typeface="Arial Unicode MS"/>
              </a:rPr>
              <a:t>from H&amp;S </a:t>
            </a:r>
            <a:r>
              <a:rPr lang="en-US" kern="0" dirty="0">
                <a:solidFill>
                  <a:srgbClr val="000000"/>
                </a:solidFill>
                <a:latin typeface="Helvetica"/>
                <a:ea typeface="Arial Unicode MS"/>
                <a:cs typeface="Arial Unicode MS"/>
              </a:rPr>
              <a:t>Reviews</a:t>
            </a:r>
            <a:endParaRPr lang="en-GB" kern="0" dirty="0">
              <a:solidFill>
                <a:srgbClr val="000000"/>
              </a:solidFill>
              <a:latin typeface="Helvetica"/>
              <a:ea typeface="Arial Unicode MS"/>
              <a:cs typeface="Arial Unicode MS"/>
            </a:endParaRPr>
          </a:p>
          <a:p>
            <a:pPr marL="800100" lvl="1" indent="-342900">
              <a:spcAft>
                <a:spcPts val="0"/>
              </a:spcAft>
              <a:buFont typeface="Arial"/>
              <a:buChar char="•"/>
            </a:pPr>
            <a:r>
              <a:rPr lang="en-US" kern="0" dirty="0" smtClean="0">
                <a:solidFill>
                  <a:srgbClr val="000000"/>
                </a:solidFill>
                <a:latin typeface="Helvetica"/>
                <a:ea typeface="Arial Unicode MS"/>
                <a:cs typeface="Arial Unicode MS"/>
              </a:rPr>
              <a:t>Significant </a:t>
            </a:r>
            <a:r>
              <a:rPr lang="en-US" kern="0" dirty="0">
                <a:solidFill>
                  <a:srgbClr val="000000"/>
                </a:solidFill>
                <a:latin typeface="Helvetica"/>
                <a:ea typeface="Arial Unicode MS"/>
                <a:cs typeface="Arial Unicode MS"/>
              </a:rPr>
              <a:t>themes </a:t>
            </a:r>
            <a:r>
              <a:rPr lang="en-US" kern="0" dirty="0" smtClean="0">
                <a:solidFill>
                  <a:srgbClr val="000000"/>
                </a:solidFill>
                <a:latin typeface="Helvetica"/>
                <a:ea typeface="Arial Unicode MS"/>
                <a:cs typeface="Arial Unicode MS"/>
              </a:rPr>
              <a:t>Fire </a:t>
            </a:r>
            <a:r>
              <a:rPr lang="en-US" kern="0" dirty="0">
                <a:solidFill>
                  <a:srgbClr val="000000"/>
                </a:solidFill>
                <a:latin typeface="Helvetica"/>
                <a:ea typeface="Arial Unicode MS"/>
                <a:cs typeface="Arial Unicode MS"/>
              </a:rPr>
              <a:t>Risk Assessments</a:t>
            </a:r>
            <a:endParaRPr lang="en-GB" kern="0" dirty="0">
              <a:solidFill>
                <a:srgbClr val="000000"/>
              </a:solidFill>
              <a:latin typeface="Helvetica"/>
              <a:ea typeface="Arial Unicode MS"/>
              <a:cs typeface="Arial Unicode MS"/>
            </a:endParaRPr>
          </a:p>
          <a:p>
            <a:pPr marL="800100" lvl="1" indent="-342900">
              <a:spcAft>
                <a:spcPts val="0"/>
              </a:spcAft>
              <a:buFont typeface="Arial"/>
              <a:buChar char="•"/>
            </a:pPr>
            <a:r>
              <a:rPr lang="en-US" kern="0" dirty="0" smtClean="0">
                <a:solidFill>
                  <a:srgbClr val="000000"/>
                </a:solidFill>
                <a:latin typeface="Helvetica"/>
                <a:ea typeface="Arial Unicode MS"/>
                <a:cs typeface="Arial Unicode MS"/>
              </a:rPr>
              <a:t>Regulatory </a:t>
            </a:r>
            <a:r>
              <a:rPr lang="en-US" kern="0" dirty="0">
                <a:solidFill>
                  <a:srgbClr val="000000"/>
                </a:solidFill>
                <a:latin typeface="Helvetica"/>
                <a:ea typeface="Arial Unicode MS"/>
                <a:cs typeface="Arial Unicode MS"/>
              </a:rPr>
              <a:t>visits to the schools within the faculty</a:t>
            </a:r>
            <a:endParaRPr lang="en-GB" kern="0" dirty="0">
              <a:solidFill>
                <a:srgbClr val="000000"/>
              </a:solidFill>
              <a:latin typeface="Helvetica"/>
              <a:ea typeface="Arial Unicode MS"/>
              <a:cs typeface="Arial Unicode MS"/>
            </a:endParaRPr>
          </a:p>
          <a:p>
            <a:pPr marL="800100" lvl="1" indent="-342900">
              <a:spcAft>
                <a:spcPts val="0"/>
              </a:spcAft>
              <a:buFont typeface="Arial"/>
              <a:buChar char="•"/>
            </a:pPr>
            <a:r>
              <a:rPr lang="en-US" kern="0" dirty="0">
                <a:solidFill>
                  <a:srgbClr val="000000"/>
                </a:solidFill>
                <a:latin typeface="Helvetica"/>
                <a:ea typeface="Arial Unicode MS"/>
                <a:cs typeface="Arial Unicode MS"/>
              </a:rPr>
              <a:t>Incident and fire statistics across the faculty</a:t>
            </a:r>
            <a:r>
              <a:rPr lang="en-US" kern="0" dirty="0" smtClean="0">
                <a:solidFill>
                  <a:srgbClr val="000000"/>
                </a:solidFill>
                <a:latin typeface="Helvetica"/>
                <a:ea typeface="Arial Unicode MS"/>
                <a:cs typeface="Arial Unicode MS"/>
              </a:rPr>
              <a:t>.</a:t>
            </a:r>
          </a:p>
          <a:p>
            <a:pPr marL="800100" lvl="1" indent="-342900">
              <a:spcAft>
                <a:spcPts val="0"/>
              </a:spcAft>
              <a:buFont typeface="Arial"/>
              <a:buChar char="•"/>
            </a:pPr>
            <a:r>
              <a:rPr lang="en-US" kern="0" dirty="0" smtClean="0">
                <a:solidFill>
                  <a:srgbClr val="000000"/>
                </a:solidFill>
                <a:latin typeface="Helvetica"/>
                <a:ea typeface="Arial Unicode MS"/>
                <a:cs typeface="Arial Unicode MS"/>
              </a:rPr>
              <a:t>Statutory Inspection Registers</a:t>
            </a:r>
            <a:endParaRPr lang="en-GB" sz="2000" kern="0" dirty="0">
              <a:solidFill>
                <a:srgbClr val="000000"/>
              </a:solidFill>
              <a:latin typeface="Helvetica"/>
              <a:ea typeface="Arial Unicode MS"/>
              <a:cs typeface="Arial Unicode MS"/>
            </a:endParaRPr>
          </a:p>
        </p:txBody>
      </p:sp>
    </p:spTree>
    <p:extLst>
      <p:ext uri="{BB962C8B-B14F-4D97-AF65-F5344CB8AC3E}">
        <p14:creationId xmlns:p14="http://schemas.microsoft.com/office/powerpoint/2010/main" val="3368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“Rumsfeld Matrix”</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470508"/>
              </p:ext>
            </p:extLst>
          </p:nvPr>
        </p:nvGraphicFramePr>
        <p:xfrm>
          <a:off x="2339752" y="2276872"/>
          <a:ext cx="3883968" cy="2570688"/>
        </p:xfrm>
        <a:graphic>
          <a:graphicData uri="http://schemas.openxmlformats.org/drawingml/2006/table">
            <a:tbl>
              <a:tblPr firstRow="1" bandRow="1">
                <a:tableStyleId>{5C22544A-7EE6-4342-B048-85BDC9FD1C3A}</a:tableStyleId>
              </a:tblPr>
              <a:tblGrid>
                <a:gridCol w="1941984"/>
                <a:gridCol w="1941984"/>
              </a:tblGrid>
              <a:tr h="1285344">
                <a:tc>
                  <a:txBody>
                    <a:bodyPr/>
                    <a:lstStyle/>
                    <a:p>
                      <a:pPr algn="ctr"/>
                      <a:endParaRPr lang="en-GB" dirty="0" smtClean="0"/>
                    </a:p>
                    <a:p>
                      <a:pPr algn="ctr"/>
                      <a:r>
                        <a:rPr lang="en-GB" dirty="0" smtClean="0"/>
                        <a:t>Prudent Measures</a:t>
                      </a:r>
                      <a:endParaRPr lang="en-GB" dirty="0"/>
                    </a:p>
                  </a:txBody>
                  <a:tcPr>
                    <a:solidFill>
                      <a:srgbClr val="92D050"/>
                    </a:solidFill>
                  </a:tcPr>
                </a:tc>
                <a:tc>
                  <a:txBody>
                    <a:bodyPr/>
                    <a:lstStyle/>
                    <a:p>
                      <a:endParaRPr lang="en-GB" dirty="0" smtClean="0"/>
                    </a:p>
                    <a:p>
                      <a:pPr algn="ctr"/>
                      <a:r>
                        <a:rPr lang="en-GB" smtClean="0"/>
                        <a:t>Compliant</a:t>
                      </a:r>
                      <a:endParaRPr lang="en-GB" dirty="0"/>
                    </a:p>
                  </a:txBody>
                  <a:tcPr>
                    <a:solidFill>
                      <a:srgbClr val="92D050"/>
                    </a:solidFill>
                  </a:tcPr>
                </a:tc>
              </a:tr>
              <a:tr h="1285344">
                <a:tc>
                  <a:txBody>
                    <a:bodyPr/>
                    <a:lstStyle/>
                    <a:p>
                      <a:pPr algn="ctr"/>
                      <a:endParaRPr lang="en-GB" dirty="0" smtClean="0"/>
                    </a:p>
                    <a:p>
                      <a:pPr algn="ctr"/>
                      <a:r>
                        <a:rPr lang="en-GB" dirty="0" smtClean="0"/>
                        <a:t>Reasonable assumptions - </a:t>
                      </a:r>
                      <a:r>
                        <a:rPr lang="en-GB" baseline="0" dirty="0" smtClean="0"/>
                        <a:t> </a:t>
                      </a:r>
                    </a:p>
                    <a:p>
                      <a:pPr algn="ctr"/>
                      <a:r>
                        <a:rPr lang="en-GB" baseline="0" dirty="0" smtClean="0"/>
                        <a:t>first principles </a:t>
                      </a:r>
                      <a:endParaRPr lang="en-GB" dirty="0"/>
                    </a:p>
                  </a:txBody>
                  <a:tcPr>
                    <a:solidFill>
                      <a:srgbClr val="FFFF00"/>
                    </a:solidFill>
                  </a:tcPr>
                </a:tc>
                <a:tc>
                  <a:txBody>
                    <a:bodyPr/>
                    <a:lstStyle/>
                    <a:p>
                      <a:pPr algn="ctr"/>
                      <a:endParaRPr lang="en-GB" dirty="0" smtClean="0"/>
                    </a:p>
                    <a:p>
                      <a:pPr algn="ctr"/>
                      <a:r>
                        <a:rPr lang="en-GB" dirty="0" smtClean="0">
                          <a:solidFill>
                            <a:schemeClr val="bg1"/>
                          </a:solidFill>
                        </a:rPr>
                        <a:t>Unknown</a:t>
                      </a:r>
                    </a:p>
                    <a:p>
                      <a:pPr algn="ctr"/>
                      <a:r>
                        <a:rPr lang="en-GB" dirty="0" smtClean="0">
                          <a:solidFill>
                            <a:schemeClr val="bg1"/>
                          </a:solidFill>
                        </a:rPr>
                        <a:t>Known</a:t>
                      </a:r>
                      <a:endParaRPr lang="en-GB" dirty="0">
                        <a:solidFill>
                          <a:schemeClr val="bg1"/>
                        </a:solidFill>
                      </a:endParaRPr>
                    </a:p>
                  </a:txBody>
                  <a:tcPr>
                    <a:solidFill>
                      <a:srgbClr val="FF0000"/>
                    </a:solidFill>
                  </a:tcPr>
                </a:tc>
              </a:tr>
            </a:tbl>
          </a:graphicData>
        </a:graphic>
      </p:graphicFrame>
      <p:cxnSp>
        <p:nvCxnSpPr>
          <p:cNvPr id="6" name="Straight Arrow Connector 5"/>
          <p:cNvCxnSpPr/>
          <p:nvPr/>
        </p:nvCxnSpPr>
        <p:spPr bwMode="auto">
          <a:xfrm flipV="1">
            <a:off x="1691680" y="2276872"/>
            <a:ext cx="0" cy="2592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2339752" y="5301208"/>
            <a:ext cx="38164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2915816" y="5517232"/>
            <a:ext cx="3339376" cy="369332"/>
          </a:xfrm>
          <a:prstGeom prst="rect">
            <a:avLst/>
          </a:prstGeom>
          <a:noFill/>
        </p:spPr>
        <p:txBody>
          <a:bodyPr wrap="none" rtlCol="0">
            <a:spAutoFit/>
          </a:bodyPr>
          <a:lstStyle/>
          <a:p>
            <a:r>
              <a:rPr lang="en-GB" dirty="0" smtClean="0"/>
              <a:t>What should have been known</a:t>
            </a:r>
            <a:endParaRPr lang="en-GB" dirty="0"/>
          </a:p>
        </p:txBody>
      </p:sp>
      <p:sp>
        <p:nvSpPr>
          <p:cNvPr id="10" name="TextBox 9"/>
          <p:cNvSpPr txBox="1"/>
          <p:nvPr/>
        </p:nvSpPr>
        <p:spPr>
          <a:xfrm>
            <a:off x="467544" y="3249850"/>
            <a:ext cx="1008111" cy="923330"/>
          </a:xfrm>
          <a:prstGeom prst="rect">
            <a:avLst/>
          </a:prstGeom>
          <a:noFill/>
        </p:spPr>
        <p:txBody>
          <a:bodyPr wrap="square" rtlCol="0">
            <a:spAutoFit/>
          </a:bodyPr>
          <a:lstStyle/>
          <a:p>
            <a:r>
              <a:rPr lang="en-GB" dirty="0" smtClean="0"/>
              <a:t>What was known</a:t>
            </a:r>
            <a:endParaRPr lang="en-GB" dirty="0"/>
          </a:p>
        </p:txBody>
      </p:sp>
      <p:sp>
        <p:nvSpPr>
          <p:cNvPr id="3" name="TextBox 2"/>
          <p:cNvSpPr txBox="1"/>
          <p:nvPr/>
        </p:nvSpPr>
        <p:spPr>
          <a:xfrm>
            <a:off x="6660232" y="2528838"/>
            <a:ext cx="2016224" cy="1754326"/>
          </a:xfrm>
          <a:prstGeom prst="rect">
            <a:avLst/>
          </a:prstGeom>
          <a:noFill/>
        </p:spPr>
        <p:txBody>
          <a:bodyPr wrap="square" rtlCol="0">
            <a:spAutoFit/>
          </a:bodyPr>
          <a:lstStyle/>
          <a:p>
            <a:r>
              <a:rPr lang="en-GB" dirty="0"/>
              <a:t>I</a:t>
            </a:r>
            <a:r>
              <a:rPr lang="en-GB" dirty="0" smtClean="0"/>
              <a:t>s:</a:t>
            </a:r>
          </a:p>
          <a:p>
            <a:pPr marL="285750" indent="-285750">
              <a:buFont typeface="Arial" panose="020B0604020202020204" pitchFamily="34" charset="0"/>
              <a:buChar char="•"/>
            </a:pPr>
            <a:r>
              <a:rPr lang="en-GB" dirty="0" smtClean="0"/>
              <a:t>what should be known known, </a:t>
            </a:r>
          </a:p>
          <a:p>
            <a:endParaRPr lang="en-GB" dirty="0" smtClean="0"/>
          </a:p>
          <a:p>
            <a:pPr marL="285750" indent="-285750">
              <a:buFont typeface="Arial" panose="020B0604020202020204" pitchFamily="34" charset="0"/>
              <a:buChar char="•"/>
            </a:pPr>
            <a:r>
              <a:rPr lang="en-GB" dirty="0" smtClean="0"/>
              <a:t>what should be done done?</a:t>
            </a:r>
            <a:endParaRPr lang="en-GB" dirty="0"/>
          </a:p>
        </p:txBody>
      </p:sp>
    </p:spTree>
    <p:extLst>
      <p:ext uri="{BB962C8B-B14F-4D97-AF65-F5344CB8AC3E}">
        <p14:creationId xmlns:p14="http://schemas.microsoft.com/office/powerpoint/2010/main" val="28584550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Autofit/>
          </a:bodyPr>
          <a:lstStyle/>
          <a:p>
            <a:r>
              <a:rPr lang="en-GB" sz="1800" dirty="0"/>
              <a:t>New Sentencing Guidelines</a:t>
            </a:r>
          </a:p>
          <a:p>
            <a:r>
              <a:rPr lang="en-GB" sz="1800" dirty="0" smtClean="0"/>
              <a:t>UCEA </a:t>
            </a:r>
            <a:r>
              <a:rPr lang="en-GB" sz="1800" dirty="0"/>
              <a:t>Code of Practice</a:t>
            </a:r>
          </a:p>
          <a:p>
            <a:r>
              <a:rPr lang="en-GB" sz="1800" dirty="0" smtClean="0"/>
              <a:t>Developing H&amp;S </a:t>
            </a:r>
            <a:r>
              <a:rPr lang="en-GB" sz="1800" dirty="0"/>
              <a:t>Management </a:t>
            </a:r>
            <a:endParaRPr lang="en-GB" sz="1800" dirty="0" smtClean="0"/>
          </a:p>
          <a:p>
            <a:pPr lvl="1"/>
            <a:r>
              <a:rPr lang="en-GB" sz="1600" dirty="0" smtClean="0"/>
              <a:t>People Strategy </a:t>
            </a:r>
          </a:p>
          <a:p>
            <a:pPr lvl="1"/>
            <a:r>
              <a:rPr lang="en-GB" sz="1600" dirty="0"/>
              <a:t>Health and safety performance indicators</a:t>
            </a:r>
            <a:endParaRPr lang="en-GB" sz="1800" dirty="0"/>
          </a:p>
          <a:p>
            <a:r>
              <a:rPr lang="en-GB" sz="1800" dirty="0" smtClean="0"/>
              <a:t>Challenges and Incidents</a:t>
            </a:r>
          </a:p>
          <a:p>
            <a:pPr lvl="1"/>
            <a:r>
              <a:rPr lang="en-GB" sz="1600" dirty="0" smtClean="0"/>
              <a:t>Significant </a:t>
            </a:r>
            <a:r>
              <a:rPr lang="en-GB" sz="1600" dirty="0"/>
              <a:t>n</a:t>
            </a:r>
            <a:r>
              <a:rPr lang="en-GB" sz="1600" dirty="0" smtClean="0"/>
              <a:t>ear </a:t>
            </a:r>
            <a:r>
              <a:rPr lang="en-GB" sz="1600" dirty="0"/>
              <a:t>m</a:t>
            </a:r>
            <a:r>
              <a:rPr lang="en-GB" sz="1600" dirty="0" smtClean="0"/>
              <a:t>iss examples</a:t>
            </a:r>
          </a:p>
          <a:p>
            <a:pPr lvl="1"/>
            <a:r>
              <a:rPr lang="en-GB" sz="1600" dirty="0" smtClean="0"/>
              <a:t>HSE review in a research facility</a:t>
            </a:r>
            <a:endParaRPr lang="en-GB" sz="1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24744"/>
            <a:ext cx="371914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529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772400" cy="1057672"/>
          </a:xfrm>
        </p:spPr>
        <p:txBody>
          <a:bodyPr/>
          <a:lstStyle/>
          <a:p>
            <a:r>
              <a:rPr lang="en-US" dirty="0"/>
              <a:t>New sentencing </a:t>
            </a:r>
            <a:r>
              <a:rPr lang="en-US" dirty="0" smtClean="0"/>
              <a:t>guidelines for health and safety offences</a:t>
            </a:r>
            <a:br>
              <a:rPr lang="en-US" dirty="0" smtClean="0"/>
            </a:br>
            <a:endParaRPr lang="en-GB" dirty="0"/>
          </a:p>
        </p:txBody>
      </p:sp>
      <p:sp>
        <p:nvSpPr>
          <p:cNvPr id="3" name="Content Placeholder 2"/>
          <p:cNvSpPr>
            <a:spLocks noGrp="1"/>
          </p:cNvSpPr>
          <p:nvPr>
            <p:ph idx="1"/>
          </p:nvPr>
        </p:nvSpPr>
        <p:spPr>
          <a:xfrm>
            <a:off x="323528" y="2564904"/>
            <a:ext cx="7772400" cy="2057400"/>
          </a:xfrm>
        </p:spPr>
        <p:txBody>
          <a:bodyPr/>
          <a:lstStyle/>
          <a:p>
            <a:r>
              <a:rPr lang="en-GB" dirty="0" smtClean="0">
                <a:hlinkClick r:id="rId3"/>
              </a:rPr>
              <a:t>Sentencing Council Website</a:t>
            </a:r>
            <a:endParaRPr lang="en-GB" dirty="0" smtClean="0"/>
          </a:p>
          <a:p>
            <a:r>
              <a:rPr lang="en-GB" dirty="0" smtClean="0"/>
              <a:t>1st February 2016</a:t>
            </a:r>
          </a:p>
          <a:p>
            <a:r>
              <a:rPr lang="en-GB" dirty="0"/>
              <a:t>Determine Offence Category</a:t>
            </a:r>
          </a:p>
          <a:p>
            <a:pPr lvl="1"/>
            <a:r>
              <a:rPr lang="en-GB" dirty="0" smtClean="0"/>
              <a:t>Culpability</a:t>
            </a:r>
          </a:p>
          <a:p>
            <a:pPr lvl="1"/>
            <a:r>
              <a:rPr lang="en-GB" dirty="0" smtClean="0"/>
              <a:t>Harm</a:t>
            </a:r>
          </a:p>
          <a:p>
            <a:r>
              <a:rPr lang="en-GB" dirty="0" smtClean="0"/>
              <a:t>Size/Wealth of Organisation</a:t>
            </a:r>
          </a:p>
          <a:p>
            <a:r>
              <a:rPr lang="en-GB" dirty="0" smtClean="0"/>
              <a:t>Mitigating/Aggravating Factors</a:t>
            </a:r>
            <a:endParaRPr lang="en-GB" dirty="0"/>
          </a:p>
          <a:p>
            <a:endParaRPr lang="en-GB" dirty="0"/>
          </a:p>
        </p:txBody>
      </p:sp>
      <p:sp>
        <p:nvSpPr>
          <p:cNvPr id="4" name="TextBox 3"/>
          <p:cNvSpPr txBox="1"/>
          <p:nvPr/>
        </p:nvSpPr>
        <p:spPr>
          <a:xfrm>
            <a:off x="611560" y="332656"/>
            <a:ext cx="4285147" cy="584775"/>
          </a:xfrm>
          <a:prstGeom prst="rect">
            <a:avLst/>
          </a:prstGeom>
          <a:noFill/>
        </p:spPr>
        <p:txBody>
          <a:bodyPr wrap="none" rtlCol="0">
            <a:spAutoFit/>
          </a:bodyPr>
          <a:lstStyle/>
          <a:p>
            <a:r>
              <a:rPr lang="en-GB" sz="3200" dirty="0" smtClean="0">
                <a:solidFill>
                  <a:schemeClr val="bg1"/>
                </a:solidFill>
              </a:rPr>
              <a:t>Sentencing Guidelines</a:t>
            </a:r>
            <a:endParaRPr lang="en-GB" sz="3200" dirty="0">
              <a:solidFill>
                <a:schemeClr val="bg1"/>
              </a:solidFill>
            </a:endParaRPr>
          </a:p>
        </p:txBody>
      </p:sp>
    </p:spTree>
    <p:extLst>
      <p:ext uri="{BB962C8B-B14F-4D97-AF65-F5344CB8AC3E}">
        <p14:creationId xmlns:p14="http://schemas.microsoft.com/office/powerpoint/2010/main" val="364188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Culpability</a:t>
            </a:r>
            <a:endParaRPr lang="en-GB" dirty="0"/>
          </a:p>
        </p:txBody>
      </p:sp>
      <p:grpSp>
        <p:nvGrpSpPr>
          <p:cNvPr id="7" name="Group 6"/>
          <p:cNvGrpSpPr/>
          <p:nvPr/>
        </p:nvGrpSpPr>
        <p:grpSpPr>
          <a:xfrm>
            <a:off x="4646257" y="2190245"/>
            <a:ext cx="3910502" cy="1953840"/>
            <a:chOff x="3119995" y="0"/>
            <a:chExt cx="2771179" cy="1662707"/>
          </a:xfrm>
        </p:grpSpPr>
        <p:sp>
          <p:nvSpPr>
            <p:cNvPr id="8" name="Rectangle 7"/>
            <p:cNvSpPr/>
            <p:nvPr/>
          </p:nvSpPr>
          <p:spPr>
            <a:xfrm>
              <a:off x="3119995" y="0"/>
              <a:ext cx="2771179" cy="1662707"/>
            </a:xfrm>
            <a:prstGeom prst="rect">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p:spPr>
        </p:sp>
        <p:sp>
          <p:nvSpPr>
            <p:cNvPr id="9" name="Rectangle 8"/>
            <p:cNvSpPr/>
            <p:nvPr/>
          </p:nvSpPr>
          <p:spPr>
            <a:xfrm>
              <a:off x="3119995" y="0"/>
              <a:ext cx="2771179" cy="1662707"/>
            </a:xfrm>
            <a:prstGeom prst="rect">
              <a:avLst/>
            </a:prstGeom>
            <a:noFill/>
            <a:ln>
              <a:noFill/>
            </a:ln>
            <a:effectLst/>
          </p:spPr>
          <p:txBody>
            <a:bodyPr spcFirstLastPara="0" vert="horz" wrap="square" lIns="72390" tIns="72390" rIns="72390" bIns="7239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smtClean="0">
                  <a:ln>
                    <a:noFill/>
                  </a:ln>
                  <a:solidFill>
                    <a:srgbClr val="FFFFFF"/>
                  </a:solidFill>
                  <a:effectLst/>
                  <a:uLnTx/>
                  <a:uFillTx/>
                  <a:latin typeface="Arial"/>
                  <a:ea typeface="ＭＳ Ｐゴシック"/>
                  <a:cs typeface="+mn-cs"/>
                </a:rPr>
                <a:t>High</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smtClean="0">
                  <a:ln>
                    <a:noFill/>
                  </a:ln>
                  <a:solidFill>
                    <a:srgbClr val="FFFFFF"/>
                  </a:solidFill>
                  <a:effectLst/>
                  <a:uLnTx/>
                  <a:uFillTx/>
                  <a:latin typeface="Arial"/>
                  <a:ea typeface="ＭＳ Ｐゴシック"/>
                  <a:cs typeface="+mn-cs"/>
                </a:rPr>
                <a:t>Far below appropriate standard</a:t>
              </a:r>
            </a:p>
            <a:p>
              <a:pPr lvl="0" algn="ctr" defTabSz="844550">
                <a:lnSpc>
                  <a:spcPct val="90000"/>
                </a:lnSpc>
                <a:spcBef>
                  <a:spcPct val="0"/>
                </a:spcBef>
                <a:spcAft>
                  <a:spcPct val="35000"/>
                </a:spcAft>
              </a:pPr>
              <a:r>
                <a:rPr lang="en-GB" sz="1900" dirty="0">
                  <a:solidFill>
                    <a:srgbClr val="FFFFFF"/>
                  </a:solidFill>
                  <a:ea typeface="ＭＳ Ｐゴシック"/>
                </a:rPr>
                <a:t>Not remedying recognised </a:t>
              </a:r>
              <a:r>
                <a:rPr lang="en-GB" sz="1900" dirty="0" smtClean="0">
                  <a:solidFill>
                    <a:srgbClr val="FFFFFF"/>
                  </a:solidFill>
                  <a:ea typeface="ＭＳ Ｐゴシック"/>
                </a:rPr>
                <a:t>problems</a:t>
              </a:r>
            </a:p>
            <a:p>
              <a:pPr lvl="0" algn="ctr" defTabSz="844550">
                <a:lnSpc>
                  <a:spcPct val="90000"/>
                </a:lnSpc>
                <a:spcBef>
                  <a:spcPct val="0"/>
                </a:spcBef>
                <a:spcAft>
                  <a:spcPct val="35000"/>
                </a:spcAft>
              </a:pPr>
              <a:r>
                <a:rPr lang="en-GB" sz="1900" dirty="0" smtClean="0">
                  <a:solidFill>
                    <a:srgbClr val="FFFFFF"/>
                  </a:solidFill>
                  <a:ea typeface="ＭＳ Ｐゴシック"/>
                </a:rPr>
                <a:t>Serious or systematic failings</a:t>
              </a:r>
              <a:endParaRPr lang="en-GB" sz="1900" dirty="0">
                <a:solidFill>
                  <a:srgbClr val="FFFFFF"/>
                </a:solidFill>
                <a:ea typeface="ＭＳ Ｐゴシック"/>
              </a:endParaRPr>
            </a:p>
          </p:txBody>
        </p:sp>
      </p:grpSp>
      <p:grpSp>
        <p:nvGrpSpPr>
          <p:cNvPr id="13" name="Group 12"/>
          <p:cNvGrpSpPr/>
          <p:nvPr/>
        </p:nvGrpSpPr>
        <p:grpSpPr>
          <a:xfrm>
            <a:off x="4623121" y="4354555"/>
            <a:ext cx="3910502" cy="1953840"/>
            <a:chOff x="3119995" y="1859669"/>
            <a:chExt cx="2771179" cy="1662707"/>
          </a:xfrm>
        </p:grpSpPr>
        <p:sp>
          <p:nvSpPr>
            <p:cNvPr id="14" name="Rectangle 13"/>
            <p:cNvSpPr/>
            <p:nvPr/>
          </p:nvSpPr>
          <p:spPr>
            <a:xfrm>
              <a:off x="3119995" y="1859669"/>
              <a:ext cx="2771179" cy="166270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ectangle 14"/>
            <p:cNvSpPr/>
            <p:nvPr/>
          </p:nvSpPr>
          <p:spPr>
            <a:xfrm>
              <a:off x="3119995" y="1859669"/>
              <a:ext cx="2771179" cy="1662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Low</a:t>
              </a:r>
            </a:p>
            <a:p>
              <a:pPr lvl="0" algn="ctr" defTabSz="844550">
                <a:lnSpc>
                  <a:spcPct val="90000"/>
                </a:lnSpc>
                <a:spcBef>
                  <a:spcPct val="0"/>
                </a:spcBef>
                <a:spcAft>
                  <a:spcPct val="35000"/>
                </a:spcAft>
              </a:pPr>
              <a:r>
                <a:rPr lang="en-GB" sz="1900" kern="1200" dirty="0" smtClean="0"/>
                <a:t>Did not fall far short of appropriate standard</a:t>
              </a:r>
              <a:endParaRPr lang="en-GB" sz="1900" kern="1200" dirty="0"/>
            </a:p>
          </p:txBody>
        </p:sp>
      </p:grpSp>
      <p:grpSp>
        <p:nvGrpSpPr>
          <p:cNvPr id="16" name="Group 15"/>
          <p:cNvGrpSpPr/>
          <p:nvPr/>
        </p:nvGrpSpPr>
        <p:grpSpPr>
          <a:xfrm>
            <a:off x="392938" y="4347559"/>
            <a:ext cx="3910502" cy="1953840"/>
            <a:chOff x="167691" y="1859669"/>
            <a:chExt cx="2771179" cy="1662707"/>
          </a:xfrm>
        </p:grpSpPr>
        <p:sp>
          <p:nvSpPr>
            <p:cNvPr id="17" name="Rectangle 16"/>
            <p:cNvSpPr/>
            <p:nvPr/>
          </p:nvSpPr>
          <p:spPr>
            <a:xfrm>
              <a:off x="167691" y="1859669"/>
              <a:ext cx="2771179" cy="166270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Rectangle 17"/>
            <p:cNvSpPr/>
            <p:nvPr/>
          </p:nvSpPr>
          <p:spPr>
            <a:xfrm>
              <a:off x="167691" y="1859669"/>
              <a:ext cx="2771179" cy="1662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Medium</a:t>
              </a:r>
            </a:p>
            <a:p>
              <a:pPr lvl="0" algn="ctr" defTabSz="844550">
                <a:lnSpc>
                  <a:spcPct val="90000"/>
                </a:lnSpc>
                <a:spcBef>
                  <a:spcPct val="0"/>
                </a:spcBef>
                <a:spcAft>
                  <a:spcPct val="35000"/>
                </a:spcAft>
              </a:pPr>
              <a:r>
                <a:rPr lang="en-US" sz="1900" dirty="0"/>
                <a:t>Between high and low</a:t>
              </a:r>
            </a:p>
            <a:p>
              <a:pPr lvl="0" algn="ctr" defTabSz="844550">
                <a:lnSpc>
                  <a:spcPct val="90000"/>
                </a:lnSpc>
                <a:spcBef>
                  <a:spcPct val="0"/>
                </a:spcBef>
                <a:spcAft>
                  <a:spcPct val="35000"/>
                </a:spcAft>
              </a:pPr>
              <a:r>
                <a:rPr lang="en-US" sz="1900" dirty="0"/>
                <a:t>Fell below appropriate standard,</a:t>
              </a:r>
            </a:p>
            <a:p>
              <a:pPr lvl="0" algn="ctr" defTabSz="844550">
                <a:lnSpc>
                  <a:spcPct val="90000"/>
                </a:lnSpc>
                <a:spcBef>
                  <a:spcPct val="0"/>
                </a:spcBef>
                <a:spcAft>
                  <a:spcPct val="35000"/>
                </a:spcAft>
              </a:pPr>
              <a:r>
                <a:rPr lang="en-US" sz="1900" dirty="0"/>
                <a:t>Systems in place but not adequately implemented</a:t>
              </a:r>
              <a:r>
                <a:rPr lang="en-US" sz="1900" dirty="0" smtClean="0"/>
                <a:t>.</a:t>
              </a:r>
              <a:endParaRPr lang="en-US" sz="1900" dirty="0"/>
            </a:p>
          </p:txBody>
        </p:sp>
      </p:grpSp>
      <p:grpSp>
        <p:nvGrpSpPr>
          <p:cNvPr id="19" name="Group 18"/>
          <p:cNvGrpSpPr/>
          <p:nvPr/>
        </p:nvGrpSpPr>
        <p:grpSpPr>
          <a:xfrm>
            <a:off x="395537" y="2201388"/>
            <a:ext cx="3910502" cy="1953840"/>
            <a:chOff x="138261" y="551"/>
            <a:chExt cx="2771179" cy="1662707"/>
          </a:xfrm>
        </p:grpSpPr>
        <p:sp>
          <p:nvSpPr>
            <p:cNvPr id="20" name="Rectangle 19"/>
            <p:cNvSpPr/>
            <p:nvPr/>
          </p:nvSpPr>
          <p:spPr>
            <a:xfrm>
              <a:off x="138261" y="551"/>
              <a:ext cx="2771179" cy="166270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20"/>
            <p:cNvSpPr/>
            <p:nvPr/>
          </p:nvSpPr>
          <p:spPr>
            <a:xfrm>
              <a:off x="138261" y="551"/>
              <a:ext cx="2771179" cy="1662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Very High</a:t>
              </a:r>
            </a:p>
            <a:p>
              <a:pPr lvl="0" algn="ctr" defTabSz="844550">
                <a:lnSpc>
                  <a:spcPct val="90000"/>
                </a:lnSpc>
                <a:spcBef>
                  <a:spcPct val="0"/>
                </a:spcBef>
                <a:spcAft>
                  <a:spcPct val="35000"/>
                </a:spcAft>
              </a:pPr>
              <a:r>
                <a:rPr lang="en-GB" sz="1900" kern="1200" dirty="0" smtClean="0"/>
                <a:t>Deliberate breach or flagrant disregard of the law</a:t>
              </a:r>
              <a:endParaRPr lang="en-GB" sz="1900" kern="1200" dirty="0"/>
            </a:p>
          </p:txBody>
        </p:sp>
      </p:grpSp>
      <p:sp>
        <p:nvSpPr>
          <p:cNvPr id="22" name="TextBox 21"/>
          <p:cNvSpPr txBox="1"/>
          <p:nvPr/>
        </p:nvSpPr>
        <p:spPr>
          <a:xfrm>
            <a:off x="611560" y="332656"/>
            <a:ext cx="4285147" cy="584775"/>
          </a:xfrm>
          <a:prstGeom prst="rect">
            <a:avLst/>
          </a:prstGeom>
          <a:noFill/>
        </p:spPr>
        <p:txBody>
          <a:bodyPr wrap="none" rtlCol="0">
            <a:spAutoFit/>
          </a:bodyPr>
          <a:lstStyle/>
          <a:p>
            <a:r>
              <a:rPr lang="en-GB" sz="3200" dirty="0" smtClean="0">
                <a:solidFill>
                  <a:schemeClr val="bg1"/>
                </a:solidFill>
              </a:rPr>
              <a:t>Sentencing Guidelines</a:t>
            </a:r>
            <a:endParaRPr lang="en-GB" sz="3200" dirty="0">
              <a:solidFill>
                <a:schemeClr val="bg1"/>
              </a:solidFill>
            </a:endParaRPr>
          </a:p>
        </p:txBody>
      </p:sp>
    </p:spTree>
    <p:extLst>
      <p:ext uri="{BB962C8B-B14F-4D97-AF65-F5344CB8AC3E}">
        <p14:creationId xmlns:p14="http://schemas.microsoft.com/office/powerpoint/2010/main" val="41055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7772400" cy="1512168"/>
          </a:xfrm>
        </p:spPr>
        <p:txBody>
          <a:bodyPr/>
          <a:lstStyle/>
          <a:p>
            <a:r>
              <a:rPr lang="en-GB" sz="2800" dirty="0"/>
              <a:t>Harm</a:t>
            </a:r>
            <a:r>
              <a:rPr lang="en-GB" sz="1800" dirty="0"/>
              <a:t> </a:t>
            </a:r>
            <a:r>
              <a:rPr lang="en-GB" sz="1800" dirty="0" smtClean="0"/>
              <a:t/>
            </a:r>
            <a:br>
              <a:rPr lang="en-GB" sz="1800" dirty="0" smtClean="0"/>
            </a:br>
            <a:r>
              <a:rPr lang="en-GB" sz="1800" dirty="0" smtClean="0"/>
              <a:t>Categorised </a:t>
            </a:r>
            <a:r>
              <a:rPr lang="en-GB" sz="1800" dirty="0"/>
              <a:t>according </a:t>
            </a:r>
            <a:r>
              <a:rPr lang="en-GB" sz="1800" dirty="0" smtClean="0"/>
              <a:t>to severity and likelihood:</a:t>
            </a:r>
            <a:r>
              <a:rPr lang="en-GB" sz="1800" dirty="0"/>
              <a:t/>
            </a:r>
            <a:br>
              <a:rPr lang="en-GB" sz="1800" dirty="0"/>
            </a:br>
            <a:r>
              <a:rPr lang="en-GB" sz="1800" dirty="0" smtClean="0"/>
              <a:t>- Death </a:t>
            </a:r>
            <a:r>
              <a:rPr lang="en-GB" sz="1800" dirty="0"/>
              <a:t>or life </a:t>
            </a:r>
            <a:r>
              <a:rPr lang="en-GB" sz="1800" dirty="0" smtClean="0"/>
              <a:t>limiting (Level A)</a:t>
            </a:r>
            <a:r>
              <a:rPr lang="en-GB" sz="1800" dirty="0"/>
              <a:t/>
            </a:r>
            <a:br>
              <a:rPr lang="en-GB" sz="1800" dirty="0"/>
            </a:br>
            <a:r>
              <a:rPr lang="en-GB" sz="1800" dirty="0" smtClean="0"/>
              <a:t>- Significant </a:t>
            </a:r>
            <a:r>
              <a:rPr lang="en-GB" sz="1800" dirty="0"/>
              <a:t>long term impact of life </a:t>
            </a:r>
            <a:r>
              <a:rPr lang="en-GB" sz="1800" dirty="0" smtClean="0"/>
              <a:t>quality (Level B)</a:t>
            </a:r>
            <a:r>
              <a:rPr lang="en-GB" sz="1800" dirty="0"/>
              <a:t/>
            </a:r>
            <a:br>
              <a:rPr lang="en-GB" sz="1800" dirty="0"/>
            </a:br>
            <a:r>
              <a:rPr lang="en-GB" sz="1800" dirty="0" smtClean="0"/>
              <a:t>- Other cases (Level C)</a:t>
            </a:r>
            <a:r>
              <a:rPr lang="en-GB" sz="1800" dirty="0"/>
              <a:t/>
            </a:r>
            <a:br>
              <a:rPr lang="en-GB" sz="1800" dirty="0"/>
            </a:br>
            <a:endParaRPr lang="en-GB" sz="3600" dirty="0"/>
          </a:p>
        </p:txBody>
      </p:sp>
      <p:sp>
        <p:nvSpPr>
          <p:cNvPr id="3" name="Content Placeholder 2"/>
          <p:cNvSpPr>
            <a:spLocks noGrp="1"/>
          </p:cNvSpPr>
          <p:nvPr>
            <p:ph idx="1"/>
          </p:nvPr>
        </p:nvSpPr>
        <p:spPr>
          <a:xfrm>
            <a:off x="381000" y="2924944"/>
            <a:ext cx="7772400" cy="1494656"/>
          </a:xfrm>
        </p:spPr>
        <p:txBody>
          <a:bodyPr>
            <a:normAutofit/>
          </a:bodyPr>
          <a:lstStyle/>
          <a:p>
            <a:endParaRPr lang="en-GB" dirty="0" smtClean="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0" y="2777877"/>
            <a:ext cx="8964612"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332656"/>
            <a:ext cx="4285147" cy="584775"/>
          </a:xfrm>
          <a:prstGeom prst="rect">
            <a:avLst/>
          </a:prstGeom>
          <a:noFill/>
        </p:spPr>
        <p:txBody>
          <a:bodyPr wrap="none" rtlCol="0">
            <a:spAutoFit/>
          </a:bodyPr>
          <a:lstStyle/>
          <a:p>
            <a:r>
              <a:rPr lang="en-GB" sz="3200" dirty="0" smtClean="0">
                <a:solidFill>
                  <a:schemeClr val="bg1"/>
                </a:solidFill>
              </a:rPr>
              <a:t>Sentencing Guidelines</a:t>
            </a:r>
            <a:endParaRPr lang="en-GB" sz="3200" dirty="0">
              <a:solidFill>
                <a:schemeClr val="bg1"/>
              </a:solidFill>
            </a:endParaRPr>
          </a:p>
        </p:txBody>
      </p:sp>
    </p:spTree>
    <p:extLst>
      <p:ext uri="{BB962C8B-B14F-4D97-AF65-F5344CB8AC3E}">
        <p14:creationId xmlns:p14="http://schemas.microsoft.com/office/powerpoint/2010/main" val="34341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Penalties</a:t>
            </a:r>
            <a:endParaRPr lang="en-GB" dirty="0"/>
          </a:p>
        </p:txBody>
      </p:sp>
      <p:sp>
        <p:nvSpPr>
          <p:cNvPr id="3" name="Content Placeholder 2"/>
          <p:cNvSpPr>
            <a:spLocks noGrp="1"/>
          </p:cNvSpPr>
          <p:nvPr>
            <p:ph idx="1"/>
          </p:nvPr>
        </p:nvSpPr>
        <p:spPr>
          <a:xfrm>
            <a:off x="396639" y="1772816"/>
            <a:ext cx="8351825" cy="4956795"/>
          </a:xfrm>
        </p:spPr>
        <p:txBody>
          <a:bodyPr>
            <a:normAutofit/>
          </a:bodyPr>
          <a:lstStyle/>
          <a:p>
            <a:r>
              <a:rPr lang="en-GB" dirty="0" smtClean="0"/>
              <a:t>Large Organisation – Income &gt;£50m</a:t>
            </a:r>
          </a:p>
          <a:p>
            <a:endParaRPr lang="en-GB" dirty="0"/>
          </a:p>
          <a:p>
            <a:endParaRPr lang="en-GB" dirty="0" smtClean="0"/>
          </a:p>
          <a:p>
            <a:endParaRPr lang="en-GB" dirty="0" smtClean="0"/>
          </a:p>
          <a:p>
            <a:pPr marL="0" indent="0">
              <a:buNone/>
            </a:pPr>
            <a:endParaRPr lang="en-GB" dirty="0"/>
          </a:p>
          <a:p>
            <a:endParaRPr lang="en-GB" dirty="0" smtClean="0"/>
          </a:p>
          <a:p>
            <a:pPr marL="0" indent="0">
              <a:buNone/>
            </a:pPr>
            <a:endParaRPr lang="en-GB" dirty="0" smtClean="0"/>
          </a:p>
          <a:p>
            <a:pPr marL="0" indent="0">
              <a:buNone/>
            </a:pPr>
            <a:endParaRPr lang="en-GB" dirty="0"/>
          </a:p>
          <a:p>
            <a:pPr marL="0" indent="0">
              <a:buNone/>
            </a:pPr>
            <a:endParaRPr lang="en-GB" dirty="0"/>
          </a:p>
          <a:p>
            <a:r>
              <a:rPr lang="en-GB" dirty="0" smtClean="0"/>
              <a:t>Very Large - proportionate adjustment possible</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30574"/>
            <a:ext cx="5927551" cy="356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16216" y="2276872"/>
            <a:ext cx="2304256" cy="3416320"/>
          </a:xfrm>
          <a:prstGeom prst="rect">
            <a:avLst/>
          </a:prstGeom>
          <a:noFill/>
        </p:spPr>
        <p:txBody>
          <a:bodyPr wrap="square" rtlCol="0">
            <a:spAutoFit/>
          </a:bodyPr>
          <a:lstStyle/>
          <a:p>
            <a:r>
              <a:rPr lang="en-GB" dirty="0" smtClean="0"/>
              <a:t>Culpability</a:t>
            </a:r>
          </a:p>
          <a:p>
            <a:r>
              <a:rPr lang="en-GB" dirty="0" smtClean="0"/>
              <a:t>Medium - systems not adequately implemented</a:t>
            </a:r>
          </a:p>
          <a:p>
            <a:endParaRPr lang="en-GB" dirty="0" smtClean="0"/>
          </a:p>
          <a:p>
            <a:r>
              <a:rPr lang="en-GB" dirty="0" smtClean="0"/>
              <a:t>Harm-</a:t>
            </a:r>
          </a:p>
          <a:p>
            <a:r>
              <a:rPr lang="en-GB" dirty="0" smtClean="0"/>
              <a:t>Significant long-term condition </a:t>
            </a:r>
          </a:p>
          <a:p>
            <a:endParaRPr lang="en-GB" dirty="0"/>
          </a:p>
          <a:p>
            <a:r>
              <a:rPr lang="en-GB" dirty="0" smtClean="0"/>
              <a:t>Medium likelihood</a:t>
            </a:r>
          </a:p>
          <a:p>
            <a:endParaRPr lang="en-GB" dirty="0" smtClean="0"/>
          </a:p>
          <a:p>
            <a:r>
              <a:rPr lang="en-GB" dirty="0" smtClean="0"/>
              <a:t>Harm Category 3</a:t>
            </a:r>
            <a:endParaRPr lang="en-GB" dirty="0"/>
          </a:p>
        </p:txBody>
      </p:sp>
      <p:cxnSp>
        <p:nvCxnSpPr>
          <p:cNvPr id="8" name="Straight Arrow Connector 7"/>
          <p:cNvCxnSpPr/>
          <p:nvPr/>
        </p:nvCxnSpPr>
        <p:spPr bwMode="auto">
          <a:xfrm flipH="1">
            <a:off x="1691680" y="2708920"/>
            <a:ext cx="4824536" cy="17281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flipV="1">
            <a:off x="1396828" y="4905164"/>
            <a:ext cx="5112567"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Oval 11"/>
          <p:cNvSpPr/>
          <p:nvPr/>
        </p:nvSpPr>
        <p:spPr bwMode="auto">
          <a:xfrm>
            <a:off x="3059833" y="4797151"/>
            <a:ext cx="1080120" cy="216025"/>
          </a:xfrm>
          <a:prstGeom prst="ellipse">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Times" pitchFamily="-8" charset="0"/>
            </a:endParaRPr>
          </a:p>
        </p:txBody>
      </p:sp>
      <p:sp>
        <p:nvSpPr>
          <p:cNvPr id="14" name="Oval 13"/>
          <p:cNvSpPr/>
          <p:nvPr/>
        </p:nvSpPr>
        <p:spPr bwMode="auto">
          <a:xfrm>
            <a:off x="4499992" y="4797152"/>
            <a:ext cx="2009403" cy="216025"/>
          </a:xfrm>
          <a:prstGeom prst="ellipse">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Times" pitchFamily="-8" charset="0"/>
            </a:endParaRPr>
          </a:p>
        </p:txBody>
      </p:sp>
      <p:sp>
        <p:nvSpPr>
          <p:cNvPr id="11" name="TextBox 10"/>
          <p:cNvSpPr txBox="1"/>
          <p:nvPr/>
        </p:nvSpPr>
        <p:spPr>
          <a:xfrm>
            <a:off x="611560" y="332656"/>
            <a:ext cx="4285147" cy="584775"/>
          </a:xfrm>
          <a:prstGeom prst="rect">
            <a:avLst/>
          </a:prstGeom>
          <a:noFill/>
        </p:spPr>
        <p:txBody>
          <a:bodyPr wrap="none" rtlCol="0">
            <a:spAutoFit/>
          </a:bodyPr>
          <a:lstStyle/>
          <a:p>
            <a:r>
              <a:rPr lang="en-GB" sz="3200" dirty="0" smtClean="0">
                <a:solidFill>
                  <a:schemeClr val="bg1"/>
                </a:solidFill>
              </a:rPr>
              <a:t>Sentencing Guidelines</a:t>
            </a:r>
            <a:endParaRPr lang="en-GB" sz="3200" dirty="0">
              <a:solidFill>
                <a:schemeClr val="bg1"/>
              </a:solidFill>
            </a:endParaRPr>
          </a:p>
        </p:txBody>
      </p:sp>
    </p:spTree>
    <p:extLst>
      <p:ext uri="{BB962C8B-B14F-4D97-AF65-F5344CB8AC3E}">
        <p14:creationId xmlns:p14="http://schemas.microsoft.com/office/powerpoint/2010/main" val="34544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Individuals</a:t>
            </a:r>
            <a:endParaRPr lang="en-GB" dirty="0"/>
          </a:p>
        </p:txBody>
      </p:sp>
      <p:sp>
        <p:nvSpPr>
          <p:cNvPr id="3" name="Content Placeholder 2"/>
          <p:cNvSpPr>
            <a:spLocks noGrp="1"/>
          </p:cNvSpPr>
          <p:nvPr>
            <p:ph idx="1"/>
          </p:nvPr>
        </p:nvSpPr>
        <p:spPr>
          <a:xfrm>
            <a:off x="539552" y="1909936"/>
            <a:ext cx="6264696" cy="3816424"/>
          </a:xfrm>
        </p:spPr>
        <p:txBody>
          <a:bodyPr>
            <a:normAutofit fontScale="92500" lnSpcReduction="20000"/>
          </a:bodyPr>
          <a:lstStyle/>
          <a:p>
            <a:r>
              <a:rPr lang="en-GB" dirty="0" smtClean="0"/>
              <a:t>Culpability and Harm</a:t>
            </a:r>
          </a:p>
          <a:p>
            <a:pPr lvl="1"/>
            <a:r>
              <a:rPr lang="en-GB" dirty="0" smtClean="0"/>
              <a:t>Deliberate or fragrant disregard</a:t>
            </a:r>
          </a:p>
          <a:p>
            <a:pPr lvl="1"/>
            <a:r>
              <a:rPr lang="en-GB" dirty="0" smtClean="0"/>
              <a:t>Foresight of or wilful blindness of the risk</a:t>
            </a:r>
          </a:p>
          <a:p>
            <a:pPr marL="457200" lvl="1" indent="0">
              <a:buNone/>
            </a:pPr>
            <a:r>
              <a:rPr lang="en-GB" dirty="0" smtClean="0"/>
              <a:t>	Scenario</a:t>
            </a:r>
          </a:p>
          <a:p>
            <a:pPr lvl="2"/>
            <a:r>
              <a:rPr lang="en-GB" dirty="0" smtClean="0"/>
              <a:t>Cavalier approach to risk assessment or controls that places others at risk</a:t>
            </a:r>
          </a:p>
          <a:p>
            <a:pPr lvl="1"/>
            <a:r>
              <a:rPr lang="en-GB" dirty="0" smtClean="0"/>
              <a:t>Act or omission short of reasonable care</a:t>
            </a:r>
          </a:p>
          <a:p>
            <a:pPr lvl="1"/>
            <a:r>
              <a:rPr lang="en-GB" dirty="0" smtClean="0"/>
              <a:t>Minimal fault</a:t>
            </a:r>
          </a:p>
          <a:p>
            <a:pPr lvl="2"/>
            <a:r>
              <a:rPr lang="en-GB" dirty="0" smtClean="0"/>
              <a:t>Significant efforts but controls inadequate</a:t>
            </a:r>
          </a:p>
          <a:p>
            <a:pPr lvl="2"/>
            <a:r>
              <a:rPr lang="en-GB" dirty="0" smtClean="0"/>
              <a:t>No warning/indication</a:t>
            </a:r>
          </a:p>
          <a:p>
            <a:pPr lvl="2"/>
            <a:r>
              <a:rPr lang="en-GB" dirty="0" smtClean="0"/>
              <a:t>Minor isolated failings</a:t>
            </a:r>
          </a:p>
          <a:p>
            <a:endParaRPr lang="en-GB" dirty="0" smtClean="0"/>
          </a:p>
          <a:p>
            <a:pPr marL="0" indent="0">
              <a:buNone/>
            </a:pPr>
            <a:endParaRPr lang="en-GB" dirty="0"/>
          </a:p>
        </p:txBody>
      </p:sp>
      <p:sp>
        <p:nvSpPr>
          <p:cNvPr id="4" name="Up Arrow 3"/>
          <p:cNvSpPr/>
          <p:nvPr/>
        </p:nvSpPr>
        <p:spPr bwMode="auto">
          <a:xfrm>
            <a:off x="7884369" y="1928597"/>
            <a:ext cx="432048" cy="316835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Times" pitchFamily="-8" charset="0"/>
            </a:endParaRPr>
          </a:p>
        </p:txBody>
      </p:sp>
      <p:sp>
        <p:nvSpPr>
          <p:cNvPr id="5" name="TextBox 4"/>
          <p:cNvSpPr txBox="1"/>
          <p:nvPr/>
        </p:nvSpPr>
        <p:spPr>
          <a:xfrm>
            <a:off x="7298805" y="2318562"/>
            <a:ext cx="1872208" cy="646331"/>
          </a:xfrm>
          <a:prstGeom prst="rect">
            <a:avLst/>
          </a:prstGeom>
          <a:noFill/>
        </p:spPr>
        <p:txBody>
          <a:bodyPr vert="horz" wrap="square" rtlCol="0">
            <a:spAutoFit/>
          </a:bodyPr>
          <a:lstStyle/>
          <a:p>
            <a:r>
              <a:rPr lang="en-GB" dirty="0" smtClean="0"/>
              <a:t>Fines or Imprisonment</a:t>
            </a:r>
            <a:endParaRPr lang="en-GB" dirty="0"/>
          </a:p>
        </p:txBody>
      </p:sp>
      <p:sp>
        <p:nvSpPr>
          <p:cNvPr id="6" name="TextBox 5"/>
          <p:cNvSpPr txBox="1"/>
          <p:nvPr/>
        </p:nvSpPr>
        <p:spPr>
          <a:xfrm>
            <a:off x="611560" y="332656"/>
            <a:ext cx="4285147" cy="584775"/>
          </a:xfrm>
          <a:prstGeom prst="rect">
            <a:avLst/>
          </a:prstGeom>
          <a:noFill/>
        </p:spPr>
        <p:txBody>
          <a:bodyPr wrap="none" rtlCol="0">
            <a:spAutoFit/>
          </a:bodyPr>
          <a:lstStyle/>
          <a:p>
            <a:r>
              <a:rPr lang="en-GB" sz="3200" dirty="0" smtClean="0">
                <a:solidFill>
                  <a:schemeClr val="bg1"/>
                </a:solidFill>
              </a:rPr>
              <a:t>Sentencing Guidelines</a:t>
            </a:r>
            <a:endParaRPr lang="en-GB" sz="3200" dirty="0">
              <a:solidFill>
                <a:schemeClr val="bg1"/>
              </a:solidFill>
            </a:endParaRPr>
          </a:p>
        </p:txBody>
      </p:sp>
    </p:spTree>
    <p:extLst>
      <p:ext uri="{BB962C8B-B14F-4D97-AF65-F5344CB8AC3E}">
        <p14:creationId xmlns:p14="http://schemas.microsoft.com/office/powerpoint/2010/main" val="9782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53" y="1063328"/>
            <a:ext cx="2448270" cy="382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767320"/>
            <a:ext cx="2674819" cy="3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409" y="2562024"/>
            <a:ext cx="2736304" cy="387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132111"/>
            <a:ext cx="2736302" cy="387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0197"/>
            <a:ext cx="6264694" cy="1261884"/>
          </a:xfrm>
          <a:prstGeom prst="rect">
            <a:avLst/>
          </a:prstGeom>
        </p:spPr>
        <p:txBody>
          <a:bodyPr wrap="square">
            <a:spAutoFit/>
          </a:bodyPr>
          <a:lstStyle/>
          <a:p>
            <a:pPr algn="ctr" fontAlgn="base">
              <a:spcBef>
                <a:spcPct val="0"/>
              </a:spcBef>
              <a:spcAft>
                <a:spcPct val="0"/>
              </a:spcAft>
            </a:pPr>
            <a:r>
              <a:rPr lang="en-GB" sz="3200" b="1" dirty="0" smtClean="0">
                <a:solidFill>
                  <a:srgbClr val="FFFFFF"/>
                </a:solidFill>
              </a:rPr>
              <a:t>UCEA/USHA</a:t>
            </a:r>
            <a:r>
              <a:rPr lang="en-GB" sz="2400" b="1" dirty="0" smtClean="0">
                <a:solidFill>
                  <a:srgbClr val="FFFFFF"/>
                </a:solidFill>
              </a:rPr>
              <a:t> Code</a:t>
            </a:r>
          </a:p>
          <a:p>
            <a:pPr algn="ctr" fontAlgn="base">
              <a:spcBef>
                <a:spcPct val="0"/>
              </a:spcBef>
              <a:spcAft>
                <a:spcPct val="0"/>
              </a:spcAft>
            </a:pPr>
            <a:r>
              <a:rPr lang="en-GB" sz="2000" b="1" dirty="0" smtClean="0">
                <a:solidFill>
                  <a:schemeClr val="bg1"/>
                </a:solidFill>
              </a:rPr>
              <a:t>LEADERSHIP </a:t>
            </a:r>
            <a:r>
              <a:rPr lang="en-GB" sz="2000" b="1" dirty="0">
                <a:solidFill>
                  <a:schemeClr val="bg1"/>
                </a:solidFill>
              </a:rPr>
              <a:t>&amp; MANAGEMENT OF H&amp;S </a:t>
            </a:r>
            <a:r>
              <a:rPr lang="en-GB" sz="2000" b="1" dirty="0" smtClean="0">
                <a:solidFill>
                  <a:schemeClr val="bg1"/>
                </a:solidFill>
              </a:rPr>
              <a:t>in  HEIs</a:t>
            </a:r>
            <a:endParaRPr lang="en-GB" sz="2000" b="1" dirty="0">
              <a:solidFill>
                <a:schemeClr val="bg1"/>
              </a:solidFill>
            </a:endParaRPr>
          </a:p>
          <a:p>
            <a:pPr algn="ctr" fontAlgn="base">
              <a:spcBef>
                <a:spcPct val="0"/>
              </a:spcBef>
              <a:spcAft>
                <a:spcPct val="0"/>
              </a:spcAft>
            </a:pPr>
            <a:endParaRPr lang="en-GB" sz="2400" b="1" dirty="0">
              <a:solidFill>
                <a:srgbClr val="FFFFFF"/>
              </a:solidFill>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2963512"/>
            <a:ext cx="2668411" cy="379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49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052736"/>
            <a:ext cx="4896544" cy="5663089"/>
          </a:xfrm>
          <a:prstGeom prst="rect">
            <a:avLst/>
          </a:prstGeom>
          <a:noFill/>
        </p:spPr>
        <p:txBody>
          <a:bodyPr wrap="square" rtlCol="0">
            <a:spAutoFit/>
          </a:bodyPr>
          <a:lstStyle/>
          <a:p>
            <a:pPr fontAlgn="base">
              <a:spcBef>
                <a:spcPct val="0"/>
              </a:spcBef>
              <a:spcAft>
                <a:spcPct val="0"/>
              </a:spcAft>
            </a:pPr>
            <a:r>
              <a:rPr lang="en-GB" sz="2400" dirty="0" smtClean="0">
                <a:solidFill>
                  <a:srgbClr val="000000"/>
                </a:solidFill>
              </a:rPr>
              <a:t>Five tiers of management:</a:t>
            </a:r>
          </a:p>
          <a:p>
            <a:pPr fontAlgn="base">
              <a:spcBef>
                <a:spcPct val="0"/>
              </a:spcBef>
              <a:spcAft>
                <a:spcPct val="0"/>
              </a:spcAft>
            </a:pPr>
            <a:endParaRPr lang="en-GB" sz="2400" dirty="0" smtClean="0">
              <a:solidFill>
                <a:srgbClr val="000000"/>
              </a:solidFill>
            </a:endParaRPr>
          </a:p>
          <a:p>
            <a:pPr marL="742950" lvl="1" indent="-285750" fontAlgn="base">
              <a:spcBef>
                <a:spcPct val="0"/>
              </a:spcBef>
              <a:spcAft>
                <a:spcPct val="0"/>
              </a:spcAft>
              <a:buFont typeface="Arial" panose="020B0604020202020204" pitchFamily="34" charset="0"/>
              <a:buChar char="•"/>
            </a:pPr>
            <a:r>
              <a:rPr lang="en-GB" sz="2000" dirty="0" smtClean="0">
                <a:solidFill>
                  <a:srgbClr val="000000"/>
                </a:solidFill>
              </a:rPr>
              <a:t>Council</a:t>
            </a:r>
          </a:p>
          <a:p>
            <a:pPr lvl="1" fontAlgn="base">
              <a:spcBef>
                <a:spcPct val="0"/>
              </a:spcBef>
              <a:spcAft>
                <a:spcPct val="0"/>
              </a:spcAft>
            </a:pPr>
            <a:endParaRPr lang="en-GB" sz="2000" dirty="0" smtClean="0">
              <a:solidFill>
                <a:srgbClr val="000000"/>
              </a:solidFill>
            </a:endParaRPr>
          </a:p>
          <a:p>
            <a:pPr marL="742950" lvl="1" indent="-285750" fontAlgn="base">
              <a:spcBef>
                <a:spcPct val="0"/>
              </a:spcBef>
              <a:spcAft>
                <a:spcPct val="0"/>
              </a:spcAft>
              <a:buFont typeface="Arial" panose="020B0604020202020204" pitchFamily="34" charset="0"/>
              <a:buChar char="•"/>
            </a:pPr>
            <a:r>
              <a:rPr lang="en-GB" sz="2000" dirty="0" smtClean="0">
                <a:solidFill>
                  <a:srgbClr val="000000"/>
                </a:solidFill>
              </a:rPr>
              <a:t>University Executive Board</a:t>
            </a:r>
          </a:p>
          <a:p>
            <a:pPr marL="742950" lvl="1" indent="-285750" fontAlgn="base">
              <a:spcBef>
                <a:spcPct val="0"/>
              </a:spcBef>
              <a:spcAft>
                <a:spcPct val="0"/>
              </a:spcAft>
              <a:buFont typeface="Arial" panose="020B0604020202020204" pitchFamily="34" charset="0"/>
              <a:buChar char="•"/>
            </a:pPr>
            <a:endParaRPr lang="en-GB" sz="2000" dirty="0" smtClean="0">
              <a:solidFill>
                <a:srgbClr val="000000"/>
              </a:solidFill>
            </a:endParaRPr>
          </a:p>
          <a:p>
            <a:pPr marL="742950" lvl="1" indent="-285750" fontAlgn="base">
              <a:spcBef>
                <a:spcPct val="0"/>
              </a:spcBef>
              <a:spcAft>
                <a:spcPct val="0"/>
              </a:spcAft>
              <a:buFont typeface="Arial" panose="020B0604020202020204" pitchFamily="34" charset="0"/>
              <a:buChar char="•"/>
            </a:pPr>
            <a:r>
              <a:rPr lang="en-GB" sz="2000" dirty="0" smtClean="0"/>
              <a:t>Senior Mangers:</a:t>
            </a:r>
          </a:p>
          <a:p>
            <a:pPr marL="1200150" lvl="2" indent="-285750" fontAlgn="base">
              <a:spcBef>
                <a:spcPct val="0"/>
              </a:spcBef>
              <a:spcAft>
                <a:spcPct val="0"/>
              </a:spcAft>
              <a:buFont typeface="Arial" panose="020B0604020202020204" pitchFamily="34" charset="0"/>
              <a:buChar char="•"/>
            </a:pPr>
            <a:r>
              <a:rPr lang="en-GB" dirty="0" smtClean="0"/>
              <a:t>Heads </a:t>
            </a:r>
            <a:r>
              <a:rPr lang="en-GB" dirty="0"/>
              <a:t>o</a:t>
            </a:r>
            <a:r>
              <a:rPr lang="en-GB" dirty="0" smtClean="0"/>
              <a:t>f School/Divisions</a:t>
            </a:r>
          </a:p>
          <a:p>
            <a:pPr marL="1200150" lvl="2" indent="-285750" fontAlgn="base">
              <a:spcBef>
                <a:spcPct val="0"/>
              </a:spcBef>
              <a:spcAft>
                <a:spcPct val="0"/>
              </a:spcAft>
              <a:buFont typeface="Arial" panose="020B0604020202020204" pitchFamily="34" charset="0"/>
              <a:buChar char="•"/>
            </a:pPr>
            <a:r>
              <a:rPr lang="en-GB" dirty="0" smtClean="0"/>
              <a:t>Directors of Professional Services[PS]</a:t>
            </a:r>
          </a:p>
          <a:p>
            <a:pPr marL="742950" lvl="1" indent="-285750" fontAlgn="base">
              <a:spcBef>
                <a:spcPct val="0"/>
              </a:spcBef>
              <a:spcAft>
                <a:spcPct val="0"/>
              </a:spcAft>
              <a:buFont typeface="Arial" panose="020B0604020202020204" pitchFamily="34" charset="0"/>
              <a:buChar char="•"/>
            </a:pPr>
            <a:endParaRPr lang="en-GB" sz="2000" dirty="0" smtClean="0">
              <a:solidFill>
                <a:srgbClr val="000000"/>
              </a:solidFill>
            </a:endParaRPr>
          </a:p>
          <a:p>
            <a:pPr marL="742950" lvl="1" indent="-285750" fontAlgn="base">
              <a:spcBef>
                <a:spcPct val="0"/>
              </a:spcBef>
              <a:spcAft>
                <a:spcPct val="0"/>
              </a:spcAft>
              <a:buFont typeface="Arial" panose="020B0604020202020204" pitchFamily="34" charset="0"/>
              <a:buChar char="•"/>
            </a:pPr>
            <a:r>
              <a:rPr lang="en-GB" sz="2000" dirty="0" smtClean="0">
                <a:solidFill>
                  <a:srgbClr val="000000"/>
                </a:solidFill>
              </a:rPr>
              <a:t>Senior Academics/ Principal Investigators/ PS Mangers</a:t>
            </a:r>
          </a:p>
          <a:p>
            <a:pPr lvl="1" fontAlgn="base">
              <a:spcBef>
                <a:spcPct val="0"/>
              </a:spcBef>
              <a:spcAft>
                <a:spcPct val="0"/>
              </a:spcAft>
            </a:pPr>
            <a:endParaRPr lang="en-GB" sz="2000" dirty="0" smtClean="0">
              <a:solidFill>
                <a:srgbClr val="000000"/>
              </a:solidFill>
            </a:endParaRPr>
          </a:p>
          <a:p>
            <a:pPr marL="742950" lvl="1" indent="-285750" fontAlgn="base">
              <a:spcBef>
                <a:spcPct val="0"/>
              </a:spcBef>
              <a:spcAft>
                <a:spcPct val="0"/>
              </a:spcAft>
              <a:buFont typeface="Arial" panose="020B0604020202020204" pitchFamily="34" charset="0"/>
              <a:buChar char="•"/>
            </a:pPr>
            <a:r>
              <a:rPr lang="en-GB" sz="2000" dirty="0" smtClean="0">
                <a:solidFill>
                  <a:srgbClr val="000000"/>
                </a:solidFill>
              </a:rPr>
              <a:t>Laboratory/ Technical Supervisors/managers and </a:t>
            </a:r>
          </a:p>
          <a:p>
            <a:pPr lvl="1" fontAlgn="base">
              <a:spcBef>
                <a:spcPct val="0"/>
              </a:spcBef>
              <a:spcAft>
                <a:spcPct val="0"/>
              </a:spcAft>
            </a:pPr>
            <a:r>
              <a:rPr lang="en-GB" sz="2000" dirty="0" smtClean="0">
                <a:solidFill>
                  <a:srgbClr val="000000"/>
                </a:solidFill>
              </a:rPr>
              <a:t>    service supervisors</a:t>
            </a:r>
            <a:endParaRPr lang="en-GB" sz="2000" dirty="0">
              <a:solidFill>
                <a:srgbClr val="000000"/>
              </a:solidFill>
            </a:endParaRPr>
          </a:p>
          <a:p>
            <a:pPr fontAlgn="base">
              <a:spcBef>
                <a:spcPct val="0"/>
              </a:spcBef>
              <a:spcAft>
                <a:spcPct val="0"/>
              </a:spcAft>
            </a:pPr>
            <a:endParaRPr lang="en-GB" sz="20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3911540" cy="541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1560" y="260648"/>
            <a:ext cx="3289683" cy="523220"/>
          </a:xfrm>
          <a:prstGeom prst="rect">
            <a:avLst/>
          </a:prstGeom>
        </p:spPr>
        <p:txBody>
          <a:bodyPr wrap="none">
            <a:spAutoFit/>
          </a:bodyPr>
          <a:lstStyle/>
          <a:p>
            <a:pPr algn="ctr" fontAlgn="base">
              <a:spcBef>
                <a:spcPct val="0"/>
              </a:spcBef>
              <a:spcAft>
                <a:spcPct val="0"/>
              </a:spcAft>
            </a:pPr>
            <a:r>
              <a:rPr lang="en-GB" sz="2800" b="1" dirty="0">
                <a:solidFill>
                  <a:srgbClr val="FFFFFF"/>
                </a:solidFill>
              </a:rPr>
              <a:t>UCEA/USHA</a:t>
            </a:r>
            <a:r>
              <a:rPr lang="en-GB" sz="2000" b="1" dirty="0">
                <a:solidFill>
                  <a:srgbClr val="FFFFFF"/>
                </a:solidFill>
              </a:rPr>
              <a:t> </a:t>
            </a:r>
            <a:r>
              <a:rPr lang="en-GB" sz="2800" b="1" dirty="0">
                <a:solidFill>
                  <a:srgbClr val="FFFFFF"/>
                </a:solidFill>
              </a:rPr>
              <a:t>Code</a:t>
            </a:r>
          </a:p>
        </p:txBody>
      </p:sp>
    </p:spTree>
    <p:extLst>
      <p:ext uri="{BB962C8B-B14F-4D97-AF65-F5344CB8AC3E}">
        <p14:creationId xmlns:p14="http://schemas.microsoft.com/office/powerpoint/2010/main" val="3461694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Nottingha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2139</TotalTime>
  <Words>3499</Words>
  <Application>Microsoft Office PowerPoint</Application>
  <PresentationFormat>On-screen Show (4:3)</PresentationFormat>
  <Paragraphs>386</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 Unicode MS</vt:lpstr>
      <vt:lpstr>MS PGothic</vt:lpstr>
      <vt:lpstr>MS PGothic</vt:lpstr>
      <vt:lpstr>Arial</vt:lpstr>
      <vt:lpstr>Calibri</vt:lpstr>
      <vt:lpstr>Helvetica</vt:lpstr>
      <vt:lpstr>Tahoma</vt:lpstr>
      <vt:lpstr>Times</vt:lpstr>
      <vt:lpstr>2_Nottingham Theme</vt:lpstr>
      <vt:lpstr>Leading and Managing Health and Safety  The Risk from Unknown Knowns.    </vt:lpstr>
      <vt:lpstr>Outline</vt:lpstr>
      <vt:lpstr>New sentencing guidelines for health and safety offences </vt:lpstr>
      <vt:lpstr>Culpability</vt:lpstr>
      <vt:lpstr>Harm  Categorised according to severity and likelihood: - Death or life limiting (Level A) - Significant long term impact of life quality (Level B) - Other cases (Level C) </vt:lpstr>
      <vt:lpstr>Penalties</vt:lpstr>
      <vt:lpstr>Individuals</vt:lpstr>
      <vt:lpstr>PowerPoint Presentation</vt:lpstr>
      <vt:lpstr>PowerPoint Presentation</vt:lpstr>
      <vt:lpstr>PowerPoint Presentation</vt:lpstr>
      <vt:lpstr>PowerPoint Presentation</vt:lpstr>
      <vt:lpstr>Multi-layered Defences</vt:lpstr>
      <vt:lpstr>Performance Indicators</vt:lpstr>
      <vt:lpstr>HSE Investigation Risk Assessment, SOPs, Training and Supervision </vt:lpstr>
      <vt:lpstr>Challenges </vt:lpstr>
      <vt:lpstr>Component failure - no injury near miss.</vt:lpstr>
      <vt:lpstr>Exposure to acid fumes </vt:lpstr>
      <vt:lpstr>PowerPoint Presentation</vt:lpstr>
      <vt:lpstr>“Rumsfeld Matrix”</vt:lpstr>
    </vt:vector>
  </TitlesOfParts>
  <Company>University Of Nottingham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and Managing Health and Safety</dc:title>
  <dc:creator>Sutherland John</dc:creator>
  <cp:lastModifiedBy>Sutherland John</cp:lastModifiedBy>
  <cp:revision>130</cp:revision>
  <dcterms:created xsi:type="dcterms:W3CDTF">2016-02-01T11:06:41Z</dcterms:created>
  <dcterms:modified xsi:type="dcterms:W3CDTF">2016-07-22T10:35:15Z</dcterms:modified>
</cp:coreProperties>
</file>