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312" r:id="rId5"/>
    <p:sldId id="315" r:id="rId6"/>
    <p:sldId id="343" r:id="rId7"/>
    <p:sldId id="329" r:id="rId8"/>
    <p:sldId id="331" r:id="rId9"/>
    <p:sldId id="320" r:id="rId10"/>
    <p:sldId id="322" r:id="rId11"/>
    <p:sldId id="324" r:id="rId12"/>
    <p:sldId id="326" r:id="rId13"/>
    <p:sldId id="333" r:id="rId14"/>
    <p:sldId id="335" r:id="rId15"/>
    <p:sldId id="337" r:id="rId16"/>
    <p:sldId id="339" r:id="rId17"/>
    <p:sldId id="327"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id="{59DC7A46-0650-F346-85BA-CBD8695D50F3}">
          <p14:sldIdLst/>
        </p14:section>
        <p14:section name="Title slides" id="{40E0B22D-E7B1-427C-A099-0F753BE7F146}">
          <p14:sldIdLst>
            <p14:sldId id="312"/>
          </p14:sldIdLst>
        </p14:section>
        <p14:section name="Divider slides" id="{78E251D3-DC5E-4B4A-A6B4-4A4589DFF5DC}">
          <p14:sldIdLst/>
        </p14:section>
        <p14:section name="Content slides" id="{E4CE66D5-51B2-4221-BDE9-EB6FBEC7E7C7}">
          <p14:sldIdLst>
            <p14:sldId id="315"/>
            <p14:sldId id="343"/>
            <p14:sldId id="329"/>
            <p14:sldId id="331"/>
            <p14:sldId id="320"/>
            <p14:sldId id="322"/>
            <p14:sldId id="324"/>
            <p14:sldId id="326"/>
            <p14:sldId id="333"/>
            <p14:sldId id="335"/>
            <p14:sldId id="337"/>
            <p14:sldId id="339"/>
            <p14:sldId id="327"/>
          </p14:sldIdLst>
        </p14:section>
        <p14:section name="End slide" id="{25243ED0-1CFE-497A-9F6C-FBC3ECF0C538}">
          <p14:sldIdLst>
            <p14:sldId id="288"/>
          </p14:sldIdLst>
        </p14:section>
        <p14:section name="Useful Objects" id="{5370DAAF-79BA-DE48-9C93-E68413160B1F}">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01805-42A4-494D-94D1-4D6E59EC5D64}" v="24" dt="2020-12-07T07:24:59.011"/>
    <p1510:client id="{AC13F2F4-19E4-4614-B9C3-535B29FED8D6}" v="12" dt="2020-12-07T07:27:23.414"/>
    <p1510:client id="{B0B58EB0-9FD1-495F-18FB-2E44F3441CAA}" v="14" dt="2020-11-19T12:21:55.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531" autoAdjust="0"/>
  </p:normalViewPr>
  <p:slideViewPr>
    <p:cSldViewPr snapToGrid="0">
      <p:cViewPr varScale="1">
        <p:scale>
          <a:sx n="123" d="100"/>
          <a:sy n="123" d="100"/>
        </p:scale>
        <p:origin x="63" y="48"/>
      </p:cViewPr>
      <p:guideLst>
        <p:guide orient="horz" pos="2205"/>
        <p:guide pos="3840"/>
        <p:guide pos="312"/>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151" d="100"/>
          <a:sy n="151" d="100"/>
        </p:scale>
        <p:origin x="4640" y="200"/>
      </p:cViewPr>
      <p:guideLst/>
    </p:cSldViewPr>
  </p:notesViewPr>
  <p:gridSpacing cx="182880" cy="18288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Partington" userId="S::anne.partington@nottingham.ac.uk::0d0791f2-8b12-40b0-b9b7-8c5ef82c809b" providerId="AD" clId="Web-{B0B58EB0-9FD1-495F-18FB-2E44F3441CAA}"/>
    <pc:docChg chg="modSld">
      <pc:chgData name="Anne Partington" userId="S::anne.partington@nottingham.ac.uk::0d0791f2-8b12-40b0-b9b7-8c5ef82c809b" providerId="AD" clId="Web-{B0B58EB0-9FD1-495F-18FB-2E44F3441CAA}" dt="2020-11-19T12:21:55.375" v="13"/>
      <pc:docMkLst>
        <pc:docMk/>
      </pc:docMkLst>
      <pc:sldChg chg="addSp modSp">
        <pc:chgData name="Anne Partington" userId="S::anne.partington@nottingham.ac.uk::0d0791f2-8b12-40b0-b9b7-8c5ef82c809b" providerId="AD" clId="Web-{B0B58EB0-9FD1-495F-18FB-2E44F3441CAA}" dt="2020-11-19T12:21:15.859" v="9"/>
        <pc:sldMkLst>
          <pc:docMk/>
          <pc:sldMk cId="1163868109" sldId="315"/>
        </pc:sldMkLst>
        <pc:spChg chg="add mod">
          <ac:chgData name="Anne Partington" userId="S::anne.partington@nottingham.ac.uk::0d0791f2-8b12-40b0-b9b7-8c5ef82c809b" providerId="AD" clId="Web-{B0B58EB0-9FD1-495F-18FB-2E44F3441CAA}" dt="2020-11-19T12:21:15.859" v="9"/>
          <ac:spMkLst>
            <pc:docMk/>
            <pc:sldMk cId="1163868109" sldId="315"/>
            <ac:spMk id="5" creationId="{FEBB93F9-8B2C-4F25-B3A2-F94FC56AA249}"/>
          </ac:spMkLst>
        </pc:spChg>
      </pc:sldChg>
      <pc:sldChg chg="modSp">
        <pc:chgData name="Anne Partington" userId="S::anne.partington@nottingham.ac.uk::0d0791f2-8b12-40b0-b9b7-8c5ef82c809b" providerId="AD" clId="Web-{B0B58EB0-9FD1-495F-18FB-2E44F3441CAA}" dt="2020-11-19T12:21:34.062" v="12"/>
        <pc:sldMkLst>
          <pc:docMk/>
          <pc:sldMk cId="2028119227" sldId="317"/>
        </pc:sldMkLst>
        <pc:graphicFrameChg chg="mod modGraphic">
          <ac:chgData name="Anne Partington" userId="S::anne.partington@nottingham.ac.uk::0d0791f2-8b12-40b0-b9b7-8c5ef82c809b" providerId="AD" clId="Web-{B0B58EB0-9FD1-495F-18FB-2E44F3441CAA}" dt="2020-11-19T12:21:34.062" v="12"/>
          <ac:graphicFrameMkLst>
            <pc:docMk/>
            <pc:sldMk cId="2028119227" sldId="317"/>
            <ac:graphicFrameMk id="7" creationId="{E1EE0743-1AED-4F5E-9143-350E0C5FE896}"/>
          </ac:graphicFrameMkLst>
        </pc:graphicFrameChg>
      </pc:sldChg>
      <pc:sldChg chg="addSp delSp modSp">
        <pc:chgData name="Anne Partington" userId="S::anne.partington@nottingham.ac.uk::0d0791f2-8b12-40b0-b9b7-8c5ef82c809b" providerId="AD" clId="Web-{B0B58EB0-9FD1-495F-18FB-2E44F3441CAA}" dt="2020-11-19T12:21:55.375" v="13"/>
        <pc:sldMkLst>
          <pc:docMk/>
          <pc:sldMk cId="254876645" sldId="323"/>
        </pc:sldMkLst>
        <pc:spChg chg="del">
          <ac:chgData name="Anne Partington" userId="S::anne.partington@nottingham.ac.uk::0d0791f2-8b12-40b0-b9b7-8c5ef82c809b" providerId="AD" clId="Web-{B0B58EB0-9FD1-495F-18FB-2E44F3441CAA}" dt="2020-11-19T12:21:55.375" v="13"/>
          <ac:spMkLst>
            <pc:docMk/>
            <pc:sldMk cId="254876645" sldId="323"/>
            <ac:spMk id="3" creationId="{41E291B1-F0F9-4D3F-BA95-F91B444DD934}"/>
          </ac:spMkLst>
        </pc:spChg>
        <pc:spChg chg="add mod">
          <ac:chgData name="Anne Partington" userId="S::anne.partington@nottingham.ac.uk::0d0791f2-8b12-40b0-b9b7-8c5ef82c809b" providerId="AD" clId="Web-{B0B58EB0-9FD1-495F-18FB-2E44F3441CAA}" dt="2020-11-19T12:21:55.375" v="13"/>
          <ac:spMkLst>
            <pc:docMk/>
            <pc:sldMk cId="254876645" sldId="323"/>
            <ac:spMk id="5" creationId="{8AB1E0E0-D2E3-4EB0-8816-B455B43521F2}"/>
          </ac:spMkLst>
        </pc:spChg>
      </pc:sldChg>
    </pc:docChg>
  </pc:docChgLst>
  <pc:docChgLst>
    <pc:chgData name="Anne Partington" userId="S::anne.partington@nottingham.ac.uk::0d0791f2-8b12-40b0-b9b7-8c5ef82c809b" providerId="AD" clId="Web-{AC13F2F4-19E4-4614-B9C3-535B29FED8D6}"/>
    <pc:docChg chg="modSld">
      <pc:chgData name="Anne Partington" userId="S::anne.partington@nottingham.ac.uk::0d0791f2-8b12-40b0-b9b7-8c5ef82c809b" providerId="AD" clId="Web-{AC13F2F4-19E4-4614-B9C3-535B29FED8D6}" dt="2020-12-07T07:27:20.883" v="9" actId="20577"/>
      <pc:docMkLst>
        <pc:docMk/>
      </pc:docMkLst>
      <pc:sldChg chg="modSp">
        <pc:chgData name="Anne Partington" userId="S::anne.partington@nottingham.ac.uk::0d0791f2-8b12-40b0-b9b7-8c5ef82c809b" providerId="AD" clId="Web-{AC13F2F4-19E4-4614-B9C3-535B29FED8D6}" dt="2020-12-07T07:27:20.883" v="9" actId="20577"/>
        <pc:sldMkLst>
          <pc:docMk/>
          <pc:sldMk cId="531780016" sldId="331"/>
        </pc:sldMkLst>
        <pc:spChg chg="mod">
          <ac:chgData name="Anne Partington" userId="S::anne.partington@nottingham.ac.uk::0d0791f2-8b12-40b0-b9b7-8c5ef82c809b" providerId="AD" clId="Web-{AC13F2F4-19E4-4614-B9C3-535B29FED8D6}" dt="2020-12-07T07:27:20.586" v="8" actId="20577"/>
          <ac:spMkLst>
            <pc:docMk/>
            <pc:sldMk cId="531780016" sldId="331"/>
            <ac:spMk id="11" creationId="{BD89945E-066C-44FD-95CA-13504D227FE7}"/>
          </ac:spMkLst>
        </pc:spChg>
        <pc:spChg chg="mod">
          <ac:chgData name="Anne Partington" userId="S::anne.partington@nottingham.ac.uk::0d0791f2-8b12-40b0-b9b7-8c5ef82c809b" providerId="AD" clId="Web-{AC13F2F4-19E4-4614-B9C3-535B29FED8D6}" dt="2020-12-07T07:27:20.883" v="9" actId="20577"/>
          <ac:spMkLst>
            <pc:docMk/>
            <pc:sldMk cId="531780016" sldId="331"/>
            <ac:spMk id="16" creationId="{83F9985A-80E2-49B4-959D-9035AFDBF89A}"/>
          </ac:spMkLst>
        </pc:spChg>
      </pc:sldChg>
    </pc:docChg>
  </pc:docChgLst>
  <pc:docChgLst>
    <pc:chgData name="Anne Partington" userId="S::anne.partington@nottingham.ac.uk::0d0791f2-8b12-40b0-b9b7-8c5ef82c809b" providerId="AD" clId="Web-{40201805-42A4-494D-94D1-4D6E59EC5D64}"/>
    <pc:docChg chg="modSld">
      <pc:chgData name="Anne Partington" userId="S::anne.partington@nottingham.ac.uk::0d0791f2-8b12-40b0-b9b7-8c5ef82c809b" providerId="AD" clId="Web-{40201805-42A4-494D-94D1-4D6E59EC5D64}" dt="2020-12-07T07:24:59.011" v="23" actId="20577"/>
      <pc:docMkLst>
        <pc:docMk/>
      </pc:docMkLst>
      <pc:sldChg chg="modSp">
        <pc:chgData name="Anne Partington" userId="S::anne.partington@nottingham.ac.uk::0d0791f2-8b12-40b0-b9b7-8c5ef82c809b" providerId="AD" clId="Web-{40201805-42A4-494D-94D1-4D6E59EC5D64}" dt="2020-12-07T07:24:59.011" v="23" actId="20577"/>
        <pc:sldMkLst>
          <pc:docMk/>
          <pc:sldMk cId="531780016" sldId="331"/>
        </pc:sldMkLst>
        <pc:spChg chg="mod">
          <ac:chgData name="Anne Partington" userId="S::anne.partington@nottingham.ac.uk::0d0791f2-8b12-40b0-b9b7-8c5ef82c809b" providerId="AD" clId="Web-{40201805-42A4-494D-94D1-4D6E59EC5D64}" dt="2020-12-07T07:24:59.011" v="23" actId="20577"/>
          <ac:spMkLst>
            <pc:docMk/>
            <pc:sldMk cId="531780016" sldId="331"/>
            <ac:spMk id="4" creationId="{9DBB9179-F549-4377-8057-181AE04F53D2}"/>
          </ac:spMkLst>
        </pc:spChg>
        <pc:spChg chg="mod">
          <ac:chgData name="Anne Partington" userId="S::anne.partington@nottingham.ac.uk::0d0791f2-8b12-40b0-b9b7-8c5ef82c809b" providerId="AD" clId="Web-{40201805-42A4-494D-94D1-4D6E59EC5D64}" dt="2020-12-07T07:24:05.398" v="5" actId="20577"/>
          <ac:spMkLst>
            <pc:docMk/>
            <pc:sldMk cId="531780016" sldId="331"/>
            <ac:spMk id="11" creationId="{BD89945E-066C-44FD-95CA-13504D227FE7}"/>
          </ac:spMkLst>
        </pc:spChg>
        <pc:spChg chg="mod">
          <ac:chgData name="Anne Partington" userId="S::anne.partington@nottingham.ac.uk::0d0791f2-8b12-40b0-b9b7-8c5ef82c809b" providerId="AD" clId="Web-{40201805-42A4-494D-94D1-4D6E59EC5D64}" dt="2020-12-07T07:24:21.290" v="9" actId="20577"/>
          <ac:spMkLst>
            <pc:docMk/>
            <pc:sldMk cId="531780016" sldId="331"/>
            <ac:spMk id="16" creationId="{83F9985A-80E2-49B4-959D-9035AFDBF89A}"/>
          </ac:spMkLst>
        </pc:spChg>
        <pc:spChg chg="mod">
          <ac:chgData name="Anne Partington" userId="S::anne.partington@nottingham.ac.uk::0d0791f2-8b12-40b0-b9b7-8c5ef82c809b" providerId="AD" clId="Web-{40201805-42A4-494D-94D1-4D6E59EC5D64}" dt="2020-12-07T07:24:07.883" v="6" actId="1076"/>
          <ac:spMkLst>
            <pc:docMk/>
            <pc:sldMk cId="531780016" sldId="331"/>
            <ac:spMk id="17" creationId="{DEC850C2-1532-4EB9-8063-B3FE62340C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The University of Nottingham</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D04BF2-D7DF-479C-9EF9-FF247B43B6E6}" type="datetime1">
              <a:rPr lang="en-GB" smtClean="0"/>
              <a:t>06/12/2020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Your Department Name etc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DEDAF-6BFF-4ECB-9F4E-2D4AAE5E0143}" type="slidenum">
              <a:rPr lang="en-GB" smtClean="0"/>
              <a:t>‹#›</a:t>
            </a:fld>
            <a:endParaRPr lang="en-GB"/>
          </a:p>
        </p:txBody>
      </p:sp>
    </p:spTree>
    <p:extLst>
      <p:ext uri="{BB962C8B-B14F-4D97-AF65-F5344CB8AC3E}">
        <p14:creationId xmlns:p14="http://schemas.microsoft.com/office/powerpoint/2010/main" val="767663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The University of Nottingham</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84AD9-1202-424F-8F1E-1DE5EBE3F39C}" type="datetime1">
              <a:rPr lang="en-GB" smtClean="0"/>
              <a:t>06/12/2020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Your Department Name etc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AF5A3-63BC-4A87-859D-8ED86BB4B4B5}" type="slidenum">
              <a:rPr lang="en-GB" smtClean="0"/>
              <a:t>‹#›</a:t>
            </a:fld>
            <a:endParaRPr lang="en-GB"/>
          </a:p>
        </p:txBody>
      </p:sp>
    </p:spTree>
    <p:extLst>
      <p:ext uri="{BB962C8B-B14F-4D97-AF65-F5344CB8AC3E}">
        <p14:creationId xmlns:p14="http://schemas.microsoft.com/office/powerpoint/2010/main" val="23470182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89084AD9-1202-424F-8F1E-1DE5EBE3F39C}" type="datetime1">
              <a:rPr lang="en-GB" smtClean="0"/>
              <a:t>06/12/2020</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3</a:t>
            </a:fld>
            <a:endParaRPr lang="en-GB"/>
          </a:p>
        </p:txBody>
      </p:sp>
    </p:spTree>
    <p:extLst>
      <p:ext uri="{BB962C8B-B14F-4D97-AF65-F5344CB8AC3E}">
        <p14:creationId xmlns:p14="http://schemas.microsoft.com/office/powerpoint/2010/main" val="18253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89084AD9-1202-424F-8F1E-1DE5EBE3F39C}" type="datetime1">
              <a:rPr lang="en-GB" smtClean="0"/>
              <a:t>06/12/2020</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15</a:t>
            </a:fld>
            <a:endParaRPr lang="en-GB"/>
          </a:p>
        </p:txBody>
      </p:sp>
    </p:spTree>
    <p:extLst>
      <p:ext uri="{BB962C8B-B14F-4D97-AF65-F5344CB8AC3E}">
        <p14:creationId xmlns:p14="http://schemas.microsoft.com/office/powerpoint/2010/main" val="1238640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6" name="Picture Placeholder 5"/>
          <p:cNvSpPr>
            <a:spLocks noGrp="1"/>
          </p:cNvSpPr>
          <p:nvPr>
            <p:ph type="pic" sz="quarter" idx="11" hasCustomPrompt="1"/>
          </p:nvPr>
        </p:nvSpPr>
        <p:spPr>
          <a:xfrm>
            <a:off x="9570720" y="5465236"/>
            <a:ext cx="2209800" cy="1028700"/>
          </a:xfrm>
          <a:prstGeom prst="rect">
            <a:avLst/>
          </a:prstGeom>
        </p:spPr>
        <p:txBody>
          <a:bodyPr anchor="ctr">
            <a:noAutofit/>
          </a:bodyPr>
          <a:lstStyle>
            <a:lvl1pPr marL="0" indent="0" algn="ctr">
              <a:buNone/>
              <a:defRPr sz="1400">
                <a:solidFill>
                  <a:schemeClr val="bg1"/>
                </a:solidFill>
              </a:defRPr>
            </a:lvl1pPr>
          </a:lstStyle>
          <a:p>
            <a:r>
              <a:rPr lang="en-GB" dirty="0"/>
              <a:t>Add partner logo here if required</a:t>
            </a:r>
          </a:p>
        </p:txBody>
      </p:sp>
      <p:pic>
        <p:nvPicPr>
          <p:cNvPr id="11" name="Picture 10">
            <a:extLst>
              <a:ext uri="{FF2B5EF4-FFF2-40B4-BE49-F238E27FC236}">
                <a16:creationId xmlns:a16="http://schemas.microsoft.com/office/drawing/2014/main" id="{78857659-1700-314E-B00F-79040D7445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7" name="Subtitle 2">
            <a:extLst>
              <a:ext uri="{FF2B5EF4-FFF2-40B4-BE49-F238E27FC236}">
                <a16:creationId xmlns:a16="http://schemas.microsoft.com/office/drawing/2014/main" id="{A158B21E-1070-014B-B9DF-CC6AE4E330F3}"/>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
        <p:nvSpPr>
          <p:cNvPr id="8" name="Rectangle 7">
            <a:extLst>
              <a:ext uri="{FF2B5EF4-FFF2-40B4-BE49-F238E27FC236}">
                <a16:creationId xmlns:a16="http://schemas.microsoft.com/office/drawing/2014/main" id="{8CE7FB5A-28C0-E64E-9FEF-7D9F37C42C4A}"/>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cover slide options.</a:t>
            </a:r>
          </a:p>
        </p:txBody>
      </p:sp>
    </p:spTree>
    <p:extLst>
      <p:ext uri="{BB962C8B-B14F-4D97-AF65-F5344CB8AC3E}">
        <p14:creationId xmlns:p14="http://schemas.microsoft.com/office/powerpoint/2010/main" val="144971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5" name="Straight Connector 14">
            <a:extLst>
              <a:ext uri="{FF2B5EF4-FFF2-40B4-BE49-F238E27FC236}">
                <a16:creationId xmlns:a16="http://schemas.microsoft.com/office/drawing/2014/main" id="{AF112655-05EA-8045-BB0D-C79CF2B277AA}"/>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82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cxnSp>
        <p:nvCxnSpPr>
          <p:cNvPr id="16" name="Straight Connector 15">
            <a:extLst>
              <a:ext uri="{FF2B5EF4-FFF2-40B4-BE49-F238E27FC236}">
                <a16:creationId xmlns:a16="http://schemas.microsoft.com/office/drawing/2014/main" id="{570563EB-BCE0-1048-BAC7-4EB6DC216102}"/>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6">
            <a:extLst>
              <a:ext uri="{FF2B5EF4-FFF2-40B4-BE49-F238E27FC236}">
                <a16:creationId xmlns:a16="http://schemas.microsoft.com/office/drawing/2014/main" id="{1497BF54-DDDF-9C43-996F-4B56CDE6B03C}"/>
              </a:ext>
            </a:extLst>
          </p:cNvPr>
          <p:cNvSpPr>
            <a:spLocks noGrp="1"/>
          </p:cNvSpPr>
          <p:nvPr>
            <p:ph sz="quarter" idx="18" hasCustomPrompt="1"/>
          </p:nvPr>
        </p:nvSpPr>
        <p:spPr>
          <a:xfrm>
            <a:off x="6539555" y="2133603"/>
            <a:ext cx="519751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sp>
        <p:nvSpPr>
          <p:cNvPr id="18" name="Slide Number Placeholder 4">
            <a:extLst>
              <a:ext uri="{FF2B5EF4-FFF2-40B4-BE49-F238E27FC236}">
                <a16:creationId xmlns:a16="http://schemas.microsoft.com/office/drawing/2014/main" id="{B5E9271B-0820-354A-93EC-EB864320114A}"/>
              </a:ext>
            </a:extLst>
          </p:cNvPr>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Tree>
    <p:extLst>
      <p:ext uri="{BB962C8B-B14F-4D97-AF65-F5344CB8AC3E}">
        <p14:creationId xmlns:p14="http://schemas.microsoft.com/office/powerpoint/2010/main" val="4119758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ed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B71C68-E69A-D043-938E-2E7E5584D68A}"/>
              </a:ext>
            </a:extLst>
          </p:cNvPr>
          <p:cNvSpPr/>
          <p:nvPr userDrawn="1"/>
        </p:nvSpPr>
        <p:spPr>
          <a:xfrm>
            <a:off x="0" y="1029589"/>
            <a:ext cx="12192000" cy="58284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479376" y="6356350"/>
            <a:ext cx="1412924" cy="365125"/>
          </a:xfrm>
        </p:spPr>
        <p:txBody>
          <a:bodyPr/>
          <a:lstStyle>
            <a:lvl1pPr>
              <a:defRPr>
                <a:solidFill>
                  <a:schemeClr val="bg1"/>
                </a:solidFill>
              </a:defRPr>
            </a:lvl1pPr>
          </a:lstStyle>
          <a:p>
            <a:fld id="{285EAF73-EE3C-41B7-AE89-4A15C844158B}" type="datetime4">
              <a:rPr lang="en-GB" smtClean="0"/>
              <a:pPr/>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solidFill>
                  <a:schemeClr val="bg1"/>
                </a:solidFil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bg1"/>
                </a:solidFill>
                <a:effectLst/>
              </a:defRPr>
            </a:lvl1pPr>
            <a:lvl2pPr>
              <a:buClr>
                <a:schemeClr val="accent3"/>
              </a:buClr>
              <a:defRPr sz="2800">
                <a:solidFill>
                  <a:schemeClr val="bg1"/>
                </a:solidFill>
              </a:defRPr>
            </a:lvl2pPr>
            <a:lvl3pPr>
              <a:buClr>
                <a:schemeClr val="accent3"/>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5" name="Straight Connector 14">
            <a:extLst>
              <a:ext uri="{FF2B5EF4-FFF2-40B4-BE49-F238E27FC236}">
                <a16:creationId xmlns:a16="http://schemas.microsoft.com/office/drawing/2014/main" id="{AF112655-05EA-8045-BB0D-C79CF2B277AA}"/>
              </a:ext>
            </a:extLst>
          </p:cNvPr>
          <p:cNvCxnSpPr/>
          <p:nvPr userDrawn="1"/>
        </p:nvCxnSpPr>
        <p:spPr>
          <a:xfrm flipV="1">
            <a:off x="1901952" y="6356350"/>
            <a:ext cx="0" cy="3651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Tree>
    <p:extLst>
      <p:ext uri="{BB962C8B-B14F-4D97-AF65-F5344CB8AC3E}">
        <p14:creationId xmlns:p14="http://schemas.microsoft.com/office/powerpoint/2010/main" val="246292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B71C68-E69A-D043-938E-2E7E5584D68A}"/>
              </a:ext>
            </a:extLst>
          </p:cNvPr>
          <p:cNvSpPr/>
          <p:nvPr userDrawn="1"/>
        </p:nvSpPr>
        <p:spPr>
          <a:xfrm>
            <a:off x="0" y="1029589"/>
            <a:ext cx="12192000" cy="58284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479376" y="6356350"/>
            <a:ext cx="1412924" cy="365125"/>
          </a:xfrm>
        </p:spPr>
        <p:txBody>
          <a:bodyPr/>
          <a:lstStyle>
            <a:lvl1pPr>
              <a:defRPr>
                <a:solidFill>
                  <a:schemeClr val="bg1"/>
                </a:solidFill>
              </a:defRPr>
            </a:lvl1pPr>
          </a:lstStyle>
          <a:p>
            <a:fld id="{285EAF73-EE3C-41B7-AE89-4A15C844158B}" type="datetime4">
              <a:rPr lang="en-GB" smtClean="0"/>
              <a:pPr/>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solidFill>
                  <a:schemeClr val="bg1"/>
                </a:solidFil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5" name="Straight Connector 14">
            <a:extLst>
              <a:ext uri="{FF2B5EF4-FFF2-40B4-BE49-F238E27FC236}">
                <a16:creationId xmlns:a16="http://schemas.microsoft.com/office/drawing/2014/main" id="{AF112655-05EA-8045-BB0D-C79CF2B277AA}"/>
              </a:ext>
            </a:extLst>
          </p:cNvPr>
          <p:cNvCxnSpPr/>
          <p:nvPr userDrawn="1"/>
        </p:nvCxnSpPr>
        <p:spPr>
          <a:xfrm flipV="1">
            <a:off x="1901952" y="6356350"/>
            <a:ext cx="0" cy="3651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6150624" cy="1944467"/>
          </a:xfrm>
          <a:prstGeom prst="rect">
            <a:avLst/>
          </a:prstGeom>
        </p:spPr>
        <p:txBody>
          <a:bodyPr>
            <a:noAutofit/>
          </a:bodyPr>
          <a:lstStyle>
            <a:lvl1pPr marL="0" indent="0">
              <a:buNone/>
              <a:defRPr sz="4000" b="0">
                <a:solidFill>
                  <a:schemeClr val="bg1"/>
                </a:solidFill>
                <a:latin typeface="Georgia" panose="02040502050405020303" pitchFamily="18" charset="0"/>
              </a:defRPr>
            </a:lvl1pPr>
            <a:lvl2pPr>
              <a:defRPr sz="1400"/>
            </a:lvl2pPr>
            <a:lvl3pPr>
              <a:defRPr sz="1400"/>
            </a:lvl3pPr>
            <a:lvl4pPr>
              <a:defRPr sz="1400"/>
            </a:lvl4pPr>
            <a:lvl5pPr>
              <a:defRPr sz="1400"/>
            </a:lvl5pPr>
          </a:lstStyle>
          <a:p>
            <a:pPr lvl="0"/>
            <a:r>
              <a:rPr lang="en-US" dirty="0"/>
              <a:t>Quote text goes here – Georgia 40pt</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Tree>
    <p:extLst>
      <p:ext uri="{BB962C8B-B14F-4D97-AF65-F5344CB8AC3E}">
        <p14:creationId xmlns:p14="http://schemas.microsoft.com/office/powerpoint/2010/main" val="110619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ock Conten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6" name="Rectangle 5">
            <a:extLst>
              <a:ext uri="{FF2B5EF4-FFF2-40B4-BE49-F238E27FC236}">
                <a16:creationId xmlns:a16="http://schemas.microsoft.com/office/drawing/2014/main" id="{5897768A-E936-2047-B272-A71830C2F46A}"/>
              </a:ext>
            </a:extLst>
          </p:cNvPr>
          <p:cNvSpPr/>
          <p:nvPr userDrawn="1"/>
        </p:nvSpPr>
        <p:spPr>
          <a:xfrm>
            <a:off x="6096000" y="1029589"/>
            <a:ext cx="6096000" cy="5828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FE17E21C-B85B-934A-BF9C-B51FD202E06D}"/>
              </a:ext>
            </a:extLst>
          </p:cNvPr>
          <p:cNvSpPr>
            <a:spLocks noGrp="1"/>
          </p:cNvSpPr>
          <p:nvPr>
            <p:ph sz="quarter" idx="16" hasCustomPrompt="1"/>
          </p:nvPr>
        </p:nvSpPr>
        <p:spPr>
          <a:xfrm>
            <a:off x="6539555" y="2133603"/>
            <a:ext cx="5197519" cy="3746498"/>
          </a:xfrm>
          <a:prstGeom prst="rect">
            <a:avLst/>
          </a:prstGeom>
        </p:spPr>
        <p:txBody>
          <a:bodyPr/>
          <a:lstStyle>
            <a:lvl1pPr>
              <a:buClr>
                <a:schemeClr val="bg1"/>
              </a:buClr>
              <a:defRPr lang="en-GB" sz="2800" smtClean="0">
                <a:solidFill>
                  <a:schemeClr val="bg1"/>
                </a:solidFill>
                <a:effectLst/>
              </a:defRPr>
            </a:lvl1pPr>
            <a:lvl2pPr>
              <a:buClr>
                <a:schemeClr val="bg1"/>
              </a:buClr>
              <a:defRPr sz="2800">
                <a:solidFill>
                  <a:schemeClr val="bg1"/>
                </a:solidFill>
              </a:defRPr>
            </a:lvl2pPr>
            <a:lvl3pPr>
              <a:buClr>
                <a:schemeClr val="bg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cxnSp>
        <p:nvCxnSpPr>
          <p:cNvPr id="16" name="Straight Connector 15">
            <a:extLst>
              <a:ext uri="{FF2B5EF4-FFF2-40B4-BE49-F238E27FC236}">
                <a16:creationId xmlns:a16="http://schemas.microsoft.com/office/drawing/2014/main" id="{570563EB-BCE0-1048-BAC7-4EB6DC216102}"/>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950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Fact &amp; Figures Slide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3F266F2-92D5-BD46-99F7-2C4330F10CB7}"/>
              </a:ext>
            </a:extLst>
          </p:cNvPr>
          <p:cNvGrpSpPr/>
          <p:nvPr userDrawn="1"/>
        </p:nvGrpSpPr>
        <p:grpSpPr>
          <a:xfrm>
            <a:off x="6096000" y="895258"/>
            <a:ext cx="6096000" cy="5962743"/>
            <a:chOff x="6096000" y="1275227"/>
            <a:chExt cx="5841282" cy="5713594"/>
          </a:xfrm>
        </p:grpSpPr>
        <p:sp>
          <p:nvSpPr>
            <p:cNvPr id="18" name="Rectangle 17">
              <a:extLst>
                <a:ext uri="{FF2B5EF4-FFF2-40B4-BE49-F238E27FC236}">
                  <a16:creationId xmlns:a16="http://schemas.microsoft.com/office/drawing/2014/main" id="{30AD1E05-40A9-E348-A537-A34DBEA2EC17}"/>
                </a:ext>
              </a:extLst>
            </p:cNvPr>
            <p:cNvSpPr/>
            <p:nvPr userDrawn="1"/>
          </p:nvSpPr>
          <p:spPr>
            <a:xfrm>
              <a:off x="6096000" y="4065563"/>
              <a:ext cx="2920641" cy="29232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190A4D-50C2-714E-97D9-288ECFEA5A51}"/>
                </a:ext>
              </a:extLst>
            </p:cNvPr>
            <p:cNvSpPr/>
            <p:nvPr userDrawn="1"/>
          </p:nvSpPr>
          <p:spPr>
            <a:xfrm>
              <a:off x="9016641" y="4065563"/>
              <a:ext cx="2920641" cy="2923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39C972-3F90-C34C-AD05-339F0D5C424A}"/>
                </a:ext>
              </a:extLst>
            </p:cNvPr>
            <p:cNvSpPr/>
            <p:nvPr userDrawn="1"/>
          </p:nvSpPr>
          <p:spPr>
            <a:xfrm>
              <a:off x="6096000" y="1275227"/>
              <a:ext cx="5841282" cy="2792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this slide to showcase key facts and figures by editing the text in these boxes. Options with less boxes are also available in under the ’Layouts’ button.</a:t>
            </a:r>
          </a:p>
        </p:txBody>
      </p:sp>
      <p:cxnSp>
        <p:nvCxnSpPr>
          <p:cNvPr id="16" name="Straight Connector 15">
            <a:extLst>
              <a:ext uri="{FF2B5EF4-FFF2-40B4-BE49-F238E27FC236}">
                <a16:creationId xmlns:a16="http://schemas.microsoft.com/office/drawing/2014/main" id="{570563EB-BCE0-1048-BAC7-4EB6DC216102}"/>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accent5"/>
                </a:solidFill>
              </a:defRPr>
            </a:lvl1pPr>
            <a:lvl2pPr>
              <a:defRPr sz="3600"/>
            </a:lvl2pPr>
            <a:lvl3pPr>
              <a:defRPr sz="3600"/>
            </a:lvl3pPr>
            <a:lvl4pPr>
              <a:defRPr sz="3600"/>
            </a:lvl4pPr>
            <a:lvl5pPr>
              <a:defRPr sz="3600"/>
            </a:lvl5pPr>
          </a:lstStyle>
          <a:p>
            <a:pPr lvl="0"/>
            <a:r>
              <a:rPr lang="en-US" dirty="0"/>
              <a:t>1 in 5</a:t>
            </a:r>
          </a:p>
        </p:txBody>
      </p:sp>
      <p:sp>
        <p:nvSpPr>
          <p:cNvPr id="22" name="Text Placeholder 14">
            <a:extLst>
              <a:ext uri="{FF2B5EF4-FFF2-40B4-BE49-F238E27FC236}">
                <a16:creationId xmlns:a16="http://schemas.microsoft.com/office/drawing/2014/main" id="{F96B15A1-3AF6-A640-A190-8E8291CF1A96}"/>
              </a:ext>
            </a:extLst>
          </p:cNvPr>
          <p:cNvSpPr>
            <a:spLocks noGrp="1"/>
          </p:cNvSpPr>
          <p:nvPr>
            <p:ph type="body" sz="quarter" idx="17" hasCustomPrompt="1"/>
          </p:nvPr>
        </p:nvSpPr>
        <p:spPr>
          <a:xfrm>
            <a:off x="6316246" y="2968285"/>
            <a:ext cx="5420828" cy="507831"/>
          </a:xfrm>
          <a:prstGeom prst="rect">
            <a:avLst/>
          </a:prstGeom>
        </p:spPr>
        <p:txBody>
          <a:bodyPr wrap="square">
            <a:spAutoFit/>
          </a:bodyPr>
          <a:lstStyle>
            <a:lvl1pPr marL="0" indent="0">
              <a:buNone/>
              <a:defRPr lang="en-GB" sz="3000" smtClean="0">
                <a:effectLst/>
              </a:defRPr>
            </a:lvl1pPr>
            <a:lvl2pPr>
              <a:defRPr sz="3600"/>
            </a:lvl2pPr>
            <a:lvl3pPr>
              <a:defRPr sz="3600"/>
            </a:lvl3pPr>
            <a:lvl4pPr>
              <a:defRPr sz="3600"/>
            </a:lvl4pPr>
            <a:lvl5pPr>
              <a:defRPr sz="3600"/>
            </a:lvl5pPr>
          </a:lstStyle>
          <a:p>
            <a:r>
              <a:rPr lang="en-GB" dirty="0">
                <a:solidFill>
                  <a:srgbClr val="011C67"/>
                </a:solidFill>
                <a:effectLst/>
                <a:latin typeface="Arial" panose="020B0604020202020204" pitchFamily="34" charset="0"/>
              </a:rPr>
              <a:t>Lorem ipsum </a:t>
            </a:r>
            <a:r>
              <a:rPr lang="en-GB" dirty="0" err="1">
                <a:solidFill>
                  <a:srgbClr val="011C67"/>
                </a:solidFill>
                <a:effectLst/>
                <a:latin typeface="Arial" panose="020B0604020202020204" pitchFamily="34" charset="0"/>
              </a:rPr>
              <a:t>dolor</a:t>
            </a:r>
            <a:r>
              <a:rPr lang="en-GB" dirty="0">
                <a:solidFill>
                  <a:srgbClr val="011C67"/>
                </a:solidFill>
                <a:effectLst/>
                <a:latin typeface="Arial" panose="020B0604020202020204" pitchFamily="34" charset="0"/>
              </a:rPr>
              <a:t> sit </a:t>
            </a:r>
            <a:r>
              <a:rPr lang="en-GB" dirty="0" err="1">
                <a:solidFill>
                  <a:srgbClr val="011C67"/>
                </a:solidFill>
                <a:effectLst/>
                <a:latin typeface="Arial" panose="020B0604020202020204" pitchFamily="34" charset="0"/>
              </a:rPr>
              <a:t>amet</a:t>
            </a:r>
            <a:endParaRPr lang="en-GB" dirty="0">
              <a:solidFill>
                <a:srgbClr val="011C67"/>
              </a:solidFill>
              <a:effectLst/>
              <a:latin typeface="Arial" panose="020B0604020202020204" pitchFamily="34" charset="0"/>
            </a:endParaRPr>
          </a:p>
        </p:txBody>
      </p:sp>
      <p:sp>
        <p:nvSpPr>
          <p:cNvPr id="23" name="Text Placeholder 14">
            <a:extLst>
              <a:ext uri="{FF2B5EF4-FFF2-40B4-BE49-F238E27FC236}">
                <a16:creationId xmlns:a16="http://schemas.microsoft.com/office/drawing/2014/main" id="{45F9D20A-60A4-B749-9837-8CF6B9AF3549}"/>
              </a:ext>
            </a:extLst>
          </p:cNvPr>
          <p:cNvSpPr>
            <a:spLocks noGrp="1"/>
          </p:cNvSpPr>
          <p:nvPr>
            <p:ph type="body" sz="quarter" idx="18" hasCustomPrompt="1"/>
          </p:nvPr>
        </p:nvSpPr>
        <p:spPr>
          <a:xfrm>
            <a:off x="6316246" y="3997876"/>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dirty="0"/>
              <a:t>75%</a:t>
            </a:r>
          </a:p>
        </p:txBody>
      </p:sp>
      <p:sp>
        <p:nvSpPr>
          <p:cNvPr id="26" name="Text Placeholder 25">
            <a:extLst>
              <a:ext uri="{FF2B5EF4-FFF2-40B4-BE49-F238E27FC236}">
                <a16:creationId xmlns:a16="http://schemas.microsoft.com/office/drawing/2014/main" id="{2269F27E-1C0A-A446-B7C7-C4A5F893663E}"/>
              </a:ext>
            </a:extLst>
          </p:cNvPr>
          <p:cNvSpPr>
            <a:spLocks noGrp="1"/>
          </p:cNvSpPr>
          <p:nvPr>
            <p:ph type="body" sz="quarter" idx="19" hasCustomPrompt="1"/>
          </p:nvPr>
        </p:nvSpPr>
        <p:spPr>
          <a:xfrm>
            <a:off x="6316663" y="5308600"/>
            <a:ext cx="2616200" cy="867930"/>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Lorem ipsum dolor sit </a:t>
            </a:r>
            <a:r>
              <a:rPr lang="en-US" dirty="0" err="1"/>
              <a:t>amet</a:t>
            </a:r>
            <a:endParaRPr lang="en-US" dirty="0"/>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9312665" y="4521347"/>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dirty="0"/>
              <a:t>£2m</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313082" y="3999041"/>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Lorem ipsum</a:t>
            </a:r>
          </a:p>
        </p:txBody>
      </p:sp>
      <p:sp>
        <p:nvSpPr>
          <p:cNvPr id="33" name="Text Placeholder 25">
            <a:extLst>
              <a:ext uri="{FF2B5EF4-FFF2-40B4-BE49-F238E27FC236}">
                <a16:creationId xmlns:a16="http://schemas.microsoft.com/office/drawing/2014/main" id="{47168AAF-B20D-5A42-B75B-7723535923C5}"/>
              </a:ext>
            </a:extLst>
          </p:cNvPr>
          <p:cNvSpPr>
            <a:spLocks noGrp="1"/>
          </p:cNvSpPr>
          <p:nvPr>
            <p:ph type="body" sz="quarter" idx="22" hasCustomPrompt="1"/>
          </p:nvPr>
        </p:nvSpPr>
        <p:spPr>
          <a:xfrm>
            <a:off x="9313082" y="5799705"/>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Dolor sit </a:t>
            </a:r>
            <a:r>
              <a:rPr lang="en-US" dirty="0" err="1"/>
              <a:t>amet</a:t>
            </a:r>
            <a:endParaRPr lang="en-US" dirty="0"/>
          </a:p>
        </p:txBody>
      </p:sp>
    </p:spTree>
    <p:extLst>
      <p:ext uri="{BB962C8B-B14F-4D97-AF65-F5344CB8AC3E}">
        <p14:creationId xmlns:p14="http://schemas.microsoft.com/office/powerpoint/2010/main" val="4149651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act &amp; Figures Slide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3F266F2-92D5-BD46-99F7-2C4330F10CB7}"/>
              </a:ext>
            </a:extLst>
          </p:cNvPr>
          <p:cNvGrpSpPr/>
          <p:nvPr userDrawn="1"/>
        </p:nvGrpSpPr>
        <p:grpSpPr>
          <a:xfrm>
            <a:off x="6096000" y="895258"/>
            <a:ext cx="6096000" cy="5962742"/>
            <a:chOff x="6096000" y="1275227"/>
            <a:chExt cx="5841282" cy="5713593"/>
          </a:xfrm>
        </p:grpSpPr>
        <p:sp>
          <p:nvSpPr>
            <p:cNvPr id="19" name="Rectangle 18">
              <a:extLst>
                <a:ext uri="{FF2B5EF4-FFF2-40B4-BE49-F238E27FC236}">
                  <a16:creationId xmlns:a16="http://schemas.microsoft.com/office/drawing/2014/main" id="{6A190A4D-50C2-714E-97D9-288ECFEA5A51}"/>
                </a:ext>
              </a:extLst>
            </p:cNvPr>
            <p:cNvSpPr/>
            <p:nvPr userDrawn="1"/>
          </p:nvSpPr>
          <p:spPr>
            <a:xfrm>
              <a:off x="6096000" y="4065563"/>
              <a:ext cx="5841282" cy="2923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39C972-3F90-C34C-AD05-339F0D5C424A}"/>
                </a:ext>
              </a:extLst>
            </p:cNvPr>
            <p:cNvSpPr/>
            <p:nvPr userDrawn="1"/>
          </p:nvSpPr>
          <p:spPr>
            <a:xfrm>
              <a:off x="6096000" y="1275227"/>
              <a:ext cx="5841282" cy="2792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this slide to showcase key facts and figures by editing the text in these boxes. Options with more boxes are also available in under the ’Layouts’ button.</a:t>
            </a:r>
          </a:p>
        </p:txBody>
      </p:sp>
      <p:cxnSp>
        <p:nvCxnSpPr>
          <p:cNvPr id="16" name="Straight Connector 15">
            <a:extLst>
              <a:ext uri="{FF2B5EF4-FFF2-40B4-BE49-F238E27FC236}">
                <a16:creationId xmlns:a16="http://schemas.microsoft.com/office/drawing/2014/main" id="{570563EB-BCE0-1048-BAC7-4EB6DC216102}"/>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accent5"/>
                </a:solidFill>
              </a:defRPr>
            </a:lvl1pPr>
            <a:lvl2pPr>
              <a:defRPr sz="3600"/>
            </a:lvl2pPr>
            <a:lvl3pPr>
              <a:defRPr sz="3600"/>
            </a:lvl3pPr>
            <a:lvl4pPr>
              <a:defRPr sz="3600"/>
            </a:lvl4pPr>
            <a:lvl5pPr>
              <a:defRPr sz="3600"/>
            </a:lvl5pPr>
          </a:lstStyle>
          <a:p>
            <a:pPr lvl="0"/>
            <a:r>
              <a:rPr lang="en-US" dirty="0"/>
              <a:t>1 in 5</a:t>
            </a:r>
          </a:p>
        </p:txBody>
      </p:sp>
      <p:sp>
        <p:nvSpPr>
          <p:cNvPr id="22" name="Text Placeholder 14">
            <a:extLst>
              <a:ext uri="{FF2B5EF4-FFF2-40B4-BE49-F238E27FC236}">
                <a16:creationId xmlns:a16="http://schemas.microsoft.com/office/drawing/2014/main" id="{F96B15A1-3AF6-A640-A190-8E8291CF1A96}"/>
              </a:ext>
            </a:extLst>
          </p:cNvPr>
          <p:cNvSpPr>
            <a:spLocks noGrp="1"/>
          </p:cNvSpPr>
          <p:nvPr>
            <p:ph type="body" sz="quarter" idx="17" hasCustomPrompt="1"/>
          </p:nvPr>
        </p:nvSpPr>
        <p:spPr>
          <a:xfrm>
            <a:off x="6316246" y="2968285"/>
            <a:ext cx="5420828" cy="507831"/>
          </a:xfrm>
          <a:prstGeom prst="rect">
            <a:avLst/>
          </a:prstGeom>
        </p:spPr>
        <p:txBody>
          <a:bodyPr wrap="square">
            <a:spAutoFit/>
          </a:bodyPr>
          <a:lstStyle>
            <a:lvl1pPr marL="0" indent="0">
              <a:buNone/>
              <a:defRPr lang="en-GB" sz="3000" smtClean="0">
                <a:effectLst/>
              </a:defRPr>
            </a:lvl1pPr>
            <a:lvl2pPr>
              <a:defRPr sz="3600"/>
            </a:lvl2pPr>
            <a:lvl3pPr>
              <a:defRPr sz="3600"/>
            </a:lvl3pPr>
            <a:lvl4pPr>
              <a:defRPr sz="3600"/>
            </a:lvl4pPr>
            <a:lvl5pPr>
              <a:defRPr sz="3600"/>
            </a:lvl5pPr>
          </a:lstStyle>
          <a:p>
            <a:r>
              <a:rPr lang="en-GB" dirty="0">
                <a:solidFill>
                  <a:srgbClr val="011C67"/>
                </a:solidFill>
                <a:effectLst/>
                <a:latin typeface="Arial" panose="020B0604020202020204" pitchFamily="34" charset="0"/>
              </a:rPr>
              <a:t>Lorem ipsum </a:t>
            </a:r>
            <a:r>
              <a:rPr lang="en-GB" dirty="0" err="1">
                <a:solidFill>
                  <a:srgbClr val="011C67"/>
                </a:solidFill>
                <a:effectLst/>
                <a:latin typeface="Arial" panose="020B0604020202020204" pitchFamily="34" charset="0"/>
              </a:rPr>
              <a:t>dolor</a:t>
            </a:r>
            <a:r>
              <a:rPr lang="en-GB" dirty="0">
                <a:solidFill>
                  <a:srgbClr val="011C67"/>
                </a:solidFill>
                <a:effectLst/>
                <a:latin typeface="Arial" panose="020B0604020202020204" pitchFamily="34" charset="0"/>
              </a:rPr>
              <a:t> sit </a:t>
            </a:r>
            <a:r>
              <a:rPr lang="en-GB" dirty="0" err="1">
                <a:solidFill>
                  <a:srgbClr val="011C67"/>
                </a:solidFill>
                <a:effectLst/>
                <a:latin typeface="Arial" panose="020B0604020202020204" pitchFamily="34" charset="0"/>
              </a:rPr>
              <a:t>amet</a:t>
            </a:r>
            <a:endParaRPr lang="en-GB" dirty="0">
              <a:solidFill>
                <a:srgbClr val="011C67"/>
              </a:solidFill>
              <a:effectLst/>
              <a:latin typeface="Arial" panose="020B0604020202020204" pitchFamily="34" charset="0"/>
            </a:endParaRPr>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6316246" y="4337926"/>
            <a:ext cx="3210526" cy="1685077"/>
          </a:xfrm>
          <a:prstGeom prst="rect">
            <a:avLst/>
          </a:prstGeom>
        </p:spPr>
        <p:txBody>
          <a:bodyPr wrap="square">
            <a:spAutoFit/>
          </a:bodyPr>
          <a:lstStyle>
            <a:lvl1pPr marL="0" indent="0">
              <a:buNone/>
              <a:defRPr sz="11500" b="1">
                <a:solidFill>
                  <a:schemeClr val="bg1"/>
                </a:solidFill>
              </a:defRPr>
            </a:lvl1pPr>
            <a:lvl2pPr>
              <a:defRPr sz="3600"/>
            </a:lvl2pPr>
            <a:lvl3pPr>
              <a:defRPr sz="3600"/>
            </a:lvl3pPr>
            <a:lvl4pPr>
              <a:defRPr sz="3600"/>
            </a:lvl4pPr>
            <a:lvl5pPr>
              <a:defRPr sz="3600"/>
            </a:lvl5pPr>
          </a:lstStyle>
          <a:p>
            <a:pPr lvl="0"/>
            <a:r>
              <a:rPr lang="en-US" dirty="0"/>
              <a:t>£2m</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526771" y="4633351"/>
            <a:ext cx="2242659" cy="12557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282866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Grid Slide">
    <p:spTree>
      <p:nvGrpSpPr>
        <p:cNvPr id="1" name=""/>
        <p:cNvGrpSpPr/>
        <p:nvPr/>
      </p:nvGrpSpPr>
      <p:grpSpPr>
        <a:xfrm>
          <a:off x="0" y="0"/>
          <a:ext cx="0" cy="0"/>
          <a:chOff x="0" y="0"/>
          <a:chExt cx="0" cy="0"/>
        </a:xfrm>
      </p:grpSpPr>
      <p:sp>
        <p:nvSpPr>
          <p:cNvPr id="43" name="Picture Placeholder 16">
            <a:extLst>
              <a:ext uri="{FF2B5EF4-FFF2-40B4-BE49-F238E27FC236}">
                <a16:creationId xmlns:a16="http://schemas.microsoft.com/office/drawing/2014/main" id="{0963E11F-32F1-6544-8FF4-C1EF6F642B91}"/>
              </a:ext>
            </a:extLst>
          </p:cNvPr>
          <p:cNvSpPr>
            <a:spLocks noGrp="1"/>
          </p:cNvSpPr>
          <p:nvPr>
            <p:ph type="pic" sz="quarter" idx="15"/>
          </p:nvPr>
        </p:nvSpPr>
        <p:spPr>
          <a:xfrm>
            <a:off x="9753600" y="1018730"/>
            <a:ext cx="2438400" cy="243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4" name="Picture Placeholder 16">
            <a:extLst>
              <a:ext uri="{FF2B5EF4-FFF2-40B4-BE49-F238E27FC236}">
                <a16:creationId xmlns:a16="http://schemas.microsoft.com/office/drawing/2014/main" id="{FF92A6B8-47C8-B244-9D3E-90F39EE69398}"/>
              </a:ext>
            </a:extLst>
          </p:cNvPr>
          <p:cNvSpPr>
            <a:spLocks noGrp="1"/>
          </p:cNvSpPr>
          <p:nvPr>
            <p:ph type="pic" sz="quarter" idx="16"/>
          </p:nvPr>
        </p:nvSpPr>
        <p:spPr>
          <a:xfrm>
            <a:off x="7315200" y="3450545"/>
            <a:ext cx="2438400" cy="2438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2" name="Picture Placeholder 16">
            <a:extLst>
              <a:ext uri="{FF2B5EF4-FFF2-40B4-BE49-F238E27FC236}">
                <a16:creationId xmlns:a16="http://schemas.microsoft.com/office/drawing/2014/main" id="{98C0DB2D-35D1-F142-B809-1833736CA623}"/>
              </a:ext>
            </a:extLst>
          </p:cNvPr>
          <p:cNvSpPr>
            <a:spLocks noGrp="1"/>
          </p:cNvSpPr>
          <p:nvPr>
            <p:ph type="pic" sz="quarter" idx="14"/>
          </p:nvPr>
        </p:nvSpPr>
        <p:spPr>
          <a:xfrm>
            <a:off x="4876800" y="1018730"/>
            <a:ext cx="2438400" cy="2438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5" name="Picture Placeholder 16">
            <a:extLst>
              <a:ext uri="{FF2B5EF4-FFF2-40B4-BE49-F238E27FC236}">
                <a16:creationId xmlns:a16="http://schemas.microsoft.com/office/drawing/2014/main" id="{5BBCD3E3-1554-B049-8AAF-DF0C933C46FA}"/>
              </a:ext>
            </a:extLst>
          </p:cNvPr>
          <p:cNvSpPr>
            <a:spLocks noGrp="1"/>
          </p:cNvSpPr>
          <p:nvPr>
            <p:ph type="pic" sz="quarter" idx="17"/>
          </p:nvPr>
        </p:nvSpPr>
        <p:spPr>
          <a:xfrm>
            <a:off x="2438400" y="3450545"/>
            <a:ext cx="2438400" cy="2438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17" name="Picture Placeholder 16">
            <a:extLst>
              <a:ext uri="{FF2B5EF4-FFF2-40B4-BE49-F238E27FC236}">
                <a16:creationId xmlns:a16="http://schemas.microsoft.com/office/drawing/2014/main" id="{CE0FFA53-4B53-0345-BD1D-3380331FADAF}"/>
              </a:ext>
            </a:extLst>
          </p:cNvPr>
          <p:cNvSpPr>
            <a:spLocks noGrp="1"/>
          </p:cNvSpPr>
          <p:nvPr>
            <p:ph type="pic" sz="quarter" idx="13"/>
          </p:nvPr>
        </p:nvSpPr>
        <p:spPr>
          <a:xfrm>
            <a:off x="0" y="1018730"/>
            <a:ext cx="2438400" cy="2438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3" name="Text Placeholder 47">
            <a:extLst>
              <a:ext uri="{FF2B5EF4-FFF2-40B4-BE49-F238E27FC236}">
                <a16:creationId xmlns:a16="http://schemas.microsoft.com/office/drawing/2014/main" id="{1D5925E4-B891-944B-91DC-A261A1D5FDE6}"/>
              </a:ext>
            </a:extLst>
          </p:cNvPr>
          <p:cNvSpPr>
            <a:spLocks noGrp="1"/>
          </p:cNvSpPr>
          <p:nvPr>
            <p:ph type="body" sz="quarter" idx="22"/>
          </p:nvPr>
        </p:nvSpPr>
        <p:spPr>
          <a:xfrm>
            <a:off x="9753600" y="3450545"/>
            <a:ext cx="2438400" cy="2438400"/>
          </a:xfrm>
          <a:prstGeom prst="rect">
            <a:avLst/>
          </a:prstGeom>
          <a:solidFill>
            <a:schemeClr val="accent1"/>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5" name="Straight Connector 14">
            <a:extLst>
              <a:ext uri="{FF2B5EF4-FFF2-40B4-BE49-F238E27FC236}">
                <a16:creationId xmlns:a16="http://schemas.microsoft.com/office/drawing/2014/main" id="{AF112655-05EA-8045-BB0D-C79CF2B277AA}"/>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BB06489-33E6-1442-BC2F-397F1EC4EAB5}"/>
              </a:ext>
            </a:extLst>
          </p:cNvPr>
          <p:cNvSpPr>
            <a:spLocks noGrp="1"/>
          </p:cNvSpPr>
          <p:nvPr>
            <p:ph type="body" sz="quarter" idx="18"/>
          </p:nvPr>
        </p:nvSpPr>
        <p:spPr>
          <a:xfrm>
            <a:off x="0" y="3450545"/>
            <a:ext cx="2438400" cy="2438400"/>
          </a:xfrm>
          <a:prstGeom prst="rect">
            <a:avLst/>
          </a:prstGeom>
          <a:solidFill>
            <a:schemeClr val="accent5"/>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0" name="Text Placeholder 47">
            <a:extLst>
              <a:ext uri="{FF2B5EF4-FFF2-40B4-BE49-F238E27FC236}">
                <a16:creationId xmlns:a16="http://schemas.microsoft.com/office/drawing/2014/main" id="{7C62DAF7-D2F9-5D47-AB79-7712B92267C1}"/>
              </a:ext>
            </a:extLst>
          </p:cNvPr>
          <p:cNvSpPr>
            <a:spLocks noGrp="1"/>
          </p:cNvSpPr>
          <p:nvPr>
            <p:ph type="body" sz="quarter" idx="19"/>
          </p:nvPr>
        </p:nvSpPr>
        <p:spPr>
          <a:xfrm>
            <a:off x="2438400" y="1018730"/>
            <a:ext cx="2438400" cy="2438400"/>
          </a:xfrm>
          <a:prstGeom prst="rect">
            <a:avLst/>
          </a:prstGeom>
          <a:solidFill>
            <a:schemeClr val="accent4"/>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1" name="Text Placeholder 47">
            <a:extLst>
              <a:ext uri="{FF2B5EF4-FFF2-40B4-BE49-F238E27FC236}">
                <a16:creationId xmlns:a16="http://schemas.microsoft.com/office/drawing/2014/main" id="{887255BA-4BF0-E844-8BE7-3D125B568E2A}"/>
              </a:ext>
            </a:extLst>
          </p:cNvPr>
          <p:cNvSpPr>
            <a:spLocks noGrp="1"/>
          </p:cNvSpPr>
          <p:nvPr>
            <p:ph type="body" sz="quarter" idx="20"/>
          </p:nvPr>
        </p:nvSpPr>
        <p:spPr>
          <a:xfrm>
            <a:off x="4876800" y="3450545"/>
            <a:ext cx="2438400" cy="2438400"/>
          </a:xfrm>
          <a:prstGeom prst="rect">
            <a:avLst/>
          </a:prstGeom>
          <a:solidFill>
            <a:schemeClr val="accent3"/>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2" name="Text Placeholder 47">
            <a:extLst>
              <a:ext uri="{FF2B5EF4-FFF2-40B4-BE49-F238E27FC236}">
                <a16:creationId xmlns:a16="http://schemas.microsoft.com/office/drawing/2014/main" id="{FAC8937D-B337-F944-8F1C-14A4768CD593}"/>
              </a:ext>
            </a:extLst>
          </p:cNvPr>
          <p:cNvSpPr>
            <a:spLocks noGrp="1"/>
          </p:cNvSpPr>
          <p:nvPr>
            <p:ph type="body" sz="quarter" idx="21"/>
          </p:nvPr>
        </p:nvSpPr>
        <p:spPr>
          <a:xfrm>
            <a:off x="7315200" y="1018730"/>
            <a:ext cx="2438400" cy="2438400"/>
          </a:xfrm>
          <a:prstGeom prst="rect">
            <a:avLst/>
          </a:prstGeom>
          <a:solidFill>
            <a:schemeClr val="accent2"/>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3821521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pic>
        <p:nvPicPr>
          <p:cNvPr id="17" name="Picture 16" descr="A group of people standing in front of a building&#10;&#10;Description automatically generated">
            <a:extLst>
              <a:ext uri="{FF2B5EF4-FFF2-40B4-BE49-F238E27FC236}">
                <a16:creationId xmlns:a16="http://schemas.microsoft.com/office/drawing/2014/main" id="{AD3390C2-6273-9244-A9F3-90837D6D6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cxnSp>
        <p:nvCxnSpPr>
          <p:cNvPr id="22" name="Straight Connector 21">
            <a:extLst>
              <a:ext uri="{FF2B5EF4-FFF2-40B4-BE49-F238E27FC236}">
                <a16:creationId xmlns:a16="http://schemas.microsoft.com/office/drawing/2014/main" id="{5FB4AFD6-E50E-EE46-9133-E4B37BC8580F}"/>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68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Image Slide">
    <p:spTree>
      <p:nvGrpSpPr>
        <p:cNvPr id="1" name=""/>
        <p:cNvGrpSpPr/>
        <p:nvPr/>
      </p:nvGrpSpPr>
      <p:grpSpPr>
        <a:xfrm>
          <a:off x="0" y="0"/>
          <a:ext cx="0" cy="0"/>
          <a:chOff x="0" y="0"/>
          <a:chExt cx="0" cy="0"/>
        </a:xfrm>
      </p:grpSpPr>
      <p:pic>
        <p:nvPicPr>
          <p:cNvPr id="11" name="Picture 10" descr="A group of people posing for the camera&#10;&#10;Description automatically generated">
            <a:extLst>
              <a:ext uri="{FF2B5EF4-FFF2-40B4-BE49-F238E27FC236}">
                <a16:creationId xmlns:a16="http://schemas.microsoft.com/office/drawing/2014/main" id="{18CD7C8D-4EBF-E54E-8157-B82F50C780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2539"/>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0" y="1030288"/>
            <a:ext cx="12192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13" name="Text Placeholder 12">
            <a:extLst>
              <a:ext uri="{FF2B5EF4-FFF2-40B4-BE49-F238E27FC236}">
                <a16:creationId xmlns:a16="http://schemas.microsoft.com/office/drawing/2014/main" id="{B347CCA2-0399-254E-ACFE-E5730EC8E4FA}"/>
              </a:ext>
            </a:extLst>
          </p:cNvPr>
          <p:cNvSpPr>
            <a:spLocks noGrp="1"/>
          </p:cNvSpPr>
          <p:nvPr>
            <p:ph type="body" sz="quarter" idx="17" hasCustomPrompt="1"/>
          </p:nvPr>
        </p:nvSpPr>
        <p:spPr>
          <a:xfrm>
            <a:off x="0" y="4895850"/>
            <a:ext cx="12192000"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sp>
        <p:nvSpPr>
          <p:cNvPr id="3" name="Date Placeholder 2"/>
          <p:cNvSpPr>
            <a:spLocks noGrp="1"/>
          </p:cNvSpPr>
          <p:nvPr>
            <p:ph type="dt" sz="half" idx="10"/>
          </p:nvPr>
        </p:nvSpPr>
        <p:spPr>
          <a:xfrm>
            <a:off x="479376" y="6356350"/>
            <a:ext cx="1412924" cy="365125"/>
          </a:xfrm>
        </p:spPr>
        <p:txBody>
          <a:bodyPr/>
          <a:lstStyle>
            <a:lvl1pPr>
              <a:defRPr>
                <a:solidFill>
                  <a:schemeClr val="bg1"/>
                </a:solidFill>
              </a:defRPr>
            </a:lvl1pPr>
          </a:lstStyle>
          <a:p>
            <a:fld id="{285EAF73-EE3C-41B7-AE89-4A15C844158B}" type="datetime4">
              <a:rPr lang="en-GB" smtClean="0"/>
              <a:pPr/>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solidFill>
                  <a:schemeClr val="bg1"/>
                </a:solidFill>
              </a:defRPr>
            </a:lvl1pPr>
          </a:lstStyle>
          <a:p>
            <a:r>
              <a:rPr lang="en-GB"/>
              <a:t>Name, Department</a:t>
            </a:r>
            <a:endParaRPr lang="en-GB" dirty="0"/>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cxnSp>
        <p:nvCxnSpPr>
          <p:cNvPr id="22" name="Straight Connector 21">
            <a:extLst>
              <a:ext uri="{FF2B5EF4-FFF2-40B4-BE49-F238E27FC236}">
                <a16:creationId xmlns:a16="http://schemas.microsoft.com/office/drawing/2014/main" id="{5FB4AFD6-E50E-EE46-9133-E4B37BC8580F}"/>
              </a:ext>
            </a:extLst>
          </p:cNvPr>
          <p:cNvCxnSpPr/>
          <p:nvPr userDrawn="1"/>
        </p:nvCxnSpPr>
        <p:spPr>
          <a:xfrm flipV="1">
            <a:off x="1901952" y="6356350"/>
            <a:ext cx="0" cy="3651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0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E23AA1-5E84-1542-85FA-0AD28CCBD6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6" name="Title 1">
            <a:extLst>
              <a:ext uri="{FF2B5EF4-FFF2-40B4-BE49-F238E27FC236}">
                <a16:creationId xmlns:a16="http://schemas.microsoft.com/office/drawing/2014/main" id="{B3B6D91D-08CC-8B40-9A20-FA411810223C}"/>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8" name="Subtitle 2">
            <a:extLst>
              <a:ext uri="{FF2B5EF4-FFF2-40B4-BE49-F238E27FC236}">
                <a16:creationId xmlns:a16="http://schemas.microsoft.com/office/drawing/2014/main" id="{61D62B56-9FE8-D94E-A6EA-EC6A8F16943B}"/>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166886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1798E8B-DD4F-CF42-9D7C-0E4476C194A5}"/>
              </a:ext>
            </a:extLst>
          </p:cNvPr>
          <p:cNvSpPr>
            <a:spLocks noGrp="1"/>
          </p:cNvSpPr>
          <p:nvPr>
            <p:ph type="dt" sz="half" idx="10"/>
          </p:nvPr>
        </p:nvSpPr>
        <p:spPr/>
        <p:txBody>
          <a:bodyPr/>
          <a:lstStyle/>
          <a:p>
            <a:fld id="{F9070619-D170-48E7-B25D-293F3BFD294D}" type="datetime4">
              <a:rPr lang="en-GB" smtClean="0"/>
              <a:t>06 December 2020</a:t>
            </a:fld>
            <a:endParaRPr lang="en-GB"/>
          </a:p>
        </p:txBody>
      </p:sp>
      <p:sp>
        <p:nvSpPr>
          <p:cNvPr id="4" name="Footer Placeholder 3">
            <a:extLst>
              <a:ext uri="{FF2B5EF4-FFF2-40B4-BE49-F238E27FC236}">
                <a16:creationId xmlns:a16="http://schemas.microsoft.com/office/drawing/2014/main" id="{FAD4734D-A5BD-8049-A16C-4207B6B5F6FF}"/>
              </a:ext>
            </a:extLst>
          </p:cNvPr>
          <p:cNvSpPr>
            <a:spLocks noGrp="1"/>
          </p:cNvSpPr>
          <p:nvPr>
            <p:ph type="ftr" sz="quarter" idx="11"/>
          </p:nvPr>
        </p:nvSpPr>
        <p:spPr/>
        <p:txBody>
          <a:bodyPr/>
          <a:lstStyle/>
          <a:p>
            <a:r>
              <a:rPr lang="en-GB"/>
              <a:t>Name, Department</a:t>
            </a:r>
            <a:endParaRPr lang="en-GB" dirty="0"/>
          </a:p>
        </p:txBody>
      </p:sp>
      <p:sp>
        <p:nvSpPr>
          <p:cNvPr id="5" name="Slide Number Placeholder 4">
            <a:extLst>
              <a:ext uri="{FF2B5EF4-FFF2-40B4-BE49-F238E27FC236}">
                <a16:creationId xmlns:a16="http://schemas.microsoft.com/office/drawing/2014/main" id="{0A86F6C4-FAD3-4747-BF64-4989A8C5E54A}"/>
              </a:ext>
            </a:extLst>
          </p:cNvPr>
          <p:cNvSpPr>
            <a:spLocks noGrp="1"/>
          </p:cNvSpPr>
          <p:nvPr>
            <p:ph type="sldNum" sz="quarter" idx="12"/>
          </p:nvPr>
        </p:nvSpPr>
        <p:spPr/>
        <p:txBody>
          <a:bodyPr/>
          <a:lstStyle/>
          <a:p>
            <a:fld id="{CBBF530E-1875-46E6-901C-76683197A1B3}" type="slidenum">
              <a:rPr lang="en-GB" smtClean="0"/>
              <a:pPr/>
              <a:t>‹#›</a:t>
            </a:fld>
            <a:endParaRPr lang="en-GB"/>
          </a:p>
        </p:txBody>
      </p:sp>
    </p:spTree>
    <p:extLst>
      <p:ext uri="{BB962C8B-B14F-4D97-AF65-F5344CB8AC3E}">
        <p14:creationId xmlns:p14="http://schemas.microsoft.com/office/powerpoint/2010/main" val="2221410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ith Castle Ic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1798E8B-DD4F-CF42-9D7C-0E4476C194A5}"/>
              </a:ext>
            </a:extLst>
          </p:cNvPr>
          <p:cNvSpPr>
            <a:spLocks noGrp="1"/>
          </p:cNvSpPr>
          <p:nvPr>
            <p:ph type="dt" sz="half" idx="10"/>
          </p:nvPr>
        </p:nvSpPr>
        <p:spPr/>
        <p:txBody>
          <a:bodyPr/>
          <a:lstStyle/>
          <a:p>
            <a:fld id="{F9070619-D170-48E7-B25D-293F3BFD294D}" type="datetime4">
              <a:rPr lang="en-GB" smtClean="0"/>
              <a:t>06 December 2020</a:t>
            </a:fld>
            <a:endParaRPr lang="en-GB"/>
          </a:p>
        </p:txBody>
      </p:sp>
      <p:sp>
        <p:nvSpPr>
          <p:cNvPr id="4" name="Footer Placeholder 3">
            <a:extLst>
              <a:ext uri="{FF2B5EF4-FFF2-40B4-BE49-F238E27FC236}">
                <a16:creationId xmlns:a16="http://schemas.microsoft.com/office/drawing/2014/main" id="{FAD4734D-A5BD-8049-A16C-4207B6B5F6FF}"/>
              </a:ext>
            </a:extLst>
          </p:cNvPr>
          <p:cNvSpPr>
            <a:spLocks noGrp="1"/>
          </p:cNvSpPr>
          <p:nvPr>
            <p:ph type="ftr" sz="quarter" idx="11"/>
          </p:nvPr>
        </p:nvSpPr>
        <p:spPr/>
        <p:txBody>
          <a:bodyPr/>
          <a:lstStyle/>
          <a:p>
            <a:r>
              <a:rPr lang="en-GB"/>
              <a:t>Name, Department</a:t>
            </a:r>
            <a:endParaRPr lang="en-GB" dirty="0"/>
          </a:p>
        </p:txBody>
      </p:sp>
      <p:sp>
        <p:nvSpPr>
          <p:cNvPr id="5" name="Slide Number Placeholder 4">
            <a:extLst>
              <a:ext uri="{FF2B5EF4-FFF2-40B4-BE49-F238E27FC236}">
                <a16:creationId xmlns:a16="http://schemas.microsoft.com/office/drawing/2014/main" id="{0A86F6C4-FAD3-4747-BF64-4989A8C5E54A}"/>
              </a:ext>
            </a:extLst>
          </p:cNvPr>
          <p:cNvSpPr>
            <a:spLocks noGrp="1"/>
          </p:cNvSpPr>
          <p:nvPr>
            <p:ph type="sldNum" sz="quarter" idx="12"/>
          </p:nvPr>
        </p:nvSpPr>
        <p:spPr/>
        <p:txBody>
          <a:bodyPr/>
          <a:lstStyle/>
          <a:p>
            <a:fld id="{CBBF530E-1875-46E6-901C-76683197A1B3}" type="slidenum">
              <a:rPr lang="en-GB" smtClean="0"/>
              <a:pPr/>
              <a:t>‹#›</a:t>
            </a:fld>
            <a:endParaRPr lang="en-GB"/>
          </a:p>
        </p:txBody>
      </p:sp>
      <p:pic>
        <p:nvPicPr>
          <p:cNvPr id="6" name="Picture 5">
            <a:extLst>
              <a:ext uri="{FF2B5EF4-FFF2-40B4-BE49-F238E27FC236}">
                <a16:creationId xmlns:a16="http://schemas.microsoft.com/office/drawing/2014/main" id="{05AFCAE9-B754-8C4D-B7F9-C051D54669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221077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7EDC40-08B7-C54D-9A16-7B5D3FDD4F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4" name="Title 1">
            <a:extLst>
              <a:ext uri="{FF2B5EF4-FFF2-40B4-BE49-F238E27FC236}">
                <a16:creationId xmlns:a16="http://schemas.microsoft.com/office/drawing/2014/main" id="{47483873-86BD-454E-AF6E-E4D2764B65F0}"/>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End slide</a:t>
            </a:r>
            <a:br>
              <a:rPr lang="en-US" dirty="0"/>
            </a:br>
            <a:r>
              <a:rPr lang="en-US" dirty="0"/>
              <a:t>Questions?</a:t>
            </a:r>
            <a:endParaRPr lang="en-GB" dirty="0"/>
          </a:p>
        </p:txBody>
      </p:sp>
    </p:spTree>
    <p:extLst>
      <p:ext uri="{BB962C8B-B14F-4D97-AF65-F5344CB8AC3E}">
        <p14:creationId xmlns:p14="http://schemas.microsoft.com/office/powerpoint/2010/main" val="3443715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07C01-E6FE-374C-80D0-F5676A0E07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9" name="Title 1">
            <a:extLst>
              <a:ext uri="{FF2B5EF4-FFF2-40B4-BE49-F238E27FC236}">
                <a16:creationId xmlns:a16="http://schemas.microsoft.com/office/drawing/2014/main" id="{3C67C3C0-F69E-E643-A32B-61F2F310AA47}"/>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End slide</a:t>
            </a:r>
            <a:br>
              <a:rPr lang="en-US" dirty="0"/>
            </a:br>
            <a:r>
              <a:rPr lang="en-US" dirty="0"/>
              <a:t>Questions?</a:t>
            </a:r>
            <a:endParaRPr lang="en-GB" dirty="0"/>
          </a:p>
        </p:txBody>
      </p:sp>
    </p:spTree>
    <p:extLst>
      <p:ext uri="{BB962C8B-B14F-4D97-AF65-F5344CB8AC3E}">
        <p14:creationId xmlns:p14="http://schemas.microsoft.com/office/powerpoint/2010/main" val="3859826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mplate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5" name="Straight Connector 14">
            <a:extLst>
              <a:ext uri="{FF2B5EF4-FFF2-40B4-BE49-F238E27FC236}">
                <a16:creationId xmlns:a16="http://schemas.microsoft.com/office/drawing/2014/main" id="{AF112655-05EA-8045-BB0D-C79CF2B277AA}"/>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Tree>
    <p:extLst>
      <p:ext uri="{BB962C8B-B14F-4D97-AF65-F5344CB8AC3E}">
        <p14:creationId xmlns:p14="http://schemas.microsoft.com/office/powerpoint/2010/main" val="8522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6385F48C-130A-074B-BAE4-5071492DF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74767" cy="1030941"/>
          </a:xfrm>
          <a:prstGeom prst="rect">
            <a:avLst/>
          </a:prstGeom>
        </p:spPr>
      </p:pic>
      <p:sp>
        <p:nvSpPr>
          <p:cNvPr id="7" name="Title 1">
            <a:extLst>
              <a:ext uri="{FF2B5EF4-FFF2-40B4-BE49-F238E27FC236}">
                <a16:creationId xmlns:a16="http://schemas.microsoft.com/office/drawing/2014/main" id="{EE0A4753-72CA-6241-85A5-FA5F9E40DCA1}"/>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8" name="Subtitle 2">
            <a:extLst>
              <a:ext uri="{FF2B5EF4-FFF2-40B4-BE49-F238E27FC236}">
                <a16:creationId xmlns:a16="http://schemas.microsoft.com/office/drawing/2014/main" id="{14EC60C8-55FD-084A-BE95-B2E766446720}"/>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41498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Science &amp; Technolog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BA9BED-34B5-9D4D-A988-760726B7CE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10" name="Picture Placeholder 5">
            <a:extLst>
              <a:ext uri="{FF2B5EF4-FFF2-40B4-BE49-F238E27FC236}">
                <a16:creationId xmlns:a16="http://schemas.microsoft.com/office/drawing/2014/main" id="{DEB89620-E302-6C4B-B385-8DB40106EB6C}"/>
              </a:ext>
            </a:extLst>
          </p:cNvPr>
          <p:cNvSpPr>
            <a:spLocks noGrp="1"/>
          </p:cNvSpPr>
          <p:nvPr>
            <p:ph type="pic" sz="quarter" idx="11" hasCustomPrompt="1"/>
          </p:nvPr>
        </p:nvSpPr>
        <p:spPr>
          <a:xfrm>
            <a:off x="9570720" y="5465236"/>
            <a:ext cx="2209800" cy="1028700"/>
          </a:xfrm>
          <a:prstGeom prst="rect">
            <a:avLst/>
          </a:prstGeom>
        </p:spPr>
        <p:txBody>
          <a:bodyPr anchor="ctr">
            <a:noAutofit/>
          </a:bodyPr>
          <a:lstStyle>
            <a:lvl1pPr marL="0" indent="0" algn="ctr">
              <a:buNone/>
              <a:defRPr sz="1400">
                <a:solidFill>
                  <a:schemeClr val="bg1"/>
                </a:solidFill>
              </a:defRPr>
            </a:lvl1pPr>
          </a:lstStyle>
          <a:p>
            <a:r>
              <a:rPr lang="en-GB" dirty="0"/>
              <a:t>Add partner logo here if required</a:t>
            </a:r>
          </a:p>
        </p:txBody>
      </p:sp>
      <p:sp>
        <p:nvSpPr>
          <p:cNvPr id="8" name="Title 1">
            <a:extLst>
              <a:ext uri="{FF2B5EF4-FFF2-40B4-BE49-F238E27FC236}">
                <a16:creationId xmlns:a16="http://schemas.microsoft.com/office/drawing/2014/main" id="{EBD7A035-88C0-B640-91D8-3B73C2244888}"/>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11" name="Subtitle 2">
            <a:extLst>
              <a:ext uri="{FF2B5EF4-FFF2-40B4-BE49-F238E27FC236}">
                <a16:creationId xmlns:a16="http://schemas.microsoft.com/office/drawing/2014/main" id="{94D1AC89-727B-C049-9CD3-8F38C0F22C9E}"/>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4259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3" name="Text Placeholder 2"/>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pic>
        <p:nvPicPr>
          <p:cNvPr id="10" name="Picture 9" descr="A close up of a logo&#10;&#10;Description automatically generated">
            <a:extLst>
              <a:ext uri="{FF2B5EF4-FFF2-40B4-BE49-F238E27FC236}">
                <a16:creationId xmlns:a16="http://schemas.microsoft.com/office/drawing/2014/main" id="{6EDD9DE1-34C9-564D-A890-335533D45DB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63040"/>
          <a:stretch/>
        </p:blipFill>
        <p:spPr>
          <a:xfrm>
            <a:off x="1" y="0"/>
            <a:ext cx="1025524" cy="1030941"/>
          </a:xfrm>
          <a:prstGeom prst="rect">
            <a:avLst/>
          </a:prstGeom>
        </p:spPr>
      </p:pic>
      <p:sp>
        <p:nvSpPr>
          <p:cNvPr id="6" name="Rectangle 5">
            <a:extLst>
              <a:ext uri="{FF2B5EF4-FFF2-40B4-BE49-F238E27FC236}">
                <a16:creationId xmlns:a16="http://schemas.microsoft.com/office/drawing/2014/main" id="{27FB682B-CBE5-0E46-8A20-FBDCFD217D46}"/>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divider slide options.</a:t>
            </a:r>
          </a:p>
        </p:txBody>
      </p:sp>
    </p:spTree>
    <p:extLst>
      <p:ext uri="{BB962C8B-B14F-4D97-AF65-F5344CB8AC3E}">
        <p14:creationId xmlns:p14="http://schemas.microsoft.com/office/powerpoint/2010/main" val="269067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B2171D4-B040-9448-88ED-CD59EBB794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63040"/>
          <a:stretch/>
        </p:blipFill>
        <p:spPr>
          <a:xfrm>
            <a:off x="1" y="0"/>
            <a:ext cx="1025524" cy="1030941"/>
          </a:xfrm>
          <a:prstGeom prst="rect">
            <a:avLst/>
          </a:prstGeom>
        </p:spPr>
      </p:pic>
      <p:sp>
        <p:nvSpPr>
          <p:cNvPr id="8" name="Title 1">
            <a:extLst>
              <a:ext uri="{FF2B5EF4-FFF2-40B4-BE49-F238E27FC236}">
                <a16:creationId xmlns:a16="http://schemas.microsoft.com/office/drawing/2014/main" id="{CFA4EB9E-FE0B-FF48-B57B-3DBA656E7C4F}"/>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9" name="Text Placeholder 2">
            <a:extLst>
              <a:ext uri="{FF2B5EF4-FFF2-40B4-BE49-F238E27FC236}">
                <a16:creationId xmlns:a16="http://schemas.microsoft.com/office/drawing/2014/main" id="{38DE1B96-986D-4446-800F-54A0D95D2FB2}"/>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spTree>
    <p:extLst>
      <p:ext uri="{BB962C8B-B14F-4D97-AF65-F5344CB8AC3E}">
        <p14:creationId xmlns:p14="http://schemas.microsoft.com/office/powerpoint/2010/main" val="197502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480AEE2-F97B-4D4C-BCDA-5DB28C1168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63040"/>
          <a:stretch/>
        </p:blipFill>
        <p:spPr>
          <a:xfrm>
            <a:off x="1" y="0"/>
            <a:ext cx="1025524" cy="1030941"/>
          </a:xfrm>
          <a:prstGeom prst="rect">
            <a:avLst/>
          </a:prstGeom>
        </p:spPr>
      </p:pic>
      <p:sp>
        <p:nvSpPr>
          <p:cNvPr id="7" name="Title 1">
            <a:extLst>
              <a:ext uri="{FF2B5EF4-FFF2-40B4-BE49-F238E27FC236}">
                <a16:creationId xmlns:a16="http://schemas.microsoft.com/office/drawing/2014/main" id="{3A61C9F9-E7A2-6342-870C-D685719F3517}"/>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8" name="Text Placeholder 2">
            <a:extLst>
              <a:ext uri="{FF2B5EF4-FFF2-40B4-BE49-F238E27FC236}">
                <a16:creationId xmlns:a16="http://schemas.microsoft.com/office/drawing/2014/main" id="{928BB5A8-2728-CF4C-9063-6BE6445BAAFC}"/>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spTree>
    <p:extLst>
      <p:ext uri="{BB962C8B-B14F-4D97-AF65-F5344CB8AC3E}">
        <p14:creationId xmlns:p14="http://schemas.microsoft.com/office/powerpoint/2010/main" val="388909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ub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3035A1-1804-EC4A-9FF8-AEE00A4BFC6F}"/>
              </a:ext>
            </a:extLst>
          </p:cNvPr>
          <p:cNvSpPr/>
          <p:nvPr userDrawn="1"/>
        </p:nvSpPr>
        <p:spPr>
          <a:xfrm>
            <a:off x="12635555" y="-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slide content options.</a:t>
            </a:r>
          </a:p>
        </p:txBody>
      </p:sp>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5" name="Straight Connector 14">
            <a:extLst>
              <a:ext uri="{FF2B5EF4-FFF2-40B4-BE49-F238E27FC236}">
                <a16:creationId xmlns:a16="http://schemas.microsoft.com/office/drawing/2014/main" id="{AF112655-05EA-8045-BB0D-C79CF2B277AA}"/>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2702257"/>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4" name="Rectangle 13">
            <a:extLst>
              <a:ext uri="{FF2B5EF4-FFF2-40B4-BE49-F238E27FC236}">
                <a16:creationId xmlns:a16="http://schemas.microsoft.com/office/drawing/2014/main" id="{FE19A7CD-F138-0F44-8EE9-3A0D44746374}"/>
              </a:ext>
            </a:extLst>
          </p:cNvPr>
          <p:cNvSpPr/>
          <p:nvPr userDrawn="1"/>
        </p:nvSpPr>
        <p:spPr>
          <a:xfrm>
            <a:off x="-2691741" y="4585363"/>
            <a:ext cx="2272637" cy="227263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To change the information in the footer throughout the presentation go to ‘Insert’ &gt; ‘Header and Footers’ and add in your Name an Department. </a:t>
            </a:r>
          </a:p>
        </p:txBody>
      </p:sp>
    </p:spTree>
    <p:extLst>
      <p:ext uri="{BB962C8B-B14F-4D97-AF65-F5344CB8AC3E}">
        <p14:creationId xmlns:p14="http://schemas.microsoft.com/office/powerpoint/2010/main" val="41374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79376" y="6356350"/>
            <a:ext cx="1412924" cy="365125"/>
          </a:xfrm>
        </p:spPr>
        <p:txBody>
          <a:bodyPr/>
          <a:lstStyle/>
          <a:p>
            <a:fld id="{285EAF73-EE3C-41B7-AE89-4A15C844158B}" type="datetime4">
              <a:rPr lang="en-GB" smtClean="0"/>
              <a:t>06 December 2020</a:t>
            </a:fld>
            <a:endParaRPr lang="en-GB"/>
          </a:p>
        </p:txBody>
      </p:sp>
      <p:sp>
        <p:nvSpPr>
          <p:cNvPr id="4" name="Footer Placeholder 3"/>
          <p:cNvSpPr>
            <a:spLocks noGrp="1"/>
          </p:cNvSpPr>
          <p:nvPr>
            <p:ph type="ftr" sz="quarter" idx="11"/>
          </p:nvPr>
        </p:nvSpPr>
        <p:spPr>
          <a:xfrm>
            <a:off x="2020891" y="6356350"/>
            <a:ext cx="3656009" cy="365125"/>
          </a:xfrm>
        </p:spPr>
        <p:txBody>
          <a:bodyPr/>
          <a:lstStyle>
            <a:lvl1pPr algn="l">
              <a:defRPr/>
            </a:lvl1pPr>
          </a:lstStyle>
          <a:p>
            <a:r>
              <a:rPr lang="en-GB"/>
              <a:t>Name, Department</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1484533"/>
            <a:ext cx="11257699" cy="4395568"/>
          </a:xfrm>
          <a:prstGeom prst="rect">
            <a:avLst/>
          </a:prstGeom>
        </p:spPr>
        <p:txBody>
          <a:bodyPr/>
          <a:lstStyle>
            <a:lvl1pPr>
              <a:buClr>
                <a:schemeClr val="accent3"/>
              </a:buClr>
              <a:defRPr lang="en-GB" sz="2800" smtClean="0">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cxnSp>
        <p:nvCxnSpPr>
          <p:cNvPr id="12" name="Straight Connector 11">
            <a:extLst>
              <a:ext uri="{FF2B5EF4-FFF2-40B4-BE49-F238E27FC236}">
                <a16:creationId xmlns:a16="http://schemas.microsoft.com/office/drawing/2014/main" id="{2CCB6158-EF9E-D844-A85A-727AA2F53AC0}"/>
              </a:ext>
            </a:extLst>
          </p:cNvPr>
          <p:cNvCxnSpPr/>
          <p:nvPr userDrawn="1"/>
        </p:nvCxnSpPr>
        <p:spPr>
          <a:xfrm flipV="1">
            <a:off x="1901952" y="6356350"/>
            <a:ext cx="0" cy="365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8BD330B-22A3-344E-A01F-AEEF71CCB5D3}"/>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examples as well as different elements. Copy and paste these items onto this page.</a:t>
            </a:r>
          </a:p>
        </p:txBody>
      </p:sp>
    </p:spTree>
    <p:extLst>
      <p:ext uri="{BB962C8B-B14F-4D97-AF65-F5344CB8AC3E}">
        <p14:creationId xmlns:p14="http://schemas.microsoft.com/office/powerpoint/2010/main" val="346510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377" y="6356350"/>
            <a:ext cx="28868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0619-D170-48E7-B25D-293F3BFD294D}" type="datetime4">
              <a:rPr lang="en-GB" smtClean="0"/>
              <a:t>06 December 2020</a:t>
            </a:fld>
            <a:endParaRPr lang="en-GB"/>
          </a:p>
        </p:txBody>
      </p:sp>
      <p:sp>
        <p:nvSpPr>
          <p:cNvPr id="5" name="Footer Placeholder 4"/>
          <p:cNvSpPr>
            <a:spLocks noGrp="1"/>
          </p:cNvSpPr>
          <p:nvPr>
            <p:ph type="ftr" sz="quarter" idx="3"/>
          </p:nvPr>
        </p:nvSpPr>
        <p:spPr>
          <a:xfrm>
            <a:off x="404019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Name, Department</a:t>
            </a:r>
            <a:endParaRPr lang="en-GB" dirty="0"/>
          </a:p>
        </p:txBody>
      </p:sp>
      <p:sp>
        <p:nvSpPr>
          <p:cNvPr id="6" name="Slide Number Placeholder 5"/>
          <p:cNvSpPr>
            <a:spLocks noGrp="1"/>
          </p:cNvSpPr>
          <p:nvPr>
            <p:ph type="sldNum" sz="quarter" idx="4"/>
          </p:nvPr>
        </p:nvSpPr>
        <p:spPr>
          <a:xfrm>
            <a:off x="8828967" y="6356350"/>
            <a:ext cx="2908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30E-1875-46E6-901C-76683197A1B3}" type="slidenum">
              <a:rPr lang="en-GB" smtClean="0"/>
              <a:pPr/>
              <a:t>‹#›</a:t>
            </a:fld>
            <a:endParaRPr lang="en-GB"/>
          </a:p>
        </p:txBody>
      </p:sp>
      <p:sp>
        <p:nvSpPr>
          <p:cNvPr id="7" name="Rectangle 6">
            <a:extLst>
              <a:ext uri="{FF2B5EF4-FFF2-40B4-BE49-F238E27FC236}">
                <a16:creationId xmlns:a16="http://schemas.microsoft.com/office/drawing/2014/main" id="{8ADA20D4-5E1A-AD42-B96E-4B53241D1BC6}"/>
              </a:ext>
            </a:extLst>
          </p:cNvPr>
          <p:cNvSpPr/>
          <p:nvPr userDrawn="1"/>
        </p:nvSpPr>
        <p:spPr>
          <a:xfrm>
            <a:off x="-3667760" y="1"/>
            <a:ext cx="3248655" cy="427736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oAutofit/>
          </a:bodyPr>
          <a:lstStyle/>
          <a:p>
            <a:pPr marL="0" marR="0" lvl="1" indent="0" algn="l" defTabSz="914400" rtl="0" eaLnBrk="0" fontAlgn="base" latinLnBrk="0" hangingPunct="0">
              <a:lnSpc>
                <a:spcPct val="100000"/>
              </a:lnSpc>
              <a:spcBef>
                <a:spcPct val="0"/>
              </a:spcBef>
              <a:spcAft>
                <a:spcPts val="400"/>
              </a:spcAft>
              <a:buClr>
                <a:schemeClr val="accent3"/>
              </a:buClr>
              <a:buSzTx/>
              <a:buFont typeface="Wingdings" pitchFamily="2" charset="2"/>
              <a:buNone/>
              <a:tabLst/>
            </a:pPr>
            <a:r>
              <a:rPr kumimoji="0" lang="en-US" altLang="en-US" sz="1600" b="1" i="0" u="none" strike="noStrike" cap="none" normalizeH="0" baseline="0" dirty="0">
                <a:ln>
                  <a:noFill/>
                </a:ln>
                <a:solidFill>
                  <a:schemeClr val="accent3"/>
                </a:solidFill>
                <a:effectLst/>
                <a:latin typeface="Arial" panose="020B0604020202020204" pitchFamily="34" charset="0"/>
                <a:ea typeface="Calibri" panose="020F0502020204030204" pitchFamily="34" charset="0"/>
              </a:rPr>
              <a:t>Top Presentation Tips</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Keep it simple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Always think about your audience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Limit transitions and animations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Respect the University of Nottingham brand and identity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Use visuals and high-quality images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Use video or audio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Use </a:t>
            </a:r>
            <a:r>
              <a:rPr kumimoji="0" lang="en-US" altLang="en-US" sz="1600" b="0" i="0" u="none" strike="noStrike" cap="none" normalizeH="0" baseline="0" dirty="0" err="1">
                <a:ln>
                  <a:noFill/>
                </a:ln>
                <a:solidFill>
                  <a:schemeClr val="tx2"/>
                </a:solidFill>
                <a:effectLst/>
                <a:latin typeface="Arial" panose="020B0604020202020204" pitchFamily="34" charset="0"/>
                <a:ea typeface="Calibri" panose="020F0502020204030204" pitchFamily="34" charset="0"/>
              </a:rPr>
              <a:t>colour</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Think about </a:t>
            </a:r>
          </a:p>
          <a:p>
            <a:pPr marL="162000" marR="0" lvl="1" indent="-162900" algn="l" defTabSz="914400" rtl="0" eaLnBrk="0" fontAlgn="base" latinLnBrk="0" hangingPunct="0">
              <a:lnSpc>
                <a:spcPct val="100000"/>
              </a:lnSpc>
              <a:spcBef>
                <a:spcPct val="0"/>
              </a:spcBef>
              <a:spcAft>
                <a:spcPts val="400"/>
              </a:spcAft>
              <a:buClr>
                <a:schemeClr val="accent3"/>
              </a:buClr>
              <a:buSzTx/>
              <a:buFont typeface="Wingdings" pitchFamily="2" charset="2"/>
              <a:buChar char="§"/>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rPr>
              <a:t>Prepare and practice</a:t>
            </a:r>
            <a:endParaRPr kumimoji="0" lang="en-US" altLang="en-US" sz="16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54391425"/>
      </p:ext>
    </p:extLst>
  </p:cSld>
  <p:clrMap bg1="lt1" tx1="dk1" bg2="lt2" tx2="dk2" accent1="accent1" accent2="accent2" accent3="accent3" accent4="accent4" accent5="accent5" accent6="accent6" hlink="hlink" folHlink="folHlink"/>
  <p:sldLayoutIdLst>
    <p:sldLayoutId id="2147483651" r:id="rId1"/>
    <p:sldLayoutId id="2147483678" r:id="rId2"/>
    <p:sldLayoutId id="2147483668" r:id="rId3"/>
    <p:sldLayoutId id="2147483669" r:id="rId4"/>
    <p:sldLayoutId id="2147483652" r:id="rId5"/>
    <p:sldLayoutId id="2147483664" r:id="rId6"/>
    <p:sldLayoutId id="2147483663" r:id="rId7"/>
    <p:sldLayoutId id="2147483661" r:id="rId8"/>
    <p:sldLayoutId id="2147483679" r:id="rId9"/>
    <p:sldLayoutId id="2147483689" r:id="rId10"/>
    <p:sldLayoutId id="2147483683" r:id="rId11"/>
    <p:sldLayoutId id="2147483682" r:id="rId12"/>
    <p:sldLayoutId id="2147483687" r:id="rId13"/>
    <p:sldLayoutId id="2147483680" r:id="rId14"/>
    <p:sldLayoutId id="2147483685" r:id="rId15"/>
    <p:sldLayoutId id="2147483686" r:id="rId16"/>
    <p:sldLayoutId id="2147483688" r:id="rId17"/>
    <p:sldLayoutId id="2147483681" r:id="rId18"/>
    <p:sldLayoutId id="2147483684" r:id="rId19"/>
    <p:sldLayoutId id="2147483677" r:id="rId20"/>
    <p:sldLayoutId id="2147483691" r:id="rId21"/>
    <p:sldLayoutId id="2147483675" r:id="rId22"/>
    <p:sldLayoutId id="2147483676" r:id="rId23"/>
    <p:sldLayoutId id="2147483690" r:id="rId24"/>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6672-A660-A547-97B1-AA9619E4A2A6}"/>
              </a:ext>
            </a:extLst>
          </p:cNvPr>
          <p:cNvSpPr>
            <a:spLocks noGrp="1"/>
          </p:cNvSpPr>
          <p:nvPr>
            <p:ph type="ctrTitle"/>
          </p:nvPr>
        </p:nvSpPr>
        <p:spPr/>
        <p:txBody>
          <a:bodyPr/>
          <a:lstStyle/>
          <a:p>
            <a:r>
              <a:rPr lang="en-US" dirty="0"/>
              <a:t>University of Nottingham Developing our Strategic Delivery Plans </a:t>
            </a:r>
          </a:p>
        </p:txBody>
      </p:sp>
      <p:sp>
        <p:nvSpPr>
          <p:cNvPr id="4" name="Subtitle 3">
            <a:extLst>
              <a:ext uri="{FF2B5EF4-FFF2-40B4-BE49-F238E27FC236}">
                <a16:creationId xmlns:a16="http://schemas.microsoft.com/office/drawing/2014/main" id="{08436D1C-1730-E843-9AE1-4BD419D627F8}"/>
              </a:ext>
            </a:extLst>
          </p:cNvPr>
          <p:cNvSpPr>
            <a:spLocks noGrp="1"/>
          </p:cNvSpPr>
          <p:nvPr>
            <p:ph type="subTitle" idx="1"/>
          </p:nvPr>
        </p:nvSpPr>
        <p:spPr/>
        <p:txBody>
          <a:bodyPr/>
          <a:lstStyle/>
          <a:p>
            <a:r>
              <a:rPr lang="en-US" dirty="0"/>
              <a:t>November 2020 </a:t>
            </a:r>
          </a:p>
        </p:txBody>
      </p:sp>
    </p:spTree>
    <p:extLst>
      <p:ext uri="{BB962C8B-B14F-4D97-AF65-F5344CB8AC3E}">
        <p14:creationId xmlns:p14="http://schemas.microsoft.com/office/powerpoint/2010/main" val="417189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40F96-CA66-4553-9215-DABC1F1E84EC}"/>
              </a:ext>
            </a:extLst>
          </p:cNvPr>
          <p:cNvSpPr>
            <a:spLocks noGrp="1"/>
          </p:cNvSpPr>
          <p:nvPr>
            <p:ph type="dt" sz="half" idx="10"/>
          </p:nvPr>
        </p:nvSpPr>
        <p:spPr>
          <a:xfrm>
            <a:off x="360947" y="6356350"/>
            <a:ext cx="1531353"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8D85C7B6-0DF1-4195-BF57-9289CE7E0CED}"/>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6C9C7596-23E0-4BF8-B54D-8421B67C0EE3}"/>
              </a:ext>
            </a:extLst>
          </p:cNvPr>
          <p:cNvSpPr>
            <a:spLocks noGrp="1"/>
          </p:cNvSpPr>
          <p:nvPr>
            <p:ph type="sldNum" sz="quarter" idx="12"/>
          </p:nvPr>
        </p:nvSpPr>
        <p:spPr/>
        <p:txBody>
          <a:bodyPr/>
          <a:lstStyle/>
          <a:p>
            <a:fld id="{CBBF530E-1875-46E6-901C-76683197A1B3}" type="slidenum">
              <a:rPr lang="en-GB" smtClean="0"/>
              <a:pPr/>
              <a:t>10</a:t>
            </a:fld>
            <a:endParaRPr lang="en-GB"/>
          </a:p>
        </p:txBody>
      </p:sp>
      <p:pic>
        <p:nvPicPr>
          <p:cNvPr id="9" name="Content Placeholder 8" descr="Table&#10;&#10;Description automatically generated">
            <a:extLst>
              <a:ext uri="{FF2B5EF4-FFF2-40B4-BE49-F238E27FC236}">
                <a16:creationId xmlns:a16="http://schemas.microsoft.com/office/drawing/2014/main" id="{E159A7F5-3D0E-41C1-9745-0E52BDC33A1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1631" y="1824131"/>
            <a:ext cx="9248738" cy="4365444"/>
          </a:xfrm>
        </p:spPr>
      </p:pic>
      <p:sp>
        <p:nvSpPr>
          <p:cNvPr id="6" name="Title 5">
            <a:extLst>
              <a:ext uri="{FF2B5EF4-FFF2-40B4-BE49-F238E27FC236}">
                <a16:creationId xmlns:a16="http://schemas.microsoft.com/office/drawing/2014/main" id="{DF54EF0D-99A3-42D1-AD6A-4C396BD3917D}"/>
              </a:ext>
            </a:extLst>
          </p:cNvPr>
          <p:cNvSpPr>
            <a:spLocks noGrp="1"/>
          </p:cNvSpPr>
          <p:nvPr>
            <p:ph type="title"/>
          </p:nvPr>
        </p:nvSpPr>
        <p:spPr/>
        <p:txBody>
          <a:bodyPr/>
          <a:lstStyle/>
          <a:p>
            <a:r>
              <a:rPr lang="en-GB" dirty="0"/>
              <a:t>Digital Category 2</a:t>
            </a:r>
          </a:p>
        </p:txBody>
      </p:sp>
      <p:sp>
        <p:nvSpPr>
          <p:cNvPr id="7" name="Text Placeholder 6">
            <a:extLst>
              <a:ext uri="{FF2B5EF4-FFF2-40B4-BE49-F238E27FC236}">
                <a16:creationId xmlns:a16="http://schemas.microsoft.com/office/drawing/2014/main" id="{C7832019-EAE4-46B8-AA1F-2CD51538F7E0}"/>
              </a:ext>
            </a:extLst>
          </p:cNvPr>
          <p:cNvSpPr>
            <a:spLocks noGrp="1"/>
          </p:cNvSpPr>
          <p:nvPr>
            <p:ph type="body" sz="quarter" idx="15"/>
          </p:nvPr>
        </p:nvSpPr>
        <p:spPr>
          <a:xfrm>
            <a:off x="479376" y="1196365"/>
            <a:ext cx="11257698" cy="627765"/>
          </a:xfrm>
        </p:spPr>
        <p:txBody>
          <a:bodyPr/>
          <a:lstStyle/>
          <a:p>
            <a:r>
              <a:rPr lang="en-GB" dirty="0"/>
              <a:t>Dependencies/links to other SDPs</a:t>
            </a:r>
          </a:p>
          <a:p>
            <a:endParaRPr lang="en-GB" dirty="0"/>
          </a:p>
        </p:txBody>
      </p:sp>
    </p:spTree>
    <p:extLst>
      <p:ext uri="{BB962C8B-B14F-4D97-AF65-F5344CB8AC3E}">
        <p14:creationId xmlns:p14="http://schemas.microsoft.com/office/powerpoint/2010/main" val="336520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E2D01-71AB-4ABF-8F83-14D82F0B41F6}"/>
              </a:ext>
            </a:extLst>
          </p:cNvPr>
          <p:cNvSpPr>
            <a:spLocks noGrp="1"/>
          </p:cNvSpPr>
          <p:nvPr>
            <p:ph type="dt" sz="half" idx="10"/>
          </p:nvPr>
        </p:nvSpPr>
        <p:spPr>
          <a:xfrm>
            <a:off x="255181" y="6356350"/>
            <a:ext cx="1637119"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816C2061-897C-4DFB-96E8-4ACDCFE48920}"/>
              </a:ext>
            </a:extLst>
          </p:cNvPr>
          <p:cNvSpPr>
            <a:spLocks noGrp="1"/>
          </p:cNvSpPr>
          <p:nvPr>
            <p:ph type="ftr" sz="quarter" idx="11"/>
          </p:nvPr>
        </p:nvSpPr>
        <p:spPr/>
        <p:txBody>
          <a:bodyPr/>
          <a:lstStyle/>
          <a:p>
            <a:r>
              <a:rPr lang="en-GB" dirty="0"/>
              <a:t>Planning, Performance, and Strategic Change</a:t>
            </a:r>
          </a:p>
        </p:txBody>
      </p:sp>
      <p:sp>
        <p:nvSpPr>
          <p:cNvPr id="5" name="Title 4">
            <a:extLst>
              <a:ext uri="{FF2B5EF4-FFF2-40B4-BE49-F238E27FC236}">
                <a16:creationId xmlns:a16="http://schemas.microsoft.com/office/drawing/2014/main" id="{A93A579A-D161-45E8-91AC-57B703B5ECAF}"/>
              </a:ext>
            </a:extLst>
          </p:cNvPr>
          <p:cNvSpPr>
            <a:spLocks noGrp="1"/>
          </p:cNvSpPr>
          <p:nvPr>
            <p:ph type="title"/>
          </p:nvPr>
        </p:nvSpPr>
        <p:spPr/>
        <p:txBody>
          <a:bodyPr/>
          <a:lstStyle/>
          <a:p>
            <a:r>
              <a:rPr lang="en-GB" dirty="0"/>
              <a:t>People Category 2</a:t>
            </a:r>
          </a:p>
        </p:txBody>
      </p:sp>
      <p:sp>
        <p:nvSpPr>
          <p:cNvPr id="6" name="Text Placeholder 5">
            <a:extLst>
              <a:ext uri="{FF2B5EF4-FFF2-40B4-BE49-F238E27FC236}">
                <a16:creationId xmlns:a16="http://schemas.microsoft.com/office/drawing/2014/main" id="{30B8C90A-8B98-4040-8453-686FAFB0A3BE}"/>
              </a:ext>
            </a:extLst>
          </p:cNvPr>
          <p:cNvSpPr>
            <a:spLocks noGrp="1"/>
          </p:cNvSpPr>
          <p:nvPr>
            <p:ph type="body" sz="quarter" idx="15"/>
          </p:nvPr>
        </p:nvSpPr>
        <p:spPr>
          <a:xfrm>
            <a:off x="479376" y="1340153"/>
            <a:ext cx="5197519" cy="439960"/>
          </a:xfrm>
        </p:spPr>
        <p:txBody>
          <a:bodyPr/>
          <a:lstStyle/>
          <a:p>
            <a:r>
              <a:rPr lang="en-GB" sz="2400" dirty="0"/>
              <a:t>Priorities</a:t>
            </a:r>
          </a:p>
        </p:txBody>
      </p:sp>
      <p:sp>
        <p:nvSpPr>
          <p:cNvPr id="10" name="Text Placeholder 9">
            <a:extLst>
              <a:ext uri="{FF2B5EF4-FFF2-40B4-BE49-F238E27FC236}">
                <a16:creationId xmlns:a16="http://schemas.microsoft.com/office/drawing/2014/main" id="{5602BE5D-12BE-473D-ACF4-C297FA6F8CEC}"/>
              </a:ext>
            </a:extLst>
          </p:cNvPr>
          <p:cNvSpPr>
            <a:spLocks noGrp="1"/>
          </p:cNvSpPr>
          <p:nvPr>
            <p:ph type="body" sz="quarter" idx="17"/>
          </p:nvPr>
        </p:nvSpPr>
        <p:spPr>
          <a:xfrm>
            <a:off x="6240726" y="1340153"/>
            <a:ext cx="5315747" cy="439960"/>
          </a:xfrm>
        </p:spPr>
        <p:txBody>
          <a:bodyPr/>
          <a:lstStyle/>
          <a:p>
            <a:r>
              <a:rPr lang="en-GB" sz="2400" dirty="0"/>
              <a:t>Dependencies/links to other SDPs</a:t>
            </a:r>
          </a:p>
        </p:txBody>
      </p:sp>
      <p:sp>
        <p:nvSpPr>
          <p:cNvPr id="11" name="Content Placeholder 10">
            <a:extLst>
              <a:ext uri="{FF2B5EF4-FFF2-40B4-BE49-F238E27FC236}">
                <a16:creationId xmlns:a16="http://schemas.microsoft.com/office/drawing/2014/main" id="{BD89945E-066C-44FD-95CA-13504D227FE7}"/>
              </a:ext>
            </a:extLst>
          </p:cNvPr>
          <p:cNvSpPr>
            <a:spLocks noGrp="1"/>
          </p:cNvSpPr>
          <p:nvPr>
            <p:ph sz="quarter" idx="18"/>
          </p:nvPr>
        </p:nvSpPr>
        <p:spPr>
          <a:xfrm>
            <a:off x="6240726" y="1780113"/>
            <a:ext cx="5951274" cy="2446841"/>
          </a:xfrm>
        </p:spPr>
        <p:txBody>
          <a:bodyPr/>
          <a:lstStyle/>
          <a:p>
            <a:r>
              <a:rPr lang="en-GB" sz="2200" dirty="0"/>
              <a:t>People implications across all other plans</a:t>
            </a:r>
          </a:p>
          <a:p>
            <a:r>
              <a:rPr lang="en-GB" sz="2200" dirty="0"/>
              <a:t>Digital core (Digital Strategy), Civic and EDI strategic delivery plans</a:t>
            </a:r>
          </a:p>
          <a:p>
            <a:r>
              <a:rPr lang="en-GB" sz="2200" dirty="0"/>
              <a:t>HR Review and internal communications</a:t>
            </a:r>
          </a:p>
        </p:txBody>
      </p:sp>
      <p:sp>
        <p:nvSpPr>
          <p:cNvPr id="9" name="Slide Number Placeholder 8">
            <a:extLst>
              <a:ext uri="{FF2B5EF4-FFF2-40B4-BE49-F238E27FC236}">
                <a16:creationId xmlns:a16="http://schemas.microsoft.com/office/drawing/2014/main" id="{52D57692-5CE7-465D-A688-234968EE9DA0}"/>
              </a:ext>
            </a:extLst>
          </p:cNvPr>
          <p:cNvSpPr>
            <a:spLocks noGrp="1"/>
          </p:cNvSpPr>
          <p:nvPr>
            <p:ph type="sldNum" sz="quarter" idx="12"/>
          </p:nvPr>
        </p:nvSpPr>
        <p:spPr/>
        <p:txBody>
          <a:bodyPr/>
          <a:lstStyle/>
          <a:p>
            <a:fld id="{CBBF530E-1875-46E6-901C-76683197A1B3}" type="slidenum">
              <a:rPr lang="en-GB" smtClean="0"/>
              <a:pPr/>
              <a:t>11</a:t>
            </a:fld>
            <a:endParaRPr lang="en-GB"/>
          </a:p>
        </p:txBody>
      </p:sp>
      <p:sp>
        <p:nvSpPr>
          <p:cNvPr id="4" name="Content Placeholder 3">
            <a:extLst>
              <a:ext uri="{FF2B5EF4-FFF2-40B4-BE49-F238E27FC236}">
                <a16:creationId xmlns:a16="http://schemas.microsoft.com/office/drawing/2014/main" id="{9DBB9179-F549-4377-8057-181AE04F53D2}"/>
              </a:ext>
            </a:extLst>
          </p:cNvPr>
          <p:cNvSpPr>
            <a:spLocks noGrp="1"/>
          </p:cNvSpPr>
          <p:nvPr>
            <p:ph sz="quarter" idx="13"/>
          </p:nvPr>
        </p:nvSpPr>
        <p:spPr>
          <a:xfrm>
            <a:off x="479377" y="1780113"/>
            <a:ext cx="5471898" cy="3448972"/>
          </a:xfrm>
        </p:spPr>
        <p:txBody>
          <a:bodyPr/>
          <a:lstStyle/>
          <a:p>
            <a:r>
              <a:rPr lang="en-GB" sz="2200" dirty="0"/>
              <a:t>Transforming how we support staff</a:t>
            </a:r>
          </a:p>
          <a:p>
            <a:r>
              <a:rPr lang="en-GB" sz="2200" dirty="0"/>
              <a:t>Health and wellbeing</a:t>
            </a:r>
          </a:p>
          <a:p>
            <a:r>
              <a:rPr lang="en-GB" sz="2200" dirty="0"/>
              <a:t>Culture, Behaviours and Values (ways of working) </a:t>
            </a:r>
          </a:p>
          <a:p>
            <a:r>
              <a:rPr lang="en-GB" sz="2200" dirty="0"/>
              <a:t>Talent acquisition - realising the ambition/ potential of our staff</a:t>
            </a:r>
          </a:p>
          <a:p>
            <a:r>
              <a:rPr lang="en-GB" sz="2200" dirty="0"/>
              <a:t>Engaging with our local and global community </a:t>
            </a:r>
          </a:p>
        </p:txBody>
      </p:sp>
      <p:sp>
        <p:nvSpPr>
          <p:cNvPr id="14" name="Text Placeholder 5">
            <a:extLst>
              <a:ext uri="{FF2B5EF4-FFF2-40B4-BE49-F238E27FC236}">
                <a16:creationId xmlns:a16="http://schemas.microsoft.com/office/drawing/2014/main" id="{3D2EDF95-D4FD-438F-BE8A-F6D0468CEF6E}"/>
              </a:ext>
            </a:extLst>
          </p:cNvPr>
          <p:cNvSpPr txBox="1">
            <a:spLocks/>
          </p:cNvSpPr>
          <p:nvPr/>
        </p:nvSpPr>
        <p:spPr>
          <a:xfrm>
            <a:off x="6205869" y="4226956"/>
            <a:ext cx="5816587" cy="43996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UNM/UNNC engagement/development</a:t>
            </a:r>
          </a:p>
        </p:txBody>
      </p:sp>
      <p:sp>
        <p:nvSpPr>
          <p:cNvPr id="15" name="Content Placeholder 3">
            <a:extLst>
              <a:ext uri="{FF2B5EF4-FFF2-40B4-BE49-F238E27FC236}">
                <a16:creationId xmlns:a16="http://schemas.microsoft.com/office/drawing/2014/main" id="{71FEE7BD-112A-402F-8A2D-1CC5C5EDB505}"/>
              </a:ext>
            </a:extLst>
          </p:cNvPr>
          <p:cNvSpPr txBox="1">
            <a:spLocks/>
          </p:cNvSpPr>
          <p:nvPr/>
        </p:nvSpPr>
        <p:spPr>
          <a:xfrm>
            <a:off x="6315740" y="4719304"/>
            <a:ext cx="5595523" cy="163704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UNNC and UNM campus level people plans – in development</a:t>
            </a:r>
          </a:p>
          <a:p>
            <a:r>
              <a:rPr lang="en-GB" sz="2200" dirty="0"/>
              <a:t>Discussions to be held to review alignment, timing and ways of working</a:t>
            </a:r>
          </a:p>
          <a:p>
            <a:endParaRPr lang="en-GB" sz="2200" dirty="0"/>
          </a:p>
        </p:txBody>
      </p:sp>
    </p:spTree>
    <p:extLst>
      <p:ext uri="{BB962C8B-B14F-4D97-AF65-F5344CB8AC3E}">
        <p14:creationId xmlns:p14="http://schemas.microsoft.com/office/powerpoint/2010/main" val="290559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604E6-B671-4FB4-AF5B-53BBC501AFCA}"/>
              </a:ext>
            </a:extLst>
          </p:cNvPr>
          <p:cNvSpPr>
            <a:spLocks noGrp="1"/>
          </p:cNvSpPr>
          <p:nvPr>
            <p:ph type="dt" sz="half" idx="10"/>
          </p:nvPr>
        </p:nvSpPr>
        <p:spPr>
          <a:xfrm>
            <a:off x="358669" y="6356350"/>
            <a:ext cx="1533631"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4C843373-24D5-4240-B55A-5BAFBBE83BDB}"/>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5B5D4056-A6A1-4C70-A1C4-1C9145622650}"/>
              </a:ext>
            </a:extLst>
          </p:cNvPr>
          <p:cNvSpPr>
            <a:spLocks noGrp="1"/>
          </p:cNvSpPr>
          <p:nvPr>
            <p:ph type="sldNum" sz="quarter" idx="12"/>
          </p:nvPr>
        </p:nvSpPr>
        <p:spPr/>
        <p:txBody>
          <a:bodyPr/>
          <a:lstStyle/>
          <a:p>
            <a:fld id="{CBBF530E-1875-46E6-901C-76683197A1B3}" type="slidenum">
              <a:rPr lang="en-GB" smtClean="0"/>
              <a:pPr/>
              <a:t>12</a:t>
            </a:fld>
            <a:endParaRPr lang="en-GB"/>
          </a:p>
        </p:txBody>
      </p:sp>
      <p:sp>
        <p:nvSpPr>
          <p:cNvPr id="8" name="Content Placeholder 7">
            <a:extLst>
              <a:ext uri="{FF2B5EF4-FFF2-40B4-BE49-F238E27FC236}">
                <a16:creationId xmlns:a16="http://schemas.microsoft.com/office/drawing/2014/main" id="{E6EF1DF2-5737-4C86-BDCF-AF756CBA932D}"/>
              </a:ext>
            </a:extLst>
          </p:cNvPr>
          <p:cNvSpPr>
            <a:spLocks noGrp="1"/>
          </p:cNvSpPr>
          <p:nvPr>
            <p:ph sz="quarter" idx="13"/>
          </p:nvPr>
        </p:nvSpPr>
        <p:spPr>
          <a:xfrm>
            <a:off x="262800" y="1485148"/>
            <a:ext cx="11808880" cy="2992365"/>
          </a:xfrm>
        </p:spPr>
        <p:txBody>
          <a:bodyPr/>
          <a:lstStyle/>
          <a:p>
            <a:r>
              <a:rPr lang="en-GB" sz="1600" b="1" dirty="0"/>
              <a:t>Universities for Nottingham  </a:t>
            </a:r>
            <a:r>
              <a:rPr lang="en-GB" sz="1600" dirty="0"/>
              <a:t>The </a:t>
            </a:r>
            <a:r>
              <a:rPr lang="en-GB" sz="1600" dirty="0" err="1"/>
              <a:t>UfN</a:t>
            </a:r>
            <a:r>
              <a:rPr lang="en-GB" sz="1600" dirty="0"/>
              <a:t> civic agreement has confirmed our University’s leadership role is establishing new types of relationships with civic partners. Our committee will oversee the UoN contribution to </a:t>
            </a:r>
            <a:r>
              <a:rPr lang="en-GB" sz="1600" dirty="0" err="1"/>
              <a:t>UfN</a:t>
            </a:r>
            <a:r>
              <a:rPr lang="en-GB" sz="1600" dirty="0"/>
              <a:t> and will monitor progress against commitments made in the civic agreement signed in July 2020. </a:t>
            </a:r>
          </a:p>
          <a:p>
            <a:r>
              <a:rPr lang="en-GB" sz="1600" b="1" dirty="0"/>
              <a:t>Digital Nottingham</a:t>
            </a:r>
            <a:r>
              <a:rPr lang="en-GB" sz="1600" dirty="0"/>
              <a:t>. A major contribution to our local communities and economic recovery from C19 will be the establishment of a new centre within the City that combines excellent research, business incubation, skills training and outreach. </a:t>
            </a:r>
          </a:p>
          <a:p>
            <a:r>
              <a:rPr lang="en-GB" sz="1600" b="1" dirty="0"/>
              <a:t>East Midlands Development Corporation</a:t>
            </a:r>
            <a:r>
              <a:rPr lang="en-GB" sz="1600" dirty="0"/>
              <a:t>.  UoN will be a major partner in the EMDC with our research providing a foundation for the UK Centre for Zero Carbon Futures at Ratcliff-on-Soar site and the Innovation Campus at </a:t>
            </a:r>
            <a:r>
              <a:rPr lang="en-GB" sz="1600" dirty="0" err="1"/>
              <a:t>Toton</a:t>
            </a:r>
            <a:r>
              <a:rPr lang="en-GB" sz="1600" dirty="0"/>
              <a:t>. </a:t>
            </a:r>
          </a:p>
          <a:p>
            <a:r>
              <a:rPr lang="en-GB" sz="1600" b="1" dirty="0"/>
              <a:t>Student Projects for Nottingham</a:t>
            </a:r>
            <a:r>
              <a:rPr lang="en-GB" sz="1600" dirty="0"/>
              <a:t>. Amplifying the current schemes in Liberal Arts, Architecture and many aspect of healthcare training to embed many student research projects in the civic agenda. </a:t>
            </a:r>
          </a:p>
          <a:p>
            <a:r>
              <a:rPr lang="en-GB" sz="1600" b="1" dirty="0"/>
              <a:t>Collaboration with Local Schools</a:t>
            </a:r>
            <a:r>
              <a:rPr lang="en-GB" sz="1600" dirty="0"/>
              <a:t>. Through our existing relationships with the NOVA academy and numerous links with Schools across the region we will enhance pupils knowledge of higher education and help to improve educational standards. </a:t>
            </a:r>
          </a:p>
        </p:txBody>
      </p:sp>
      <p:sp>
        <p:nvSpPr>
          <p:cNvPr id="7" name="Title 6">
            <a:extLst>
              <a:ext uri="{FF2B5EF4-FFF2-40B4-BE49-F238E27FC236}">
                <a16:creationId xmlns:a16="http://schemas.microsoft.com/office/drawing/2014/main" id="{15E0562A-65D8-4A59-A2F9-3753912DD80B}"/>
              </a:ext>
            </a:extLst>
          </p:cNvPr>
          <p:cNvSpPr>
            <a:spLocks noGrp="1"/>
          </p:cNvSpPr>
          <p:nvPr>
            <p:ph type="title"/>
          </p:nvPr>
        </p:nvSpPr>
        <p:spPr/>
        <p:txBody>
          <a:bodyPr/>
          <a:lstStyle/>
          <a:p>
            <a:r>
              <a:rPr lang="en-GB" dirty="0"/>
              <a:t>Civic Category 2</a:t>
            </a:r>
          </a:p>
        </p:txBody>
      </p:sp>
      <p:sp>
        <p:nvSpPr>
          <p:cNvPr id="9" name="Text Placeholder 8">
            <a:extLst>
              <a:ext uri="{FF2B5EF4-FFF2-40B4-BE49-F238E27FC236}">
                <a16:creationId xmlns:a16="http://schemas.microsoft.com/office/drawing/2014/main" id="{14123DA2-909D-446E-A3BD-88801CF10C1E}"/>
              </a:ext>
            </a:extLst>
          </p:cNvPr>
          <p:cNvSpPr>
            <a:spLocks noGrp="1"/>
          </p:cNvSpPr>
          <p:nvPr>
            <p:ph type="body" sz="quarter" idx="15"/>
          </p:nvPr>
        </p:nvSpPr>
        <p:spPr>
          <a:xfrm>
            <a:off x="262800" y="1075455"/>
            <a:ext cx="11257698" cy="488648"/>
          </a:xfrm>
        </p:spPr>
        <p:txBody>
          <a:bodyPr/>
          <a:lstStyle/>
          <a:p>
            <a:r>
              <a:rPr lang="en-GB" sz="2000" dirty="0"/>
              <a:t>Priorities</a:t>
            </a:r>
          </a:p>
        </p:txBody>
      </p:sp>
      <p:sp>
        <p:nvSpPr>
          <p:cNvPr id="12" name="Content Placeholder 7">
            <a:extLst>
              <a:ext uri="{FF2B5EF4-FFF2-40B4-BE49-F238E27FC236}">
                <a16:creationId xmlns:a16="http://schemas.microsoft.com/office/drawing/2014/main" id="{1E8D1F7C-C21D-40F8-A317-4677BA56653E}"/>
              </a:ext>
            </a:extLst>
          </p:cNvPr>
          <p:cNvSpPr txBox="1">
            <a:spLocks/>
          </p:cNvSpPr>
          <p:nvPr/>
        </p:nvSpPr>
        <p:spPr>
          <a:xfrm>
            <a:off x="304217" y="5234369"/>
            <a:ext cx="11648459" cy="36512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Share best practice and consider opportunities to celebrate a global UoN approach to civic engagement.</a:t>
            </a:r>
          </a:p>
        </p:txBody>
      </p:sp>
      <p:sp>
        <p:nvSpPr>
          <p:cNvPr id="13" name="Text Placeholder 8">
            <a:extLst>
              <a:ext uri="{FF2B5EF4-FFF2-40B4-BE49-F238E27FC236}">
                <a16:creationId xmlns:a16="http://schemas.microsoft.com/office/drawing/2014/main" id="{644DA3A7-AE5C-4DA9-AB23-7BF472433E6F}"/>
              </a:ext>
            </a:extLst>
          </p:cNvPr>
          <p:cNvSpPr txBox="1">
            <a:spLocks/>
          </p:cNvSpPr>
          <p:nvPr/>
        </p:nvSpPr>
        <p:spPr>
          <a:xfrm>
            <a:off x="238349" y="4642882"/>
            <a:ext cx="11257698" cy="488648"/>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UNM/UNNC engagement/development</a:t>
            </a:r>
          </a:p>
        </p:txBody>
      </p:sp>
    </p:spTree>
    <p:extLst>
      <p:ext uri="{BB962C8B-B14F-4D97-AF65-F5344CB8AC3E}">
        <p14:creationId xmlns:p14="http://schemas.microsoft.com/office/powerpoint/2010/main" val="369405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E2D01-71AB-4ABF-8F83-14D82F0B41F6}"/>
              </a:ext>
            </a:extLst>
          </p:cNvPr>
          <p:cNvSpPr>
            <a:spLocks noGrp="1"/>
          </p:cNvSpPr>
          <p:nvPr>
            <p:ph type="dt" sz="half" idx="10"/>
          </p:nvPr>
        </p:nvSpPr>
        <p:spPr>
          <a:xfrm>
            <a:off x="255181" y="6356350"/>
            <a:ext cx="1637119"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816C2061-897C-4DFB-96E8-4ACDCFE48920}"/>
              </a:ext>
            </a:extLst>
          </p:cNvPr>
          <p:cNvSpPr>
            <a:spLocks noGrp="1"/>
          </p:cNvSpPr>
          <p:nvPr>
            <p:ph type="ftr" sz="quarter" idx="11"/>
          </p:nvPr>
        </p:nvSpPr>
        <p:spPr/>
        <p:txBody>
          <a:bodyPr/>
          <a:lstStyle/>
          <a:p>
            <a:r>
              <a:rPr lang="en-GB" dirty="0"/>
              <a:t>Planning, Performance, and Strategic Change</a:t>
            </a:r>
          </a:p>
        </p:txBody>
      </p:sp>
      <p:sp>
        <p:nvSpPr>
          <p:cNvPr id="5" name="Title 4">
            <a:extLst>
              <a:ext uri="{FF2B5EF4-FFF2-40B4-BE49-F238E27FC236}">
                <a16:creationId xmlns:a16="http://schemas.microsoft.com/office/drawing/2014/main" id="{A93A579A-D161-45E8-91AC-57B703B5ECAF}"/>
              </a:ext>
            </a:extLst>
          </p:cNvPr>
          <p:cNvSpPr>
            <a:spLocks noGrp="1"/>
          </p:cNvSpPr>
          <p:nvPr>
            <p:ph type="title"/>
          </p:nvPr>
        </p:nvSpPr>
        <p:spPr/>
        <p:txBody>
          <a:bodyPr/>
          <a:lstStyle/>
          <a:p>
            <a:r>
              <a:rPr lang="en-GB" dirty="0"/>
              <a:t>Environmental Sustainability Category 2 </a:t>
            </a:r>
          </a:p>
        </p:txBody>
      </p:sp>
      <p:sp>
        <p:nvSpPr>
          <p:cNvPr id="6" name="Text Placeholder 5">
            <a:extLst>
              <a:ext uri="{FF2B5EF4-FFF2-40B4-BE49-F238E27FC236}">
                <a16:creationId xmlns:a16="http://schemas.microsoft.com/office/drawing/2014/main" id="{30B8C90A-8B98-4040-8453-686FAFB0A3BE}"/>
              </a:ext>
            </a:extLst>
          </p:cNvPr>
          <p:cNvSpPr>
            <a:spLocks noGrp="1"/>
          </p:cNvSpPr>
          <p:nvPr>
            <p:ph type="body" sz="quarter" idx="15"/>
          </p:nvPr>
        </p:nvSpPr>
        <p:spPr>
          <a:xfrm>
            <a:off x="479376" y="1340153"/>
            <a:ext cx="5197519" cy="439960"/>
          </a:xfrm>
        </p:spPr>
        <p:txBody>
          <a:bodyPr/>
          <a:lstStyle/>
          <a:p>
            <a:r>
              <a:rPr lang="en-GB" sz="2400" dirty="0"/>
              <a:t>Priorities</a:t>
            </a:r>
          </a:p>
        </p:txBody>
      </p:sp>
      <p:sp>
        <p:nvSpPr>
          <p:cNvPr id="10" name="Text Placeholder 9">
            <a:extLst>
              <a:ext uri="{FF2B5EF4-FFF2-40B4-BE49-F238E27FC236}">
                <a16:creationId xmlns:a16="http://schemas.microsoft.com/office/drawing/2014/main" id="{5602BE5D-12BE-473D-ACF4-C297FA6F8CEC}"/>
              </a:ext>
            </a:extLst>
          </p:cNvPr>
          <p:cNvSpPr>
            <a:spLocks noGrp="1"/>
          </p:cNvSpPr>
          <p:nvPr>
            <p:ph type="body" sz="quarter" idx="17"/>
          </p:nvPr>
        </p:nvSpPr>
        <p:spPr>
          <a:xfrm>
            <a:off x="6240726" y="1340153"/>
            <a:ext cx="5315747" cy="439960"/>
          </a:xfrm>
        </p:spPr>
        <p:txBody>
          <a:bodyPr/>
          <a:lstStyle/>
          <a:p>
            <a:r>
              <a:rPr lang="en-GB" sz="2400" dirty="0"/>
              <a:t>Dependencies/links to other SDPs</a:t>
            </a:r>
          </a:p>
        </p:txBody>
      </p:sp>
      <p:sp>
        <p:nvSpPr>
          <p:cNvPr id="11" name="Content Placeholder 10">
            <a:extLst>
              <a:ext uri="{FF2B5EF4-FFF2-40B4-BE49-F238E27FC236}">
                <a16:creationId xmlns:a16="http://schemas.microsoft.com/office/drawing/2014/main" id="{BD89945E-066C-44FD-95CA-13504D227FE7}"/>
              </a:ext>
            </a:extLst>
          </p:cNvPr>
          <p:cNvSpPr>
            <a:spLocks noGrp="1"/>
          </p:cNvSpPr>
          <p:nvPr>
            <p:ph sz="quarter" idx="18"/>
          </p:nvPr>
        </p:nvSpPr>
        <p:spPr>
          <a:xfrm>
            <a:off x="6240726" y="1780113"/>
            <a:ext cx="5951274" cy="2446841"/>
          </a:xfrm>
        </p:spPr>
        <p:txBody>
          <a:bodyPr/>
          <a:lstStyle/>
          <a:p>
            <a:r>
              <a:rPr lang="en-GB" sz="2000" dirty="0"/>
              <a:t>Estates</a:t>
            </a:r>
          </a:p>
          <a:p>
            <a:r>
              <a:rPr lang="en-GB" sz="2000" dirty="0"/>
              <a:t>Digital</a:t>
            </a:r>
          </a:p>
          <a:p>
            <a:r>
              <a:rPr lang="en-GB" sz="2000" dirty="0"/>
              <a:t>People</a:t>
            </a:r>
          </a:p>
          <a:p>
            <a:r>
              <a:rPr lang="en-GB" sz="2000" dirty="0"/>
              <a:t>Education &amp; Student Experience</a:t>
            </a:r>
          </a:p>
          <a:p>
            <a:r>
              <a:rPr lang="en-GB" sz="2000" dirty="0"/>
              <a:t>Research </a:t>
            </a:r>
          </a:p>
          <a:p>
            <a:r>
              <a:rPr lang="en-GB" sz="2000" dirty="0"/>
              <a:t>Financial Sustainability</a:t>
            </a:r>
          </a:p>
          <a:p>
            <a:r>
              <a:rPr lang="en-GB" sz="2000" dirty="0"/>
              <a:t>Civic </a:t>
            </a:r>
          </a:p>
        </p:txBody>
      </p:sp>
      <p:sp>
        <p:nvSpPr>
          <p:cNvPr id="9" name="Slide Number Placeholder 8">
            <a:extLst>
              <a:ext uri="{FF2B5EF4-FFF2-40B4-BE49-F238E27FC236}">
                <a16:creationId xmlns:a16="http://schemas.microsoft.com/office/drawing/2014/main" id="{52D57692-5CE7-465D-A688-234968EE9DA0}"/>
              </a:ext>
            </a:extLst>
          </p:cNvPr>
          <p:cNvSpPr>
            <a:spLocks noGrp="1"/>
          </p:cNvSpPr>
          <p:nvPr>
            <p:ph type="sldNum" sz="quarter" idx="12"/>
          </p:nvPr>
        </p:nvSpPr>
        <p:spPr/>
        <p:txBody>
          <a:bodyPr/>
          <a:lstStyle/>
          <a:p>
            <a:fld id="{CBBF530E-1875-46E6-901C-76683197A1B3}" type="slidenum">
              <a:rPr lang="en-GB" smtClean="0"/>
              <a:pPr/>
              <a:t>13</a:t>
            </a:fld>
            <a:endParaRPr lang="en-GB"/>
          </a:p>
        </p:txBody>
      </p:sp>
      <p:sp>
        <p:nvSpPr>
          <p:cNvPr id="4" name="Content Placeholder 3">
            <a:extLst>
              <a:ext uri="{FF2B5EF4-FFF2-40B4-BE49-F238E27FC236}">
                <a16:creationId xmlns:a16="http://schemas.microsoft.com/office/drawing/2014/main" id="{9DBB9179-F549-4377-8057-181AE04F53D2}"/>
              </a:ext>
            </a:extLst>
          </p:cNvPr>
          <p:cNvSpPr>
            <a:spLocks noGrp="1"/>
          </p:cNvSpPr>
          <p:nvPr>
            <p:ph sz="quarter" idx="13"/>
          </p:nvPr>
        </p:nvSpPr>
        <p:spPr>
          <a:xfrm>
            <a:off x="479377" y="1780113"/>
            <a:ext cx="5471898" cy="4307866"/>
          </a:xfrm>
        </p:spPr>
        <p:txBody>
          <a:bodyPr/>
          <a:lstStyle/>
          <a:p>
            <a:r>
              <a:rPr lang="en-GB" sz="2000" dirty="0"/>
              <a:t>Reduction in greenhouse gas emission reduction for UK operations </a:t>
            </a:r>
          </a:p>
          <a:p>
            <a:r>
              <a:rPr lang="en-GB" sz="2000" dirty="0"/>
              <a:t>Carbon Management Plan </a:t>
            </a:r>
          </a:p>
          <a:p>
            <a:r>
              <a:rPr lang="en-GB" sz="2000" dirty="0"/>
              <a:t>Sustainability behaviour change programme </a:t>
            </a:r>
          </a:p>
          <a:p>
            <a:r>
              <a:rPr lang="en-GB" sz="2000" dirty="0"/>
              <a:t>Sustainability standards for refurbishment and construction plans </a:t>
            </a:r>
          </a:p>
          <a:p>
            <a:r>
              <a:rPr lang="en-GB" sz="2000" dirty="0"/>
              <a:t>Biodiversity Action Plan for UK campuses </a:t>
            </a:r>
          </a:p>
          <a:p>
            <a:r>
              <a:rPr lang="en-GB" sz="2000" dirty="0"/>
              <a:t>Review and agree relevant University policies to update expectations (e.g. travel, car parking)</a:t>
            </a:r>
          </a:p>
          <a:p>
            <a:r>
              <a:rPr lang="en-GB" sz="2000" dirty="0"/>
              <a:t>Priorities identified by Research / KE and Teaching &amp; learning sub groups</a:t>
            </a:r>
          </a:p>
        </p:txBody>
      </p:sp>
      <p:sp>
        <p:nvSpPr>
          <p:cNvPr id="14" name="Text Placeholder 5">
            <a:extLst>
              <a:ext uri="{FF2B5EF4-FFF2-40B4-BE49-F238E27FC236}">
                <a16:creationId xmlns:a16="http://schemas.microsoft.com/office/drawing/2014/main" id="{3D2EDF95-D4FD-438F-BE8A-F6D0468CEF6E}"/>
              </a:ext>
            </a:extLst>
          </p:cNvPr>
          <p:cNvSpPr txBox="1">
            <a:spLocks/>
          </p:cNvSpPr>
          <p:nvPr/>
        </p:nvSpPr>
        <p:spPr>
          <a:xfrm>
            <a:off x="6205869" y="4684169"/>
            <a:ext cx="5816587" cy="43996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UNM/UNNC engagement/development</a:t>
            </a:r>
          </a:p>
        </p:txBody>
      </p:sp>
      <p:sp>
        <p:nvSpPr>
          <p:cNvPr id="15" name="Content Placeholder 3">
            <a:extLst>
              <a:ext uri="{FF2B5EF4-FFF2-40B4-BE49-F238E27FC236}">
                <a16:creationId xmlns:a16="http://schemas.microsoft.com/office/drawing/2014/main" id="{71FEE7BD-112A-402F-8A2D-1CC5C5EDB505}"/>
              </a:ext>
            </a:extLst>
          </p:cNvPr>
          <p:cNvSpPr txBox="1">
            <a:spLocks/>
          </p:cNvSpPr>
          <p:nvPr/>
        </p:nvSpPr>
        <p:spPr>
          <a:xfrm>
            <a:off x="6315740" y="5176517"/>
            <a:ext cx="5595523" cy="1344599"/>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Representatives involved in discussions and on ES Committee</a:t>
            </a:r>
          </a:p>
          <a:p>
            <a:r>
              <a:rPr lang="en-GB" sz="2000" dirty="0"/>
              <a:t>Further work and consultation to be undertaken </a:t>
            </a:r>
          </a:p>
        </p:txBody>
      </p:sp>
    </p:spTree>
    <p:extLst>
      <p:ext uri="{BB962C8B-B14F-4D97-AF65-F5344CB8AC3E}">
        <p14:creationId xmlns:p14="http://schemas.microsoft.com/office/powerpoint/2010/main" val="84503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large green field with trees in the background&#10;&#10;Description automatically generated">
            <a:extLst>
              <a:ext uri="{FF2B5EF4-FFF2-40B4-BE49-F238E27FC236}">
                <a16:creationId xmlns:a16="http://schemas.microsoft.com/office/drawing/2014/main" id="{05DF3E70-FB03-48CA-A41E-4AD7E09D63F9}"/>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5132" r="15132"/>
          <a:stretch>
            <a:fillRect/>
          </a:stretch>
        </p:blipFill>
        <p:spPr/>
      </p:pic>
      <p:sp>
        <p:nvSpPr>
          <p:cNvPr id="2" name="Date Placeholder 1">
            <a:extLst>
              <a:ext uri="{FF2B5EF4-FFF2-40B4-BE49-F238E27FC236}">
                <a16:creationId xmlns:a16="http://schemas.microsoft.com/office/drawing/2014/main" id="{921E2D01-71AB-4ABF-8F83-14D82F0B41F6}"/>
              </a:ext>
            </a:extLst>
          </p:cNvPr>
          <p:cNvSpPr>
            <a:spLocks noGrp="1"/>
          </p:cNvSpPr>
          <p:nvPr>
            <p:ph type="dt" sz="half" idx="10"/>
          </p:nvPr>
        </p:nvSpPr>
        <p:spPr>
          <a:xfrm>
            <a:off x="382798" y="6356350"/>
            <a:ext cx="1509502"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816C2061-897C-4DFB-96E8-4ACDCFE48920}"/>
              </a:ext>
            </a:extLst>
          </p:cNvPr>
          <p:cNvSpPr>
            <a:spLocks noGrp="1"/>
          </p:cNvSpPr>
          <p:nvPr>
            <p:ph type="ftr" sz="quarter" idx="11"/>
          </p:nvPr>
        </p:nvSpPr>
        <p:spPr/>
        <p:txBody>
          <a:bodyPr/>
          <a:lstStyle/>
          <a:p>
            <a:r>
              <a:rPr lang="en-GB" dirty="0"/>
              <a:t>Planning, Performance, and Strategic Change</a:t>
            </a:r>
          </a:p>
        </p:txBody>
      </p:sp>
      <p:sp>
        <p:nvSpPr>
          <p:cNvPr id="4" name="Content Placeholder 3">
            <a:extLst>
              <a:ext uri="{FF2B5EF4-FFF2-40B4-BE49-F238E27FC236}">
                <a16:creationId xmlns:a16="http://schemas.microsoft.com/office/drawing/2014/main" id="{9DBB9179-F549-4377-8057-181AE04F53D2}"/>
              </a:ext>
            </a:extLst>
          </p:cNvPr>
          <p:cNvSpPr>
            <a:spLocks noGrp="1"/>
          </p:cNvSpPr>
          <p:nvPr>
            <p:ph sz="quarter" idx="13"/>
          </p:nvPr>
        </p:nvSpPr>
        <p:spPr>
          <a:xfrm>
            <a:off x="479376" y="1739228"/>
            <a:ext cx="5294102" cy="2668776"/>
          </a:xfrm>
        </p:spPr>
        <p:txBody>
          <a:bodyPr/>
          <a:lstStyle/>
          <a:p>
            <a:r>
              <a:rPr lang="en-GB" sz="1800" dirty="0"/>
              <a:t>Creation of Campus Development plans for each UK campus.</a:t>
            </a:r>
          </a:p>
          <a:p>
            <a:r>
              <a:rPr lang="en-GB" sz="1800" dirty="0"/>
              <a:t>Delivering the Estates Development Framework within the Medium Term Financial Plan (MTFP)</a:t>
            </a:r>
          </a:p>
          <a:p>
            <a:r>
              <a:rPr lang="en-GB" sz="1800" dirty="0"/>
              <a:t>Capital Backlog Replacement Program/ Compliance</a:t>
            </a:r>
          </a:p>
          <a:p>
            <a:r>
              <a:rPr lang="en-GB" sz="1800" dirty="0"/>
              <a:t>Project Stay</a:t>
            </a:r>
          </a:p>
          <a:p>
            <a:r>
              <a:rPr lang="en-GB" sz="1800" dirty="0"/>
              <a:t>Agile working</a:t>
            </a:r>
          </a:p>
        </p:txBody>
      </p:sp>
      <p:sp>
        <p:nvSpPr>
          <p:cNvPr id="5" name="Title 4">
            <a:extLst>
              <a:ext uri="{FF2B5EF4-FFF2-40B4-BE49-F238E27FC236}">
                <a16:creationId xmlns:a16="http://schemas.microsoft.com/office/drawing/2014/main" id="{A93A579A-D161-45E8-91AC-57B703B5ECAF}"/>
              </a:ext>
            </a:extLst>
          </p:cNvPr>
          <p:cNvSpPr>
            <a:spLocks noGrp="1"/>
          </p:cNvSpPr>
          <p:nvPr>
            <p:ph type="title"/>
          </p:nvPr>
        </p:nvSpPr>
        <p:spPr/>
        <p:txBody>
          <a:bodyPr/>
          <a:lstStyle/>
          <a:p>
            <a:r>
              <a:rPr lang="en-GB" dirty="0"/>
              <a:t>Estates Category 3 </a:t>
            </a:r>
          </a:p>
        </p:txBody>
      </p:sp>
      <p:sp>
        <p:nvSpPr>
          <p:cNvPr id="6" name="Text Placeholder 5">
            <a:extLst>
              <a:ext uri="{FF2B5EF4-FFF2-40B4-BE49-F238E27FC236}">
                <a16:creationId xmlns:a16="http://schemas.microsoft.com/office/drawing/2014/main" id="{30B8C90A-8B98-4040-8453-686FAFB0A3BE}"/>
              </a:ext>
            </a:extLst>
          </p:cNvPr>
          <p:cNvSpPr>
            <a:spLocks noGrp="1"/>
          </p:cNvSpPr>
          <p:nvPr>
            <p:ph type="body" sz="quarter" idx="15"/>
          </p:nvPr>
        </p:nvSpPr>
        <p:spPr>
          <a:xfrm>
            <a:off x="479376" y="1367571"/>
            <a:ext cx="5197519" cy="482490"/>
          </a:xfrm>
        </p:spPr>
        <p:txBody>
          <a:bodyPr/>
          <a:lstStyle/>
          <a:p>
            <a:r>
              <a:rPr lang="en-GB" sz="2400" dirty="0"/>
              <a:t>Priorities</a:t>
            </a:r>
          </a:p>
        </p:txBody>
      </p:sp>
      <p:sp>
        <p:nvSpPr>
          <p:cNvPr id="9" name="Slide Number Placeholder 8">
            <a:extLst>
              <a:ext uri="{FF2B5EF4-FFF2-40B4-BE49-F238E27FC236}">
                <a16:creationId xmlns:a16="http://schemas.microsoft.com/office/drawing/2014/main" id="{52D57692-5CE7-465D-A688-234968EE9DA0}"/>
              </a:ext>
            </a:extLst>
          </p:cNvPr>
          <p:cNvSpPr>
            <a:spLocks noGrp="1"/>
          </p:cNvSpPr>
          <p:nvPr>
            <p:ph type="sldNum" sz="quarter" idx="12"/>
          </p:nvPr>
        </p:nvSpPr>
        <p:spPr/>
        <p:txBody>
          <a:bodyPr/>
          <a:lstStyle/>
          <a:p>
            <a:fld id="{CBBF530E-1875-46E6-901C-76683197A1B3}" type="slidenum">
              <a:rPr lang="en-GB" smtClean="0"/>
              <a:pPr/>
              <a:t>14</a:t>
            </a:fld>
            <a:endParaRPr lang="en-GB"/>
          </a:p>
        </p:txBody>
      </p:sp>
      <p:sp>
        <p:nvSpPr>
          <p:cNvPr id="16" name="Content Placeholder 3">
            <a:extLst>
              <a:ext uri="{FF2B5EF4-FFF2-40B4-BE49-F238E27FC236}">
                <a16:creationId xmlns:a16="http://schemas.microsoft.com/office/drawing/2014/main" id="{809C7BD0-6FA9-44E8-955E-16917B7BC587}"/>
              </a:ext>
            </a:extLst>
          </p:cNvPr>
          <p:cNvSpPr txBox="1">
            <a:spLocks/>
          </p:cNvSpPr>
          <p:nvPr/>
        </p:nvSpPr>
        <p:spPr>
          <a:xfrm>
            <a:off x="455614" y="4831812"/>
            <a:ext cx="5294102" cy="1227916"/>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Financial Sustainability </a:t>
            </a:r>
          </a:p>
          <a:p>
            <a:r>
              <a:rPr lang="en-GB" sz="1800" dirty="0"/>
              <a:t>Size &amp; Shape (including EDI&amp; People SDPs) </a:t>
            </a:r>
          </a:p>
          <a:p>
            <a:r>
              <a:rPr lang="en-GB" sz="1800" dirty="0"/>
              <a:t>Environmental Sustainability </a:t>
            </a:r>
          </a:p>
          <a:p>
            <a:r>
              <a:rPr lang="en-GB" sz="1800" dirty="0"/>
              <a:t>Digital </a:t>
            </a:r>
          </a:p>
        </p:txBody>
      </p:sp>
      <p:sp>
        <p:nvSpPr>
          <p:cNvPr id="17" name="Text Placeholder 5">
            <a:extLst>
              <a:ext uri="{FF2B5EF4-FFF2-40B4-BE49-F238E27FC236}">
                <a16:creationId xmlns:a16="http://schemas.microsoft.com/office/drawing/2014/main" id="{24E2458D-6DCF-4173-8332-C3B986E91F3F}"/>
              </a:ext>
            </a:extLst>
          </p:cNvPr>
          <p:cNvSpPr txBox="1">
            <a:spLocks/>
          </p:cNvSpPr>
          <p:nvPr/>
        </p:nvSpPr>
        <p:spPr>
          <a:xfrm>
            <a:off x="454926" y="4349322"/>
            <a:ext cx="5197519" cy="48249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Dependencies/links to other SDPs</a:t>
            </a:r>
          </a:p>
        </p:txBody>
      </p:sp>
    </p:spTree>
    <p:extLst>
      <p:ext uri="{BB962C8B-B14F-4D97-AF65-F5344CB8AC3E}">
        <p14:creationId xmlns:p14="http://schemas.microsoft.com/office/powerpoint/2010/main" val="168476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39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E68C3-7C41-476C-BFD4-997D766250BC}"/>
              </a:ext>
            </a:extLst>
          </p:cNvPr>
          <p:cNvSpPr>
            <a:spLocks noGrp="1"/>
          </p:cNvSpPr>
          <p:nvPr>
            <p:ph type="dt" sz="half" idx="10"/>
          </p:nvPr>
        </p:nvSpPr>
        <p:spPr>
          <a:xfrm>
            <a:off x="393107" y="6356350"/>
            <a:ext cx="1499193" cy="365125"/>
          </a:xfrm>
        </p:spPr>
        <p:txBody>
          <a:bodyPr/>
          <a:lstStyle/>
          <a:p>
            <a:fld id="{285EAF73-EE3C-41B7-AE89-4A15C844158B}" type="datetime4">
              <a:rPr lang="en-GB" smtClean="0"/>
              <a:pPr/>
              <a:t>06 December 2020</a:t>
            </a:fld>
            <a:endParaRPr lang="en-GB" dirty="0"/>
          </a:p>
        </p:txBody>
      </p:sp>
      <p:sp>
        <p:nvSpPr>
          <p:cNvPr id="3" name="Footer Placeholder 2">
            <a:extLst>
              <a:ext uri="{FF2B5EF4-FFF2-40B4-BE49-F238E27FC236}">
                <a16:creationId xmlns:a16="http://schemas.microsoft.com/office/drawing/2014/main" id="{1C535919-F475-422A-BD70-55F2ABCFCB90}"/>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93851300-1DCD-403C-A32D-C127498773B6}"/>
              </a:ext>
            </a:extLst>
          </p:cNvPr>
          <p:cNvSpPr>
            <a:spLocks noGrp="1"/>
          </p:cNvSpPr>
          <p:nvPr>
            <p:ph type="sldNum" sz="quarter" idx="12"/>
          </p:nvPr>
        </p:nvSpPr>
        <p:spPr/>
        <p:txBody>
          <a:bodyPr/>
          <a:lstStyle/>
          <a:p>
            <a:fld id="{CBBF530E-1875-46E6-901C-76683197A1B3}" type="slidenum">
              <a:rPr lang="en-GB" smtClean="0"/>
              <a:pPr/>
              <a:t>2</a:t>
            </a:fld>
            <a:endParaRPr lang="en-GB"/>
          </a:p>
        </p:txBody>
      </p:sp>
      <p:pic>
        <p:nvPicPr>
          <p:cNvPr id="9" name="Content Placeholder 8" descr="Graphical user interface, text, chat or text message&#10;&#10;Description automatically generated">
            <a:extLst>
              <a:ext uri="{FF2B5EF4-FFF2-40B4-BE49-F238E27FC236}">
                <a16:creationId xmlns:a16="http://schemas.microsoft.com/office/drawing/2014/main" id="{4482ECE5-BBAB-446F-AD06-3AB486D2B30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3107" y="1333064"/>
            <a:ext cx="7804910" cy="5023286"/>
          </a:xfrm>
        </p:spPr>
      </p:pic>
      <p:sp>
        <p:nvSpPr>
          <p:cNvPr id="10" name="Title 9">
            <a:extLst>
              <a:ext uri="{FF2B5EF4-FFF2-40B4-BE49-F238E27FC236}">
                <a16:creationId xmlns:a16="http://schemas.microsoft.com/office/drawing/2014/main" id="{CE271A90-D0BC-451B-AA3C-D852F3C44A9B}"/>
              </a:ext>
            </a:extLst>
          </p:cNvPr>
          <p:cNvSpPr>
            <a:spLocks noGrp="1"/>
          </p:cNvSpPr>
          <p:nvPr>
            <p:ph type="title"/>
          </p:nvPr>
        </p:nvSpPr>
        <p:spPr/>
        <p:txBody>
          <a:bodyPr/>
          <a:lstStyle/>
          <a:p>
            <a:r>
              <a:rPr lang="en-GB" dirty="0"/>
              <a:t>University Planning</a:t>
            </a:r>
          </a:p>
        </p:txBody>
      </p:sp>
      <p:sp>
        <p:nvSpPr>
          <p:cNvPr id="6" name="Rectangle 5"/>
          <p:cNvSpPr/>
          <p:nvPr/>
        </p:nvSpPr>
        <p:spPr>
          <a:xfrm>
            <a:off x="8531994" y="1388412"/>
            <a:ext cx="3326616" cy="369332"/>
          </a:xfrm>
          <a:prstGeom prst="rect">
            <a:avLst/>
          </a:prstGeom>
        </p:spPr>
        <p:txBody>
          <a:bodyPr wrap="none">
            <a:spAutoFit/>
          </a:bodyPr>
          <a:lstStyle/>
          <a:p>
            <a:r>
              <a:rPr lang="en-GB" b="1">
                <a:solidFill>
                  <a:srgbClr val="000000"/>
                </a:solidFill>
                <a:latin typeface="Arial" panose="020B0604020202020204" pitchFamily="34" charset="0"/>
              </a:rPr>
              <a:t>Tri Campus Operating Model</a:t>
            </a:r>
            <a:endParaRPr lang="en-GB"/>
          </a:p>
        </p:txBody>
      </p:sp>
      <p:sp>
        <p:nvSpPr>
          <p:cNvPr id="11" name="Rectangle 10"/>
          <p:cNvSpPr/>
          <p:nvPr/>
        </p:nvSpPr>
        <p:spPr>
          <a:xfrm>
            <a:off x="8531994" y="1968813"/>
            <a:ext cx="3573651" cy="3693319"/>
          </a:xfrm>
          <a:prstGeom prst="rect">
            <a:avLst/>
          </a:prstGeom>
        </p:spPr>
        <p:txBody>
          <a:bodyPr wrap="square">
            <a:spAutoFit/>
          </a:bodyPr>
          <a:lstStyle/>
          <a:p>
            <a:pPr fontAlgn="base"/>
            <a:r>
              <a:rPr lang="en-GB" b="1" dirty="0">
                <a:solidFill>
                  <a:srgbClr val="000000"/>
                </a:solidFill>
                <a:latin typeface="Arial" panose="020B0604020202020204" pitchFamily="34" charset="0"/>
              </a:rPr>
              <a:t>Category 1:</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Global Activities that are led and</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managed by the University,</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across the University.</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a:t>
            </a:r>
            <a:endParaRPr lang="en-GB" dirty="0">
              <a:solidFill>
                <a:srgbClr val="000000"/>
              </a:solidFill>
              <a:latin typeface="Segoe UI" panose="020B0502040204020203" pitchFamily="34" charset="0"/>
            </a:endParaRPr>
          </a:p>
          <a:p>
            <a:pPr fontAlgn="base"/>
            <a:r>
              <a:rPr lang="en-GB" b="1" dirty="0">
                <a:solidFill>
                  <a:srgbClr val="000000"/>
                </a:solidFill>
                <a:latin typeface="Arial" panose="020B0604020202020204" pitchFamily="34" charset="0"/>
              </a:rPr>
              <a:t>Category 2:</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Activities that have university led</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global direction but are</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managed locally</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a:t>
            </a:r>
            <a:endParaRPr lang="en-GB" dirty="0">
              <a:solidFill>
                <a:srgbClr val="000000"/>
              </a:solidFill>
              <a:latin typeface="Segoe UI" panose="020B0502040204020203" pitchFamily="34" charset="0"/>
            </a:endParaRPr>
          </a:p>
          <a:p>
            <a:pPr fontAlgn="base"/>
            <a:r>
              <a:rPr lang="en-GB" b="1" dirty="0">
                <a:solidFill>
                  <a:srgbClr val="000000"/>
                </a:solidFill>
                <a:latin typeface="Arial" panose="020B0604020202020204" pitchFamily="34" charset="0"/>
              </a:rPr>
              <a:t>Category 3:</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Arial" panose="020B0604020202020204" pitchFamily="34" charset="0"/>
              </a:rPr>
              <a:t>Activities that are managed locally</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16386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84561" y="6356350"/>
            <a:ext cx="1507739" cy="365125"/>
          </a:xfrm>
        </p:spPr>
        <p:txBody>
          <a:bodyPr/>
          <a:lstStyle/>
          <a:p>
            <a:fld id="{9F3A691F-953F-4EB3-890E-D371E6F38111}" type="datetime4">
              <a:rPr lang="en-GB" smtClean="0"/>
              <a:pPr/>
              <a:t>06 December 2020</a:t>
            </a:fld>
            <a:endParaRPr lang="en-GB" dirty="0"/>
          </a:p>
        </p:txBody>
      </p:sp>
      <p:sp>
        <p:nvSpPr>
          <p:cNvPr id="6" name="Footer Placeholder 5"/>
          <p:cNvSpPr>
            <a:spLocks noGrp="1"/>
          </p:cNvSpPr>
          <p:nvPr>
            <p:ph type="ftr" sz="quarter" idx="11"/>
          </p:nvPr>
        </p:nvSpPr>
        <p:spPr>
          <a:xfrm>
            <a:off x="2020891" y="6356350"/>
            <a:ext cx="3448417" cy="365125"/>
          </a:xfrm>
        </p:spPr>
        <p:txBody>
          <a:bodyPr/>
          <a:lstStyle/>
          <a:p>
            <a:r>
              <a:rPr lang="en-GB" dirty="0"/>
              <a:t>Planning, Performance, and Strategic Change</a:t>
            </a:r>
          </a:p>
        </p:txBody>
      </p:sp>
      <p:sp>
        <p:nvSpPr>
          <p:cNvPr id="2" name="Title 1">
            <a:extLst>
              <a:ext uri="{FF2B5EF4-FFF2-40B4-BE49-F238E27FC236}">
                <a16:creationId xmlns:a16="http://schemas.microsoft.com/office/drawing/2014/main" id="{316DDE8A-A5DB-7643-AC4E-D83A6AB003E7}"/>
              </a:ext>
            </a:extLst>
          </p:cNvPr>
          <p:cNvSpPr>
            <a:spLocks noGrp="1"/>
          </p:cNvSpPr>
          <p:nvPr>
            <p:ph type="title"/>
          </p:nvPr>
        </p:nvSpPr>
        <p:spPr/>
        <p:txBody>
          <a:bodyPr/>
          <a:lstStyle/>
          <a:p>
            <a:r>
              <a:rPr lang="en-US" dirty="0"/>
              <a:t>Education and Student Experience Category 1</a:t>
            </a:r>
          </a:p>
        </p:txBody>
      </p:sp>
      <p:sp>
        <p:nvSpPr>
          <p:cNvPr id="7" name="Slide Number Placeholder 6"/>
          <p:cNvSpPr>
            <a:spLocks noGrp="1"/>
          </p:cNvSpPr>
          <p:nvPr>
            <p:ph type="sldNum" sz="quarter" idx="12"/>
          </p:nvPr>
        </p:nvSpPr>
        <p:spPr/>
        <p:txBody>
          <a:bodyPr/>
          <a:lstStyle/>
          <a:p>
            <a:fld id="{CBBF530E-1875-46E6-901C-76683197A1B3}" type="slidenum">
              <a:rPr lang="en-GB" smtClean="0"/>
              <a:pPr/>
              <a:t>3</a:t>
            </a:fld>
            <a:endParaRPr lang="en-GB" dirty="0"/>
          </a:p>
        </p:txBody>
      </p:sp>
      <p:sp>
        <p:nvSpPr>
          <p:cNvPr id="10" name="Text Placeholder 9"/>
          <p:cNvSpPr>
            <a:spLocks noGrp="1"/>
          </p:cNvSpPr>
          <p:nvPr>
            <p:ph type="body" sz="quarter" idx="15"/>
          </p:nvPr>
        </p:nvSpPr>
        <p:spPr>
          <a:xfrm>
            <a:off x="384561" y="1410773"/>
            <a:ext cx="5197519" cy="627765"/>
          </a:xfrm>
        </p:spPr>
        <p:txBody>
          <a:bodyPr/>
          <a:lstStyle/>
          <a:p>
            <a:r>
              <a:rPr lang="en-GB" sz="2400" dirty="0"/>
              <a:t>Priorities</a:t>
            </a:r>
          </a:p>
          <a:p>
            <a:endParaRPr lang="en-GB" dirty="0"/>
          </a:p>
        </p:txBody>
      </p:sp>
      <p:sp>
        <p:nvSpPr>
          <p:cNvPr id="11" name="Content Placeholder 10"/>
          <p:cNvSpPr>
            <a:spLocks noGrp="1"/>
          </p:cNvSpPr>
          <p:nvPr>
            <p:ph sz="quarter" idx="13"/>
          </p:nvPr>
        </p:nvSpPr>
        <p:spPr>
          <a:xfrm>
            <a:off x="479373" y="2037667"/>
            <a:ext cx="5197519" cy="3746498"/>
          </a:xfrm>
        </p:spPr>
        <p:txBody>
          <a:bodyPr/>
          <a:lstStyle/>
          <a:p>
            <a:r>
              <a:rPr lang="en-GB" sz="1600" dirty="0"/>
              <a:t>Delivery of the curriculum in 2020/21 and 2021/22 – CV19 Recovery and Renew</a:t>
            </a:r>
          </a:p>
          <a:p>
            <a:r>
              <a:rPr lang="en-GB" sz="1600" dirty="0"/>
              <a:t>Structural Change – Regulations, Students Services, Campus solutions </a:t>
            </a:r>
          </a:p>
          <a:p>
            <a:r>
              <a:rPr lang="en-GB" sz="1600" dirty="0"/>
              <a:t>Stretching our core business  </a:t>
            </a:r>
          </a:p>
          <a:p>
            <a:r>
              <a:rPr lang="en-GB" sz="1600" dirty="0"/>
              <a:t>Creating a University without Borders </a:t>
            </a:r>
          </a:p>
          <a:p>
            <a:r>
              <a:rPr lang="en-GB" sz="1600" dirty="0"/>
              <a:t>Supporting students to achieve their potential</a:t>
            </a:r>
          </a:p>
          <a:p>
            <a:r>
              <a:rPr lang="en-GB" sz="1600" dirty="0"/>
              <a:t>Developing a cohesive student experience/journey </a:t>
            </a:r>
          </a:p>
          <a:p>
            <a:endParaRPr lang="en-GB" dirty="0"/>
          </a:p>
        </p:txBody>
      </p:sp>
      <p:sp>
        <p:nvSpPr>
          <p:cNvPr id="12" name="Text Placeholder 11"/>
          <p:cNvSpPr>
            <a:spLocks noGrp="1"/>
          </p:cNvSpPr>
          <p:nvPr>
            <p:ph type="body" sz="quarter" idx="17"/>
          </p:nvPr>
        </p:nvSpPr>
        <p:spPr>
          <a:xfrm>
            <a:off x="6447657" y="1410773"/>
            <a:ext cx="5197519" cy="627765"/>
          </a:xfrm>
        </p:spPr>
        <p:txBody>
          <a:bodyPr/>
          <a:lstStyle/>
          <a:p>
            <a:r>
              <a:rPr lang="en-GB" sz="2400" dirty="0"/>
              <a:t>Dependencies/links to other SDPs</a:t>
            </a:r>
          </a:p>
          <a:p>
            <a:endParaRPr lang="en-GB" dirty="0"/>
          </a:p>
        </p:txBody>
      </p:sp>
      <p:sp>
        <p:nvSpPr>
          <p:cNvPr id="13" name="Content Placeholder 12"/>
          <p:cNvSpPr>
            <a:spLocks noGrp="1"/>
          </p:cNvSpPr>
          <p:nvPr>
            <p:ph sz="quarter" idx="16"/>
          </p:nvPr>
        </p:nvSpPr>
        <p:spPr>
          <a:xfrm>
            <a:off x="6539555" y="2037667"/>
            <a:ext cx="5197519" cy="3746498"/>
          </a:xfrm>
        </p:spPr>
        <p:txBody>
          <a:bodyPr/>
          <a:lstStyle/>
          <a:p>
            <a:r>
              <a:rPr lang="en-GB" sz="1600" dirty="0"/>
              <a:t>Research – exposure, understanding, participation</a:t>
            </a:r>
          </a:p>
          <a:p>
            <a:r>
              <a:rPr lang="en-GB" sz="1600" dirty="0"/>
              <a:t>Knowledge Exchange - social, cultural, economic, commercial impacts of ESE</a:t>
            </a:r>
          </a:p>
          <a:p>
            <a:r>
              <a:rPr lang="en-GB" sz="1600" dirty="0"/>
              <a:t>Global Engagement – curriculum, partnerships</a:t>
            </a:r>
          </a:p>
          <a:p>
            <a:r>
              <a:rPr lang="en-GB" sz="1600" dirty="0"/>
              <a:t>People - workload planning, wellbeing, values, inclusion</a:t>
            </a:r>
          </a:p>
          <a:p>
            <a:r>
              <a:rPr lang="en-GB" sz="1600" dirty="0"/>
              <a:t>Digital – capability, capacity, confidence: blended learning, student engagement, e assessment, UoN Online, </a:t>
            </a:r>
          </a:p>
          <a:p>
            <a:r>
              <a:rPr lang="en-GB" sz="1600" dirty="0"/>
              <a:t>Environmental Sustainability – but also social, cultural, economic, UN SDGs </a:t>
            </a:r>
          </a:p>
          <a:p>
            <a:r>
              <a:rPr lang="en-GB" sz="1600" dirty="0"/>
              <a:t>Estates – physical &amp; virtual spaces, social &amp; community spaces; belonging &amp; identity</a:t>
            </a:r>
          </a:p>
          <a:p>
            <a:pPr marL="0" indent="0">
              <a:buNone/>
            </a:pPr>
            <a:endParaRPr lang="en-GB" sz="1600" dirty="0"/>
          </a:p>
          <a:p>
            <a:pPr marL="0" indent="0">
              <a:buNone/>
            </a:pPr>
            <a:r>
              <a:rPr lang="en-GB" sz="2000" dirty="0">
                <a:ea typeface="Calibri" panose="020F0502020204030204" pitchFamily="34" charset="0"/>
              </a:rPr>
              <a:t>Recognising differential impacts of Covid-19</a:t>
            </a:r>
            <a:endParaRPr lang="en-GB" sz="2000" dirty="0"/>
          </a:p>
          <a:p>
            <a:endParaRPr lang="en-GB" dirty="0"/>
          </a:p>
        </p:txBody>
      </p:sp>
      <p:sp>
        <p:nvSpPr>
          <p:cNvPr id="14" name="Text Placeholder 5">
            <a:extLst>
              <a:ext uri="{FF2B5EF4-FFF2-40B4-BE49-F238E27FC236}">
                <a16:creationId xmlns:a16="http://schemas.microsoft.com/office/drawing/2014/main" id="{3D2EDF95-D4FD-438F-BE8A-F6D0468CEF6E}"/>
              </a:ext>
            </a:extLst>
          </p:cNvPr>
          <p:cNvSpPr txBox="1">
            <a:spLocks/>
          </p:cNvSpPr>
          <p:nvPr/>
        </p:nvSpPr>
        <p:spPr>
          <a:xfrm>
            <a:off x="169840" y="5154479"/>
            <a:ext cx="5816587" cy="43996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UNM/UNNC engagement/ development</a:t>
            </a:r>
          </a:p>
        </p:txBody>
      </p:sp>
      <p:sp>
        <p:nvSpPr>
          <p:cNvPr id="15" name="Content Placeholder 3">
            <a:extLst>
              <a:ext uri="{FF2B5EF4-FFF2-40B4-BE49-F238E27FC236}">
                <a16:creationId xmlns:a16="http://schemas.microsoft.com/office/drawing/2014/main" id="{71FEE7BD-112A-402F-8A2D-1CC5C5EDB505}"/>
              </a:ext>
            </a:extLst>
          </p:cNvPr>
          <p:cNvSpPr txBox="1">
            <a:spLocks/>
          </p:cNvSpPr>
          <p:nvPr/>
        </p:nvSpPr>
        <p:spPr>
          <a:xfrm>
            <a:off x="384562" y="5678408"/>
            <a:ext cx="5491043" cy="45030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Developing a plan, including tri campus engagement, agreeing shared &amp; separate aims / priorities</a:t>
            </a:r>
          </a:p>
        </p:txBody>
      </p:sp>
    </p:spTree>
    <p:extLst>
      <p:ext uri="{BB962C8B-B14F-4D97-AF65-F5344CB8AC3E}">
        <p14:creationId xmlns:p14="http://schemas.microsoft.com/office/powerpoint/2010/main" val="238954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E2D01-71AB-4ABF-8F83-14D82F0B41F6}"/>
              </a:ext>
            </a:extLst>
          </p:cNvPr>
          <p:cNvSpPr>
            <a:spLocks noGrp="1"/>
          </p:cNvSpPr>
          <p:nvPr>
            <p:ph type="dt" sz="half" idx="10"/>
          </p:nvPr>
        </p:nvSpPr>
        <p:spPr>
          <a:xfrm>
            <a:off x="255181" y="6356350"/>
            <a:ext cx="1637119"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816C2061-897C-4DFB-96E8-4ACDCFE48920}"/>
              </a:ext>
            </a:extLst>
          </p:cNvPr>
          <p:cNvSpPr>
            <a:spLocks noGrp="1"/>
          </p:cNvSpPr>
          <p:nvPr>
            <p:ph type="ftr" sz="quarter" idx="11"/>
          </p:nvPr>
        </p:nvSpPr>
        <p:spPr/>
        <p:txBody>
          <a:bodyPr/>
          <a:lstStyle/>
          <a:p>
            <a:r>
              <a:rPr lang="en-GB" dirty="0"/>
              <a:t>Planning, Performance, and Strategic Change</a:t>
            </a:r>
          </a:p>
        </p:txBody>
      </p:sp>
      <p:sp>
        <p:nvSpPr>
          <p:cNvPr id="5" name="Title 4">
            <a:extLst>
              <a:ext uri="{FF2B5EF4-FFF2-40B4-BE49-F238E27FC236}">
                <a16:creationId xmlns:a16="http://schemas.microsoft.com/office/drawing/2014/main" id="{A93A579A-D161-45E8-91AC-57B703B5ECAF}"/>
              </a:ext>
            </a:extLst>
          </p:cNvPr>
          <p:cNvSpPr>
            <a:spLocks noGrp="1"/>
          </p:cNvSpPr>
          <p:nvPr>
            <p:ph type="title"/>
          </p:nvPr>
        </p:nvSpPr>
        <p:spPr/>
        <p:txBody>
          <a:bodyPr/>
          <a:lstStyle/>
          <a:p>
            <a:r>
              <a:rPr lang="en-GB" dirty="0"/>
              <a:t>Research Category 1</a:t>
            </a:r>
          </a:p>
        </p:txBody>
      </p:sp>
      <p:sp>
        <p:nvSpPr>
          <p:cNvPr id="6" name="Text Placeholder 5">
            <a:extLst>
              <a:ext uri="{FF2B5EF4-FFF2-40B4-BE49-F238E27FC236}">
                <a16:creationId xmlns:a16="http://schemas.microsoft.com/office/drawing/2014/main" id="{30B8C90A-8B98-4040-8453-686FAFB0A3BE}"/>
              </a:ext>
            </a:extLst>
          </p:cNvPr>
          <p:cNvSpPr>
            <a:spLocks noGrp="1"/>
          </p:cNvSpPr>
          <p:nvPr>
            <p:ph type="body" sz="quarter" idx="15"/>
          </p:nvPr>
        </p:nvSpPr>
        <p:spPr>
          <a:xfrm>
            <a:off x="479376" y="1279993"/>
            <a:ext cx="5197519" cy="439960"/>
          </a:xfrm>
        </p:spPr>
        <p:txBody>
          <a:bodyPr/>
          <a:lstStyle/>
          <a:p>
            <a:r>
              <a:rPr lang="en-GB" sz="2400" dirty="0"/>
              <a:t>Priorities</a:t>
            </a:r>
          </a:p>
        </p:txBody>
      </p:sp>
      <p:sp>
        <p:nvSpPr>
          <p:cNvPr id="10" name="Text Placeholder 9">
            <a:extLst>
              <a:ext uri="{FF2B5EF4-FFF2-40B4-BE49-F238E27FC236}">
                <a16:creationId xmlns:a16="http://schemas.microsoft.com/office/drawing/2014/main" id="{5602BE5D-12BE-473D-ACF4-C297FA6F8CEC}"/>
              </a:ext>
            </a:extLst>
          </p:cNvPr>
          <p:cNvSpPr>
            <a:spLocks noGrp="1"/>
          </p:cNvSpPr>
          <p:nvPr>
            <p:ph type="body" sz="quarter" idx="17"/>
          </p:nvPr>
        </p:nvSpPr>
        <p:spPr>
          <a:xfrm>
            <a:off x="6240726" y="1279993"/>
            <a:ext cx="5315747" cy="439960"/>
          </a:xfrm>
        </p:spPr>
        <p:txBody>
          <a:bodyPr/>
          <a:lstStyle/>
          <a:p>
            <a:r>
              <a:rPr lang="en-GB" sz="2400" dirty="0"/>
              <a:t>Dependencies/links to other SDPs</a:t>
            </a:r>
          </a:p>
        </p:txBody>
      </p:sp>
      <p:sp>
        <p:nvSpPr>
          <p:cNvPr id="11" name="Content Placeholder 10">
            <a:extLst>
              <a:ext uri="{FF2B5EF4-FFF2-40B4-BE49-F238E27FC236}">
                <a16:creationId xmlns:a16="http://schemas.microsoft.com/office/drawing/2014/main" id="{BD89945E-066C-44FD-95CA-13504D227FE7}"/>
              </a:ext>
            </a:extLst>
          </p:cNvPr>
          <p:cNvSpPr>
            <a:spLocks noGrp="1"/>
          </p:cNvSpPr>
          <p:nvPr>
            <p:ph sz="quarter" idx="18"/>
          </p:nvPr>
        </p:nvSpPr>
        <p:spPr>
          <a:xfrm>
            <a:off x="6240726" y="1719953"/>
            <a:ext cx="5237973" cy="3955607"/>
          </a:xfrm>
        </p:spPr>
        <p:txBody>
          <a:bodyPr/>
          <a:lstStyle/>
          <a:p>
            <a:r>
              <a:rPr lang="en-GB" sz="1800" dirty="0"/>
              <a:t>Knowledge Exchange</a:t>
            </a:r>
          </a:p>
          <a:p>
            <a:r>
              <a:rPr lang="en-GB" sz="1800" dirty="0"/>
              <a:t>Equality, Diversity &amp; Inclusion</a:t>
            </a:r>
          </a:p>
          <a:p>
            <a:r>
              <a:rPr lang="en-GB" sz="1800" dirty="0"/>
              <a:t>Estates </a:t>
            </a:r>
          </a:p>
          <a:p>
            <a:r>
              <a:rPr lang="en-GB" sz="1800" dirty="0"/>
              <a:t>Education &amp; Student experience </a:t>
            </a:r>
          </a:p>
          <a:p>
            <a:r>
              <a:rPr lang="en-GB" sz="1800" dirty="0"/>
              <a:t>People</a:t>
            </a:r>
          </a:p>
          <a:p>
            <a:r>
              <a:rPr lang="en-GB" sz="1800" dirty="0"/>
              <a:t>Financial Sustainability</a:t>
            </a:r>
          </a:p>
          <a:p>
            <a:r>
              <a:rPr lang="en-GB" sz="1800" dirty="0"/>
              <a:t>Environmental Sustainability</a:t>
            </a:r>
          </a:p>
          <a:p>
            <a:r>
              <a:rPr lang="en-GB" sz="1800" dirty="0"/>
              <a:t>Global engagement </a:t>
            </a:r>
          </a:p>
          <a:p>
            <a:endParaRPr lang="en-GB" sz="1100" dirty="0"/>
          </a:p>
        </p:txBody>
      </p:sp>
      <p:sp>
        <p:nvSpPr>
          <p:cNvPr id="9" name="Slide Number Placeholder 8">
            <a:extLst>
              <a:ext uri="{FF2B5EF4-FFF2-40B4-BE49-F238E27FC236}">
                <a16:creationId xmlns:a16="http://schemas.microsoft.com/office/drawing/2014/main" id="{52D57692-5CE7-465D-A688-234968EE9DA0}"/>
              </a:ext>
            </a:extLst>
          </p:cNvPr>
          <p:cNvSpPr>
            <a:spLocks noGrp="1"/>
          </p:cNvSpPr>
          <p:nvPr>
            <p:ph type="sldNum" sz="quarter" idx="12"/>
          </p:nvPr>
        </p:nvSpPr>
        <p:spPr/>
        <p:txBody>
          <a:bodyPr/>
          <a:lstStyle/>
          <a:p>
            <a:fld id="{CBBF530E-1875-46E6-901C-76683197A1B3}" type="slidenum">
              <a:rPr lang="en-GB" smtClean="0"/>
              <a:pPr/>
              <a:t>4</a:t>
            </a:fld>
            <a:endParaRPr lang="en-GB"/>
          </a:p>
        </p:txBody>
      </p:sp>
      <p:sp>
        <p:nvSpPr>
          <p:cNvPr id="4" name="Content Placeholder 3">
            <a:extLst>
              <a:ext uri="{FF2B5EF4-FFF2-40B4-BE49-F238E27FC236}">
                <a16:creationId xmlns:a16="http://schemas.microsoft.com/office/drawing/2014/main" id="{9DBB9179-F549-4377-8057-181AE04F53D2}"/>
              </a:ext>
            </a:extLst>
          </p:cNvPr>
          <p:cNvSpPr>
            <a:spLocks noGrp="1"/>
          </p:cNvSpPr>
          <p:nvPr>
            <p:ph sz="quarter" idx="13"/>
          </p:nvPr>
        </p:nvSpPr>
        <p:spPr>
          <a:xfrm>
            <a:off x="479377" y="1719952"/>
            <a:ext cx="5471898" cy="4512405"/>
          </a:xfrm>
        </p:spPr>
        <p:txBody>
          <a:bodyPr/>
          <a:lstStyle/>
          <a:p>
            <a:r>
              <a:rPr lang="en-GB" sz="1800" dirty="0"/>
              <a:t>Develop the University’s ambition for research to the next stage focussed on global challenges aligned to the University strategy and to benefit the economies in which it is embedded</a:t>
            </a:r>
          </a:p>
          <a:p>
            <a:r>
              <a:rPr lang="en-GB" sz="1800" dirty="0"/>
              <a:t>Build focus for the University’s reputation through its research</a:t>
            </a:r>
          </a:p>
          <a:p>
            <a:r>
              <a:rPr lang="en-GB" sz="1800" dirty="0"/>
              <a:t>Foster greater alignment between the 3 University campuses and a strong international presence</a:t>
            </a:r>
          </a:p>
          <a:p>
            <a:r>
              <a:rPr lang="en-GB" sz="1800" dirty="0"/>
              <a:t>Attract, develop and retain talent from around the world and support researchers to develop across all career stages</a:t>
            </a:r>
          </a:p>
          <a:p>
            <a:r>
              <a:rPr lang="en-GB" sz="1800" dirty="0"/>
              <a:t>Transform research culture and develop an inclusive, interdisciplinary  research environment</a:t>
            </a:r>
          </a:p>
          <a:p>
            <a:r>
              <a:rPr lang="en-GB" sz="1800" dirty="0"/>
              <a:t>Deliver transformation in research performance and financial sustainability </a:t>
            </a:r>
          </a:p>
          <a:p>
            <a:endParaRPr lang="en-GB" sz="1800" dirty="0"/>
          </a:p>
        </p:txBody>
      </p:sp>
    </p:spTree>
    <p:extLst>
      <p:ext uri="{BB962C8B-B14F-4D97-AF65-F5344CB8AC3E}">
        <p14:creationId xmlns:p14="http://schemas.microsoft.com/office/powerpoint/2010/main" val="129701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E2D01-71AB-4ABF-8F83-14D82F0B41F6}"/>
              </a:ext>
            </a:extLst>
          </p:cNvPr>
          <p:cNvSpPr>
            <a:spLocks noGrp="1"/>
          </p:cNvSpPr>
          <p:nvPr>
            <p:ph type="dt" sz="half" idx="10"/>
          </p:nvPr>
        </p:nvSpPr>
        <p:spPr>
          <a:xfrm>
            <a:off x="300789" y="6356350"/>
            <a:ext cx="1591511"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816C2061-897C-4DFB-96E8-4ACDCFE48920}"/>
              </a:ext>
            </a:extLst>
          </p:cNvPr>
          <p:cNvSpPr>
            <a:spLocks noGrp="1"/>
          </p:cNvSpPr>
          <p:nvPr>
            <p:ph type="ftr" sz="quarter" idx="11"/>
          </p:nvPr>
        </p:nvSpPr>
        <p:spPr/>
        <p:txBody>
          <a:bodyPr/>
          <a:lstStyle/>
          <a:p>
            <a:r>
              <a:rPr lang="en-GB" dirty="0"/>
              <a:t>Planning, Performance, and Strategic Change</a:t>
            </a:r>
          </a:p>
        </p:txBody>
      </p:sp>
      <p:sp>
        <p:nvSpPr>
          <p:cNvPr id="4" name="Content Placeholder 3">
            <a:extLst>
              <a:ext uri="{FF2B5EF4-FFF2-40B4-BE49-F238E27FC236}">
                <a16:creationId xmlns:a16="http://schemas.microsoft.com/office/drawing/2014/main" id="{9DBB9179-F549-4377-8057-181AE04F53D2}"/>
              </a:ext>
            </a:extLst>
          </p:cNvPr>
          <p:cNvSpPr>
            <a:spLocks noGrp="1"/>
          </p:cNvSpPr>
          <p:nvPr>
            <p:ph sz="quarter" idx="13"/>
          </p:nvPr>
        </p:nvSpPr>
        <p:spPr>
          <a:xfrm>
            <a:off x="479377" y="1821658"/>
            <a:ext cx="5197519" cy="3746498"/>
          </a:xfrm>
        </p:spPr>
        <p:txBody>
          <a:bodyPr lIns="91440" tIns="45720" rIns="91440" bIns="45720" anchor="t"/>
          <a:lstStyle/>
          <a:p>
            <a:r>
              <a:rPr lang="en-GB" sz="2000" dirty="0">
                <a:latin typeface="Arial"/>
                <a:cs typeface="Arial"/>
              </a:rPr>
              <a:t>Developing Our Culture &amp; capacity to deliver knowledge exchange </a:t>
            </a:r>
            <a:endParaRPr lang="en-US" sz="2000"/>
          </a:p>
          <a:p>
            <a:r>
              <a:rPr lang="en-GB" sz="2000" dirty="0">
                <a:latin typeface="Arial"/>
                <a:cs typeface="Arial"/>
              </a:rPr>
              <a:t>Maximising the impact of our innovation and enterprise</a:t>
            </a:r>
            <a:endParaRPr lang="en-GB" sz="2000"/>
          </a:p>
          <a:p>
            <a:r>
              <a:rPr lang="en-GB" sz="2000" dirty="0">
                <a:latin typeface="Arial"/>
                <a:cs typeface="Arial"/>
              </a:rPr>
              <a:t>Supporting prosperity in our communities </a:t>
            </a:r>
            <a:endParaRPr lang="en-GB" sz="2000"/>
          </a:p>
          <a:p>
            <a:r>
              <a:rPr lang="en-GB" sz="2000" dirty="0">
                <a:latin typeface="Arial"/>
                <a:cs typeface="Arial"/>
              </a:rPr>
              <a:t>Enhancing how we engage with partners </a:t>
            </a:r>
            <a:endParaRPr lang="en-GB" sz="2000"/>
          </a:p>
          <a:p>
            <a:r>
              <a:rPr lang="en-GB" sz="2000" dirty="0">
                <a:latin typeface="Arial"/>
                <a:cs typeface="Arial"/>
              </a:rPr>
              <a:t>Delivering meaningful public and policy engagement</a:t>
            </a:r>
            <a:r>
              <a:rPr lang="en-GB" sz="1600" dirty="0">
                <a:latin typeface="Arial"/>
                <a:cs typeface="Arial"/>
              </a:rPr>
              <a:t> </a:t>
            </a:r>
            <a:endParaRPr lang="en-GB" dirty="0">
              <a:latin typeface="Arial"/>
              <a:cs typeface="Arial"/>
            </a:endParaRPr>
          </a:p>
          <a:p>
            <a:pPr marL="0" indent="0">
              <a:buNone/>
            </a:pPr>
            <a:endParaRPr lang="en-GB" sz="1600" dirty="0"/>
          </a:p>
        </p:txBody>
      </p:sp>
      <p:sp>
        <p:nvSpPr>
          <p:cNvPr id="5" name="Title 4">
            <a:extLst>
              <a:ext uri="{FF2B5EF4-FFF2-40B4-BE49-F238E27FC236}">
                <a16:creationId xmlns:a16="http://schemas.microsoft.com/office/drawing/2014/main" id="{A93A579A-D161-45E8-91AC-57B703B5ECAF}"/>
              </a:ext>
            </a:extLst>
          </p:cNvPr>
          <p:cNvSpPr>
            <a:spLocks noGrp="1"/>
          </p:cNvSpPr>
          <p:nvPr>
            <p:ph type="title"/>
          </p:nvPr>
        </p:nvSpPr>
        <p:spPr/>
        <p:txBody>
          <a:bodyPr/>
          <a:lstStyle/>
          <a:p>
            <a:r>
              <a:rPr lang="en-GB" dirty="0"/>
              <a:t>Knowledge Exchange Category 1</a:t>
            </a:r>
          </a:p>
        </p:txBody>
      </p:sp>
      <p:sp>
        <p:nvSpPr>
          <p:cNvPr id="6" name="Text Placeholder 5">
            <a:extLst>
              <a:ext uri="{FF2B5EF4-FFF2-40B4-BE49-F238E27FC236}">
                <a16:creationId xmlns:a16="http://schemas.microsoft.com/office/drawing/2014/main" id="{30B8C90A-8B98-4040-8453-686FAFB0A3BE}"/>
              </a:ext>
            </a:extLst>
          </p:cNvPr>
          <p:cNvSpPr>
            <a:spLocks noGrp="1"/>
          </p:cNvSpPr>
          <p:nvPr>
            <p:ph type="body" sz="quarter" idx="15"/>
          </p:nvPr>
        </p:nvSpPr>
        <p:spPr>
          <a:xfrm>
            <a:off x="479376" y="1172588"/>
            <a:ext cx="5197519" cy="627765"/>
          </a:xfrm>
        </p:spPr>
        <p:txBody>
          <a:bodyPr/>
          <a:lstStyle/>
          <a:p>
            <a:r>
              <a:rPr lang="en-GB" sz="2400" dirty="0"/>
              <a:t>Priorities</a:t>
            </a:r>
          </a:p>
        </p:txBody>
      </p:sp>
      <p:sp>
        <p:nvSpPr>
          <p:cNvPr id="11" name="Content Placeholder 10">
            <a:extLst>
              <a:ext uri="{FF2B5EF4-FFF2-40B4-BE49-F238E27FC236}">
                <a16:creationId xmlns:a16="http://schemas.microsoft.com/office/drawing/2014/main" id="{BD89945E-066C-44FD-95CA-13504D227FE7}"/>
              </a:ext>
            </a:extLst>
          </p:cNvPr>
          <p:cNvSpPr>
            <a:spLocks noGrp="1"/>
          </p:cNvSpPr>
          <p:nvPr>
            <p:ph sz="quarter" idx="16"/>
          </p:nvPr>
        </p:nvSpPr>
        <p:spPr>
          <a:xfrm>
            <a:off x="6539555" y="1821658"/>
            <a:ext cx="5197519" cy="2846035"/>
          </a:xfrm>
        </p:spPr>
        <p:txBody>
          <a:bodyPr lIns="91440" tIns="45720" rIns="91440" bIns="45720" anchor="t"/>
          <a:lstStyle/>
          <a:p>
            <a:r>
              <a:rPr lang="en-GB" sz="1600" dirty="0">
                <a:latin typeface="Arial"/>
                <a:cs typeface="Arial"/>
              </a:rPr>
              <a:t>Research</a:t>
            </a:r>
            <a:endParaRPr lang="en-GB" sz="1600" dirty="0"/>
          </a:p>
          <a:p>
            <a:pPr>
              <a:buClr>
                <a:srgbClr val="FFFFFF"/>
              </a:buClr>
            </a:pPr>
            <a:r>
              <a:rPr lang="en-GB" sz="1600" dirty="0">
                <a:latin typeface="Arial"/>
                <a:cs typeface="Arial"/>
              </a:rPr>
              <a:t>Equality, Diversity &amp; Inclusion</a:t>
            </a:r>
            <a:endParaRPr lang="en-GB" dirty="0">
              <a:latin typeface="Arial"/>
              <a:cs typeface="Arial"/>
            </a:endParaRPr>
          </a:p>
          <a:p>
            <a:pPr>
              <a:buClr>
                <a:srgbClr val="FFFFFF"/>
              </a:buClr>
            </a:pPr>
            <a:r>
              <a:rPr lang="en-GB" sz="1600" dirty="0">
                <a:latin typeface="Arial"/>
                <a:cs typeface="Arial"/>
              </a:rPr>
              <a:t>Civic</a:t>
            </a:r>
            <a:endParaRPr lang="en-GB" dirty="0"/>
          </a:p>
          <a:p>
            <a:pPr>
              <a:buClr>
                <a:srgbClr val="FFFFFF"/>
              </a:buClr>
            </a:pPr>
            <a:r>
              <a:rPr lang="en-GB" sz="1600" dirty="0">
                <a:latin typeface="Arial"/>
                <a:cs typeface="Arial"/>
              </a:rPr>
              <a:t>Estates </a:t>
            </a:r>
            <a:endParaRPr lang="en-GB" dirty="0">
              <a:latin typeface="Arial"/>
              <a:cs typeface="Arial"/>
            </a:endParaRPr>
          </a:p>
          <a:p>
            <a:pPr>
              <a:buClr>
                <a:srgbClr val="FFFFFF"/>
              </a:buClr>
            </a:pPr>
            <a:r>
              <a:rPr lang="en-GB" sz="1600" dirty="0">
                <a:latin typeface="Arial"/>
                <a:cs typeface="Arial"/>
              </a:rPr>
              <a:t>Education &amp; Student experience </a:t>
            </a:r>
            <a:endParaRPr lang="en-GB" dirty="0">
              <a:latin typeface="Arial"/>
              <a:cs typeface="Arial"/>
            </a:endParaRPr>
          </a:p>
          <a:p>
            <a:pPr>
              <a:buClr>
                <a:srgbClr val="FFFFFF"/>
              </a:buClr>
            </a:pPr>
            <a:r>
              <a:rPr lang="en-GB" sz="1600" dirty="0">
                <a:latin typeface="Arial"/>
                <a:cs typeface="Arial"/>
              </a:rPr>
              <a:t>People</a:t>
            </a:r>
            <a:endParaRPr lang="en-GB" dirty="0">
              <a:latin typeface="Arial"/>
              <a:cs typeface="Arial"/>
            </a:endParaRPr>
          </a:p>
          <a:p>
            <a:pPr>
              <a:buClr>
                <a:srgbClr val="FFFFFF"/>
              </a:buClr>
            </a:pPr>
            <a:r>
              <a:rPr lang="en-GB" sz="1600" dirty="0">
                <a:latin typeface="Arial"/>
                <a:cs typeface="Arial"/>
              </a:rPr>
              <a:t>Financial Sustainability</a:t>
            </a:r>
            <a:endParaRPr lang="en-GB" dirty="0">
              <a:latin typeface="Arial"/>
              <a:cs typeface="Arial"/>
            </a:endParaRPr>
          </a:p>
          <a:p>
            <a:pPr>
              <a:buClr>
                <a:srgbClr val="FFFFFF"/>
              </a:buClr>
            </a:pPr>
            <a:r>
              <a:rPr lang="en-GB" sz="1600" dirty="0">
                <a:latin typeface="Arial"/>
                <a:cs typeface="Arial"/>
              </a:rPr>
              <a:t>Environmental Sustainability</a:t>
            </a:r>
            <a:endParaRPr lang="en-GB" dirty="0">
              <a:latin typeface="Arial"/>
              <a:cs typeface="Arial"/>
            </a:endParaRPr>
          </a:p>
          <a:p>
            <a:pPr>
              <a:buClr>
                <a:srgbClr val="FFFFFF"/>
              </a:buClr>
            </a:pPr>
            <a:r>
              <a:rPr lang="en-GB" sz="1600" dirty="0">
                <a:latin typeface="Arial"/>
                <a:cs typeface="Arial"/>
              </a:rPr>
              <a:t>Global engagement </a:t>
            </a:r>
            <a:endParaRPr lang="en-GB" dirty="0"/>
          </a:p>
          <a:p>
            <a:pPr>
              <a:buClr>
                <a:srgbClr val="FFFFFF"/>
              </a:buClr>
            </a:pPr>
            <a:endParaRPr lang="en-GB" sz="1600" dirty="0"/>
          </a:p>
          <a:p>
            <a:endParaRPr lang="en-GB" sz="1050" dirty="0"/>
          </a:p>
        </p:txBody>
      </p:sp>
      <p:sp>
        <p:nvSpPr>
          <p:cNvPr id="10" name="Text Placeholder 9">
            <a:extLst>
              <a:ext uri="{FF2B5EF4-FFF2-40B4-BE49-F238E27FC236}">
                <a16:creationId xmlns:a16="http://schemas.microsoft.com/office/drawing/2014/main" id="{5602BE5D-12BE-473D-ACF4-C297FA6F8CEC}"/>
              </a:ext>
            </a:extLst>
          </p:cNvPr>
          <p:cNvSpPr>
            <a:spLocks noGrp="1"/>
          </p:cNvSpPr>
          <p:nvPr>
            <p:ph type="body" sz="quarter" idx="17"/>
          </p:nvPr>
        </p:nvSpPr>
        <p:spPr>
          <a:xfrm>
            <a:off x="6515103" y="1172588"/>
            <a:ext cx="5221972" cy="627765"/>
          </a:xfrm>
        </p:spPr>
        <p:txBody>
          <a:bodyPr/>
          <a:lstStyle/>
          <a:p>
            <a:r>
              <a:rPr lang="en-GB" sz="2400" dirty="0"/>
              <a:t>Dependencies/links to other SDPs</a:t>
            </a:r>
          </a:p>
        </p:txBody>
      </p:sp>
      <p:sp>
        <p:nvSpPr>
          <p:cNvPr id="9" name="Slide Number Placeholder 8">
            <a:extLst>
              <a:ext uri="{FF2B5EF4-FFF2-40B4-BE49-F238E27FC236}">
                <a16:creationId xmlns:a16="http://schemas.microsoft.com/office/drawing/2014/main" id="{52D57692-5CE7-465D-A688-234968EE9DA0}"/>
              </a:ext>
            </a:extLst>
          </p:cNvPr>
          <p:cNvSpPr>
            <a:spLocks noGrp="1"/>
          </p:cNvSpPr>
          <p:nvPr>
            <p:ph type="sldNum" sz="quarter" idx="12"/>
          </p:nvPr>
        </p:nvSpPr>
        <p:spPr/>
        <p:txBody>
          <a:bodyPr/>
          <a:lstStyle/>
          <a:p>
            <a:fld id="{CBBF530E-1875-46E6-901C-76683197A1B3}" type="slidenum">
              <a:rPr lang="en-GB" smtClean="0"/>
              <a:pPr/>
              <a:t>5</a:t>
            </a:fld>
            <a:endParaRPr lang="en-GB"/>
          </a:p>
        </p:txBody>
      </p:sp>
      <p:sp>
        <p:nvSpPr>
          <p:cNvPr id="14" name="Text Placeholder 5">
            <a:extLst>
              <a:ext uri="{FF2B5EF4-FFF2-40B4-BE49-F238E27FC236}">
                <a16:creationId xmlns:a16="http://schemas.microsoft.com/office/drawing/2014/main" id="{3D2EDF95-D4FD-438F-BE8A-F6D0468CEF6E}"/>
              </a:ext>
            </a:extLst>
          </p:cNvPr>
          <p:cNvSpPr txBox="1">
            <a:spLocks/>
          </p:cNvSpPr>
          <p:nvPr/>
        </p:nvSpPr>
        <p:spPr>
          <a:xfrm>
            <a:off x="6240726" y="5153486"/>
            <a:ext cx="5816587" cy="43996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UNM/UNNC engagement/ development</a:t>
            </a:r>
          </a:p>
        </p:txBody>
      </p:sp>
      <p:sp>
        <p:nvSpPr>
          <p:cNvPr id="16" name="Content Placeholder 10">
            <a:extLst>
              <a:ext uri="{FF2B5EF4-FFF2-40B4-BE49-F238E27FC236}">
                <a16:creationId xmlns:a16="http://schemas.microsoft.com/office/drawing/2014/main" id="{83F9985A-80E2-49B4-959D-9035AFDBF89A}"/>
              </a:ext>
            </a:extLst>
          </p:cNvPr>
          <p:cNvSpPr txBox="1">
            <a:spLocks/>
          </p:cNvSpPr>
          <p:nvPr/>
        </p:nvSpPr>
        <p:spPr>
          <a:xfrm>
            <a:off x="6467477" y="5594053"/>
            <a:ext cx="5542211" cy="7198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1"/>
              </a:buClr>
              <a:buFont typeface="Wingdings" panose="05000000000000000000" pitchFamily="2" charset="2"/>
              <a:buChar char="§"/>
              <a:defRPr lang="en-GB" sz="2800" kern="1200" baseline="0" smtClean="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Arial"/>
                <a:cs typeface="Arial"/>
              </a:rPr>
              <a:t>Campus Implementation plans developed in line with SDP that are appropriate to local conditions</a:t>
            </a:r>
            <a:endParaRPr lang="en-US" dirty="0">
              <a:latin typeface="Arial"/>
              <a:cs typeface="Arial"/>
            </a:endParaRPr>
          </a:p>
          <a:p>
            <a:pPr>
              <a:buClr>
                <a:srgbClr val="FFFFFF"/>
              </a:buClr>
            </a:pPr>
            <a:endParaRPr lang="en-GB" sz="1600" dirty="0"/>
          </a:p>
        </p:txBody>
      </p:sp>
      <p:sp>
        <p:nvSpPr>
          <p:cNvPr id="17" name="Text Placeholder 9">
            <a:extLst>
              <a:ext uri="{FF2B5EF4-FFF2-40B4-BE49-F238E27FC236}">
                <a16:creationId xmlns:a16="http://schemas.microsoft.com/office/drawing/2014/main" id="{DEC850C2-1532-4EB9-8063-B3FE62340C62}"/>
              </a:ext>
            </a:extLst>
          </p:cNvPr>
          <p:cNvSpPr txBox="1">
            <a:spLocks/>
          </p:cNvSpPr>
          <p:nvPr/>
        </p:nvSpPr>
        <p:spPr>
          <a:xfrm>
            <a:off x="6293017" y="4968795"/>
            <a:ext cx="5716671" cy="627765"/>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UNM/UNNC engagement/development</a:t>
            </a:r>
          </a:p>
        </p:txBody>
      </p:sp>
    </p:spTree>
    <p:extLst>
      <p:ext uri="{BB962C8B-B14F-4D97-AF65-F5344CB8AC3E}">
        <p14:creationId xmlns:p14="http://schemas.microsoft.com/office/powerpoint/2010/main" val="53178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7E88B-C062-4389-86CC-8804FC72C69E}"/>
              </a:ext>
            </a:extLst>
          </p:cNvPr>
          <p:cNvSpPr>
            <a:spLocks noGrp="1"/>
          </p:cNvSpPr>
          <p:nvPr>
            <p:ph type="dt" sz="half" idx="10"/>
          </p:nvPr>
        </p:nvSpPr>
        <p:spPr>
          <a:xfrm>
            <a:off x="372140" y="6356350"/>
            <a:ext cx="1520160" cy="365125"/>
          </a:xfrm>
        </p:spPr>
        <p:txBody>
          <a:bodyPr/>
          <a:lstStyle/>
          <a:p>
            <a:fld id="{285EAF73-EE3C-41B7-AE89-4A15C844158B}" type="datetime4">
              <a:rPr lang="en-GB" smtClean="0"/>
              <a:pPr/>
              <a:t>06 December 2020</a:t>
            </a:fld>
            <a:endParaRPr lang="en-GB" dirty="0"/>
          </a:p>
        </p:txBody>
      </p:sp>
      <p:sp>
        <p:nvSpPr>
          <p:cNvPr id="3" name="Footer Placeholder 2">
            <a:extLst>
              <a:ext uri="{FF2B5EF4-FFF2-40B4-BE49-F238E27FC236}">
                <a16:creationId xmlns:a16="http://schemas.microsoft.com/office/drawing/2014/main" id="{E0397677-FA38-42E3-9DC4-15540B62FBD9}"/>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E497FECD-2ACB-466E-9A78-E6F298327BA8}"/>
              </a:ext>
            </a:extLst>
          </p:cNvPr>
          <p:cNvSpPr>
            <a:spLocks noGrp="1"/>
          </p:cNvSpPr>
          <p:nvPr>
            <p:ph type="sldNum" sz="quarter" idx="12"/>
          </p:nvPr>
        </p:nvSpPr>
        <p:spPr/>
        <p:txBody>
          <a:bodyPr/>
          <a:lstStyle/>
          <a:p>
            <a:fld id="{CBBF530E-1875-46E6-901C-76683197A1B3}" type="slidenum">
              <a:rPr lang="en-GB" smtClean="0"/>
              <a:pPr/>
              <a:t>6</a:t>
            </a:fld>
            <a:endParaRPr lang="en-GB" dirty="0"/>
          </a:p>
        </p:txBody>
      </p:sp>
      <p:sp>
        <p:nvSpPr>
          <p:cNvPr id="5" name="Content Placeholder 4">
            <a:extLst>
              <a:ext uri="{FF2B5EF4-FFF2-40B4-BE49-F238E27FC236}">
                <a16:creationId xmlns:a16="http://schemas.microsoft.com/office/drawing/2014/main" id="{094587ED-B9F8-411E-802C-457FCBA85DFF}"/>
              </a:ext>
            </a:extLst>
          </p:cNvPr>
          <p:cNvSpPr>
            <a:spLocks noGrp="1"/>
          </p:cNvSpPr>
          <p:nvPr>
            <p:ph sz="quarter" idx="13"/>
          </p:nvPr>
        </p:nvSpPr>
        <p:spPr>
          <a:xfrm>
            <a:off x="479376" y="1815461"/>
            <a:ext cx="11257699" cy="2438397"/>
          </a:xfrm>
        </p:spPr>
        <p:txBody>
          <a:bodyPr/>
          <a:lstStyle/>
          <a:p>
            <a:r>
              <a:rPr lang="en-GB" dirty="0"/>
              <a:t>Cultivating a Global Mindset</a:t>
            </a:r>
          </a:p>
          <a:p>
            <a:pPr lvl="1"/>
            <a:r>
              <a:rPr lang="en-GB" sz="2400" dirty="0"/>
              <a:t>Providing an international experience for everyone</a:t>
            </a:r>
          </a:p>
          <a:p>
            <a:pPr lvl="1"/>
            <a:r>
              <a:rPr lang="en-GB" sz="2400" dirty="0"/>
              <a:t>Deepening international research and teaching partnerships</a:t>
            </a:r>
          </a:p>
          <a:p>
            <a:pPr lvl="1"/>
            <a:r>
              <a:rPr lang="en-GB" sz="2400" dirty="0"/>
              <a:t>Refining curricula in light of new global demands</a:t>
            </a:r>
          </a:p>
          <a:p>
            <a:pPr lvl="1"/>
            <a:r>
              <a:rPr lang="en-GB" sz="2400" dirty="0"/>
              <a:t>Providing appropriate mobility opportunities</a:t>
            </a:r>
          </a:p>
          <a:p>
            <a:pPr lvl="1"/>
            <a:r>
              <a:rPr lang="en-GB" sz="2400" dirty="0"/>
              <a:t>Campus, culture, and lived experience for staff and students</a:t>
            </a:r>
          </a:p>
        </p:txBody>
      </p:sp>
      <p:sp>
        <p:nvSpPr>
          <p:cNvPr id="6" name="Title 5">
            <a:extLst>
              <a:ext uri="{FF2B5EF4-FFF2-40B4-BE49-F238E27FC236}">
                <a16:creationId xmlns:a16="http://schemas.microsoft.com/office/drawing/2014/main" id="{A6B66CFB-A04C-4269-AE63-1002B9FD0868}"/>
              </a:ext>
            </a:extLst>
          </p:cNvPr>
          <p:cNvSpPr>
            <a:spLocks noGrp="1"/>
          </p:cNvSpPr>
          <p:nvPr>
            <p:ph type="title"/>
          </p:nvPr>
        </p:nvSpPr>
        <p:spPr/>
        <p:txBody>
          <a:bodyPr/>
          <a:lstStyle/>
          <a:p>
            <a:r>
              <a:rPr lang="en-GB" dirty="0"/>
              <a:t>Global Engagement Category 1</a:t>
            </a:r>
          </a:p>
        </p:txBody>
      </p:sp>
      <p:sp>
        <p:nvSpPr>
          <p:cNvPr id="7" name="Text Placeholder 6">
            <a:extLst>
              <a:ext uri="{FF2B5EF4-FFF2-40B4-BE49-F238E27FC236}">
                <a16:creationId xmlns:a16="http://schemas.microsoft.com/office/drawing/2014/main" id="{7E1D46F1-928A-41A4-ACB0-18F103B9758E}"/>
              </a:ext>
            </a:extLst>
          </p:cNvPr>
          <p:cNvSpPr>
            <a:spLocks noGrp="1"/>
          </p:cNvSpPr>
          <p:nvPr>
            <p:ph type="body" sz="quarter" idx="15"/>
          </p:nvPr>
        </p:nvSpPr>
        <p:spPr>
          <a:xfrm>
            <a:off x="479376" y="1250615"/>
            <a:ext cx="11257698" cy="627765"/>
          </a:xfrm>
        </p:spPr>
        <p:txBody>
          <a:bodyPr/>
          <a:lstStyle/>
          <a:p>
            <a:r>
              <a:rPr lang="en-GB" sz="3200" dirty="0"/>
              <a:t>Priorities</a:t>
            </a:r>
          </a:p>
        </p:txBody>
      </p:sp>
      <p:sp>
        <p:nvSpPr>
          <p:cNvPr id="8" name="Content Placeholder 4">
            <a:extLst>
              <a:ext uri="{FF2B5EF4-FFF2-40B4-BE49-F238E27FC236}">
                <a16:creationId xmlns:a16="http://schemas.microsoft.com/office/drawing/2014/main" id="{B73B19F4-00E9-4FB7-9AD8-D7B5E638480E}"/>
              </a:ext>
            </a:extLst>
          </p:cNvPr>
          <p:cNvSpPr txBox="1">
            <a:spLocks/>
          </p:cNvSpPr>
          <p:nvPr/>
        </p:nvSpPr>
        <p:spPr>
          <a:xfrm>
            <a:off x="479376" y="5208178"/>
            <a:ext cx="11340484" cy="1219199"/>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UNUK, UNNC and UNM workshops – separate then collated</a:t>
            </a:r>
          </a:p>
        </p:txBody>
      </p:sp>
      <p:sp>
        <p:nvSpPr>
          <p:cNvPr id="9" name="Text Placeholder 6">
            <a:extLst>
              <a:ext uri="{FF2B5EF4-FFF2-40B4-BE49-F238E27FC236}">
                <a16:creationId xmlns:a16="http://schemas.microsoft.com/office/drawing/2014/main" id="{3EDDBC15-0FF1-4078-8CDA-B983374F8B47}"/>
              </a:ext>
            </a:extLst>
          </p:cNvPr>
          <p:cNvSpPr txBox="1">
            <a:spLocks/>
          </p:cNvSpPr>
          <p:nvPr/>
        </p:nvSpPr>
        <p:spPr>
          <a:xfrm>
            <a:off x="479376" y="4544974"/>
            <a:ext cx="11257698" cy="627765"/>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UNNC/UNM engagement / development</a:t>
            </a:r>
          </a:p>
        </p:txBody>
      </p:sp>
    </p:spTree>
    <p:extLst>
      <p:ext uri="{BB962C8B-B14F-4D97-AF65-F5344CB8AC3E}">
        <p14:creationId xmlns:p14="http://schemas.microsoft.com/office/powerpoint/2010/main" val="300462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EA043-EF62-4960-BA82-EFDD61753A9A}"/>
              </a:ext>
            </a:extLst>
          </p:cNvPr>
          <p:cNvSpPr>
            <a:spLocks noGrp="1"/>
          </p:cNvSpPr>
          <p:nvPr>
            <p:ph type="dt" sz="half" idx="10"/>
          </p:nvPr>
        </p:nvSpPr>
        <p:spPr>
          <a:xfrm>
            <a:off x="297712" y="6356350"/>
            <a:ext cx="1594588"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A1206085-428E-43D7-A4E3-45C095E65767}"/>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2194C767-112E-4809-AA16-A4DDDD41AABA}"/>
              </a:ext>
            </a:extLst>
          </p:cNvPr>
          <p:cNvSpPr>
            <a:spLocks noGrp="1"/>
          </p:cNvSpPr>
          <p:nvPr>
            <p:ph type="sldNum" sz="quarter" idx="12"/>
          </p:nvPr>
        </p:nvSpPr>
        <p:spPr/>
        <p:txBody>
          <a:bodyPr/>
          <a:lstStyle/>
          <a:p>
            <a:fld id="{CBBF530E-1875-46E6-901C-76683197A1B3}" type="slidenum">
              <a:rPr lang="en-GB" smtClean="0"/>
              <a:pPr/>
              <a:t>7</a:t>
            </a:fld>
            <a:endParaRPr lang="en-GB"/>
          </a:p>
        </p:txBody>
      </p:sp>
      <p:pic>
        <p:nvPicPr>
          <p:cNvPr id="8" name="Content Placeholder 7" descr="A picture containing radar chart&#10;&#10;Description automatically generated">
            <a:extLst>
              <a:ext uri="{FF2B5EF4-FFF2-40B4-BE49-F238E27FC236}">
                <a16:creationId xmlns:a16="http://schemas.microsoft.com/office/drawing/2014/main" id="{127AFFD4-FD0A-4982-A59B-F5D85DB0F70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1251" y="1496601"/>
            <a:ext cx="10693311" cy="4371211"/>
          </a:xfrm>
        </p:spPr>
      </p:pic>
      <p:sp>
        <p:nvSpPr>
          <p:cNvPr id="6" name="Title 5">
            <a:extLst>
              <a:ext uri="{FF2B5EF4-FFF2-40B4-BE49-F238E27FC236}">
                <a16:creationId xmlns:a16="http://schemas.microsoft.com/office/drawing/2014/main" id="{5A18A9AA-6022-467B-A351-2BA29E7C1FFC}"/>
              </a:ext>
            </a:extLst>
          </p:cNvPr>
          <p:cNvSpPr>
            <a:spLocks noGrp="1"/>
          </p:cNvSpPr>
          <p:nvPr>
            <p:ph type="title"/>
          </p:nvPr>
        </p:nvSpPr>
        <p:spPr/>
        <p:txBody>
          <a:bodyPr/>
          <a:lstStyle/>
          <a:p>
            <a:r>
              <a:rPr lang="en-GB" dirty="0"/>
              <a:t>GE - Dependencies/Links to other SDPs </a:t>
            </a:r>
          </a:p>
        </p:txBody>
      </p:sp>
    </p:spTree>
    <p:extLst>
      <p:ext uri="{BB962C8B-B14F-4D97-AF65-F5344CB8AC3E}">
        <p14:creationId xmlns:p14="http://schemas.microsoft.com/office/powerpoint/2010/main" val="30821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A4CB4-8B98-455E-8815-8BFF70A0FD70}"/>
              </a:ext>
            </a:extLst>
          </p:cNvPr>
          <p:cNvSpPr>
            <a:spLocks noGrp="1"/>
          </p:cNvSpPr>
          <p:nvPr>
            <p:ph type="dt" sz="half" idx="10"/>
          </p:nvPr>
        </p:nvSpPr>
        <p:spPr>
          <a:xfrm>
            <a:off x="361506" y="6356350"/>
            <a:ext cx="1530793"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12A90411-1928-4B08-A5B2-CBB267D28C9C}"/>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D888A6B5-D1E4-4564-A03D-D711E778AADB}"/>
              </a:ext>
            </a:extLst>
          </p:cNvPr>
          <p:cNvSpPr>
            <a:spLocks noGrp="1"/>
          </p:cNvSpPr>
          <p:nvPr>
            <p:ph type="sldNum" sz="quarter" idx="12"/>
          </p:nvPr>
        </p:nvSpPr>
        <p:spPr/>
        <p:txBody>
          <a:bodyPr/>
          <a:lstStyle/>
          <a:p>
            <a:fld id="{CBBF530E-1875-46E6-901C-76683197A1B3}" type="slidenum">
              <a:rPr lang="en-GB" smtClean="0"/>
              <a:pPr/>
              <a:t>8</a:t>
            </a:fld>
            <a:endParaRPr lang="en-GB"/>
          </a:p>
        </p:txBody>
      </p:sp>
      <p:sp>
        <p:nvSpPr>
          <p:cNvPr id="5" name="Content Placeholder 4">
            <a:extLst>
              <a:ext uri="{FF2B5EF4-FFF2-40B4-BE49-F238E27FC236}">
                <a16:creationId xmlns:a16="http://schemas.microsoft.com/office/drawing/2014/main" id="{AB864A79-CBC5-47DD-AF36-BEE247031075}"/>
              </a:ext>
            </a:extLst>
          </p:cNvPr>
          <p:cNvSpPr>
            <a:spLocks noGrp="1"/>
          </p:cNvSpPr>
          <p:nvPr>
            <p:ph sz="quarter" idx="13"/>
          </p:nvPr>
        </p:nvSpPr>
        <p:spPr>
          <a:xfrm>
            <a:off x="479376" y="1452634"/>
            <a:ext cx="11257699" cy="4714250"/>
          </a:xfrm>
        </p:spPr>
        <p:txBody>
          <a:bodyPr/>
          <a:lstStyle/>
          <a:p>
            <a:r>
              <a:rPr lang="en-GB" dirty="0"/>
              <a:t>New Medium Term Financial Plan (MTFP) has been agreed that will enable the delivery of the University strategy</a:t>
            </a:r>
          </a:p>
          <a:p>
            <a:endParaRPr lang="en-GB" dirty="0"/>
          </a:p>
          <a:p>
            <a:r>
              <a:rPr lang="en-GB" dirty="0"/>
              <a:t>3 key dependencies…</a:t>
            </a:r>
          </a:p>
          <a:p>
            <a:pPr lvl="1"/>
            <a:r>
              <a:rPr lang="en-GB" dirty="0">
                <a:solidFill>
                  <a:schemeClr val="tx1"/>
                </a:solidFill>
              </a:rPr>
              <a:t>Improvement in research margin</a:t>
            </a:r>
          </a:p>
          <a:p>
            <a:pPr lvl="1"/>
            <a:r>
              <a:rPr lang="en-GB" dirty="0">
                <a:solidFill>
                  <a:schemeClr val="tx1"/>
                </a:solidFill>
              </a:rPr>
              <a:t>Delivery of the COVID-19 related budget adjustments</a:t>
            </a:r>
          </a:p>
          <a:p>
            <a:pPr lvl="1"/>
            <a:r>
              <a:rPr lang="en-GB" dirty="0">
                <a:solidFill>
                  <a:schemeClr val="tx1"/>
                </a:solidFill>
              </a:rPr>
              <a:t>Delivery of Digital Engagement enabling student size and shape</a:t>
            </a:r>
          </a:p>
          <a:p>
            <a:endParaRPr lang="en-GB" dirty="0"/>
          </a:p>
          <a:p>
            <a:r>
              <a:rPr lang="en-GB" dirty="0"/>
              <a:t>By delivering these, we generate cash for investment in people, teaching and research</a:t>
            </a:r>
          </a:p>
        </p:txBody>
      </p:sp>
      <p:sp>
        <p:nvSpPr>
          <p:cNvPr id="6" name="Title 5">
            <a:extLst>
              <a:ext uri="{FF2B5EF4-FFF2-40B4-BE49-F238E27FC236}">
                <a16:creationId xmlns:a16="http://schemas.microsoft.com/office/drawing/2014/main" id="{B18DEECD-A3EF-4393-B91C-9745C8F0D7AC}"/>
              </a:ext>
            </a:extLst>
          </p:cNvPr>
          <p:cNvSpPr>
            <a:spLocks noGrp="1"/>
          </p:cNvSpPr>
          <p:nvPr>
            <p:ph type="title"/>
          </p:nvPr>
        </p:nvSpPr>
        <p:spPr/>
        <p:txBody>
          <a:bodyPr/>
          <a:lstStyle/>
          <a:p>
            <a:r>
              <a:rPr lang="en-GB" dirty="0"/>
              <a:t>Financial Sustainability</a:t>
            </a:r>
          </a:p>
        </p:txBody>
      </p:sp>
    </p:spTree>
    <p:extLst>
      <p:ext uri="{BB962C8B-B14F-4D97-AF65-F5344CB8AC3E}">
        <p14:creationId xmlns:p14="http://schemas.microsoft.com/office/powerpoint/2010/main" val="203219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604E6-B671-4FB4-AF5B-53BBC501AFCA}"/>
              </a:ext>
            </a:extLst>
          </p:cNvPr>
          <p:cNvSpPr>
            <a:spLocks noGrp="1"/>
          </p:cNvSpPr>
          <p:nvPr>
            <p:ph type="dt" sz="half" idx="10"/>
          </p:nvPr>
        </p:nvSpPr>
        <p:spPr>
          <a:xfrm>
            <a:off x="358669" y="6356350"/>
            <a:ext cx="1533631" cy="365125"/>
          </a:xfrm>
        </p:spPr>
        <p:txBody>
          <a:bodyPr/>
          <a:lstStyle/>
          <a:p>
            <a:fld id="{285EAF73-EE3C-41B7-AE89-4A15C844158B}" type="datetime4">
              <a:rPr lang="en-GB" smtClean="0"/>
              <a:t>06 December 2020</a:t>
            </a:fld>
            <a:endParaRPr lang="en-GB" dirty="0"/>
          </a:p>
        </p:txBody>
      </p:sp>
      <p:sp>
        <p:nvSpPr>
          <p:cNvPr id="3" name="Footer Placeholder 2">
            <a:extLst>
              <a:ext uri="{FF2B5EF4-FFF2-40B4-BE49-F238E27FC236}">
                <a16:creationId xmlns:a16="http://schemas.microsoft.com/office/drawing/2014/main" id="{4C843373-24D5-4240-B55A-5BAFBBE83BDB}"/>
              </a:ext>
            </a:extLst>
          </p:cNvPr>
          <p:cNvSpPr>
            <a:spLocks noGrp="1"/>
          </p:cNvSpPr>
          <p:nvPr>
            <p:ph type="ftr" sz="quarter" idx="11"/>
          </p:nvPr>
        </p:nvSpPr>
        <p:spPr/>
        <p:txBody>
          <a:bodyPr/>
          <a:lstStyle/>
          <a:p>
            <a:r>
              <a:rPr lang="en-GB" dirty="0"/>
              <a:t>Planning, Performance, and Strategic Change</a:t>
            </a:r>
          </a:p>
        </p:txBody>
      </p:sp>
      <p:sp>
        <p:nvSpPr>
          <p:cNvPr id="4" name="Slide Number Placeholder 3">
            <a:extLst>
              <a:ext uri="{FF2B5EF4-FFF2-40B4-BE49-F238E27FC236}">
                <a16:creationId xmlns:a16="http://schemas.microsoft.com/office/drawing/2014/main" id="{5B5D4056-A6A1-4C70-A1C4-1C9145622650}"/>
              </a:ext>
            </a:extLst>
          </p:cNvPr>
          <p:cNvSpPr>
            <a:spLocks noGrp="1"/>
          </p:cNvSpPr>
          <p:nvPr>
            <p:ph type="sldNum" sz="quarter" idx="12"/>
          </p:nvPr>
        </p:nvSpPr>
        <p:spPr/>
        <p:txBody>
          <a:bodyPr/>
          <a:lstStyle/>
          <a:p>
            <a:fld id="{CBBF530E-1875-46E6-901C-76683197A1B3}" type="slidenum">
              <a:rPr lang="en-GB" smtClean="0"/>
              <a:pPr/>
              <a:t>9</a:t>
            </a:fld>
            <a:endParaRPr lang="en-GB"/>
          </a:p>
        </p:txBody>
      </p:sp>
      <p:sp>
        <p:nvSpPr>
          <p:cNvPr id="8" name="Content Placeholder 7">
            <a:extLst>
              <a:ext uri="{FF2B5EF4-FFF2-40B4-BE49-F238E27FC236}">
                <a16:creationId xmlns:a16="http://schemas.microsoft.com/office/drawing/2014/main" id="{E6EF1DF2-5737-4C86-BDCF-AF756CBA932D}"/>
              </a:ext>
            </a:extLst>
          </p:cNvPr>
          <p:cNvSpPr>
            <a:spLocks noGrp="1"/>
          </p:cNvSpPr>
          <p:nvPr>
            <p:ph sz="quarter" idx="13"/>
          </p:nvPr>
        </p:nvSpPr>
        <p:spPr>
          <a:xfrm>
            <a:off x="383120" y="1636295"/>
            <a:ext cx="11648459" cy="2177715"/>
          </a:xfrm>
        </p:spPr>
        <p:txBody>
          <a:bodyPr/>
          <a:lstStyle/>
          <a:p>
            <a:r>
              <a:rPr lang="en-GB" sz="1600" dirty="0"/>
              <a:t>Create the Student Administration and Continuous Improvement Team.</a:t>
            </a:r>
          </a:p>
          <a:p>
            <a:r>
              <a:rPr lang="en-GB" sz="1600" dirty="0"/>
              <a:t>Deliver the revised Digital Futures Programme </a:t>
            </a:r>
          </a:p>
          <a:p>
            <a:r>
              <a:rPr lang="en-GB" sz="1600" dirty="0"/>
              <a:t>Provide the University with digital solutions to facilitate agile working and support the university with solutions to support it through and beyond the CV19 pandemic.</a:t>
            </a:r>
          </a:p>
          <a:p>
            <a:r>
              <a:rPr lang="en-GB" sz="1600" dirty="0"/>
              <a:t>Co-design the digital development framework with the university community </a:t>
            </a:r>
          </a:p>
          <a:p>
            <a:r>
              <a:rPr lang="en-GB" sz="1600" dirty="0"/>
              <a:t>Develop our staff so that they have the skills, capabilities, values and behaviours to be successful </a:t>
            </a:r>
          </a:p>
          <a:p>
            <a:endParaRPr lang="en-GB" sz="1600" dirty="0"/>
          </a:p>
        </p:txBody>
      </p:sp>
      <p:sp>
        <p:nvSpPr>
          <p:cNvPr id="7" name="Title 6">
            <a:extLst>
              <a:ext uri="{FF2B5EF4-FFF2-40B4-BE49-F238E27FC236}">
                <a16:creationId xmlns:a16="http://schemas.microsoft.com/office/drawing/2014/main" id="{15E0562A-65D8-4A59-A2F9-3753912DD80B}"/>
              </a:ext>
            </a:extLst>
          </p:cNvPr>
          <p:cNvSpPr>
            <a:spLocks noGrp="1"/>
          </p:cNvSpPr>
          <p:nvPr>
            <p:ph type="title"/>
          </p:nvPr>
        </p:nvSpPr>
        <p:spPr/>
        <p:txBody>
          <a:bodyPr/>
          <a:lstStyle/>
          <a:p>
            <a:r>
              <a:rPr lang="en-GB" dirty="0"/>
              <a:t>Digital Category 2 </a:t>
            </a:r>
          </a:p>
        </p:txBody>
      </p:sp>
      <p:sp>
        <p:nvSpPr>
          <p:cNvPr id="9" name="Text Placeholder 8">
            <a:extLst>
              <a:ext uri="{FF2B5EF4-FFF2-40B4-BE49-F238E27FC236}">
                <a16:creationId xmlns:a16="http://schemas.microsoft.com/office/drawing/2014/main" id="{14123DA2-909D-446E-A3BD-88801CF10C1E}"/>
              </a:ext>
            </a:extLst>
          </p:cNvPr>
          <p:cNvSpPr>
            <a:spLocks noGrp="1"/>
          </p:cNvSpPr>
          <p:nvPr>
            <p:ph type="body" sz="quarter" idx="15"/>
          </p:nvPr>
        </p:nvSpPr>
        <p:spPr>
          <a:xfrm>
            <a:off x="383120" y="1147647"/>
            <a:ext cx="11257698" cy="488648"/>
          </a:xfrm>
        </p:spPr>
        <p:txBody>
          <a:bodyPr/>
          <a:lstStyle/>
          <a:p>
            <a:r>
              <a:rPr lang="en-GB" sz="2400" dirty="0"/>
              <a:t>Priorities</a:t>
            </a:r>
          </a:p>
        </p:txBody>
      </p:sp>
      <p:sp>
        <p:nvSpPr>
          <p:cNvPr id="10" name="Content Placeholder 7">
            <a:extLst>
              <a:ext uri="{FF2B5EF4-FFF2-40B4-BE49-F238E27FC236}">
                <a16:creationId xmlns:a16="http://schemas.microsoft.com/office/drawing/2014/main" id="{CDCFAE91-9DF2-42D5-95D1-7751A5D65366}"/>
              </a:ext>
            </a:extLst>
          </p:cNvPr>
          <p:cNvSpPr txBox="1">
            <a:spLocks/>
          </p:cNvSpPr>
          <p:nvPr/>
        </p:nvSpPr>
        <p:spPr>
          <a:xfrm>
            <a:off x="358669" y="4233973"/>
            <a:ext cx="11648459" cy="217771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Many services and projects fall into Category 1 - Core applications such as Campus Solutions &amp; Moodle, Wide Area Networks, Some Security Services, Some Data Centre and Hosting Services</a:t>
            </a:r>
          </a:p>
          <a:p>
            <a:r>
              <a:rPr lang="en-GB" sz="1600" dirty="0"/>
              <a:t>Many services and projects fall into Category 2 - implementation of security policies, Digital Engagement</a:t>
            </a:r>
          </a:p>
          <a:p>
            <a:r>
              <a:rPr lang="en-GB" sz="1600" dirty="0"/>
              <a:t>Both China and Malaysia have local IT teams and project capabilities that focus on local priorities – we need to work with China and Malaysia to develop the DSDP </a:t>
            </a:r>
          </a:p>
          <a:p>
            <a:pPr marL="0" indent="0">
              <a:buNone/>
            </a:pPr>
            <a:r>
              <a:rPr lang="en-GB" sz="1600" dirty="0"/>
              <a:t>The key for us is identifying which services, systems and projects fall into each category and then agreeing and setting up the right engagement and governance models to support delivery and ongoing operations.</a:t>
            </a:r>
          </a:p>
        </p:txBody>
      </p:sp>
      <p:sp>
        <p:nvSpPr>
          <p:cNvPr id="11" name="Text Placeholder 8">
            <a:extLst>
              <a:ext uri="{FF2B5EF4-FFF2-40B4-BE49-F238E27FC236}">
                <a16:creationId xmlns:a16="http://schemas.microsoft.com/office/drawing/2014/main" id="{C537A0C8-83B9-44E6-8252-FDDE3A3EA789}"/>
              </a:ext>
            </a:extLst>
          </p:cNvPr>
          <p:cNvSpPr txBox="1">
            <a:spLocks/>
          </p:cNvSpPr>
          <p:nvPr/>
        </p:nvSpPr>
        <p:spPr>
          <a:xfrm>
            <a:off x="358669" y="3717754"/>
            <a:ext cx="11257698" cy="488648"/>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UNM/UNNC engagement/development</a:t>
            </a:r>
          </a:p>
          <a:p>
            <a:endParaRPr lang="en-GB" sz="2400" dirty="0"/>
          </a:p>
        </p:txBody>
      </p:sp>
    </p:spTree>
    <p:extLst>
      <p:ext uri="{BB962C8B-B14F-4D97-AF65-F5344CB8AC3E}">
        <p14:creationId xmlns:p14="http://schemas.microsoft.com/office/powerpoint/2010/main" val="1122675137"/>
      </p:ext>
    </p:extLst>
  </p:cSld>
  <p:clrMapOvr>
    <a:masterClrMapping/>
  </p:clrMapOvr>
</p:sld>
</file>

<file path=ppt/theme/theme1.xml><?xml version="1.0" encoding="utf-8"?>
<a:theme xmlns:a="http://schemas.openxmlformats.org/drawingml/2006/main" name="Office Theme">
  <a:themeElements>
    <a:clrScheme name="University of Nottingham">
      <a:dk1>
        <a:sysClr val="windowText" lastClr="000000"/>
      </a:dk1>
      <a:lt1>
        <a:sysClr val="window" lastClr="FFFFFF"/>
      </a:lt1>
      <a:dk2>
        <a:srgbClr val="4A4A49"/>
      </a:dk2>
      <a:lt2>
        <a:srgbClr val="92928E"/>
      </a:lt2>
      <a:accent1>
        <a:srgbClr val="009BBD"/>
      </a:accent1>
      <a:accent2>
        <a:srgbClr val="007DA8"/>
      </a:accent2>
      <a:accent3>
        <a:srgbClr val="005697"/>
      </a:accent3>
      <a:accent4>
        <a:srgbClr val="1B2A6B"/>
      </a:accent4>
      <a:accent5>
        <a:srgbClr val="191A4F"/>
      </a:accent5>
      <a:accent6>
        <a:srgbClr val="B32B7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311CC23996F344A55E626841EB6E2F" ma:contentTypeVersion="12" ma:contentTypeDescription="Create a new document." ma:contentTypeScope="" ma:versionID="974f579b2985a42378e24ee0362b2f0b">
  <xsd:schema xmlns:xsd="http://www.w3.org/2001/XMLSchema" xmlns:xs="http://www.w3.org/2001/XMLSchema" xmlns:p="http://schemas.microsoft.com/office/2006/metadata/properties" xmlns:ns2="9a87ce7a-64d3-4266-a21f-463e6df50ea2" xmlns:ns3="66c03983-a02b-4f92-be6e-e511a45c7072" targetNamespace="http://schemas.microsoft.com/office/2006/metadata/properties" ma:root="true" ma:fieldsID="33e1ad5392ffeb88f56fe9926ac55fcc" ns2:_="" ns3:_="">
    <xsd:import namespace="9a87ce7a-64d3-4266-a21f-463e6df50ea2"/>
    <xsd:import namespace="66c03983-a02b-4f92-be6e-e511a45c70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7ce7a-64d3-4266-a21f-463e6df50e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c03983-a02b-4f92-be6e-e511a45c707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6c03983-a02b-4f92-be6e-e511a45c7072">
      <UserInfo>
        <DisplayName>Jessica Reeves</DisplayName>
        <AccountId>113</AccountId>
        <AccountType/>
      </UserInfo>
      <UserInfo>
        <DisplayName>Alex Miles</DisplayName>
        <AccountId>43</AccountId>
        <AccountType/>
      </UserInfo>
      <UserInfo>
        <DisplayName>Nicola Anderton</DisplayName>
        <AccountId>6</AccountId>
        <AccountType/>
      </UserInfo>
      <UserInfo>
        <DisplayName>Victoria Bell</DisplayName>
        <AccountId>22</AccountId>
        <AccountType/>
      </UserInfo>
      <UserInfo>
        <DisplayName>Nathalie Mortimer</DisplayName>
        <AccountId>17</AccountId>
        <AccountType/>
      </UserInfo>
    </SharedWithUsers>
  </documentManagement>
</p:properties>
</file>

<file path=customXml/itemProps1.xml><?xml version="1.0" encoding="utf-8"?>
<ds:datastoreItem xmlns:ds="http://schemas.openxmlformats.org/officeDocument/2006/customXml" ds:itemID="{FF2B19F1-7180-49D0-A3F7-A5B98EF2F879}">
  <ds:schemaRefs>
    <ds:schemaRef ds:uri="http://schemas.microsoft.com/sharepoint/v3/contenttype/forms"/>
  </ds:schemaRefs>
</ds:datastoreItem>
</file>

<file path=customXml/itemProps2.xml><?xml version="1.0" encoding="utf-8"?>
<ds:datastoreItem xmlns:ds="http://schemas.openxmlformats.org/officeDocument/2006/customXml" ds:itemID="{BEFB2859-B096-49C4-BFDD-993CF50C0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87ce7a-64d3-4266-a21f-463e6df50ea2"/>
    <ds:schemaRef ds:uri="66c03983-a02b-4f92-be6e-e511a45c7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C6309B-1C52-4FD6-94A2-0113722346F5}">
  <ds:schemaRefs>
    <ds:schemaRef ds:uri="http://schemas.openxmlformats.org/package/2006/metadata/core-properties"/>
    <ds:schemaRef ds:uri="66c03983-a02b-4f92-be6e-e511a45c7072"/>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9a87ce7a-64d3-4266-a21f-463e6df50ea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1768</TotalTime>
  <Words>1401</Words>
  <Application>Microsoft Office PowerPoint</Application>
  <PresentationFormat>Widescreen</PresentationFormat>
  <Paragraphs>209</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University of Nottingham Developing our Strategic Delivery Plans </vt:lpstr>
      <vt:lpstr>University Planning</vt:lpstr>
      <vt:lpstr>Education and Student Experience Category 1</vt:lpstr>
      <vt:lpstr>Research Category 1</vt:lpstr>
      <vt:lpstr>Knowledge Exchange Category 1</vt:lpstr>
      <vt:lpstr>Global Engagement Category 1</vt:lpstr>
      <vt:lpstr>GE - Dependencies/Links to other SDPs </vt:lpstr>
      <vt:lpstr>Financial Sustainability</vt:lpstr>
      <vt:lpstr>Digital Category 2 </vt:lpstr>
      <vt:lpstr>Digital Category 2</vt:lpstr>
      <vt:lpstr>People Category 2</vt:lpstr>
      <vt:lpstr>Civic Category 2</vt:lpstr>
      <vt:lpstr>Environmental Sustainability Category 2 </vt:lpstr>
      <vt:lpstr>Estates Category 3 </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 Browett</dc:creator>
  <cp:lastModifiedBy>Anne Partington</cp:lastModifiedBy>
  <cp:revision>142</cp:revision>
  <dcterms:created xsi:type="dcterms:W3CDTF">2019-02-06T16:40:25Z</dcterms:created>
  <dcterms:modified xsi:type="dcterms:W3CDTF">2020-12-07T07:27:27Z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0x010100B7311CC23996F344A55E626841EB6E2F</vt:lpwstr>
  </property>
  <property fmtid="{D5CDD505-2E9C-101B-9397-08002B2CF9AE}" pid="3" name="Order">
    <vt:r8>4688300</vt:r8>
  </property>
  <property fmtid="{D5CDD505-2E9C-101B-9397-08002B2CF9AE}" pid="4" name="ComplianceAssetId">
    <vt:lpwstr/>
  </property>
</Properties>
</file>